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1" r:id="rId5"/>
    <p:sldId id="288" r:id="rId6"/>
    <p:sldId id="289" r:id="rId7"/>
    <p:sldId id="290" r:id="rId8"/>
    <p:sldId id="283" r:id="rId9"/>
    <p:sldId id="284" r:id="rId10"/>
    <p:sldId id="294" r:id="rId11"/>
    <p:sldId id="295" r:id="rId12"/>
    <p:sldId id="292" r:id="rId13"/>
    <p:sldId id="286" r:id="rId14"/>
    <p:sldId id="272" r:id="rId15"/>
    <p:sldId id="273" r:id="rId16"/>
    <p:sldId id="275" r:id="rId17"/>
    <p:sldId id="296" r:id="rId18"/>
    <p:sldId id="279" r:id="rId19"/>
    <p:sldId id="280" r:id="rId20"/>
    <p:sldId id="281" r:id="rId21"/>
    <p:sldId id="265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485" autoAdjust="0"/>
    <p:restoredTop sz="94660"/>
  </p:normalViewPr>
  <p:slideViewPr>
    <p:cSldViewPr>
      <p:cViewPr>
        <p:scale>
          <a:sx n="70" d="100"/>
          <a:sy n="70" d="100"/>
        </p:scale>
        <p:origin x="-109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AE03-032C-46BC-9C86-07EECFD9C809}" type="datetimeFigureOut">
              <a:rPr lang="en-US" smtClean="0"/>
              <a:pPr/>
              <a:t>19/08/2019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D97-B98B-45DD-BB50-E2105B229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AE03-032C-46BC-9C86-07EECFD9C809}" type="datetimeFigureOut">
              <a:rPr lang="en-US" smtClean="0"/>
              <a:pPr/>
              <a:t>19/08/2019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D97-B98B-45DD-BB50-E2105B229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AE03-032C-46BC-9C86-07EECFD9C809}" type="datetimeFigureOut">
              <a:rPr lang="en-US" smtClean="0"/>
              <a:pPr/>
              <a:t>19/08/2019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D97-B98B-45DD-BB50-E2105B229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AE03-032C-46BC-9C86-07EECFD9C809}" type="datetimeFigureOut">
              <a:rPr lang="en-US" smtClean="0"/>
              <a:pPr/>
              <a:t>19/08/2019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D97-B98B-45DD-BB50-E2105B229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AE03-032C-46BC-9C86-07EECFD9C809}" type="datetimeFigureOut">
              <a:rPr lang="en-US" smtClean="0"/>
              <a:pPr/>
              <a:t>19/08/2019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D97-B98B-45DD-BB50-E2105B229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AE03-032C-46BC-9C86-07EECFD9C809}" type="datetimeFigureOut">
              <a:rPr lang="en-US" smtClean="0"/>
              <a:pPr/>
              <a:t>19/08/2019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D97-B98B-45DD-BB50-E2105B229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AE03-032C-46BC-9C86-07EECFD9C809}" type="datetimeFigureOut">
              <a:rPr lang="en-US" smtClean="0"/>
              <a:pPr/>
              <a:t>19/08/2019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D97-B98B-45DD-BB50-E2105B229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AE03-032C-46BC-9C86-07EECFD9C809}" type="datetimeFigureOut">
              <a:rPr lang="en-US" smtClean="0"/>
              <a:pPr/>
              <a:t>19/08/2019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D97-B98B-45DD-BB50-E2105B229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AE03-032C-46BC-9C86-07EECFD9C809}" type="datetimeFigureOut">
              <a:rPr lang="en-US" smtClean="0"/>
              <a:pPr/>
              <a:t>19/08/2019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D97-B98B-45DD-BB50-E2105B229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AE03-032C-46BC-9C86-07EECFD9C809}" type="datetimeFigureOut">
              <a:rPr lang="en-US" smtClean="0"/>
              <a:pPr/>
              <a:t>19/08/2019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D97-B98B-45DD-BB50-E2105B229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AE03-032C-46BC-9C86-07EECFD9C809}" type="datetimeFigureOut">
              <a:rPr lang="en-US" smtClean="0"/>
              <a:pPr/>
              <a:t>19/08/2019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ED97-B98B-45DD-BB50-E2105B229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AE03-032C-46BC-9C86-07EECFD9C809}" type="datetimeFigureOut">
              <a:rPr lang="en-US" smtClean="0"/>
              <a:pPr/>
              <a:t>19/08/2019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8ED97-B98B-45DD-BB50-E2105B229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058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ambria" pitchFamily="18" charset="0"/>
              </a:rPr>
              <a:t>Presentation for Promotion of Professor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Cambria" pitchFamily="18" charset="0"/>
              </a:rPr>
              <a:t>Stage-5 (AGP-10,000)</a:t>
            </a:r>
            <a:endParaRPr lang="en-US" sz="36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Cambria" pitchFamily="18" charset="0"/>
              </a:rPr>
              <a:t>Name </a:t>
            </a:r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            </a:t>
            </a:r>
            <a:r>
              <a:rPr lang="en-US" b="1" dirty="0" smtClean="0">
                <a:solidFill>
                  <a:schemeClr val="tx1"/>
                </a:solidFill>
                <a:latin typeface="Cambria" pitchFamily="18" charset="0"/>
              </a:rPr>
              <a:t>                       </a:t>
            </a:r>
            <a:endParaRPr lang="en-US" b="1" dirty="0" smtClean="0">
              <a:solidFill>
                <a:schemeClr val="tx1"/>
              </a:solidFill>
              <a:latin typeface="Cambria" pitchFamily="18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Cambria" pitchFamily="18" charset="0"/>
              </a:rPr>
              <a:t> Dr. Khade Shankar </a:t>
            </a:r>
            <a:r>
              <a:rPr lang="en-US" b="1" dirty="0" err="1" smtClean="0">
                <a:solidFill>
                  <a:srgbClr val="002060"/>
                </a:solidFill>
                <a:latin typeface="Cambria" pitchFamily="18" charset="0"/>
              </a:rPr>
              <a:t>Kisanrao</a:t>
            </a:r>
            <a:endParaRPr lang="en-US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endParaRPr lang="en-US" sz="12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Cambria" pitchFamily="18" charset="0"/>
              </a:rPr>
              <a:t>Designation</a:t>
            </a:r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        </a:t>
            </a:r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            </a:t>
            </a:r>
          </a:p>
          <a:p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Associate Professor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Department of Botany</a:t>
            </a:r>
          </a:p>
          <a:p>
            <a:pPr algn="l"/>
            <a:endParaRPr lang="en-US" b="1" dirty="0" smtClean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  <a:p>
            <a:pPr algn="l"/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                </a:t>
            </a:r>
            <a:r>
              <a:rPr lang="en-US" sz="3600" b="1" dirty="0" smtClean="0">
                <a:solidFill>
                  <a:srgbClr val="FF0000"/>
                </a:solidFill>
                <a:latin typeface="Cambria" pitchFamily="18" charset="0"/>
              </a:rPr>
              <a:t>Address </a:t>
            </a:r>
            <a:r>
              <a:rPr lang="en-US" sz="3600" b="1" dirty="0">
                <a:solidFill>
                  <a:srgbClr val="FF0000"/>
                </a:solidFill>
                <a:latin typeface="Cambria" pitchFamily="18" charset="0"/>
              </a:rPr>
              <a:t>for </a:t>
            </a:r>
            <a:r>
              <a:rPr lang="en-US" sz="3600" b="1" dirty="0" smtClean="0">
                <a:solidFill>
                  <a:srgbClr val="FF0000"/>
                </a:solidFill>
                <a:latin typeface="Cambria" pitchFamily="18" charset="0"/>
              </a:rPr>
              <a:t>Correspondence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                                              </a:t>
            </a:r>
          </a:p>
          <a:p>
            <a:pPr algn="l"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   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Padmabhushan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Dr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Vasantraodada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Patil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    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Mahavidyalay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, Tasgaon, Dist 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Sangli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Published Books - 05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dirty="0" smtClean="0"/>
              <a:t> 1) As per new syllabus ( CBCS Pattern ) of Shivaji University Kolhapur. B.Sc. Part -1: Semester 1</a:t>
            </a:r>
          </a:p>
          <a:p>
            <a:pPr>
              <a:buNone/>
            </a:pPr>
            <a:r>
              <a:rPr lang="en-US" sz="2600" dirty="0" smtClean="0"/>
              <a:t>     Biodiversity of Microbes , Algae &amp; Fungi.(paper I) </a:t>
            </a:r>
          </a:p>
          <a:p>
            <a:pPr>
              <a:buNone/>
            </a:pPr>
            <a:r>
              <a:rPr lang="en-US" sz="2600" dirty="0" smtClean="0"/>
              <a:t>     Biodiversity of Archegoniate ( paper II)</a:t>
            </a:r>
          </a:p>
          <a:p>
            <a:pPr>
              <a:buNone/>
            </a:pPr>
            <a:r>
              <a:rPr lang="en-US" sz="2600" dirty="0" smtClean="0"/>
              <a:t>     ISBN : 978-93-88293-06-8 Aug 2018 by </a:t>
            </a:r>
            <a:r>
              <a:rPr lang="en-US" sz="2600" dirty="0" err="1" smtClean="0"/>
              <a:t>Nirali</a:t>
            </a:r>
            <a:r>
              <a:rPr lang="en-US" sz="2600" dirty="0" smtClean="0"/>
              <a:t> </a:t>
            </a:r>
            <a:r>
              <a:rPr lang="en-US" sz="2600" dirty="0" err="1" smtClean="0"/>
              <a:t>Prakashan</a:t>
            </a:r>
            <a:r>
              <a:rPr lang="en-US" sz="2600" dirty="0" smtClean="0"/>
              <a:t> </a:t>
            </a:r>
            <a:r>
              <a:rPr lang="en-US" sz="2600" dirty="0" err="1" smtClean="0"/>
              <a:t>Pune</a:t>
            </a:r>
            <a:r>
              <a:rPr lang="en-US" sz="2600" dirty="0" smtClean="0"/>
              <a:t>.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2 )  As per new syllabus ( CBCS Pattern ) of Shivaji University Kolhapur. B.Sc. Part -1: Semester II</a:t>
            </a:r>
          </a:p>
          <a:p>
            <a:pPr>
              <a:buNone/>
            </a:pPr>
            <a:r>
              <a:rPr lang="en-US" sz="2600" dirty="0" smtClean="0"/>
              <a:t>     Plant Ecology (paper III) </a:t>
            </a:r>
          </a:p>
          <a:p>
            <a:pPr>
              <a:buNone/>
            </a:pPr>
            <a:r>
              <a:rPr lang="en-US" sz="2600" dirty="0" smtClean="0"/>
              <a:t>     Plant Taxonomy ( paper IV)</a:t>
            </a:r>
          </a:p>
          <a:p>
            <a:pPr>
              <a:buNone/>
            </a:pPr>
            <a:r>
              <a:rPr lang="en-US" sz="2600" dirty="0" smtClean="0"/>
              <a:t>      ISBN : 978-93-88706-51-03 Jan 2019 by </a:t>
            </a:r>
            <a:r>
              <a:rPr lang="en-US" sz="2600" dirty="0" err="1" smtClean="0"/>
              <a:t>Nirali</a:t>
            </a:r>
            <a:r>
              <a:rPr lang="en-US" sz="2600" dirty="0" smtClean="0"/>
              <a:t> </a:t>
            </a:r>
            <a:r>
              <a:rPr lang="en-US" sz="2600" dirty="0" err="1" smtClean="0"/>
              <a:t>Prakashan</a:t>
            </a:r>
            <a:r>
              <a:rPr lang="en-US" sz="2600" dirty="0" smtClean="0"/>
              <a:t> </a:t>
            </a:r>
            <a:r>
              <a:rPr lang="en-US" sz="2600" dirty="0" err="1" smtClean="0"/>
              <a:t>Pune</a:t>
            </a:r>
            <a:endParaRPr lang="en-US" sz="26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Published Books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3400" dirty="0" smtClean="0"/>
              <a:t>3) As per new syllabus ( CBCS Pattern ) of Shivaji University Kolhapur. B.Sc. Part -II: Semester III</a:t>
            </a:r>
          </a:p>
          <a:p>
            <a:pPr>
              <a:buNone/>
            </a:pPr>
            <a:r>
              <a:rPr lang="en-US" sz="3400" dirty="0" smtClean="0"/>
              <a:t>      Embryology of Angiosperms (paper V) </a:t>
            </a:r>
          </a:p>
          <a:p>
            <a:pPr>
              <a:buNone/>
            </a:pPr>
            <a:r>
              <a:rPr lang="en-US" sz="3400" dirty="0" smtClean="0"/>
              <a:t>       Plant Physiology( paper VI)</a:t>
            </a:r>
          </a:p>
          <a:p>
            <a:pPr>
              <a:buNone/>
            </a:pPr>
            <a:r>
              <a:rPr lang="en-US" sz="3400" dirty="0" smtClean="0"/>
              <a:t>       ISBN 978-93-89406-32-0 July 2019 by </a:t>
            </a:r>
            <a:r>
              <a:rPr lang="en-US" sz="3400" dirty="0" err="1" smtClean="0"/>
              <a:t>Nirali</a:t>
            </a:r>
            <a:r>
              <a:rPr lang="en-US" sz="3400" dirty="0" smtClean="0"/>
              <a:t> </a:t>
            </a:r>
            <a:r>
              <a:rPr lang="en-US" sz="3400" dirty="0" err="1" smtClean="0"/>
              <a:t>Prakashan</a:t>
            </a:r>
            <a:r>
              <a:rPr lang="en-US" sz="3400" dirty="0" smtClean="0"/>
              <a:t> </a:t>
            </a:r>
            <a:r>
              <a:rPr lang="en-US" sz="3400" dirty="0" err="1" smtClean="0"/>
              <a:t>pune</a:t>
            </a:r>
            <a:r>
              <a:rPr lang="en-US" sz="3400" dirty="0" smtClean="0"/>
              <a:t>.</a:t>
            </a:r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4 )  As per new syllabus ( CBCS Pattern ) of Shivaji University Kolhapur. B.Sc. Part -I</a:t>
            </a:r>
          </a:p>
          <a:p>
            <a:pPr>
              <a:buNone/>
            </a:pPr>
            <a:r>
              <a:rPr lang="en-US" sz="3400" dirty="0" smtClean="0"/>
              <a:t>      Practical course In Botany based on paper No I &amp; II</a:t>
            </a:r>
          </a:p>
          <a:p>
            <a:pPr>
              <a:buNone/>
            </a:pPr>
            <a:r>
              <a:rPr lang="en-US" sz="3400" dirty="0" smtClean="0"/>
              <a:t>      ISBN : 978-93-88293-50-1 Oct 2018 by </a:t>
            </a:r>
            <a:r>
              <a:rPr lang="en-US" sz="3400" dirty="0" err="1" smtClean="0"/>
              <a:t>Nirali</a:t>
            </a:r>
            <a:r>
              <a:rPr lang="en-US" sz="3400" dirty="0" smtClean="0"/>
              <a:t> </a:t>
            </a:r>
            <a:r>
              <a:rPr lang="en-US" sz="3400" dirty="0" err="1" smtClean="0"/>
              <a:t>Prakashan</a:t>
            </a:r>
            <a:r>
              <a:rPr lang="en-US" sz="3400" dirty="0" smtClean="0"/>
              <a:t> </a:t>
            </a:r>
            <a:r>
              <a:rPr lang="en-US" sz="3400" dirty="0" err="1" smtClean="0"/>
              <a:t>pune</a:t>
            </a:r>
            <a:r>
              <a:rPr lang="en-US" sz="3400" dirty="0" smtClean="0"/>
              <a:t>.</a:t>
            </a:r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5 ) Hand book of practical Botany B.Sc. Part-II </a:t>
            </a:r>
          </a:p>
          <a:p>
            <a:pPr>
              <a:buNone/>
            </a:pPr>
            <a:r>
              <a:rPr lang="en-US" sz="3400" dirty="0" smtClean="0"/>
              <a:t>      ISBN : 978-81-93-0142-9-5  , 2015 by </a:t>
            </a:r>
            <a:r>
              <a:rPr lang="en-US" sz="3400" dirty="0" err="1" smtClean="0"/>
              <a:t>Tejas</a:t>
            </a:r>
            <a:r>
              <a:rPr lang="en-US" sz="3400" dirty="0" smtClean="0"/>
              <a:t> Publication Kolhapur.</a:t>
            </a:r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University Responsibilities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Cambria" pitchFamily="18" charset="0"/>
              </a:rPr>
            </a:br>
            <a:endParaRPr lang="en-US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800" b="1" dirty="0" smtClean="0">
                <a:latin typeface="Cambria" pitchFamily="18" charset="0"/>
              </a:rPr>
              <a:t>Currently working as Member of  Faculty in Science &amp; Technology by the  Board of Studies in  Botany since June 2018 </a:t>
            </a:r>
          </a:p>
          <a:p>
            <a:pPr lvl="0">
              <a:buNone/>
            </a:pPr>
            <a:endParaRPr lang="en-US" sz="2800" b="1" dirty="0" smtClean="0">
              <a:latin typeface="Cambria" pitchFamily="18" charset="0"/>
            </a:endParaRPr>
          </a:p>
          <a:p>
            <a:pPr lvl="0"/>
            <a:r>
              <a:rPr lang="en-US" sz="2800" b="1" dirty="0" smtClean="0">
                <a:latin typeface="Cambria" pitchFamily="18" charset="0"/>
              </a:rPr>
              <a:t>Board of Studies</a:t>
            </a:r>
          </a:p>
          <a:p>
            <a:pPr>
              <a:buNone/>
            </a:pPr>
            <a:r>
              <a:rPr lang="en-US" sz="2800" b="1" dirty="0" smtClean="0">
                <a:latin typeface="Cambria" pitchFamily="18" charset="0"/>
              </a:rPr>
              <a:t>     Member of BOS in Botany (2010-2015)</a:t>
            </a:r>
          </a:p>
          <a:p>
            <a:pPr>
              <a:buNone/>
            </a:pPr>
            <a:endParaRPr lang="en-US" sz="2800" b="1" dirty="0" smtClean="0">
              <a:latin typeface="Cambria" pitchFamily="18" charset="0"/>
            </a:endParaRPr>
          </a:p>
          <a:p>
            <a:pPr lvl="0"/>
            <a:r>
              <a:rPr lang="en-US" sz="2800" b="1" dirty="0" smtClean="0">
                <a:latin typeface="Cambria" pitchFamily="18" charset="0"/>
              </a:rPr>
              <a:t>Senate Member </a:t>
            </a:r>
          </a:p>
          <a:p>
            <a:pPr>
              <a:buNone/>
            </a:pPr>
            <a:r>
              <a:rPr lang="en-US" sz="2800" b="1" dirty="0" smtClean="0">
                <a:latin typeface="Cambria" pitchFamily="18" charset="0"/>
              </a:rPr>
              <a:t>     Worked as Senate Member Shivaji University, Kolhapur during the period from 4</a:t>
            </a:r>
            <a:r>
              <a:rPr lang="en-US" sz="2800" b="1" baseline="30000" dirty="0" smtClean="0">
                <a:latin typeface="Cambria" pitchFamily="18" charset="0"/>
              </a:rPr>
              <a:t>th</a:t>
            </a:r>
            <a:r>
              <a:rPr lang="en-US" sz="2800" b="1" dirty="0" smtClean="0">
                <a:latin typeface="Cambria" pitchFamily="18" charset="0"/>
              </a:rPr>
              <a:t>  February, 2014 to 31</a:t>
            </a:r>
            <a:r>
              <a:rPr lang="en-US" sz="2800" b="1" baseline="30000" dirty="0" smtClean="0">
                <a:latin typeface="Cambria" pitchFamily="18" charset="0"/>
              </a:rPr>
              <a:t>st</a:t>
            </a:r>
            <a:r>
              <a:rPr lang="en-US" sz="2800" b="1" dirty="0" smtClean="0">
                <a:latin typeface="Cambria" pitchFamily="18" charset="0"/>
              </a:rPr>
              <a:t> August, 2015</a:t>
            </a:r>
          </a:p>
          <a:p>
            <a:pPr>
              <a:buNone/>
            </a:pPr>
            <a:r>
              <a:rPr lang="en-US" sz="2800" b="1" dirty="0" smtClean="0">
                <a:latin typeface="Cambria" pitchFamily="18" charset="0"/>
              </a:rPr>
              <a:t> </a:t>
            </a:r>
          </a:p>
          <a:p>
            <a:pPr>
              <a:buNone/>
            </a:pPr>
            <a:endParaRPr lang="en-US" sz="2800" b="1" dirty="0" smtClean="0">
              <a:latin typeface="Cambria" pitchFamily="18" charset="0"/>
            </a:endParaRPr>
          </a:p>
          <a:p>
            <a:pPr lvl="0"/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456247"/>
            <a:ext cx="8382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 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1. Smt. </a:t>
            </a:r>
            <a:r>
              <a:rPr lang="en-US" sz="3000" b="1" dirty="0" err="1" smtClean="0">
                <a:solidFill>
                  <a:schemeClr val="accent1">
                    <a:lumMod val="50000"/>
                  </a:schemeClr>
                </a:solidFill>
              </a:rPr>
              <a:t>JamadarAfsana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 smtClean="0">
                <a:solidFill>
                  <a:schemeClr val="accent1">
                    <a:lumMod val="50000"/>
                  </a:schemeClr>
                </a:solidFill>
              </a:rPr>
              <a:t>Mirasaheb</a:t>
            </a:r>
            <a:endParaRPr lang="en-US" sz="3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                Guide - Dr. S. K. Khade</a:t>
            </a:r>
          </a:p>
          <a:p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          Co-guide - Dr. V. C. </a:t>
            </a:r>
            <a:r>
              <a:rPr lang="en-US" sz="3000" dirty="0" err="1" smtClean="0">
                <a:solidFill>
                  <a:schemeClr val="accent1">
                    <a:lumMod val="50000"/>
                  </a:schemeClr>
                </a:solidFill>
              </a:rPr>
              <a:t>Karande</a:t>
            </a:r>
            <a:endParaRPr lang="en-US" sz="30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3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 2.Shri. </a:t>
            </a:r>
            <a:r>
              <a:rPr lang="en-US" sz="3000" b="1" dirty="0" err="1" smtClean="0">
                <a:solidFill>
                  <a:schemeClr val="accent1">
                    <a:lumMod val="50000"/>
                  </a:schemeClr>
                </a:solidFill>
              </a:rPr>
              <a:t>Jadhav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 smtClean="0">
                <a:solidFill>
                  <a:schemeClr val="accent1">
                    <a:lumMod val="50000"/>
                  </a:schemeClr>
                </a:solidFill>
              </a:rPr>
              <a:t>Dattatraya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 smtClean="0">
                <a:solidFill>
                  <a:schemeClr val="accent1">
                    <a:lumMod val="50000"/>
                  </a:schemeClr>
                </a:solidFill>
              </a:rPr>
              <a:t>Hariba</a:t>
            </a:r>
            <a:endParaRPr lang="en-US" sz="3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               Guide - Dr. S. K. Khade</a:t>
            </a:r>
          </a:p>
          <a:p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         Co-guide - Dr. S. B. </a:t>
            </a:r>
            <a:r>
              <a:rPr lang="en-US" sz="3000" dirty="0" err="1" smtClean="0">
                <a:solidFill>
                  <a:schemeClr val="accent1">
                    <a:lumMod val="50000"/>
                  </a:schemeClr>
                </a:solidFill>
              </a:rPr>
              <a:t>Bamburdekar</a:t>
            </a:r>
            <a:endParaRPr lang="en-US" sz="30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3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3. Miss. </a:t>
            </a:r>
            <a:r>
              <a:rPr lang="en-US" sz="3000" b="1" dirty="0" err="1" smtClean="0">
                <a:solidFill>
                  <a:schemeClr val="accent1">
                    <a:lumMod val="50000"/>
                  </a:schemeClr>
                </a:solidFill>
              </a:rPr>
              <a:t>Shinde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 smtClean="0">
                <a:solidFill>
                  <a:schemeClr val="accent1">
                    <a:lumMod val="50000"/>
                  </a:schemeClr>
                </a:solidFill>
              </a:rPr>
              <a:t>Madhumati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 smtClean="0">
                <a:solidFill>
                  <a:schemeClr val="accent1">
                    <a:lumMod val="50000"/>
                  </a:schemeClr>
                </a:solidFill>
              </a:rPr>
              <a:t>Yashwant</a:t>
            </a:r>
            <a:endParaRPr lang="en-US" sz="3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       Guide -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Dr.S.K.Khade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 ( Spiral Thesis submitted )</a:t>
            </a:r>
          </a:p>
          <a:p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              </a:t>
            </a:r>
          </a:p>
          <a:p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4. Mr. </a:t>
            </a:r>
            <a:r>
              <a:rPr lang="en-US" sz="3000" b="1" dirty="0" err="1" smtClean="0">
                <a:solidFill>
                  <a:schemeClr val="accent1">
                    <a:lumMod val="50000"/>
                  </a:schemeClr>
                </a:solidFill>
              </a:rPr>
              <a:t>Kuchekar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 smtClean="0">
                <a:solidFill>
                  <a:schemeClr val="accent1">
                    <a:lumMod val="50000"/>
                  </a:schemeClr>
                </a:solidFill>
              </a:rPr>
              <a:t>Nilesh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 Mohan</a:t>
            </a:r>
            <a:endParaRPr lang="en-US" sz="3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             Guide - </a:t>
            </a:r>
            <a:r>
              <a:rPr lang="en-US" sz="3000" dirty="0" err="1" smtClean="0">
                <a:solidFill>
                  <a:schemeClr val="accent1">
                    <a:lumMod val="50000"/>
                  </a:schemeClr>
                </a:solidFill>
              </a:rPr>
              <a:t>Dr.T.R.Kavle</a:t>
            </a:r>
            <a:endParaRPr lang="en-US" sz="3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            Co. Guide Dr. </a:t>
            </a:r>
            <a:r>
              <a:rPr lang="en-US" sz="3000" dirty="0" err="1" smtClean="0">
                <a:solidFill>
                  <a:schemeClr val="accent1">
                    <a:lumMod val="50000"/>
                  </a:schemeClr>
                </a:solidFill>
              </a:rPr>
              <a:t>S.K.Khade</a:t>
            </a:r>
            <a:endParaRPr lang="en-US" sz="30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ambria" pitchFamily="18" charset="0"/>
              </a:rPr>
              <a:t>Ph. D. GUIDANCE</a:t>
            </a:r>
            <a:r>
              <a:rPr lang="en-US" b="1" dirty="0" smtClean="0">
                <a:latin typeface="Cambria" pitchFamily="18" charset="0"/>
              </a:rPr>
              <a:t> 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Subject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Expert for Placement Camp 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Cambria" pitchFamily="18" charset="0"/>
              </a:rPr>
            </a:br>
            <a:endParaRPr lang="en-US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5360"/>
            <a:ext cx="83058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 1.</a:t>
            </a:r>
            <a:r>
              <a:rPr lang="en-US" sz="2400" b="1" dirty="0" smtClean="0"/>
              <a:t> Worked as subject expert for Placement- stage 2 &amp; 3 (7000 &amp;      </a:t>
            </a:r>
          </a:p>
          <a:p>
            <a:pPr lvl="0"/>
            <a:r>
              <a:rPr lang="en-US" sz="2400" b="1" dirty="0" smtClean="0"/>
              <a:t>      8000AGP). Dated on 05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April,  2014.</a:t>
            </a:r>
          </a:p>
          <a:p>
            <a:r>
              <a:rPr lang="en-US" sz="2400" b="1" dirty="0" smtClean="0"/>
              <a:t> </a:t>
            </a:r>
          </a:p>
          <a:p>
            <a:pPr lvl="0"/>
            <a:r>
              <a:rPr lang="en-US" sz="2400" b="1" dirty="0" smtClean="0"/>
              <a:t>2. Worked as subject expert for Placement  stage 3&amp; 4 (8000  &amp;       </a:t>
            </a:r>
          </a:p>
          <a:p>
            <a:pPr lvl="0"/>
            <a:r>
              <a:rPr lang="en-US" sz="2400" b="1" dirty="0" smtClean="0"/>
              <a:t>     9000 AGP ) Dated on 31</a:t>
            </a:r>
            <a:r>
              <a:rPr lang="en-US" sz="2400" b="1" baseline="30000" dirty="0" smtClean="0"/>
              <a:t>st</a:t>
            </a:r>
            <a:r>
              <a:rPr lang="en-US" sz="2400" b="1" dirty="0" smtClean="0"/>
              <a:t> Oct. 2014.</a:t>
            </a:r>
          </a:p>
          <a:p>
            <a:r>
              <a:rPr lang="en-US" sz="2400" b="1" dirty="0" smtClean="0"/>
              <a:t> </a:t>
            </a:r>
          </a:p>
          <a:p>
            <a:pPr lvl="0"/>
            <a:r>
              <a:rPr lang="en-US" sz="2400" b="1" dirty="0" smtClean="0"/>
              <a:t> 3. Worked as subject expert for Placement- stage 2 &amp; 3 (7000    </a:t>
            </a:r>
          </a:p>
          <a:p>
            <a:pPr lvl="0"/>
            <a:r>
              <a:rPr lang="en-US" sz="2400" b="1" dirty="0" smtClean="0"/>
              <a:t>      &amp;8000AGP). Dated on 21</a:t>
            </a:r>
            <a:r>
              <a:rPr lang="en-US" sz="2400" b="1" baseline="30000" dirty="0" smtClean="0"/>
              <a:t>st</a:t>
            </a:r>
            <a:r>
              <a:rPr lang="en-US" sz="2400" b="1" dirty="0" smtClean="0"/>
              <a:t> Feb. 2015</a:t>
            </a:r>
          </a:p>
          <a:p>
            <a:r>
              <a:rPr lang="en-US" sz="2400" b="1" dirty="0" smtClean="0"/>
              <a:t> </a:t>
            </a:r>
          </a:p>
          <a:p>
            <a:pPr lvl="0"/>
            <a:r>
              <a:rPr lang="en-US" sz="2400" b="1" dirty="0" smtClean="0"/>
              <a:t> 4. Worked as subject expert for Placement- stage 2 &amp; 3 (7000 &amp;     </a:t>
            </a:r>
          </a:p>
          <a:p>
            <a:pPr lvl="0"/>
            <a:r>
              <a:rPr lang="en-US" sz="2400" b="1" dirty="0" smtClean="0"/>
              <a:t>      8000AGP). Dated on 25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March, 2015.</a:t>
            </a:r>
          </a:p>
          <a:p>
            <a:pPr lvl="0"/>
            <a:r>
              <a:rPr lang="en-US" sz="2400" b="1" dirty="0" smtClean="0"/>
              <a:t> </a:t>
            </a:r>
          </a:p>
          <a:p>
            <a:pPr marL="457200" lvl="0" indent="-457200"/>
            <a:r>
              <a:rPr lang="en-US" sz="2400" b="1" dirty="0" smtClean="0"/>
              <a:t>5.  Worked as subject expert for placement camp at stage 2 and     </a:t>
            </a:r>
          </a:p>
          <a:p>
            <a:pPr marL="457200" lvl="0" indent="-457200"/>
            <a:r>
              <a:rPr lang="en-US" sz="2400" b="1" dirty="0" smtClean="0"/>
              <a:t>     3 (7000 and  8000AGP) in Shivaji University, Kolhapur dated on 5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May 2017.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Subject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Expert for Selection of Lecturer 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Cambria" pitchFamily="18" charset="0"/>
              </a:rPr>
            </a:br>
            <a:endParaRPr lang="en-US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83058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 lvl="0"/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600" dirty="0" smtClean="0"/>
              <a:t>  </a:t>
            </a:r>
            <a:r>
              <a:rPr lang="en-US" sz="2600" b="1" dirty="0" smtClean="0"/>
              <a:t>Worked as subject Expert (Botany) at Raja </a:t>
            </a:r>
            <a:r>
              <a:rPr lang="en-US" sz="2600" b="1" dirty="0" err="1" smtClean="0"/>
              <a:t>Shripatrao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Bhagwantrao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Mahavidhyalaya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Aund</a:t>
            </a:r>
            <a:r>
              <a:rPr lang="en-US" sz="2600" b="1" dirty="0" smtClean="0"/>
              <a:t> Tal. </a:t>
            </a:r>
            <a:r>
              <a:rPr lang="en-US" sz="2600" b="1" dirty="0" err="1" smtClean="0"/>
              <a:t>Khatav</a:t>
            </a:r>
            <a:r>
              <a:rPr lang="en-US" sz="2600" b="1" dirty="0" smtClean="0"/>
              <a:t>, Dist. </a:t>
            </a:r>
            <a:r>
              <a:rPr lang="en-US" sz="2600" b="1" dirty="0" err="1" smtClean="0"/>
              <a:t>Satara</a:t>
            </a:r>
            <a:r>
              <a:rPr lang="en-US" sz="2600" b="1" dirty="0" smtClean="0"/>
              <a:t>. Dated 7</a:t>
            </a:r>
            <a:r>
              <a:rPr lang="en-US" sz="2600" b="1" baseline="30000" dirty="0" smtClean="0"/>
              <a:t>th</a:t>
            </a:r>
            <a:r>
              <a:rPr lang="en-US" sz="2600" b="1" dirty="0" smtClean="0"/>
              <a:t> January, 2003.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b="1" dirty="0" smtClean="0"/>
              <a:t> Worked as subject Expert (Botany) at </a:t>
            </a:r>
            <a:r>
              <a:rPr lang="en-US" sz="2600" b="1" dirty="0" err="1" smtClean="0"/>
              <a:t>Dnyansadhana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Shikshan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Prasarak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Mandal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Nivade</a:t>
            </a:r>
            <a:r>
              <a:rPr lang="en-US" sz="2600" b="1" dirty="0" smtClean="0"/>
              <a:t>, Tal. </a:t>
            </a:r>
            <a:r>
              <a:rPr lang="en-US" sz="2600" b="1" dirty="0" err="1" smtClean="0"/>
              <a:t>Gaganbawada</a:t>
            </a:r>
            <a:r>
              <a:rPr lang="en-US" sz="2600" b="1" dirty="0" smtClean="0"/>
              <a:t>, Dist. Kolhapur. Dated on 25</a:t>
            </a:r>
            <a:r>
              <a:rPr lang="en-US" sz="2600" b="1" baseline="30000" dirty="0" smtClean="0"/>
              <a:t>th</a:t>
            </a:r>
            <a:r>
              <a:rPr lang="en-US" sz="2600" b="1" dirty="0" smtClean="0"/>
              <a:t> April, 2014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b="1" dirty="0" smtClean="0"/>
              <a:t> Worked as subject Expert (Botany) at </a:t>
            </a:r>
            <a:r>
              <a:rPr lang="en-US" sz="2600" b="1" dirty="0" err="1" smtClean="0"/>
              <a:t>Karmveer</a:t>
            </a:r>
            <a:r>
              <a:rPr lang="en-US" sz="2600" b="1" dirty="0" smtClean="0"/>
              <a:t> Hire Art’s, Science, Commerce and Educational Mahavidyalaya, </a:t>
            </a:r>
            <a:r>
              <a:rPr lang="en-US" sz="2600" b="1" dirty="0" err="1" smtClean="0"/>
              <a:t>Gargoti</a:t>
            </a:r>
            <a:r>
              <a:rPr lang="en-US" sz="2600" b="1" dirty="0" smtClean="0"/>
              <a:t>. Dist. Kolhapur. Dated on 20</a:t>
            </a:r>
            <a:r>
              <a:rPr lang="en-US" sz="2600" b="1" baseline="30000" dirty="0" smtClean="0"/>
              <a:t>th</a:t>
            </a:r>
            <a:r>
              <a:rPr lang="en-US" sz="2600" b="1" dirty="0" smtClean="0"/>
              <a:t> May, 2014.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b="1" dirty="0" smtClean="0"/>
              <a:t> Worked as subject Expert  at </a:t>
            </a:r>
            <a:r>
              <a:rPr lang="en-US" sz="2600" b="1" dirty="0" err="1" smtClean="0"/>
              <a:t>Shri.Yashawantrao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patil</a:t>
            </a:r>
            <a:r>
              <a:rPr lang="en-US" sz="2600" b="1" dirty="0" smtClean="0"/>
              <a:t>  Science College,  </a:t>
            </a:r>
            <a:r>
              <a:rPr lang="en-US" sz="2600" b="1" dirty="0" err="1" smtClean="0"/>
              <a:t>Solankur</a:t>
            </a:r>
            <a:r>
              <a:rPr lang="en-US" sz="2600" b="1" dirty="0" smtClean="0"/>
              <a:t>. Tal. </a:t>
            </a:r>
            <a:r>
              <a:rPr lang="en-US" sz="2600" b="1" dirty="0" err="1" smtClean="0"/>
              <a:t>Radhanagari</a:t>
            </a:r>
            <a:r>
              <a:rPr lang="en-US" sz="2600" b="1" dirty="0" smtClean="0"/>
              <a:t>, </a:t>
            </a:r>
          </a:p>
          <a:p>
            <a:pPr marL="457200" indent="-457200"/>
            <a:r>
              <a:rPr lang="en-US" sz="2600" b="1" dirty="0" smtClean="0"/>
              <a:t>       Dist. Kolhapur. Dated on 20</a:t>
            </a:r>
            <a:r>
              <a:rPr lang="en-US" sz="2600" b="1" baseline="30000" dirty="0" smtClean="0"/>
              <a:t>th</a:t>
            </a:r>
            <a:r>
              <a:rPr lang="en-US" sz="2600" b="1" dirty="0" smtClean="0"/>
              <a:t> Jan, 2018. </a:t>
            </a:r>
          </a:p>
          <a:p>
            <a:pPr marL="457200" lvl="0" indent="-457200">
              <a:buFont typeface="+mj-lt"/>
              <a:buAutoNum type="arabicPeriod"/>
            </a:pPr>
            <a:endParaRPr lang="en-US" sz="2600" b="1" dirty="0" smtClean="0"/>
          </a:p>
          <a:p>
            <a:pPr marL="457200" lvl="0" indent="-457200">
              <a:buFont typeface="+mj-lt"/>
              <a:buAutoNum type="arabicPeriod"/>
            </a:pPr>
            <a:endParaRPr lang="en-US" sz="2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-23039"/>
            <a:ext cx="9372600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 </a:t>
            </a:r>
            <a:r>
              <a:rPr lang="en-US" sz="2800" b="1" dirty="0" smtClean="0">
                <a:solidFill>
                  <a:srgbClr val="FF0000"/>
                </a:solidFill>
              </a:rPr>
              <a:t>WORKSHOP/ CONFERENCE ORGANISED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/>
            <a:r>
              <a:rPr lang="en-US" sz="2400" b="1" dirty="0" smtClean="0"/>
              <a:t>1. Convener-</a:t>
            </a:r>
            <a:r>
              <a:rPr lang="en-US" sz="2400" dirty="0" smtClean="0"/>
              <a:t> “International Ozone Day Exhibition” organized by  </a:t>
            </a:r>
          </a:p>
          <a:p>
            <a:pPr lvl="1"/>
            <a:r>
              <a:rPr lang="en-US" sz="2400" dirty="0" smtClean="0"/>
              <a:t>   Department of Botany </a:t>
            </a:r>
            <a:r>
              <a:rPr lang="en-US" sz="2400" dirty="0" err="1" smtClean="0"/>
              <a:t>D.K.A.S.C.College</a:t>
            </a:r>
            <a:r>
              <a:rPr lang="en-US" sz="2400" dirty="0" smtClean="0"/>
              <a:t> </a:t>
            </a:r>
            <a:r>
              <a:rPr lang="en-US" sz="2400" dirty="0" err="1" smtClean="0"/>
              <a:t>Ichalkaranji</a:t>
            </a:r>
            <a:r>
              <a:rPr lang="en-US" sz="2400" dirty="0" smtClean="0"/>
              <a:t> on 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Oct. 2010</a:t>
            </a:r>
          </a:p>
          <a:p>
            <a:r>
              <a:rPr lang="en-US" sz="2400" dirty="0" smtClean="0"/>
              <a:t> </a:t>
            </a:r>
          </a:p>
          <a:p>
            <a:pPr lvl="1"/>
            <a:r>
              <a:rPr lang="en-US" sz="2400" b="1" dirty="0" smtClean="0"/>
              <a:t>2.  Convener-</a:t>
            </a:r>
            <a:r>
              <a:rPr lang="en-US" sz="2400" dirty="0" smtClean="0"/>
              <a:t> One Day Workshop On “Development Maintains Of Gardening and its Role in Society Life” Shivaji University, Kolhapur. Lead College Scheme </a:t>
            </a:r>
            <a:r>
              <a:rPr lang="en-US" sz="2400" dirty="0" err="1" smtClean="0"/>
              <a:t>Vivekanand</a:t>
            </a:r>
            <a:r>
              <a:rPr lang="en-US" sz="2400" dirty="0" smtClean="0"/>
              <a:t> College Cluster organized by D.K.A.S.C. </a:t>
            </a:r>
            <a:r>
              <a:rPr lang="en-US" sz="2400" dirty="0" err="1" smtClean="0"/>
              <a:t>CollegeIchalkaranji</a:t>
            </a:r>
            <a:r>
              <a:rPr lang="en-US" sz="2400" dirty="0" smtClean="0"/>
              <a:t> on 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Dec. 2010.</a:t>
            </a:r>
          </a:p>
          <a:p>
            <a:r>
              <a:rPr lang="en-US" sz="2400" dirty="0" smtClean="0"/>
              <a:t> </a:t>
            </a:r>
          </a:p>
          <a:p>
            <a:pPr lvl="1"/>
            <a:r>
              <a:rPr lang="en-US" sz="2400" b="1" dirty="0" smtClean="0"/>
              <a:t>3. Treasurer</a:t>
            </a:r>
            <a:r>
              <a:rPr lang="en-US" sz="2400" dirty="0" smtClean="0"/>
              <a:t>: National conference on 'Biodiversity conservation for livelihood' organized by D.K.A.S.C. College, Ichalkaranji, at </a:t>
            </a:r>
            <a:r>
              <a:rPr lang="en-US" sz="2400" dirty="0" err="1" smtClean="0"/>
              <a:t>Panhala</a:t>
            </a:r>
            <a:r>
              <a:rPr lang="en-US" sz="2400" dirty="0" smtClean="0"/>
              <a:t> on 14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-15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Dec., 2012.</a:t>
            </a:r>
          </a:p>
          <a:p>
            <a:r>
              <a:rPr lang="en-US" sz="2400" dirty="0" smtClean="0"/>
              <a:t> </a:t>
            </a:r>
          </a:p>
          <a:p>
            <a:pPr lvl="1"/>
            <a:r>
              <a:rPr lang="en-US" sz="2400" b="1" dirty="0" smtClean="0"/>
              <a:t> 4. Organizing Secretary </a:t>
            </a:r>
            <a:r>
              <a:rPr lang="en-US" sz="2400" dirty="0" smtClean="0"/>
              <a:t>One Day Teachers Workshop on Revised Syllabus of Botany </a:t>
            </a:r>
            <a:r>
              <a:rPr lang="en-US" sz="2400" dirty="0" err="1" smtClean="0"/>
              <a:t>B.Sc</a:t>
            </a:r>
            <a:r>
              <a:rPr lang="en-US" sz="2400" dirty="0" smtClean="0"/>
              <a:t> III Sponsored by Shivaji University Kolhapur Organized by Department of Botany </a:t>
            </a:r>
            <a:r>
              <a:rPr lang="en-US" sz="2400" dirty="0" err="1" smtClean="0"/>
              <a:t>D.K.A.S.C.College</a:t>
            </a:r>
            <a:r>
              <a:rPr lang="en-US" sz="2400" dirty="0" smtClean="0"/>
              <a:t> </a:t>
            </a:r>
            <a:r>
              <a:rPr lang="en-US" sz="2400" dirty="0" err="1" smtClean="0"/>
              <a:t>Ichalkaranji</a:t>
            </a:r>
            <a:r>
              <a:rPr lang="en-US" sz="2400" dirty="0" smtClean="0"/>
              <a:t> Dated on 23th Sept. 2015</a:t>
            </a:r>
          </a:p>
          <a:p>
            <a:r>
              <a:rPr lang="en-US" sz="2400" b="1" dirty="0" smtClean="0"/>
              <a:t>	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8600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+mj-lt"/>
              <a:buAutoNum type="arabicPeriod" startAt="5"/>
            </a:pPr>
            <a:r>
              <a:rPr lang="en-US" sz="2400" b="1" dirty="0" smtClean="0"/>
              <a:t>Convener-</a:t>
            </a:r>
            <a:r>
              <a:rPr lang="en-US" sz="2400" dirty="0" smtClean="0"/>
              <a:t> International Conference “Integrative Approach in Environmental and applied Sciences” organized by </a:t>
            </a:r>
            <a:r>
              <a:rPr lang="en-US" sz="2400" dirty="0" err="1" smtClean="0"/>
              <a:t>Padmabhishan</a:t>
            </a:r>
            <a:r>
              <a:rPr lang="en-US" sz="2400" dirty="0" smtClean="0"/>
              <a:t> Dr </a:t>
            </a:r>
            <a:r>
              <a:rPr lang="en-US" sz="2400" dirty="0" err="1" smtClean="0"/>
              <a:t>Vasantraodada</a:t>
            </a:r>
            <a:r>
              <a:rPr lang="en-US" sz="2400" dirty="0" smtClean="0"/>
              <a:t> Patil Mahavidyalaya, </a:t>
            </a:r>
            <a:r>
              <a:rPr lang="en-US" sz="2400" dirty="0" err="1" smtClean="0"/>
              <a:t>tasgaon</a:t>
            </a:r>
            <a:r>
              <a:rPr lang="en-US" sz="2400" dirty="0" smtClean="0"/>
              <a:t> 8</a:t>
            </a:r>
            <a:r>
              <a:rPr lang="en-US" sz="2400" baseline="30000" dirty="0" smtClean="0"/>
              <a:t>th &amp; </a:t>
            </a:r>
            <a:r>
              <a:rPr lang="en-US" sz="2400" dirty="0" smtClean="0"/>
              <a:t>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Feb. 2019.</a:t>
            </a:r>
          </a:p>
          <a:p>
            <a:pPr lvl="1"/>
            <a:endParaRPr lang="en-US" sz="2400" dirty="0" smtClean="0"/>
          </a:p>
          <a:p>
            <a:pPr marL="914400" lvl="1" indent="-457200">
              <a:buFont typeface="+mj-lt"/>
              <a:buAutoNum type="arabicPeriod" startAt="6"/>
            </a:pPr>
            <a:r>
              <a:rPr lang="en-US" sz="2400" b="1" dirty="0" smtClean="0"/>
              <a:t>Organizing Secretary – </a:t>
            </a:r>
            <a:r>
              <a:rPr lang="en-US" sz="2400" dirty="0" smtClean="0"/>
              <a:t>Nation </a:t>
            </a:r>
            <a:r>
              <a:rPr lang="en-US" sz="2400" dirty="0" err="1" smtClean="0"/>
              <a:t>Coference</a:t>
            </a:r>
            <a:r>
              <a:rPr lang="en-US" sz="2400" dirty="0" smtClean="0"/>
              <a:t> “Scientific and Technical Terminology in Environmental Science, Zoology and Biology” ” organized by </a:t>
            </a:r>
            <a:r>
              <a:rPr lang="en-US" sz="2400" dirty="0" err="1" smtClean="0"/>
              <a:t>Padmabhishan</a:t>
            </a:r>
            <a:r>
              <a:rPr lang="en-US" sz="2400" dirty="0" smtClean="0"/>
              <a:t> Dr </a:t>
            </a:r>
            <a:r>
              <a:rPr lang="en-US" sz="2400" dirty="0" err="1" smtClean="0"/>
              <a:t>Vasantraodada</a:t>
            </a:r>
            <a:r>
              <a:rPr lang="en-US" sz="2400" dirty="0" smtClean="0"/>
              <a:t> Patil Mahavidyalaya, </a:t>
            </a:r>
            <a:r>
              <a:rPr lang="en-US" sz="2400" dirty="0" err="1" smtClean="0"/>
              <a:t>tasgaon</a:t>
            </a:r>
            <a:r>
              <a:rPr lang="en-US" sz="2400" dirty="0" smtClean="0"/>
              <a:t> 7</a:t>
            </a:r>
            <a:r>
              <a:rPr lang="en-US" sz="2400" baseline="30000" dirty="0" smtClean="0"/>
              <a:t>th &amp; </a:t>
            </a:r>
            <a:r>
              <a:rPr lang="en-US" sz="2400" dirty="0" smtClean="0"/>
              <a:t>8</a:t>
            </a:r>
            <a:r>
              <a:rPr lang="en-US" sz="2400" baseline="30000" dirty="0" smtClean="0"/>
              <a:t>th </a:t>
            </a:r>
            <a:r>
              <a:rPr lang="en-US" sz="2400" dirty="0" smtClean="0"/>
              <a:t>March 2019.</a:t>
            </a:r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838200"/>
            <a:ext cx="83820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Worked as a Examiner, Moderator, Paper setter</a:t>
            </a:r>
          </a:p>
          <a:p>
            <a:r>
              <a:rPr lang="en-US" sz="3200" dirty="0" smtClean="0"/>
              <a:t>    for  B.Sc. I, II &amp; III.</a:t>
            </a:r>
          </a:p>
          <a:p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 Worked as 32(5) / 48(8) Chairman for B.Sc.      </a:t>
            </a:r>
          </a:p>
          <a:p>
            <a:r>
              <a:rPr lang="en-US" sz="3200" dirty="0" smtClean="0"/>
              <a:t>     Practical  Examinations.</a:t>
            </a:r>
          </a:p>
          <a:p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Worked as </a:t>
            </a:r>
            <a:r>
              <a:rPr lang="en-US" sz="3200" dirty="0" err="1" smtClean="0"/>
              <a:t>Redressal</a:t>
            </a:r>
            <a:r>
              <a:rPr lang="en-US" sz="3200" dirty="0" smtClean="0"/>
              <a:t>  chairman for </a:t>
            </a:r>
            <a:r>
              <a:rPr lang="en-US" sz="3200" dirty="0" err="1" smtClean="0"/>
              <a:t>B.Sc.II</a:t>
            </a:r>
            <a:r>
              <a:rPr lang="en-US" sz="3200" dirty="0" smtClean="0"/>
              <a:t>  and  </a:t>
            </a:r>
          </a:p>
          <a:p>
            <a:r>
              <a:rPr lang="en-US" sz="3200" dirty="0" smtClean="0"/>
              <a:t>     III. </a:t>
            </a:r>
          </a:p>
          <a:p>
            <a:r>
              <a:rPr lang="en-US" sz="3200" dirty="0" smtClean="0"/>
              <a:t> </a:t>
            </a:r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Examination Duties </a:t>
            </a:r>
            <a:r>
              <a:rPr lang="en-US" b="1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Member of LIC  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(Shivaji University Kolhapur) 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066800"/>
            <a:ext cx="89916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600" dirty="0" smtClean="0"/>
              <a:t>  Appointed as expert for the </a:t>
            </a:r>
            <a:r>
              <a:rPr lang="en-US" sz="2600" b="1" dirty="0" smtClean="0"/>
              <a:t>P.G. recognition in the subject - Organic Chemistry and Agro Chemistry and Paste Management at </a:t>
            </a:r>
            <a:r>
              <a:rPr lang="en-US" sz="2600" b="1" dirty="0" err="1" smtClean="0"/>
              <a:t>Devchand</a:t>
            </a:r>
            <a:r>
              <a:rPr lang="en-US" sz="2600" b="1" dirty="0" smtClean="0"/>
              <a:t> College, </a:t>
            </a:r>
            <a:r>
              <a:rPr lang="en-US" sz="2600" b="1" dirty="0" err="1" smtClean="0"/>
              <a:t>Arjunnagar</a:t>
            </a:r>
            <a:r>
              <a:rPr lang="en-US" sz="2600" b="1" dirty="0" smtClean="0"/>
              <a:t>,</a:t>
            </a:r>
            <a:r>
              <a:rPr lang="en-US" sz="2600" dirty="0" smtClean="0"/>
              <a:t> dated  6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Feb., 2012.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Appointed as expert for the B.Sc. I, II &amp; III for the subject - </a:t>
            </a:r>
            <a:r>
              <a:rPr lang="en-US" sz="2600" b="1" dirty="0" smtClean="0"/>
              <a:t>Renovation Computer Science at the </a:t>
            </a:r>
            <a:r>
              <a:rPr lang="en-US" sz="2600" b="1" dirty="0" err="1" smtClean="0"/>
              <a:t>Doodh-Sakhar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Mahavidyalaya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Bidri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Mouninagar</a:t>
            </a:r>
            <a:r>
              <a:rPr lang="en-US" sz="2600" b="1" dirty="0" smtClean="0"/>
              <a:t>,</a:t>
            </a:r>
            <a:r>
              <a:rPr lang="en-US" sz="2600" dirty="0" smtClean="0"/>
              <a:t> dated 5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Mar. 2013.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Appointed as subject expert for</a:t>
            </a:r>
            <a:r>
              <a:rPr lang="en-US" sz="2600" b="1" dirty="0" smtClean="0"/>
              <a:t> Primary Affiliation New science faculty for </a:t>
            </a:r>
            <a:r>
              <a:rPr lang="en-US" sz="2600" b="1" dirty="0" err="1" smtClean="0"/>
              <a:t>B.Sc.I</a:t>
            </a:r>
            <a:r>
              <a:rPr lang="en-US" sz="2600" b="1" dirty="0" smtClean="0"/>
              <a:t> at the </a:t>
            </a:r>
            <a:r>
              <a:rPr lang="en-US" sz="2600" b="1" dirty="0" err="1" smtClean="0"/>
              <a:t>Sadashivrao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Mandlik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Mahavidalaya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Murgud</a:t>
            </a:r>
            <a:r>
              <a:rPr lang="en-US" sz="2600" b="1" dirty="0" smtClean="0"/>
              <a:t> </a:t>
            </a:r>
            <a:r>
              <a:rPr lang="en-US" sz="2600" dirty="0" smtClean="0"/>
              <a:t>Dated 27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July, 2013.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Appointed as subject expert for B. Sc. I (</a:t>
            </a:r>
            <a:r>
              <a:rPr lang="en-US" sz="2600" dirty="0" err="1" smtClean="0"/>
              <a:t>ExcessDivision</a:t>
            </a:r>
            <a:r>
              <a:rPr lang="en-US" sz="2600" dirty="0" smtClean="0"/>
              <a:t>)</a:t>
            </a:r>
            <a:r>
              <a:rPr lang="en-US" sz="2600" b="1" dirty="0" smtClean="0"/>
              <a:t>Primary </a:t>
            </a:r>
            <a:r>
              <a:rPr lang="en-US" sz="2600" b="1" dirty="0" err="1" smtClean="0"/>
              <a:t>Affiliationfor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B.Sc.I</a:t>
            </a:r>
            <a:r>
              <a:rPr lang="en-US" sz="2600" b="1" dirty="0" smtClean="0"/>
              <a:t> at </a:t>
            </a:r>
            <a:r>
              <a:rPr lang="en-US" sz="2600" b="1" dirty="0" err="1" smtClean="0"/>
              <a:t>Yashawantrao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ChavanWarana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Mahavidyalaya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Warananagar</a:t>
            </a:r>
            <a:r>
              <a:rPr lang="en-US" sz="2600" b="1" dirty="0" smtClean="0"/>
              <a:t>.</a:t>
            </a:r>
            <a:r>
              <a:rPr lang="en-US" sz="2600" dirty="0" smtClean="0"/>
              <a:t> Dated 5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July, 2014.</a:t>
            </a:r>
          </a:p>
          <a:p>
            <a:pPr marL="342900" lvl="0" indent="-342900"/>
            <a:r>
              <a:rPr lang="en-US" sz="26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         </a:t>
            </a:r>
            <a:r>
              <a:rPr lang="en-US" sz="4000" b="1" dirty="0" smtClean="0">
                <a:solidFill>
                  <a:srgbClr val="FF0000"/>
                </a:solidFill>
                <a:latin typeface="Cambria" pitchFamily="18" charset="0"/>
              </a:rPr>
              <a:t>Educational Qualification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endParaRPr lang="en-US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ambria" pitchFamily="18" charset="0"/>
              </a:rPr>
              <a:t>M. Sc. </a:t>
            </a:r>
            <a:r>
              <a:rPr lang="en-US" sz="3600" b="1" dirty="0" smtClean="0">
                <a:solidFill>
                  <a:srgbClr val="002060"/>
                </a:solidFill>
                <a:latin typeface="Cambria" pitchFamily="18" charset="0"/>
              </a:rPr>
              <a:t>Ph.D.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Cambria" pitchFamily="18" charset="0"/>
              </a:rPr>
              <a:t>Title of </a:t>
            </a:r>
            <a:r>
              <a:rPr lang="en-US" sz="3600" b="1" dirty="0" err="1">
                <a:solidFill>
                  <a:srgbClr val="FF0000"/>
                </a:solidFill>
                <a:latin typeface="Cambria" pitchFamily="18" charset="0"/>
              </a:rPr>
              <a:t>Ph.D.Thesis</a:t>
            </a:r>
            <a:r>
              <a:rPr lang="en-US" sz="3600" b="1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Cambria" pitchFamily="18" charset="0"/>
              </a:rPr>
              <a:t>-</a:t>
            </a:r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PHYSIOLOGICAL STUDIES OF LEAF  SENESCENCE IN SERICULTURAL CROP- MORUS ALBA LINN.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Cambria" pitchFamily="18" charset="0"/>
              </a:rPr>
              <a:t> Teaching Experience : 30 years</a:t>
            </a:r>
          </a:p>
          <a:p>
            <a:pPr>
              <a:buNone/>
            </a:pPr>
            <a:endParaRPr lang="en-US" sz="3600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buNone/>
            </a:pPr>
            <a:endParaRPr lang="en-US" sz="3600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buNone/>
            </a:pPr>
            <a:endParaRPr lang="en-US" sz="3600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Cambria" pitchFamily="18" charset="0"/>
              </a:rPr>
              <a:t>                                            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 Member of Editorial Board. 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990600"/>
            <a:ext cx="86868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/>
            <a:r>
              <a:rPr lang="en-US" sz="2400" dirty="0" smtClean="0"/>
              <a:t>1. </a:t>
            </a:r>
            <a:r>
              <a:rPr lang="en-US" sz="2400" b="1" dirty="0" smtClean="0"/>
              <a:t>Manchester:</a:t>
            </a:r>
            <a:r>
              <a:rPr lang="en-US" sz="2400" dirty="0" smtClean="0"/>
              <a:t> A research journal (Science) proceedings of National Conference on "Biodiversity conservation for livelihood" organized by D.K.A.S.C. College, Ichalkaranji, on 14-15 Dec., 2012.</a:t>
            </a:r>
          </a:p>
          <a:p>
            <a:pPr marL="342900" indent="-342900" algn="just"/>
            <a:r>
              <a:rPr lang="en-US" sz="2400" dirty="0" smtClean="0"/>
              <a:t> </a:t>
            </a:r>
          </a:p>
          <a:p>
            <a:pPr marL="800100" lvl="1" indent="-342900" algn="just"/>
            <a:r>
              <a:rPr lang="en-US" sz="2400" dirty="0" smtClean="0"/>
              <a:t>2. Member of Internationally Indexed Journal of </a:t>
            </a:r>
            <a:r>
              <a:rPr lang="en-US" sz="2400" b="1" dirty="0" err="1" smtClean="0"/>
              <a:t>Pharma</a:t>
            </a:r>
            <a:r>
              <a:rPr lang="en-US" sz="2400" b="1" dirty="0" smtClean="0"/>
              <a:t> and Bio-Science</a:t>
            </a:r>
            <a:r>
              <a:rPr lang="en-US" sz="2400" dirty="0" smtClean="0"/>
              <a:t> - CODN-IJPBJ2-Chemical Abstract Services (USA) ISSN-0975-6299  </a:t>
            </a:r>
          </a:p>
          <a:p>
            <a:pPr marL="342900" indent="-342900" algn="just">
              <a:buFont typeface="+mj-lt"/>
              <a:buAutoNum type="arabicPeriod"/>
            </a:pPr>
            <a:endParaRPr lang="en-US" sz="2400" dirty="0" smtClean="0"/>
          </a:p>
          <a:p>
            <a:pPr marL="800100" lvl="1" indent="-342900" algn="just"/>
            <a:r>
              <a:rPr lang="en-US" sz="2400" dirty="0" smtClean="0"/>
              <a:t>3. </a:t>
            </a:r>
            <a:r>
              <a:rPr lang="en-US" sz="2400" b="1" dirty="0" smtClean="0"/>
              <a:t>Member of Indexed Journal </a:t>
            </a:r>
            <a:r>
              <a:rPr lang="en-US" sz="2400" b="1" dirty="0" err="1" smtClean="0"/>
              <a:t>Gurukul</a:t>
            </a:r>
            <a:r>
              <a:rPr lang="en-US" sz="2400" b="1" dirty="0" smtClean="0"/>
              <a:t> Multi Disciplinary International Journal</a:t>
            </a:r>
            <a:r>
              <a:rPr lang="en-US" sz="2400" dirty="0" smtClean="0"/>
              <a:t> Special Issue on “Dr. </a:t>
            </a:r>
            <a:r>
              <a:rPr lang="en-US" sz="2400" dirty="0" err="1" smtClean="0"/>
              <a:t>Babasaheb</a:t>
            </a:r>
            <a:r>
              <a:rPr lang="en-US" sz="2400" dirty="0" smtClean="0"/>
              <a:t> </a:t>
            </a:r>
            <a:r>
              <a:rPr lang="en-US" sz="2400" dirty="0" err="1" smtClean="0"/>
              <a:t>Ambedkar’s</a:t>
            </a:r>
            <a:r>
              <a:rPr lang="en-US" sz="2400" dirty="0" smtClean="0"/>
              <a:t> Global Vision 2016” in occasion with Dr </a:t>
            </a:r>
            <a:r>
              <a:rPr lang="en-US" sz="2400" dirty="0" err="1" smtClean="0"/>
              <a:t>Babasaheb</a:t>
            </a:r>
            <a:r>
              <a:rPr lang="en-US" sz="2400" dirty="0" smtClean="0"/>
              <a:t> </a:t>
            </a:r>
            <a:r>
              <a:rPr lang="en-US" sz="2400" dirty="0" err="1" smtClean="0"/>
              <a:t>Ambedkar’s</a:t>
            </a:r>
            <a:r>
              <a:rPr lang="en-US" sz="2400" dirty="0" smtClean="0"/>
              <a:t> 125th birth Year. ISSN 2394-8426 with Impact Factor 2.254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810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09600"/>
            <a:ext cx="8077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                        Work For Society 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Organized two days  exhibition of the medicinal   </a:t>
            </a:r>
          </a:p>
          <a:p>
            <a:pPr marL="514350" indent="-514350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      plants for Society and UG Students.</a:t>
            </a:r>
          </a:p>
          <a:p>
            <a:pPr marL="514350" indent="-514350"/>
            <a:endParaRPr lang="en-U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AutoNum type="arabicPeriod" startAt="2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Organized Science exhibition for high school ,Junior college , UG students  &amp; Society.</a:t>
            </a:r>
          </a:p>
          <a:p>
            <a:pPr marL="342900" indent="-342900">
              <a:buAutoNum type="arabicPeriod" startAt="2"/>
            </a:pPr>
            <a:endParaRPr lang="en-U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AutoNum type="arabicPeriod" startAt="2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Organized one day exhibition of the local flowers and weeds . </a:t>
            </a:r>
          </a:p>
          <a:p>
            <a:pPr marL="342900" indent="-342900">
              <a:buAutoNum type="arabicPeriod" startAt="2"/>
            </a:pPr>
            <a:endParaRPr lang="en-U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AutoNum type="arabicPeriod" startAt="2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Organized one day exhibition for the B.Sc. students   to exploring different types of ferns( Herbariums)  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                     </a:t>
            </a:r>
          </a:p>
          <a:p>
            <a:pPr>
              <a:buNone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                     Thank You 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0"/>
            <a:ext cx="9372600" cy="685800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en-US" sz="7600" b="1" dirty="0" smtClean="0">
                <a:solidFill>
                  <a:srgbClr val="FF0000"/>
                </a:solidFill>
              </a:rPr>
              <a:t>Orientation /Refresher </a:t>
            </a:r>
            <a:r>
              <a:rPr lang="en-US" sz="7600" b="1" dirty="0">
                <a:solidFill>
                  <a:srgbClr val="FF0000"/>
                </a:solidFill>
              </a:rPr>
              <a:t>Courses </a:t>
            </a:r>
            <a:endParaRPr lang="en-US" sz="76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5500" dirty="0" smtClean="0">
                <a:solidFill>
                  <a:srgbClr val="002060"/>
                </a:solidFill>
                <a:latin typeface="Cambria" pitchFamily="18" charset="0"/>
              </a:rPr>
              <a:t>1. </a:t>
            </a:r>
            <a:r>
              <a:rPr lang="en-US" sz="5500" dirty="0" err="1" smtClean="0">
                <a:solidFill>
                  <a:srgbClr val="002060"/>
                </a:solidFill>
                <a:latin typeface="Cambria" pitchFamily="18" charset="0"/>
              </a:rPr>
              <a:t>U.G.C.Sponsored</a:t>
            </a:r>
            <a:r>
              <a:rPr lang="en-US" sz="5500" dirty="0" smtClean="0">
                <a:solidFill>
                  <a:srgbClr val="002060"/>
                </a:solidFill>
                <a:latin typeface="Cambria" pitchFamily="18" charset="0"/>
              </a:rPr>
              <a:t>  Orientation  Course  Completed From </a:t>
            </a:r>
          </a:p>
          <a:p>
            <a:pPr algn="just">
              <a:buNone/>
            </a:pPr>
            <a:r>
              <a:rPr lang="en-US" sz="5500" dirty="0" smtClean="0">
                <a:solidFill>
                  <a:srgbClr val="002060"/>
                </a:solidFill>
                <a:latin typeface="Cambria" pitchFamily="18" charset="0"/>
              </a:rPr>
              <a:t>      15-09-1992 To 12-10-1992. Organized By Academic Staff college University of Poona.</a:t>
            </a:r>
          </a:p>
          <a:p>
            <a:pPr algn="just">
              <a:buNone/>
            </a:pPr>
            <a:endParaRPr lang="en-US" sz="55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algn="just"/>
            <a:r>
              <a:rPr lang="en-US" sz="5500" dirty="0" smtClean="0">
                <a:solidFill>
                  <a:srgbClr val="002060"/>
                </a:solidFill>
                <a:latin typeface="Cambria" pitchFamily="18" charset="0"/>
              </a:rPr>
              <a:t>2. </a:t>
            </a:r>
            <a:r>
              <a:rPr lang="en-US" sz="5500" dirty="0" err="1" smtClean="0">
                <a:solidFill>
                  <a:srgbClr val="002060"/>
                </a:solidFill>
                <a:latin typeface="Cambria" pitchFamily="18" charset="0"/>
              </a:rPr>
              <a:t>U.G.C.Sponsored</a:t>
            </a:r>
            <a:r>
              <a:rPr lang="en-US" sz="5500" dirty="0" smtClean="0">
                <a:solidFill>
                  <a:srgbClr val="002060"/>
                </a:solidFill>
                <a:latin typeface="Cambria" pitchFamily="18" charset="0"/>
              </a:rPr>
              <a:t> Refresher Course in Botany Completed From7-11-1994 To 4-12-1994. Organized By Department Of Botany, Shivaji University, Kolhapur.</a:t>
            </a:r>
          </a:p>
          <a:p>
            <a:pPr algn="just"/>
            <a:endParaRPr lang="en-US" sz="55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algn="just"/>
            <a:r>
              <a:rPr lang="en-US" sz="5500" dirty="0" smtClean="0">
                <a:solidFill>
                  <a:srgbClr val="002060"/>
                </a:solidFill>
                <a:latin typeface="Cambria" pitchFamily="18" charset="0"/>
              </a:rPr>
              <a:t>3. </a:t>
            </a:r>
            <a:r>
              <a:rPr lang="en-US" sz="5500" dirty="0" err="1" smtClean="0">
                <a:solidFill>
                  <a:srgbClr val="002060"/>
                </a:solidFill>
                <a:latin typeface="Cambria" pitchFamily="18" charset="0"/>
              </a:rPr>
              <a:t>U.G.C.Sponsored</a:t>
            </a:r>
            <a:r>
              <a:rPr lang="en-US" sz="5500" dirty="0" smtClean="0">
                <a:solidFill>
                  <a:srgbClr val="002060"/>
                </a:solidFill>
                <a:latin typeface="Cambria" pitchFamily="18" charset="0"/>
              </a:rPr>
              <a:t> Refresher Course in Environmental Science Completed From 10-12-2001 To 06-01-2002. Organized By University Of </a:t>
            </a:r>
            <a:r>
              <a:rPr lang="en-US" sz="5500" dirty="0" err="1" smtClean="0">
                <a:solidFill>
                  <a:srgbClr val="002060"/>
                </a:solidFill>
                <a:latin typeface="Cambria" pitchFamily="18" charset="0"/>
              </a:rPr>
              <a:t>Pune</a:t>
            </a:r>
            <a:r>
              <a:rPr lang="en-US" sz="5500" dirty="0" smtClean="0">
                <a:solidFill>
                  <a:srgbClr val="002060"/>
                </a:solidFill>
                <a:latin typeface="Cambria" pitchFamily="18" charset="0"/>
              </a:rPr>
              <a:t>, Conducted At Department Of Environmental Science, Shivaji University, Kolhapur.</a:t>
            </a:r>
          </a:p>
          <a:p>
            <a:pPr algn="just">
              <a:buNone/>
            </a:pPr>
            <a:endParaRPr lang="en-US" sz="55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algn="just"/>
            <a:r>
              <a:rPr lang="en-US" sz="5500" dirty="0" smtClean="0">
                <a:solidFill>
                  <a:srgbClr val="002060"/>
                </a:solidFill>
                <a:latin typeface="Cambria" pitchFamily="18" charset="0"/>
              </a:rPr>
              <a:t>4. </a:t>
            </a:r>
            <a:r>
              <a:rPr lang="en-US" sz="5500" dirty="0" err="1" smtClean="0">
                <a:solidFill>
                  <a:srgbClr val="002060"/>
                </a:solidFill>
                <a:latin typeface="Cambria" pitchFamily="18" charset="0"/>
              </a:rPr>
              <a:t>U.G.C.Sponsored</a:t>
            </a:r>
            <a:r>
              <a:rPr lang="en-US" sz="5500" dirty="0" smtClean="0">
                <a:solidFill>
                  <a:srgbClr val="002060"/>
                </a:solidFill>
                <a:latin typeface="Cambria" pitchFamily="18" charset="0"/>
              </a:rPr>
              <a:t> Refresher Course in Environmental Science Completed From 25-11-2002 To 15-12-2002. Organized By University Of </a:t>
            </a:r>
            <a:r>
              <a:rPr lang="en-US" sz="5500" dirty="0" err="1" smtClean="0">
                <a:solidFill>
                  <a:srgbClr val="002060"/>
                </a:solidFill>
                <a:latin typeface="Cambria" pitchFamily="18" charset="0"/>
              </a:rPr>
              <a:t>Pune</a:t>
            </a:r>
            <a:r>
              <a:rPr lang="en-US" sz="5500" dirty="0" smtClean="0">
                <a:solidFill>
                  <a:srgbClr val="002060"/>
                </a:solidFill>
                <a:latin typeface="Cambria" pitchFamily="18" charset="0"/>
              </a:rPr>
              <a:t>, Conducted At Department Of Environmental Science, Shivaji University, Kolhapur.</a:t>
            </a:r>
          </a:p>
          <a:p>
            <a:pPr algn="just"/>
            <a:endParaRPr lang="en-US" sz="5500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buNone/>
            </a:pPr>
            <a:endParaRPr lang="en-US" dirty="0"/>
          </a:p>
          <a:p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553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FF0000"/>
                </a:solidFill>
                <a:latin typeface="Cambria" pitchFamily="18" charset="0"/>
              </a:rPr>
              <a:t>    Fellowship</a:t>
            </a:r>
          </a:p>
          <a:p>
            <a:pPr lvl="0" algn="just">
              <a:buNone/>
            </a:pPr>
            <a:r>
              <a:rPr lang="en-US" dirty="0" smtClean="0">
                <a:solidFill>
                  <a:srgbClr val="002060"/>
                </a:solidFill>
              </a:rPr>
              <a:t>    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Awarded </a:t>
            </a:r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teacher fellowship by 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U.G.C.  under </a:t>
            </a:r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the </a:t>
            </a:r>
            <a:r>
              <a:rPr lang="en-US" dirty="0" err="1" smtClean="0">
                <a:solidFill>
                  <a:srgbClr val="002060"/>
                </a:solidFill>
                <a:latin typeface="Cambria" pitchFamily="18" charset="0"/>
              </a:rPr>
              <a:t>X</a:t>
            </a:r>
            <a:r>
              <a:rPr lang="en-US" baseline="30000" dirty="0" err="1" smtClean="0">
                <a:solidFill>
                  <a:srgbClr val="002060"/>
                </a:solidFill>
                <a:latin typeface="Cambria" pitchFamily="18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 plan  Faculty </a:t>
            </a:r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Improvement Program 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scheme from </a:t>
            </a:r>
            <a:r>
              <a:rPr lang="en-US" b="1" dirty="0" smtClean="0">
                <a:solidFill>
                  <a:srgbClr val="002060"/>
                </a:solidFill>
                <a:latin typeface="Cambria" pitchFamily="18" charset="0"/>
              </a:rPr>
              <a:t>1 April 2005 </a:t>
            </a:r>
            <a:r>
              <a:rPr lang="en-US" b="1" dirty="0">
                <a:solidFill>
                  <a:srgbClr val="002060"/>
                </a:solidFill>
                <a:latin typeface="Cambria" pitchFamily="18" charset="0"/>
              </a:rPr>
              <a:t>to </a:t>
            </a:r>
            <a:r>
              <a:rPr lang="en-US" b="1" dirty="0" smtClean="0">
                <a:solidFill>
                  <a:srgbClr val="002060"/>
                </a:solidFill>
                <a:latin typeface="Cambria" pitchFamily="18" charset="0"/>
              </a:rPr>
              <a:t> 31 March 2007.</a:t>
            </a:r>
          </a:p>
          <a:p>
            <a:pPr lvl="0" algn="just">
              <a:buNone/>
            </a:pPr>
            <a:endParaRPr lang="en-US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lvl="0" algn="just"/>
            <a:r>
              <a:rPr lang="en-US" sz="36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Cambria" pitchFamily="18" charset="0"/>
              </a:rPr>
              <a:t>Ph.D</a:t>
            </a:r>
            <a:r>
              <a:rPr lang="en-US" sz="3600" b="1" dirty="0" smtClean="0">
                <a:solidFill>
                  <a:srgbClr val="FF0000"/>
                </a:solidFill>
                <a:latin typeface="Cambria" pitchFamily="18" charset="0"/>
              </a:rPr>
              <a:t> Awarded  on 12 Dec 2008.</a:t>
            </a:r>
          </a:p>
          <a:p>
            <a:pPr lvl="0" algn="just">
              <a:buNone/>
            </a:pPr>
            <a:endParaRPr lang="en-US" sz="36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lvl="0" algn="just"/>
            <a:r>
              <a:rPr lang="en-US" b="1" dirty="0" smtClean="0">
                <a:solidFill>
                  <a:srgbClr val="002060"/>
                </a:solidFill>
                <a:latin typeface="Cambria" pitchFamily="18" charset="0"/>
              </a:rPr>
              <a:t>  </a:t>
            </a:r>
            <a:r>
              <a:rPr lang="en-US" sz="3600" b="1" dirty="0" smtClean="0">
                <a:solidFill>
                  <a:srgbClr val="FF0000"/>
                </a:solidFill>
                <a:latin typeface="Cambria" pitchFamily="18" charset="0"/>
              </a:rPr>
              <a:t>Guide Reorganization</a:t>
            </a:r>
          </a:p>
          <a:p>
            <a:pPr lvl="0"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    </a:t>
            </a:r>
            <a:r>
              <a:rPr lang="en-US" dirty="0" err="1" smtClean="0">
                <a:solidFill>
                  <a:schemeClr val="tx2"/>
                </a:solidFill>
                <a:latin typeface="Cambria" pitchFamily="18" charset="0"/>
              </a:rPr>
              <a:t>M.phil</a:t>
            </a:r>
            <a:r>
              <a:rPr lang="en-US" dirty="0" smtClean="0">
                <a:solidFill>
                  <a:schemeClr val="tx2"/>
                </a:solidFill>
                <a:latin typeface="Cambria" pitchFamily="18" charset="0"/>
              </a:rPr>
              <a:t> and Ph.D. Recognized guide since 2012 . Shivaji University Kolhapur.</a:t>
            </a:r>
          </a:p>
          <a:p>
            <a:pPr lvl="0" algn="just">
              <a:buNone/>
            </a:pPr>
            <a:r>
              <a:rPr lang="en-US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endParaRPr lang="en-US" dirty="0">
              <a:solidFill>
                <a:schemeClr val="tx2"/>
              </a:solidFill>
              <a:latin typeface="Cambria" pitchFamily="18" charset="0"/>
            </a:endParaRPr>
          </a:p>
          <a:p>
            <a:pPr algn="ctr">
              <a:lnSpc>
                <a:spcPct val="150000"/>
              </a:lnSpc>
              <a:buNone/>
            </a:pPr>
            <a:endParaRPr lang="en-US" sz="4000" b="1" dirty="0" smtClean="0">
              <a:latin typeface="Cambria" pitchFamily="18" charset="0"/>
            </a:endParaRPr>
          </a:p>
          <a:p>
            <a:pPr algn="ctr">
              <a:lnSpc>
                <a:spcPct val="150000"/>
              </a:lnSpc>
              <a:buNone/>
            </a:pPr>
            <a:endParaRPr lang="en-US" sz="4000" b="1" dirty="0" smtClean="0">
              <a:latin typeface="Cambria" pitchFamily="18" charset="0"/>
            </a:endParaRPr>
          </a:p>
          <a:p>
            <a:pPr algn="ctr">
              <a:lnSpc>
                <a:spcPct val="150000"/>
              </a:lnSpc>
              <a:buNone/>
            </a:pPr>
            <a:endParaRPr lang="en-US" sz="3600" b="1" dirty="0" smtClean="0">
              <a:latin typeface="Cambria" pitchFamily="18" charset="0"/>
            </a:endParaRPr>
          </a:p>
          <a:p>
            <a:pPr algn="ctr">
              <a:lnSpc>
                <a:spcPct val="150000"/>
              </a:lnSpc>
              <a:buNone/>
            </a:pPr>
            <a:endParaRPr lang="en-US" sz="4000" dirty="0">
              <a:latin typeface="Cambria" pitchFamily="18" charset="0"/>
            </a:endParaRPr>
          </a:p>
          <a:p>
            <a:pPr lvl="0" algn="just">
              <a:lnSpc>
                <a:spcPct val="150000"/>
              </a:lnSpc>
            </a:pPr>
            <a:endParaRPr lang="en-US" dirty="0">
              <a:latin typeface="Cambria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FF0000"/>
                </a:solidFill>
                <a:latin typeface="Cambria" pitchFamily="18" charset="0"/>
              </a:rPr>
              <a:t>Research  work</a:t>
            </a:r>
            <a:endParaRPr lang="en-US" sz="36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Research Specialization  : Botany ( Plant physiology)</a:t>
            </a:r>
          </a:p>
          <a:p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Title of Ph.D. Thesis :  PHYSIOLOGICAL STUDIES OF   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                                              LEAF SENESCENCE IN     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                                               SERICULTURAL CROP- MORUS         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                                                ALBA LINN.</a:t>
            </a:r>
          </a:p>
          <a:p>
            <a:pPr>
              <a:spcBef>
                <a:spcPts val="0"/>
              </a:spcBef>
              <a:buNone/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2"/>
                </a:solidFill>
                <a:latin typeface="Cambria" pitchFamily="18" charset="0"/>
              </a:rPr>
              <a:t>Under the Guidance of </a:t>
            </a:r>
            <a:r>
              <a:rPr lang="en-US" sz="2800" b="1" dirty="0" smtClean="0">
                <a:solidFill>
                  <a:schemeClr val="tx2"/>
                </a:solidFill>
                <a:latin typeface="Cambria" pitchFamily="18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Prof.(Dr.) P. D. </a:t>
            </a:r>
            <a:r>
              <a:rPr lang="en-US" sz="2800" dirty="0" err="1" smtClean="0">
                <a:solidFill>
                  <a:srgbClr val="002060"/>
                </a:solidFill>
                <a:latin typeface="Cambria" pitchFamily="18" charset="0"/>
              </a:rPr>
              <a:t>Chavan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endParaRPr lang="en-US" sz="2800" dirty="0" smtClean="0">
              <a:solidFill>
                <a:srgbClr val="FF0000"/>
              </a:solidFill>
              <a:latin typeface="Cambri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0000"/>
                </a:solidFill>
                <a:latin typeface="Cambria" pitchFamily="18" charset="0"/>
              </a:rPr>
              <a:t>                                                        </a:t>
            </a: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M. Sc. Ph.D. 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                                                      Department of Botany ,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2060"/>
                </a:solidFill>
                <a:latin typeface="Cambria" pitchFamily="18" charset="0"/>
              </a:rPr>
              <a:t>                                                       Shivaji University Kolhapur.</a:t>
            </a:r>
            <a:endParaRPr lang="en-US" sz="2800" dirty="0" smtClean="0">
              <a:solidFill>
                <a:srgbClr val="FF0000"/>
              </a:solidFill>
              <a:latin typeface="Cambria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Significant finding of the Research work are as follows:</a:t>
            </a:r>
          </a:p>
          <a:p>
            <a:pPr>
              <a:buNone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pPr>
              <a:buAutoNum type="arabicParenR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Water status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2) Inorganic constituents and ATPase activity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3) Photosynthetic pigments</a:t>
            </a:r>
          </a:p>
          <a:p>
            <a:pPr>
              <a:buAutoNum type="arabicParenR" startAt="4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Carbohydrate status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5) Organic acid status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6) Nitrogen metabolism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7) Phosphorus metabolism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8) Oxidative enzymes and ascorbic acid level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9) Secondary metabolites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10) Effect of PGR and calcium chloride on senescence of detached leaf segments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endParaRPr lang="en-US" sz="24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81000"/>
            <a:ext cx="86106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Cambria" pitchFamily="18" charset="0"/>
              </a:rPr>
              <a:t>Conclusion: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It can be stated that similar to other plant species, the leaf senescence in mulberry is accompanied by number of catabolic changes.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Some of these changes would have undoubtedly a negative impact on the nutritional quality of the leaves with respect to silkworm feeding.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This is particularly alarming, since many times beside fundamental genetic programming senescence is also caused by some environmental constrains.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Hence, silkworm feeding with leaf material containing some senescing leaves but fortified with some additional nutritional supplements should be experimentally tried and performance of silkworm should be evaluated. </a:t>
            </a:r>
          </a:p>
          <a:p>
            <a:endParaRPr lang="en-US" sz="2800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ambria" pitchFamily="18" charset="0"/>
              </a:rPr>
              <a:t>Research Publications</a:t>
            </a:r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endParaRPr lang="en-US" dirty="0">
              <a:solidFill>
                <a:srgbClr val="FF0000"/>
              </a:solidFill>
              <a:latin typeface="Cambria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1131224"/>
          <a:ext cx="8610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758"/>
                <a:gridCol w="1643842"/>
              </a:tblGrid>
              <a:tr h="91481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Published Papers in Referred Journals</a:t>
                      </a:r>
                    </a:p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(ISSN/ ISBN)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                  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3560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Published Papers in Non-Referred Journals (ISSN/ ISBN)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                       07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3560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Published  Papers in  Conference Proceedings (ISSN/ISBN)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                      08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481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Chapters  in text books (as per new syllabus ,CBCS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pattern with ISBN) 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                       05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3560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National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&amp; International Conference proceeding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Edited (ISSN/ ISBN)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SEMINARS/CONFERENCES/WORKSHOPS/TRAINING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Worked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as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a Resource Person/  Chairman  /  Convener/ Advisory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US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n-lt"/>
                        </a:rPr>
                        <a:t>Papers Presented in Notational and International Conferences</a:t>
                      </a:r>
                    </a:p>
                    <a:p>
                      <a:endParaRPr lang="en-US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n-lt"/>
                        </a:rPr>
                        <a:t>40</a:t>
                      </a:r>
                      <a:endParaRPr lang="en-US" sz="2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+mn-lt"/>
                        </a:rPr>
                        <a:t>Conferences Attended</a:t>
                      </a:r>
                    </a:p>
                    <a:p>
                      <a:endParaRPr lang="en-US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n-lt"/>
                        </a:rPr>
                        <a:t>24</a:t>
                      </a:r>
                      <a:endParaRPr lang="en-US" sz="2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1373</Words>
  <Application>Microsoft Office PowerPoint</Application>
  <PresentationFormat>On-screen Show (4:3)</PresentationFormat>
  <Paragraphs>220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         Educational Qualification </vt:lpstr>
      <vt:lpstr>   </vt:lpstr>
      <vt:lpstr>Slide 4</vt:lpstr>
      <vt:lpstr>Research  work</vt:lpstr>
      <vt:lpstr>Slide 6</vt:lpstr>
      <vt:lpstr>Slide 7</vt:lpstr>
      <vt:lpstr>Research Publications </vt:lpstr>
      <vt:lpstr>SEMINARS/CONFERENCES/WORKSHOPS/TRAINING  </vt:lpstr>
      <vt:lpstr>Published Books - 05</vt:lpstr>
      <vt:lpstr>Published Books </vt:lpstr>
      <vt:lpstr>University Responsibilities </vt:lpstr>
      <vt:lpstr>Slide 13</vt:lpstr>
      <vt:lpstr>Subject Expert for Placement Camp  </vt:lpstr>
      <vt:lpstr>Subject Expert for Selection of Lecturer  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PDVP</dc:creator>
  <cp:lastModifiedBy>admin</cp:lastModifiedBy>
  <cp:revision>104</cp:revision>
  <dcterms:created xsi:type="dcterms:W3CDTF">2017-12-14T09:54:30Z</dcterms:created>
  <dcterms:modified xsi:type="dcterms:W3CDTF">2019-08-19T14:50:13Z</dcterms:modified>
</cp:coreProperties>
</file>