
<file path=[Content_Types].xml><?xml version="1.0" encoding="utf-8"?>
<Types xmlns="http://schemas.openxmlformats.org/package/2006/content-types">
  <Default Extension="jpg" ContentType="image/jpeg"/>
  <Default Extension="gif" ContentType="image/gif"/>
  <Default Extension="png" ContentType="image/png"/>
  <Default Extension="fntdata" ContentType="application/x-fontdata"/>
  <Default Extension="xml" ContentType="application/xml"/>
  <Default Extension="font" ContentType="application/x-fontdata"/>
  <Default Extension="rels" ContentType="application/vnd.openxmlformats-package.relationships+xml"/>
  <Default Extension="jpeg" ContentType="image/jpeg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60"/>
  </p:sldMasterIdLst>
  <p:notesMasterIdLst>
    <p:notesMasterId r:id="rId23"/>
  </p:notesMasterIdLst>
  <p:sldIdLst>
    <p:sldId r:id="rId3" id="257"/>
    <p:sldId r:id="rId4" id="258"/>
    <p:sldId r:id="rId5" id="259"/>
    <p:sldId r:id="rId6" id="260"/>
    <p:sldId r:id="rId7" id="261"/>
    <p:sldId r:id="rId8" id="262"/>
    <p:sldId r:id="rId9" id="263"/>
    <p:sldId r:id="rId10" id="264"/>
    <p:sldId r:id="rId11" id="265"/>
    <p:sldId r:id="rId12" id="266"/>
    <p:sldId r:id="rId13" id="267"/>
    <p:sldId r:id="rId14" id="268"/>
    <p:sldId r:id="rId15" id="269"/>
    <p:sldId r:id="rId16" id="270"/>
    <p:sldId r:id="rId17" id="271"/>
    <p:sldId r:id="rId18" id="272"/>
    <p:sldId r:id="rId19" id="273"/>
    <p:sldId r:id="rId20" id="274"/>
    <p:sldId r:id="rId21" id="275"/>
    <p:sldId r:id="rId22" id="276"/>
  </p:sldIdLst>
  <p:sldSz cx="12192000" cy="6858000"/>
  <p:notesSz cx="6858000" cy="9144000"/>
  <p:embeddedFontLst>
    <p:embeddedFont>
      <p:font typeface="WPS Special 1"/>
      <p:regular r:id="rId28"/>
    </p:embeddedFont>
  </p:embeddedFontLst>
  <p:defaultTextStyle>
    <a:defPPr>
      <a:defRPr lang="en-US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26" Type="http://schemas.openxmlformats.org/officeDocument/2006/relationships/theme" Target="theme/theme1.xml" /><Relationship Id="rId2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24" Type="http://schemas.openxmlformats.org/officeDocument/2006/relationships/presProps" Target="presProps.xml" /><Relationship Id="rId23" Type="http://schemas.openxmlformats.org/officeDocument/2006/relationships/notesMaster" Target="notesMasters/notesMaster1.xml" /><Relationship Id="rId27" Type="http://schemas.openxmlformats.org/officeDocument/2006/relationships/tableStyles" Target="tableStyles.xml" /><Relationship Id="rId18" Type="http://schemas.openxmlformats.org/officeDocument/2006/relationships/slide" Target="slides/slide17.xml" /><Relationship Id="rId5" Type="http://schemas.openxmlformats.org/officeDocument/2006/relationships/slide" Target="slides/slide4.xml" /><Relationship Id="rId12" Type="http://schemas.openxmlformats.org/officeDocument/2006/relationships/slide" Target="slides/slide1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5" Type="http://schemas.openxmlformats.org/officeDocument/2006/relationships/slide" Target="slides/slide14.xml" /><Relationship Id="rId11" Type="http://schemas.openxmlformats.org/officeDocument/2006/relationships/slide" Target="slides/slide10.xml" /><Relationship Id="rId14" Type="http://schemas.openxmlformats.org/officeDocument/2006/relationships/slide" Target="slides/slide13.xml" /><Relationship Id="rId7" Type="http://schemas.openxmlformats.org/officeDocument/2006/relationships/slide" Target="slides/slide6.xml" /><Relationship Id="rId21" Type="http://schemas.openxmlformats.org/officeDocument/2006/relationships/slide" Target="slides/slide2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13" Type="http://schemas.openxmlformats.org/officeDocument/2006/relationships/slide" Target="slides/slide12.xml" /><Relationship Id="rId8" Type="http://schemas.openxmlformats.org/officeDocument/2006/relationships/slide" Target="slides/slide7.xml" /><Relationship Id="rId17" Type="http://schemas.openxmlformats.org/officeDocument/2006/relationships/slide" Target="slides/slide16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3" Type="http://schemas.openxmlformats.org/officeDocument/2006/relationships/slide" Target="slides/slide2.xml" /><Relationship Id="rId6" Type="http://schemas.openxmlformats.org/officeDocument/2006/relationships/slide" Target="slides/slide5.xml" /><Relationship Id="rId22" Type="http://schemas.openxmlformats.org/officeDocument/2006/relationships/slide" Target="slides/slide21.xml" /><Relationship Id="rId28" Type="http://schemas.openxmlformats.org/officeDocument/2006/relationships/font" Target="fonts/WPS_Specail_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B3BD-70D8-4D06-98AE-6F77FC92894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4B30C-1E57-4E69-B0CE-4604B97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21606-68FD-4AF2-9D52-F78774A5CF8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5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2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3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7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4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1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0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4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9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3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4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14AC4F-588D-4DEC-8068-AE33808C19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F4BFE0-2939-4B93-97E3-DD9BB6F7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329" y="604234"/>
            <a:ext cx="479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IN" sz="4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39" y="1218763"/>
            <a:ext cx="6282547" cy="49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11" y="998698"/>
            <a:ext cx="10515600" cy="2012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Nanotechnology in food and medicines: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Nanotechnology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just protecting your food – it’s in your food. Scientists are manufacturing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-sized vitamins that are easier for our bodies to absorb. In the future they hope to create ‘interactive’ food – food and drink that could change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flavour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nutrients on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8" y="2751840"/>
            <a:ext cx="4171128" cy="3128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23" y="2751840"/>
            <a:ext cx="4218934" cy="31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70" y="1284125"/>
            <a:ext cx="5633228" cy="4239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265" y="1774032"/>
            <a:ext cx="40082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nanotechnology in cancer treatment offers some exciting possibilities, including the possibility of destroying cancer </a:t>
            </a:r>
            <a:r>
              <a:rPr lang="en-I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minimal damage to healthy tissue and organs, as well as the detection  and elimination of cancer cells before they form </a:t>
            </a:r>
            <a:r>
              <a:rPr lang="en-I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efforts to  improve cancer treatment through nanotechnology are at the research or development stage. However the effort to make these treatments a reality is highly focused</a:t>
            </a:r>
            <a:endParaRPr lang="en-I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532" y="1138687"/>
            <a:ext cx="395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Treatment</a:t>
            </a: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90" y="859510"/>
            <a:ext cx="7374147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87" y="777989"/>
            <a:ext cx="3881884" cy="3050705"/>
          </a:xfrm>
          <a:prstGeom prst="rect">
            <a:avLst/>
          </a:prstGeom>
        </p:spPr>
      </p:pic>
      <p:sp>
        <p:nvSpPr>
          <p:cNvPr id="4" name="AutoShape 2" descr="Image result for carbon nano t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3" y="871177"/>
            <a:ext cx="27813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29" y="4226440"/>
            <a:ext cx="1716658" cy="16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6" y="4113363"/>
            <a:ext cx="24003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27" y="777989"/>
            <a:ext cx="2695575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61" y="4578565"/>
            <a:ext cx="1827930" cy="138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8976" y="3183468"/>
            <a:ext cx="419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of Nanotech</a:t>
            </a:r>
            <a:endParaRPr lang="en-IN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023" y="2530398"/>
            <a:ext cx="215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Carbon Nanotubes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282" y="2522657"/>
            <a:ext cx="146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Dendrimers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901" y="3644028"/>
            <a:ext cx="15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Nano Sensor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9313" y="4094673"/>
            <a:ext cx="152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NanoChips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5200" y="4990733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Fullerenes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74" y="508965"/>
            <a:ext cx="39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 Modified Fabric:</a:t>
            </a:r>
            <a:endParaRPr lang="en-IN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739" y="1015382"/>
            <a:ext cx="10869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Making 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fabric with </a:t>
            </a:r>
            <a:r>
              <a:rPr lang="en-I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-sized particles or </a:t>
            </a:r>
            <a:r>
              <a:rPr lang="en-I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allows improvement of fabric properties without a significant increase in weight, thickness, or stiffness as might have been the case with previously-used  techniques. For example incorporating </a:t>
            </a:r>
            <a:r>
              <a:rPr lang="en-I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-whiskers into fabric used to make pants produces a lightweight water and stain repellent material.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7" y="1871932"/>
            <a:ext cx="7094357" cy="42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39792" y="629728"/>
          <a:ext cx="10867846" cy="2480310"/>
        </p:xfrm>
        <a:graphic>
          <a:graphicData uri="http://schemas.openxmlformats.org/drawingml/2006/table">
            <a:tbl>
              <a:tblPr/>
              <a:tblGrid>
                <a:gridCol w="1086784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IN" sz="3600" b="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Nanotechnology for cars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basic trends that nanotechnology enables for the automobile are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lighter but stronger materials (for better fuel consumption and increased safety</a:t>
                      </a: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</a:t>
                      </a:r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efficiency and fuel consumption for gasoline-powered cars (catalysts; fuel additives; lubricants</a:t>
                      </a: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reduced </a:t>
                      </a:r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impact from hydrogen and fuel cell-powered </a:t>
                      </a: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</a:t>
                      </a:r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miniaturized electronic </a:t>
                      </a:r>
                      <a:r>
                        <a:rPr lang="en-IN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 better </a:t>
                      </a:r>
                      <a:r>
                        <a:rPr lang="en-I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economies (longer service life; lower component failure rate; smart materials for self-repair)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 descr="Spintronics applications in c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Spintronics applications in ca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12" y="3233799"/>
            <a:ext cx="4874464" cy="29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983" y="3147527"/>
            <a:ext cx="653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 Enriched Electronics &amp; Mobiles</a:t>
            </a:r>
            <a:endParaRPr lang="en-IN" dirty="0"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78" y="3755099"/>
            <a:ext cx="2903471" cy="2062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4" y="3754746"/>
            <a:ext cx="2810038" cy="210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735330"/>
            <a:ext cx="3048187" cy="2283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1" y="3758130"/>
            <a:ext cx="2883238" cy="2076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67" y="811178"/>
            <a:ext cx="3002662" cy="2251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5" y="811178"/>
            <a:ext cx="3277735" cy="22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7" y="1154788"/>
            <a:ext cx="6119005" cy="458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33" y="1777043"/>
            <a:ext cx="4684060" cy="3147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6076" y="5036156"/>
            <a:ext cx="5529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made by using self-cleaning concrete </a:t>
            </a:r>
            <a:r>
              <a:rPr lang="en-I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I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Dives in </a:t>
            </a:r>
            <a:r>
              <a:rPr lang="en-I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Misericordia</a:t>
            </a:r>
            <a:r>
              <a:rPr lang="en-I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Church, Rome</a:t>
            </a:r>
            <a:r>
              <a:rPr lang="en-I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Italy</a:t>
            </a:r>
          </a:p>
        </p:txBody>
      </p:sp>
    </p:spTree>
    <p:extLst>
      <p:ext uri="{BB962C8B-B14F-4D97-AF65-F5344CB8AC3E}">
        <p14:creationId xmlns:p14="http://schemas.microsoft.com/office/powerpoint/2010/main" val="14625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rbon nano t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78607" y="3495021"/>
            <a:ext cx="1046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…..everything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with a price the only thing you have to do is be willing to pay that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price………….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5849" y="750499"/>
            <a:ext cx="7260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dangers to humans and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manufacturing and agricultural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market crashes related to a potential lower value of oil due to more efficient energy sources and gold or diamonds, materials that can be reproduced with molecular manipulation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of weapons of mass destruction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atomic weaponry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research and products made from nanoparticles</a:t>
            </a:r>
            <a:endParaRPr lang="en-I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45" y="3926755"/>
            <a:ext cx="3046366" cy="2210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4" y="41604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313" y="2725745"/>
            <a:ext cx="3853374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FF"/>
                </a:solidFill>
              </a:rPr>
              <a:t>Swati </a:t>
            </a:r>
            <a:r>
              <a:rPr lang="en-US" b="1" i="1" dirty="0" err="1">
                <a:solidFill>
                  <a:srgbClr val="FF00FF"/>
                </a:solidFill>
              </a:rPr>
              <a:t>Dinakar</a:t>
            </a:r>
            <a:r>
              <a:rPr lang="en-US" b="1" i="1" dirty="0">
                <a:solidFill>
                  <a:srgbClr val="FF00FF"/>
                </a:solidFill>
              </a:rPr>
              <a:t> </a:t>
            </a:r>
            <a:r>
              <a:rPr lang="en-US" b="1" i="1" dirty="0" err="1">
                <a:solidFill>
                  <a:srgbClr val="FF00FF"/>
                </a:solidFill>
              </a:rPr>
              <a:t>Ghatage</a:t>
            </a:r>
            <a:endParaRPr lang="en-US" b="1" i="1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Assistant Professor(CHB)</a:t>
            </a:r>
            <a:endParaRPr lang="en-US" sz="20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Department of Chemistry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PDVP College, </a:t>
            </a:r>
            <a:r>
              <a:rPr lang="en-US" b="1" dirty="0" err="1">
                <a:solidFill>
                  <a:srgbClr val="0000FF"/>
                </a:solidFill>
              </a:rPr>
              <a:t>Tasgaon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3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576" y="2346385"/>
            <a:ext cx="88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has been collected from Wikipedia and various Nanotechnology related websites.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233576" y="1682150"/>
            <a:ext cx="163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Reference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29" y="3148641"/>
            <a:ext cx="3323682" cy="27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755" y="2812211"/>
            <a:ext cx="531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Thank You….</a:t>
            </a:r>
            <a:endParaRPr lang="en-IN" sz="7200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990" y="4033838"/>
            <a:ext cx="6870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N" sz="28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Plenty of Room at the </a:t>
            </a:r>
            <a:r>
              <a:rPr lang="en-IN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Bottom" </a:t>
            </a:r>
          </a:p>
          <a:p>
            <a:pPr algn="just"/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IN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       </a:t>
            </a:r>
            <a:r>
              <a:rPr lang="en-I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-Richard Feynman</a:t>
            </a:r>
          </a:p>
          <a:p>
            <a:pPr algn="just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616366" y="1653984"/>
            <a:ext cx="824770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"It has become appallingly obvious that our technology has exceeded our humanity." </a:t>
            </a:r>
            <a:endParaRPr lang="en-IN" sz="2800" b="1" i="1" dirty="0" smtClean="0">
              <a:solidFill>
                <a:srgbClr val="2429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i="1" dirty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r>
              <a:rPr lang="en-IN" b="1" i="1" dirty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b="1" i="1" dirty="0" smtClean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 </a:t>
            </a:r>
            <a:r>
              <a:rPr lang="en-I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</a:t>
            </a:r>
            <a:endParaRPr lang="en-I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823" y="860079"/>
            <a:ext cx="969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NANOTECHNOLOGY</a:t>
            </a:r>
            <a:endParaRPr lang="en-IN" sz="7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64" y="3160790"/>
            <a:ext cx="5712737" cy="1854829"/>
          </a:xfrm>
          <a:prstGeom prst="rect">
            <a:avLst/>
          </a:prstGeom>
        </p:spPr>
      </p:pic>
      <p:pic>
        <p:nvPicPr>
          <p:cNvPr id="1028" name="Picture 4" descr="Marketing mix of Tata N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16" y="3160790"/>
            <a:ext cx="3139887" cy="19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512" y="1259705"/>
            <a:ext cx="472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down on the Scale:</a:t>
            </a:r>
            <a:endParaRPr lang="en-IN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aoc.kit.edu/img/content/AKFeldmann/nano1_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9" y="4161738"/>
            <a:ext cx="4628039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3186" y="2671534"/>
            <a:ext cx="4279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One nanometre is the length of just seven carbon atoms in a row; 100,000 nm span the thickness of a human hair.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38" y="1110264"/>
            <a:ext cx="6018186" cy="47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2296" y="660903"/>
            <a:ext cx="822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and Characterization of Nanomaterials</a:t>
            </a:r>
            <a:endParaRPr lang="en-I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" y="1616045"/>
            <a:ext cx="6098157" cy="415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50" y="1765423"/>
            <a:ext cx="5051132" cy="36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8" y="677891"/>
            <a:ext cx="7353961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#10;            TEM images of 15-nm CG (a), 15 × 50-nm GNRs (b), 160(core)/17(shell)-nm silica/gold nanoshells (c, SEM), 250-nm Au nanobowls with 55-nm Au seed inside (d), silver cubes and gold nanocages (inset) (e), nanostars (f), bipyramids (g), and octahedrals (h). Reprinted with permission from ref. 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62" y="0"/>
            <a:ext cx="7103439" cy="37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6"/>
            <a:ext cx="5088562" cy="3811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114"/>
            <a:ext cx="4739998" cy="2667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98" y="4011482"/>
            <a:ext cx="3116108" cy="289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6" y="3802455"/>
            <a:ext cx="4343559" cy="3055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988" y="387578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</a:rPr>
              <a:t>SEM &amp; TEM Images</a:t>
            </a:r>
            <a:endParaRPr lang="en-I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change in colour of metal nano p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5" y="566086"/>
            <a:ext cx="4325890" cy="27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hange in colour of metal nano part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69" y="2209046"/>
            <a:ext cx="5694358" cy="35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58745" y="5773742"/>
            <a:ext cx="301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 Coloured Glasses </a:t>
            </a:r>
            <a:endParaRPr lang="en-I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457" y="3805092"/>
            <a:ext cx="4728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dirty="0" smtClean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1990 scientists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Barber and Freestone, from the University of Essex and the British Museum Research Laboratory respectively, studied a sample of the cup under a transmission electron microscope (TEM) and discovered the presence of metal nanoparticles with diameters ranging from 50-100 nm. Further X-ray analysis revealed that the composition of these nanoparticles was approximately 70% gold and 30% silver.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2601" y="8946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Romans. Thousands of years ago, they used metal nanoparticles to create eye-catching colours and other optical effects in stained glass artefacts.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0196" y="3505786"/>
            <a:ext cx="238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Lycurgus Cup</a:t>
            </a:r>
          </a:p>
        </p:txBody>
      </p:sp>
    </p:spTree>
    <p:extLst>
      <p:ext uri="{BB962C8B-B14F-4D97-AF65-F5344CB8AC3E}">
        <p14:creationId xmlns:p14="http://schemas.microsoft.com/office/powerpoint/2010/main" val="867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330</Words>
  <Application>Microsoft Office PowerPoint</Application>
  <PresentationFormat>Widescreen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Garamond</vt:lpstr>
      <vt:lpstr>Monotype Corsiva</vt:lpstr>
      <vt:lpstr>Times New Roman</vt:lpstr>
      <vt:lpstr>Organic</vt:lpstr>
      <vt:lpstr>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Vaishnavi Borade</dc:creator>
  <cp:lastModifiedBy>Vaishnavi Borade</cp:lastModifiedBy>
  <cp:revision>1</cp:revision>
  <dcterms:created xsi:type="dcterms:W3CDTF">2019-11-12T04:07:28Z</dcterms:created>
  <dcterms:modified xsi:type="dcterms:W3CDTF">2019-11-12T04:08:27Z</dcterms:modified>
</cp:coreProperties>
</file>