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-1270" y="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F6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-1270" y="10033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F6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-1270" y="20066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E6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-1270" y="30225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5D68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-1270" y="40259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C67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-1270" y="50419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5B66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521700" y="604519"/>
            <a:ext cx="48260" cy="100330"/>
          </a:xfrm>
          <a:custGeom>
            <a:avLst/>
            <a:gdLst/>
            <a:ahLst/>
            <a:cxnLst/>
            <a:rect l="l" t="t" r="r" b="b"/>
            <a:pathLst>
              <a:path w="48259" h="100329">
                <a:moveTo>
                  <a:pt x="0" y="100329"/>
                </a:moveTo>
                <a:lnTo>
                  <a:pt x="48259" y="100329"/>
                </a:lnTo>
                <a:lnTo>
                  <a:pt x="4825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A6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-1270" y="604519"/>
            <a:ext cx="8436610" cy="100330"/>
          </a:xfrm>
          <a:custGeom>
            <a:avLst/>
            <a:gdLst/>
            <a:ahLst/>
            <a:cxnLst/>
            <a:rect l="l" t="t" r="r" b="b"/>
            <a:pathLst>
              <a:path w="8436610" h="100329">
                <a:moveTo>
                  <a:pt x="0" y="100329"/>
                </a:moveTo>
                <a:lnTo>
                  <a:pt x="8436610" y="100329"/>
                </a:lnTo>
                <a:lnTo>
                  <a:pt x="843661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A6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521700" y="704850"/>
            <a:ext cx="48260" cy="101600"/>
          </a:xfrm>
          <a:custGeom>
            <a:avLst/>
            <a:gdLst/>
            <a:ahLst/>
            <a:cxnLst/>
            <a:rect l="l" t="t" r="r" b="b"/>
            <a:pathLst>
              <a:path w="48259" h="101600">
                <a:moveTo>
                  <a:pt x="0" y="101600"/>
                </a:moveTo>
                <a:lnTo>
                  <a:pt x="48259" y="101600"/>
                </a:lnTo>
                <a:lnTo>
                  <a:pt x="4825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596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-1270" y="704850"/>
            <a:ext cx="8436610" cy="101600"/>
          </a:xfrm>
          <a:custGeom>
            <a:avLst/>
            <a:gdLst/>
            <a:ahLst/>
            <a:cxnLst/>
            <a:rect l="l" t="t" r="r" b="b"/>
            <a:pathLst>
              <a:path w="8436610" h="101600">
                <a:moveTo>
                  <a:pt x="0" y="101600"/>
                </a:moveTo>
                <a:lnTo>
                  <a:pt x="8436610" y="101600"/>
                </a:lnTo>
                <a:lnTo>
                  <a:pt x="843661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596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521700" y="806450"/>
            <a:ext cx="48260" cy="100330"/>
          </a:xfrm>
          <a:custGeom>
            <a:avLst/>
            <a:gdLst/>
            <a:ahLst/>
            <a:cxnLst/>
            <a:rect l="l" t="t" r="r" b="b"/>
            <a:pathLst>
              <a:path w="48259" h="100330">
                <a:moveTo>
                  <a:pt x="0" y="100329"/>
                </a:moveTo>
                <a:lnTo>
                  <a:pt x="48259" y="100329"/>
                </a:lnTo>
                <a:lnTo>
                  <a:pt x="4825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86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-1270" y="806450"/>
            <a:ext cx="8436610" cy="100330"/>
          </a:xfrm>
          <a:custGeom>
            <a:avLst/>
            <a:gdLst/>
            <a:ahLst/>
            <a:cxnLst/>
            <a:rect l="l" t="t" r="r" b="b"/>
            <a:pathLst>
              <a:path w="8436610" h="100330">
                <a:moveTo>
                  <a:pt x="0" y="100329"/>
                </a:moveTo>
                <a:lnTo>
                  <a:pt x="8436610" y="100329"/>
                </a:lnTo>
                <a:lnTo>
                  <a:pt x="843661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86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8521700" y="906780"/>
            <a:ext cx="48260" cy="101600"/>
          </a:xfrm>
          <a:custGeom>
            <a:avLst/>
            <a:gdLst/>
            <a:ahLst/>
            <a:cxnLst/>
            <a:rect l="l" t="t" r="r" b="b"/>
            <a:pathLst>
              <a:path w="48259" h="101600">
                <a:moveTo>
                  <a:pt x="0" y="101600"/>
                </a:moveTo>
                <a:lnTo>
                  <a:pt x="48259" y="101600"/>
                </a:lnTo>
                <a:lnTo>
                  <a:pt x="4825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586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-1270" y="906780"/>
            <a:ext cx="8436610" cy="101600"/>
          </a:xfrm>
          <a:custGeom>
            <a:avLst/>
            <a:gdLst/>
            <a:ahLst/>
            <a:cxnLst/>
            <a:rect l="l" t="t" r="r" b="b"/>
            <a:pathLst>
              <a:path w="8436610" h="101600">
                <a:moveTo>
                  <a:pt x="0" y="101600"/>
                </a:moveTo>
                <a:lnTo>
                  <a:pt x="8436610" y="101600"/>
                </a:lnTo>
                <a:lnTo>
                  <a:pt x="843661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586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8521700" y="1008380"/>
            <a:ext cx="48260" cy="100330"/>
          </a:xfrm>
          <a:custGeom>
            <a:avLst/>
            <a:gdLst/>
            <a:ahLst/>
            <a:cxnLst/>
            <a:rect l="l" t="t" r="r" b="b"/>
            <a:pathLst>
              <a:path w="48259" h="100330">
                <a:moveTo>
                  <a:pt x="0" y="100330"/>
                </a:moveTo>
                <a:lnTo>
                  <a:pt x="48259" y="100330"/>
                </a:lnTo>
                <a:lnTo>
                  <a:pt x="48259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5761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-1270" y="1008380"/>
            <a:ext cx="8436610" cy="100330"/>
          </a:xfrm>
          <a:custGeom>
            <a:avLst/>
            <a:gdLst/>
            <a:ahLst/>
            <a:cxnLst/>
            <a:rect l="l" t="t" r="r" b="b"/>
            <a:pathLst>
              <a:path w="8436610" h="100330">
                <a:moveTo>
                  <a:pt x="0" y="100330"/>
                </a:moveTo>
                <a:lnTo>
                  <a:pt x="8436610" y="100330"/>
                </a:lnTo>
                <a:lnTo>
                  <a:pt x="843661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5761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-1270" y="110871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660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-1270" y="120903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55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-1270" y="131063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545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-1270" y="141096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35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-1270" y="151256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25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-1270" y="161290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15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-1270" y="171450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05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-1270" y="18148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05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-1270" y="19164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F59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-1270" y="201676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E5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-1270" y="211708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D5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-1270" y="221868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C56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-1270" y="231902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B55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-1270" y="242062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A54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-1270" y="252095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953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-1270" y="262127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952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-1270" y="27228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851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-1270" y="282321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75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-1270" y="292481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650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-1270" y="302513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5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-1270" y="312673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44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-1270" y="322707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34D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-1270" y="332867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2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-1270" y="342900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14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-1270" y="35293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14A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-1270" y="36309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04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-1270" y="373125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F48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-1270" y="383285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E47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-1270" y="393319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D46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-1270" y="403479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C45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-1270" y="413512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3B4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-1270" y="423672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A44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-1270" y="433705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94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-1270" y="443737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94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-1270" y="45389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841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-1270" y="463930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74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-1270" y="474090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63F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-1270" y="484124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53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-1270" y="494157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343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-1270" y="504317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33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-1270" y="514350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33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-1270" y="524510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33A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-1270" y="53454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13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-1270" y="54470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03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-1270" y="554735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2F3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-1270" y="564895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E37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-1270" y="574929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2D3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-1270" y="584962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-1270" y="595122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B3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-1270" y="605155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2A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-1270" y="615315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A3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-1270" y="62534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293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-1270" y="635380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283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-1270" y="645540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72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-1270" y="655574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262E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-1270" y="665734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52D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-1270" y="675766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242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8435340" y="572769"/>
            <a:ext cx="86360" cy="574040"/>
          </a:xfrm>
          <a:custGeom>
            <a:avLst/>
            <a:gdLst/>
            <a:ahLst/>
            <a:cxnLst/>
            <a:rect l="l" t="t" r="r" b="b"/>
            <a:pathLst>
              <a:path w="86359" h="574040">
                <a:moveTo>
                  <a:pt x="86359" y="0"/>
                </a:moveTo>
                <a:lnTo>
                  <a:pt x="0" y="0"/>
                </a:lnTo>
                <a:lnTo>
                  <a:pt x="0" y="574039"/>
                </a:lnTo>
                <a:lnTo>
                  <a:pt x="86359" y="574039"/>
                </a:lnTo>
                <a:lnTo>
                  <a:pt x="86359" y="0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8569959" y="572769"/>
            <a:ext cx="575310" cy="574040"/>
          </a:xfrm>
          <a:custGeom>
            <a:avLst/>
            <a:gdLst/>
            <a:ahLst/>
            <a:cxnLst/>
            <a:rect l="l" t="t" r="r" b="b"/>
            <a:pathLst>
              <a:path w="575309" h="574040">
                <a:moveTo>
                  <a:pt x="575310" y="0"/>
                </a:moveTo>
                <a:lnTo>
                  <a:pt x="0" y="0"/>
                </a:lnTo>
                <a:lnTo>
                  <a:pt x="0" y="574039"/>
                </a:lnTo>
                <a:lnTo>
                  <a:pt x="575310" y="574039"/>
                </a:lnTo>
                <a:lnTo>
                  <a:pt x="575310" y="0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610" y="486409"/>
            <a:ext cx="903477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21-Nov-19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-1270" y="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F6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-1270" y="10033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F6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-1270" y="20066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E6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-1270" y="30225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5D68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-1270" y="40259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C67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-1270" y="50419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5B66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521700" y="604519"/>
            <a:ext cx="48260" cy="100330"/>
          </a:xfrm>
          <a:custGeom>
            <a:avLst/>
            <a:gdLst/>
            <a:ahLst/>
            <a:cxnLst/>
            <a:rect l="l" t="t" r="r" b="b"/>
            <a:pathLst>
              <a:path w="48259" h="100329">
                <a:moveTo>
                  <a:pt x="0" y="100329"/>
                </a:moveTo>
                <a:lnTo>
                  <a:pt x="48259" y="100329"/>
                </a:lnTo>
                <a:lnTo>
                  <a:pt x="4825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A6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-1270" y="604519"/>
            <a:ext cx="8436610" cy="100330"/>
          </a:xfrm>
          <a:custGeom>
            <a:avLst/>
            <a:gdLst/>
            <a:ahLst/>
            <a:cxnLst/>
            <a:rect l="l" t="t" r="r" b="b"/>
            <a:pathLst>
              <a:path w="8436610" h="100329">
                <a:moveTo>
                  <a:pt x="0" y="100329"/>
                </a:moveTo>
                <a:lnTo>
                  <a:pt x="8436610" y="100329"/>
                </a:lnTo>
                <a:lnTo>
                  <a:pt x="843661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A6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521700" y="704850"/>
            <a:ext cx="48260" cy="101600"/>
          </a:xfrm>
          <a:custGeom>
            <a:avLst/>
            <a:gdLst/>
            <a:ahLst/>
            <a:cxnLst/>
            <a:rect l="l" t="t" r="r" b="b"/>
            <a:pathLst>
              <a:path w="48259" h="101600">
                <a:moveTo>
                  <a:pt x="0" y="101600"/>
                </a:moveTo>
                <a:lnTo>
                  <a:pt x="48259" y="101600"/>
                </a:lnTo>
                <a:lnTo>
                  <a:pt x="4825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596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-1270" y="704850"/>
            <a:ext cx="8436610" cy="101600"/>
          </a:xfrm>
          <a:custGeom>
            <a:avLst/>
            <a:gdLst/>
            <a:ahLst/>
            <a:cxnLst/>
            <a:rect l="l" t="t" r="r" b="b"/>
            <a:pathLst>
              <a:path w="8436610" h="101600">
                <a:moveTo>
                  <a:pt x="0" y="101600"/>
                </a:moveTo>
                <a:lnTo>
                  <a:pt x="8436610" y="101600"/>
                </a:lnTo>
                <a:lnTo>
                  <a:pt x="843661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596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521700" y="806450"/>
            <a:ext cx="48260" cy="100330"/>
          </a:xfrm>
          <a:custGeom>
            <a:avLst/>
            <a:gdLst/>
            <a:ahLst/>
            <a:cxnLst/>
            <a:rect l="l" t="t" r="r" b="b"/>
            <a:pathLst>
              <a:path w="48259" h="100330">
                <a:moveTo>
                  <a:pt x="0" y="100329"/>
                </a:moveTo>
                <a:lnTo>
                  <a:pt x="48259" y="100329"/>
                </a:lnTo>
                <a:lnTo>
                  <a:pt x="4825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86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-1270" y="806450"/>
            <a:ext cx="8436610" cy="100330"/>
          </a:xfrm>
          <a:custGeom>
            <a:avLst/>
            <a:gdLst/>
            <a:ahLst/>
            <a:cxnLst/>
            <a:rect l="l" t="t" r="r" b="b"/>
            <a:pathLst>
              <a:path w="8436610" h="100330">
                <a:moveTo>
                  <a:pt x="0" y="100329"/>
                </a:moveTo>
                <a:lnTo>
                  <a:pt x="8436610" y="100329"/>
                </a:lnTo>
                <a:lnTo>
                  <a:pt x="843661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86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8521700" y="906780"/>
            <a:ext cx="48260" cy="101600"/>
          </a:xfrm>
          <a:custGeom>
            <a:avLst/>
            <a:gdLst/>
            <a:ahLst/>
            <a:cxnLst/>
            <a:rect l="l" t="t" r="r" b="b"/>
            <a:pathLst>
              <a:path w="48259" h="101600">
                <a:moveTo>
                  <a:pt x="0" y="101600"/>
                </a:moveTo>
                <a:lnTo>
                  <a:pt x="48259" y="101600"/>
                </a:lnTo>
                <a:lnTo>
                  <a:pt x="4825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586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-1270" y="906780"/>
            <a:ext cx="8436610" cy="101600"/>
          </a:xfrm>
          <a:custGeom>
            <a:avLst/>
            <a:gdLst/>
            <a:ahLst/>
            <a:cxnLst/>
            <a:rect l="l" t="t" r="r" b="b"/>
            <a:pathLst>
              <a:path w="8436610" h="101600">
                <a:moveTo>
                  <a:pt x="0" y="101600"/>
                </a:moveTo>
                <a:lnTo>
                  <a:pt x="8436610" y="101600"/>
                </a:lnTo>
                <a:lnTo>
                  <a:pt x="843661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586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8521700" y="1008380"/>
            <a:ext cx="48260" cy="100330"/>
          </a:xfrm>
          <a:custGeom>
            <a:avLst/>
            <a:gdLst/>
            <a:ahLst/>
            <a:cxnLst/>
            <a:rect l="l" t="t" r="r" b="b"/>
            <a:pathLst>
              <a:path w="48259" h="100330">
                <a:moveTo>
                  <a:pt x="0" y="100330"/>
                </a:moveTo>
                <a:lnTo>
                  <a:pt x="48259" y="100330"/>
                </a:lnTo>
                <a:lnTo>
                  <a:pt x="48259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5761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-1270" y="1008380"/>
            <a:ext cx="8436610" cy="100330"/>
          </a:xfrm>
          <a:custGeom>
            <a:avLst/>
            <a:gdLst/>
            <a:ahLst/>
            <a:cxnLst/>
            <a:rect l="l" t="t" r="r" b="b"/>
            <a:pathLst>
              <a:path w="8436610" h="100330">
                <a:moveTo>
                  <a:pt x="0" y="100330"/>
                </a:moveTo>
                <a:lnTo>
                  <a:pt x="8436610" y="100330"/>
                </a:lnTo>
                <a:lnTo>
                  <a:pt x="843661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5761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-1270" y="110871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660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-1270" y="120903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55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-1270" y="131063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545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-1270" y="141096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35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-1270" y="151256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25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-1270" y="161290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15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-1270" y="171450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05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-1270" y="18148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05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-1270" y="19164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F59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-1270" y="201676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E5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-1270" y="211708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D5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-1270" y="221868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C56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-1270" y="231902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B55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-1270" y="242062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A54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-1270" y="252095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953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-1270" y="262127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952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-1270" y="27228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851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-1270" y="282321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75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-1270" y="292481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650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-1270" y="302513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5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-1270" y="312673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44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-1270" y="322707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34D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-1270" y="332867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2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-1270" y="342900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14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-1270" y="35293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14A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-1270" y="36309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04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-1270" y="373125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F48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-1270" y="383285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E47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-1270" y="393319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D46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-1270" y="403479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C45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-1270" y="413512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3B4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-1270" y="423672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A44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-1270" y="433705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94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-1270" y="443737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94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-1270" y="45389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841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-1270" y="463930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74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-1270" y="474090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63F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-1270" y="484124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53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-1270" y="494157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343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-1270" y="504317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33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-1270" y="514350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33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-1270" y="524510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33A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-1270" y="53454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13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-1270" y="54470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03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-1270" y="554735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2F3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-1270" y="564895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E37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-1270" y="574929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2D3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-1270" y="584962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-1270" y="595122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B3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-1270" y="605155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2A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-1270" y="615315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A3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-1270" y="62534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293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-1270" y="635380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283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-1270" y="645540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72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-1270" y="655574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262E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-1270" y="665734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52D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-1270" y="675766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242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8435340" y="572769"/>
            <a:ext cx="86360" cy="574040"/>
          </a:xfrm>
          <a:custGeom>
            <a:avLst/>
            <a:gdLst/>
            <a:ahLst/>
            <a:cxnLst/>
            <a:rect l="l" t="t" r="r" b="b"/>
            <a:pathLst>
              <a:path w="86359" h="574040">
                <a:moveTo>
                  <a:pt x="86359" y="0"/>
                </a:moveTo>
                <a:lnTo>
                  <a:pt x="0" y="0"/>
                </a:lnTo>
                <a:lnTo>
                  <a:pt x="0" y="574039"/>
                </a:lnTo>
                <a:lnTo>
                  <a:pt x="86359" y="574039"/>
                </a:lnTo>
                <a:lnTo>
                  <a:pt x="86359" y="0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8569959" y="572769"/>
            <a:ext cx="575310" cy="574040"/>
          </a:xfrm>
          <a:custGeom>
            <a:avLst/>
            <a:gdLst/>
            <a:ahLst/>
            <a:cxnLst/>
            <a:rect l="l" t="t" r="r" b="b"/>
            <a:pathLst>
              <a:path w="575309" h="574040">
                <a:moveTo>
                  <a:pt x="575310" y="0"/>
                </a:moveTo>
                <a:lnTo>
                  <a:pt x="0" y="0"/>
                </a:lnTo>
                <a:lnTo>
                  <a:pt x="0" y="574039"/>
                </a:lnTo>
                <a:lnTo>
                  <a:pt x="575310" y="574039"/>
                </a:lnTo>
                <a:lnTo>
                  <a:pt x="575310" y="0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85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21-Nov-19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85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21-Nov-19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F85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21-Nov-19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-1270" y="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F6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-1270" y="10033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F6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-1270" y="20066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E6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-1270" y="30225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5D68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-1270" y="40259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C67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-1270" y="50419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5B66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521700" y="604519"/>
            <a:ext cx="48260" cy="100330"/>
          </a:xfrm>
          <a:custGeom>
            <a:avLst/>
            <a:gdLst/>
            <a:ahLst/>
            <a:cxnLst/>
            <a:rect l="l" t="t" r="r" b="b"/>
            <a:pathLst>
              <a:path w="48259" h="100329">
                <a:moveTo>
                  <a:pt x="0" y="100329"/>
                </a:moveTo>
                <a:lnTo>
                  <a:pt x="48259" y="100329"/>
                </a:lnTo>
                <a:lnTo>
                  <a:pt x="4825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A6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-1270" y="604519"/>
            <a:ext cx="8436610" cy="100330"/>
          </a:xfrm>
          <a:custGeom>
            <a:avLst/>
            <a:gdLst/>
            <a:ahLst/>
            <a:cxnLst/>
            <a:rect l="l" t="t" r="r" b="b"/>
            <a:pathLst>
              <a:path w="8436610" h="100329">
                <a:moveTo>
                  <a:pt x="0" y="100329"/>
                </a:moveTo>
                <a:lnTo>
                  <a:pt x="8436610" y="100329"/>
                </a:lnTo>
                <a:lnTo>
                  <a:pt x="843661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A6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521700" y="704850"/>
            <a:ext cx="48260" cy="101600"/>
          </a:xfrm>
          <a:custGeom>
            <a:avLst/>
            <a:gdLst/>
            <a:ahLst/>
            <a:cxnLst/>
            <a:rect l="l" t="t" r="r" b="b"/>
            <a:pathLst>
              <a:path w="48259" h="101600">
                <a:moveTo>
                  <a:pt x="0" y="101600"/>
                </a:moveTo>
                <a:lnTo>
                  <a:pt x="48259" y="101600"/>
                </a:lnTo>
                <a:lnTo>
                  <a:pt x="4825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596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-1270" y="704850"/>
            <a:ext cx="8436610" cy="101600"/>
          </a:xfrm>
          <a:custGeom>
            <a:avLst/>
            <a:gdLst/>
            <a:ahLst/>
            <a:cxnLst/>
            <a:rect l="l" t="t" r="r" b="b"/>
            <a:pathLst>
              <a:path w="8436610" h="101600">
                <a:moveTo>
                  <a:pt x="0" y="101600"/>
                </a:moveTo>
                <a:lnTo>
                  <a:pt x="8436610" y="101600"/>
                </a:lnTo>
                <a:lnTo>
                  <a:pt x="843661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596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521700" y="806450"/>
            <a:ext cx="48260" cy="100330"/>
          </a:xfrm>
          <a:custGeom>
            <a:avLst/>
            <a:gdLst/>
            <a:ahLst/>
            <a:cxnLst/>
            <a:rect l="l" t="t" r="r" b="b"/>
            <a:pathLst>
              <a:path w="48259" h="100330">
                <a:moveTo>
                  <a:pt x="0" y="100329"/>
                </a:moveTo>
                <a:lnTo>
                  <a:pt x="48259" y="100329"/>
                </a:lnTo>
                <a:lnTo>
                  <a:pt x="4825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86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-1270" y="806450"/>
            <a:ext cx="8436610" cy="100330"/>
          </a:xfrm>
          <a:custGeom>
            <a:avLst/>
            <a:gdLst/>
            <a:ahLst/>
            <a:cxnLst/>
            <a:rect l="l" t="t" r="r" b="b"/>
            <a:pathLst>
              <a:path w="8436610" h="100330">
                <a:moveTo>
                  <a:pt x="0" y="100329"/>
                </a:moveTo>
                <a:lnTo>
                  <a:pt x="8436610" y="100329"/>
                </a:lnTo>
                <a:lnTo>
                  <a:pt x="843661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86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8521700" y="906780"/>
            <a:ext cx="48260" cy="101600"/>
          </a:xfrm>
          <a:custGeom>
            <a:avLst/>
            <a:gdLst/>
            <a:ahLst/>
            <a:cxnLst/>
            <a:rect l="l" t="t" r="r" b="b"/>
            <a:pathLst>
              <a:path w="48259" h="101600">
                <a:moveTo>
                  <a:pt x="0" y="101600"/>
                </a:moveTo>
                <a:lnTo>
                  <a:pt x="48259" y="101600"/>
                </a:lnTo>
                <a:lnTo>
                  <a:pt x="4825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586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-1270" y="906780"/>
            <a:ext cx="8436610" cy="101600"/>
          </a:xfrm>
          <a:custGeom>
            <a:avLst/>
            <a:gdLst/>
            <a:ahLst/>
            <a:cxnLst/>
            <a:rect l="l" t="t" r="r" b="b"/>
            <a:pathLst>
              <a:path w="8436610" h="101600">
                <a:moveTo>
                  <a:pt x="0" y="101600"/>
                </a:moveTo>
                <a:lnTo>
                  <a:pt x="8436610" y="101600"/>
                </a:lnTo>
                <a:lnTo>
                  <a:pt x="843661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586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8521700" y="1008380"/>
            <a:ext cx="48260" cy="100330"/>
          </a:xfrm>
          <a:custGeom>
            <a:avLst/>
            <a:gdLst/>
            <a:ahLst/>
            <a:cxnLst/>
            <a:rect l="l" t="t" r="r" b="b"/>
            <a:pathLst>
              <a:path w="48259" h="100330">
                <a:moveTo>
                  <a:pt x="0" y="100330"/>
                </a:moveTo>
                <a:lnTo>
                  <a:pt x="48259" y="100330"/>
                </a:lnTo>
                <a:lnTo>
                  <a:pt x="48259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5761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-1270" y="1008380"/>
            <a:ext cx="8436610" cy="100330"/>
          </a:xfrm>
          <a:custGeom>
            <a:avLst/>
            <a:gdLst/>
            <a:ahLst/>
            <a:cxnLst/>
            <a:rect l="l" t="t" r="r" b="b"/>
            <a:pathLst>
              <a:path w="8436610" h="100330">
                <a:moveTo>
                  <a:pt x="0" y="100330"/>
                </a:moveTo>
                <a:lnTo>
                  <a:pt x="8436610" y="100330"/>
                </a:lnTo>
                <a:lnTo>
                  <a:pt x="843661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5761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-1270" y="110871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660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-1270" y="120903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55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-1270" y="131063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545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-1270" y="141096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35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-1270" y="151256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25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-1270" y="161290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15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-1270" y="171450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05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-1270" y="18148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05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-1270" y="19164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F59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-1270" y="201676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E5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-1270" y="211708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D5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-1270" y="221868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C56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-1270" y="231902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B55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-1270" y="242062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A54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-1270" y="252095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953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-1270" y="262127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952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-1270" y="27228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851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-1270" y="282321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75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-1270" y="292481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650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-1270" y="302513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5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-1270" y="312673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44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-1270" y="322707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34D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-1270" y="332867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2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-1270" y="342900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14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-1270" y="35293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14A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-1270" y="36309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04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-1270" y="373125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F48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-1270" y="383285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E47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-1270" y="393319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D46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-1270" y="403479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C45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-1270" y="413512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3B4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-1270" y="423672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A44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-1270" y="433705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94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-1270" y="443737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94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-1270" y="45389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841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-1270" y="463930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74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-1270" y="474090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63F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-1270" y="484124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53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-1270" y="494157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343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-1270" y="504317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33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-1270" y="514350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33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-1270" y="524510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33A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-1270" y="53454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13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-1270" y="54470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03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-1270" y="554735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2F3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-1270" y="564895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E37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-1270" y="574929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2D3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-1270" y="584962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-1270" y="595122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B3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-1270" y="605155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2A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-1270" y="615315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A3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-1270" y="62534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293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-1270" y="635380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283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-1270" y="645540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72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-1270" y="655574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262E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-1270" y="665734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52D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-1270" y="675766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242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8435340" y="572769"/>
            <a:ext cx="86360" cy="574040"/>
          </a:xfrm>
          <a:custGeom>
            <a:avLst/>
            <a:gdLst/>
            <a:ahLst/>
            <a:cxnLst/>
            <a:rect l="l" t="t" r="r" b="b"/>
            <a:pathLst>
              <a:path w="86359" h="574040">
                <a:moveTo>
                  <a:pt x="86359" y="0"/>
                </a:moveTo>
                <a:lnTo>
                  <a:pt x="0" y="0"/>
                </a:lnTo>
                <a:lnTo>
                  <a:pt x="0" y="574039"/>
                </a:lnTo>
                <a:lnTo>
                  <a:pt x="86359" y="574039"/>
                </a:lnTo>
                <a:lnTo>
                  <a:pt x="86359" y="0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8569959" y="572769"/>
            <a:ext cx="575310" cy="574040"/>
          </a:xfrm>
          <a:custGeom>
            <a:avLst/>
            <a:gdLst/>
            <a:ahLst/>
            <a:cxnLst/>
            <a:rect l="l" t="t" r="r" b="b"/>
            <a:pathLst>
              <a:path w="575309" h="574040">
                <a:moveTo>
                  <a:pt x="575310" y="0"/>
                </a:moveTo>
                <a:lnTo>
                  <a:pt x="0" y="0"/>
                </a:lnTo>
                <a:lnTo>
                  <a:pt x="0" y="574039"/>
                </a:lnTo>
                <a:lnTo>
                  <a:pt x="575310" y="574039"/>
                </a:lnTo>
                <a:lnTo>
                  <a:pt x="575310" y="0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21-Nov-19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-1270" y="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F6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-1270" y="10033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F6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-1270" y="20066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E69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-1270" y="30225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5D68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-1270" y="40259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C67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-1270" y="50419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5B66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521700" y="604519"/>
            <a:ext cx="48260" cy="100330"/>
          </a:xfrm>
          <a:custGeom>
            <a:avLst/>
            <a:gdLst/>
            <a:ahLst/>
            <a:cxnLst/>
            <a:rect l="l" t="t" r="r" b="b"/>
            <a:pathLst>
              <a:path w="48259" h="100329">
                <a:moveTo>
                  <a:pt x="0" y="100329"/>
                </a:moveTo>
                <a:lnTo>
                  <a:pt x="48259" y="100329"/>
                </a:lnTo>
                <a:lnTo>
                  <a:pt x="4825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A6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-1270" y="604519"/>
            <a:ext cx="8436610" cy="100330"/>
          </a:xfrm>
          <a:custGeom>
            <a:avLst/>
            <a:gdLst/>
            <a:ahLst/>
            <a:cxnLst/>
            <a:rect l="l" t="t" r="r" b="b"/>
            <a:pathLst>
              <a:path w="8436610" h="100329">
                <a:moveTo>
                  <a:pt x="0" y="100329"/>
                </a:moveTo>
                <a:lnTo>
                  <a:pt x="8436610" y="100329"/>
                </a:lnTo>
                <a:lnTo>
                  <a:pt x="843661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A6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521700" y="704850"/>
            <a:ext cx="48260" cy="101600"/>
          </a:xfrm>
          <a:custGeom>
            <a:avLst/>
            <a:gdLst/>
            <a:ahLst/>
            <a:cxnLst/>
            <a:rect l="l" t="t" r="r" b="b"/>
            <a:pathLst>
              <a:path w="48259" h="101600">
                <a:moveTo>
                  <a:pt x="0" y="101600"/>
                </a:moveTo>
                <a:lnTo>
                  <a:pt x="48259" y="101600"/>
                </a:lnTo>
                <a:lnTo>
                  <a:pt x="4825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596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-1270" y="704850"/>
            <a:ext cx="8436610" cy="101600"/>
          </a:xfrm>
          <a:custGeom>
            <a:avLst/>
            <a:gdLst/>
            <a:ahLst/>
            <a:cxnLst/>
            <a:rect l="l" t="t" r="r" b="b"/>
            <a:pathLst>
              <a:path w="8436610" h="101600">
                <a:moveTo>
                  <a:pt x="0" y="101600"/>
                </a:moveTo>
                <a:lnTo>
                  <a:pt x="8436610" y="101600"/>
                </a:lnTo>
                <a:lnTo>
                  <a:pt x="843661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5964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521700" y="806450"/>
            <a:ext cx="48260" cy="100330"/>
          </a:xfrm>
          <a:custGeom>
            <a:avLst/>
            <a:gdLst/>
            <a:ahLst/>
            <a:cxnLst/>
            <a:rect l="l" t="t" r="r" b="b"/>
            <a:pathLst>
              <a:path w="48259" h="100330">
                <a:moveTo>
                  <a:pt x="0" y="100329"/>
                </a:moveTo>
                <a:lnTo>
                  <a:pt x="48259" y="100329"/>
                </a:lnTo>
                <a:lnTo>
                  <a:pt x="48259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86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-1270" y="806450"/>
            <a:ext cx="8436610" cy="100330"/>
          </a:xfrm>
          <a:custGeom>
            <a:avLst/>
            <a:gdLst/>
            <a:ahLst/>
            <a:cxnLst/>
            <a:rect l="l" t="t" r="r" b="b"/>
            <a:pathLst>
              <a:path w="8436610" h="100330">
                <a:moveTo>
                  <a:pt x="0" y="100329"/>
                </a:moveTo>
                <a:lnTo>
                  <a:pt x="8436610" y="100329"/>
                </a:lnTo>
                <a:lnTo>
                  <a:pt x="8436610" y="0"/>
                </a:lnTo>
                <a:lnTo>
                  <a:pt x="0" y="0"/>
                </a:lnTo>
                <a:lnTo>
                  <a:pt x="0" y="100329"/>
                </a:lnTo>
                <a:close/>
              </a:path>
            </a:pathLst>
          </a:custGeom>
          <a:solidFill>
            <a:srgbClr val="5863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8521700" y="906780"/>
            <a:ext cx="48260" cy="101600"/>
          </a:xfrm>
          <a:custGeom>
            <a:avLst/>
            <a:gdLst/>
            <a:ahLst/>
            <a:cxnLst/>
            <a:rect l="l" t="t" r="r" b="b"/>
            <a:pathLst>
              <a:path w="48259" h="101600">
                <a:moveTo>
                  <a:pt x="0" y="101600"/>
                </a:moveTo>
                <a:lnTo>
                  <a:pt x="48259" y="101600"/>
                </a:lnTo>
                <a:lnTo>
                  <a:pt x="48259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586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-1270" y="906780"/>
            <a:ext cx="8436610" cy="101600"/>
          </a:xfrm>
          <a:custGeom>
            <a:avLst/>
            <a:gdLst/>
            <a:ahLst/>
            <a:cxnLst/>
            <a:rect l="l" t="t" r="r" b="b"/>
            <a:pathLst>
              <a:path w="8436610" h="101600">
                <a:moveTo>
                  <a:pt x="0" y="101600"/>
                </a:moveTo>
                <a:lnTo>
                  <a:pt x="8436610" y="101600"/>
                </a:lnTo>
                <a:lnTo>
                  <a:pt x="843661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5862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8521700" y="1008380"/>
            <a:ext cx="48260" cy="100330"/>
          </a:xfrm>
          <a:custGeom>
            <a:avLst/>
            <a:gdLst/>
            <a:ahLst/>
            <a:cxnLst/>
            <a:rect l="l" t="t" r="r" b="b"/>
            <a:pathLst>
              <a:path w="48259" h="100330">
                <a:moveTo>
                  <a:pt x="0" y="100330"/>
                </a:moveTo>
                <a:lnTo>
                  <a:pt x="48259" y="100330"/>
                </a:lnTo>
                <a:lnTo>
                  <a:pt x="48259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5761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-1270" y="1008380"/>
            <a:ext cx="8436610" cy="100330"/>
          </a:xfrm>
          <a:custGeom>
            <a:avLst/>
            <a:gdLst/>
            <a:ahLst/>
            <a:cxnLst/>
            <a:rect l="l" t="t" r="r" b="b"/>
            <a:pathLst>
              <a:path w="8436610" h="100330">
                <a:moveTo>
                  <a:pt x="0" y="100330"/>
                </a:moveTo>
                <a:lnTo>
                  <a:pt x="8436610" y="100330"/>
                </a:lnTo>
                <a:lnTo>
                  <a:pt x="8436610" y="0"/>
                </a:lnTo>
                <a:lnTo>
                  <a:pt x="0" y="0"/>
                </a:lnTo>
                <a:lnTo>
                  <a:pt x="0" y="100330"/>
                </a:lnTo>
                <a:close/>
              </a:path>
            </a:pathLst>
          </a:custGeom>
          <a:solidFill>
            <a:srgbClr val="5761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-1270" y="110871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660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-1270" y="120903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55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-1270" y="131063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545E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-1270" y="141096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35E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-1270" y="151256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25D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-1270" y="161290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15C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-1270" y="171450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505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9169" y="331470"/>
            <a:ext cx="563816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F85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0920" y="2185670"/>
            <a:ext cx="7122159" cy="3591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21-Nov-19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edia.com/" TargetMode="External"/><Relationship Id="rId2" Type="http://schemas.openxmlformats.org/officeDocument/2006/relationships/hyperlink" Target="http://www.picospin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www.mikictionary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389" y="3070860"/>
            <a:ext cx="41922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FF8500"/>
                </a:solidFill>
                <a:latin typeface="Arial"/>
                <a:cs typeface="Arial"/>
              </a:rPr>
              <a:t>ARO</a:t>
            </a:r>
            <a:r>
              <a:rPr sz="4800" dirty="0">
                <a:solidFill>
                  <a:srgbClr val="FF8500"/>
                </a:solidFill>
                <a:latin typeface="Arial"/>
                <a:cs typeface="Arial"/>
              </a:rPr>
              <a:t>M</a:t>
            </a:r>
            <a:r>
              <a:rPr sz="4800" spc="-5" dirty="0">
                <a:solidFill>
                  <a:srgbClr val="FF8500"/>
                </a:solidFill>
                <a:latin typeface="Arial"/>
                <a:cs typeface="Arial"/>
              </a:rPr>
              <a:t>A</a:t>
            </a:r>
            <a:r>
              <a:rPr sz="4800" spc="20" dirty="0">
                <a:solidFill>
                  <a:srgbClr val="FF8500"/>
                </a:solidFill>
                <a:latin typeface="Arial"/>
                <a:cs typeface="Arial"/>
              </a:rPr>
              <a:t>T</a:t>
            </a:r>
            <a:r>
              <a:rPr sz="4800" spc="-5" dirty="0">
                <a:solidFill>
                  <a:srgbClr val="FF8500"/>
                </a:solidFill>
                <a:latin typeface="Arial"/>
                <a:cs typeface="Arial"/>
              </a:rPr>
              <a:t>I</a:t>
            </a:r>
            <a:r>
              <a:rPr sz="4800" spc="-10" dirty="0">
                <a:solidFill>
                  <a:srgbClr val="FF8500"/>
                </a:solidFill>
                <a:latin typeface="Arial"/>
                <a:cs typeface="Arial"/>
              </a:rPr>
              <a:t>C</a:t>
            </a:r>
            <a:r>
              <a:rPr sz="4800" dirty="0">
                <a:solidFill>
                  <a:srgbClr val="FF8500"/>
                </a:solidFill>
                <a:latin typeface="Arial"/>
                <a:cs typeface="Arial"/>
              </a:rPr>
              <a:t>I</a:t>
            </a:r>
            <a:r>
              <a:rPr sz="4800" spc="15" dirty="0">
                <a:solidFill>
                  <a:srgbClr val="FF8500"/>
                </a:solidFill>
                <a:latin typeface="Arial"/>
                <a:cs typeface="Arial"/>
              </a:rPr>
              <a:t>T</a:t>
            </a:r>
            <a:r>
              <a:rPr sz="4800" dirty="0">
                <a:solidFill>
                  <a:srgbClr val="FF8500"/>
                </a:solidFill>
                <a:latin typeface="Arial"/>
                <a:cs typeface="Arial"/>
              </a:rPr>
              <a:t>Y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4254500"/>
            <a:ext cx="4443095" cy="17568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5" dirty="0" smtClean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endParaRPr lang="en-US" sz="2200" spc="-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spc="-5" dirty="0" smtClean="0">
                <a:solidFill>
                  <a:srgbClr val="FFFFFF"/>
                </a:solidFill>
                <a:latin typeface="Arial"/>
                <a:cs typeface="Arial"/>
              </a:rPr>
              <a:t>Mr. Ashutosh A. Jagdale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spc="-5" dirty="0" smtClean="0">
                <a:solidFill>
                  <a:srgbClr val="FFFFFF"/>
                </a:solidFill>
                <a:latin typeface="Arial"/>
                <a:cs typeface="Arial"/>
              </a:rPr>
              <a:t>Assistant Professor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spc="-5" dirty="0" smtClean="0">
                <a:solidFill>
                  <a:srgbClr val="FFFFFF"/>
                </a:solidFill>
                <a:latin typeface="Arial"/>
                <a:cs typeface="Arial"/>
              </a:rPr>
              <a:t>PDVP Mahavidyalaya, Tasgaon,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200" spc="-5" dirty="0" smtClean="0">
                <a:solidFill>
                  <a:srgbClr val="FFFFFF"/>
                </a:solidFill>
                <a:latin typeface="Arial"/>
                <a:cs typeface="Arial"/>
              </a:rPr>
              <a:t>Dist-Sangli 416312.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12179" y="2349500"/>
            <a:ext cx="2771139" cy="1992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2040" y="3357879"/>
            <a:ext cx="53244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 atoms are </a:t>
            </a:r>
            <a:r>
              <a:rPr sz="3200" spc="-145" dirty="0">
                <a:solidFill>
                  <a:srgbClr val="FFFFFF"/>
                </a:solidFill>
                <a:latin typeface="Arial"/>
                <a:cs typeface="Arial"/>
              </a:rPr>
              <a:t>sp</a:t>
            </a:r>
            <a:r>
              <a:rPr sz="2775" spc="-217" baseline="28528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775" spc="-494" baseline="2852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hybridized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78729" y="280670"/>
            <a:ext cx="2444750" cy="2522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02859" y="4950459"/>
            <a:ext cx="2809240" cy="1907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610" y="486409"/>
            <a:ext cx="33248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solidFill>
                  <a:srgbClr val="FF8500"/>
                </a:solidFill>
                <a:latin typeface="Arial"/>
                <a:cs typeface="Arial"/>
              </a:rPr>
              <a:t>D</a:t>
            </a:r>
            <a:r>
              <a:rPr sz="4000" spc="-5" dirty="0">
                <a:solidFill>
                  <a:srgbClr val="FF8500"/>
                </a:solidFill>
                <a:latin typeface="Arial"/>
                <a:cs typeface="Arial"/>
              </a:rPr>
              <a:t>elo</a:t>
            </a:r>
            <a:r>
              <a:rPr sz="4000" spc="5" dirty="0">
                <a:solidFill>
                  <a:srgbClr val="FF8500"/>
                </a:solidFill>
                <a:latin typeface="Arial"/>
                <a:cs typeface="Arial"/>
              </a:rPr>
              <a:t>c</a:t>
            </a:r>
            <a:r>
              <a:rPr sz="4000" spc="-5" dirty="0">
                <a:solidFill>
                  <a:srgbClr val="FF8500"/>
                </a:solidFill>
                <a:latin typeface="Arial"/>
                <a:cs typeface="Arial"/>
              </a:rPr>
              <a:t>a</a:t>
            </a:r>
            <a:r>
              <a:rPr sz="4000" spc="-10" dirty="0">
                <a:solidFill>
                  <a:srgbClr val="FF8500"/>
                </a:solidFill>
                <a:latin typeface="Arial"/>
                <a:cs typeface="Arial"/>
              </a:rPr>
              <a:t>l</a:t>
            </a:r>
            <a:r>
              <a:rPr sz="4000" spc="-5" dirty="0">
                <a:solidFill>
                  <a:srgbClr val="FF8500"/>
                </a:solidFill>
                <a:latin typeface="Arial"/>
                <a:cs typeface="Arial"/>
              </a:rPr>
              <a:t>iza</a:t>
            </a:r>
            <a:r>
              <a:rPr sz="4000" dirty="0">
                <a:solidFill>
                  <a:srgbClr val="FF8500"/>
                </a:solidFill>
                <a:latin typeface="Arial"/>
                <a:cs typeface="Arial"/>
              </a:rPr>
              <a:t>t</a:t>
            </a:r>
            <a:r>
              <a:rPr sz="4000" spc="-5" dirty="0">
                <a:solidFill>
                  <a:srgbClr val="FF8500"/>
                </a:solidFill>
                <a:latin typeface="Arial"/>
                <a:cs typeface="Arial"/>
              </a:rPr>
              <a:t>ion</a:t>
            </a:r>
            <a:r>
              <a:rPr sz="4000" dirty="0">
                <a:solidFill>
                  <a:srgbClr val="FF8500"/>
                </a:solidFill>
                <a:latin typeface="Arial"/>
                <a:cs typeface="Arial"/>
              </a:rPr>
              <a:t>: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70" y="18148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05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270" y="19164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F59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270" y="201676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E5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270" y="211708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D5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270" y="221868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C56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1270" y="231902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B55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270" y="242062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A54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270" y="252095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953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270" y="262127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952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270" y="27228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851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270" y="282321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75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270" y="292481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650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270" y="302513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5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270" y="312673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44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270" y="322707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34D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270" y="332867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2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270" y="342900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14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270" y="35293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14A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" y="36309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04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373125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F48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" y="383285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E47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393319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D46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270" y="403479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C45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413512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3B4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270" y="423672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A44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433705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94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70" y="443737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94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45389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841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270" y="463930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74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70" y="474090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63F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270" y="484124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53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70" y="494157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343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70" y="504317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33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70" y="514350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33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70" y="524510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33A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70" y="53454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13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70" y="54470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03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270" y="554735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2F3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564895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E37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270" y="574929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2D3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584962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270" y="595122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B3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605155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2A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270" y="615315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A3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62534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293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635380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283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270" y="645540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72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655574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262E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665734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52D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675766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242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35340" y="572769"/>
            <a:ext cx="86360" cy="574040"/>
          </a:xfrm>
          <a:custGeom>
            <a:avLst/>
            <a:gdLst/>
            <a:ahLst/>
            <a:cxnLst/>
            <a:rect l="l" t="t" r="r" b="b"/>
            <a:pathLst>
              <a:path w="86359" h="574040">
                <a:moveTo>
                  <a:pt x="86359" y="0"/>
                </a:moveTo>
                <a:lnTo>
                  <a:pt x="0" y="0"/>
                </a:lnTo>
                <a:lnTo>
                  <a:pt x="0" y="574039"/>
                </a:lnTo>
                <a:lnTo>
                  <a:pt x="86359" y="574039"/>
                </a:lnTo>
                <a:lnTo>
                  <a:pt x="86359" y="0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569959" y="572769"/>
            <a:ext cx="575310" cy="574040"/>
          </a:xfrm>
          <a:custGeom>
            <a:avLst/>
            <a:gdLst/>
            <a:ahLst/>
            <a:cxnLst/>
            <a:rect l="l" t="t" r="r" b="b"/>
            <a:pathLst>
              <a:path w="575309" h="574040">
                <a:moveTo>
                  <a:pt x="575310" y="0"/>
                </a:moveTo>
                <a:lnTo>
                  <a:pt x="0" y="0"/>
                </a:lnTo>
                <a:lnTo>
                  <a:pt x="0" y="574039"/>
                </a:lnTo>
                <a:lnTo>
                  <a:pt x="575310" y="574039"/>
                </a:lnTo>
                <a:lnTo>
                  <a:pt x="575310" y="0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993139" y="599440"/>
            <a:ext cx="57200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Molecular </a:t>
            </a:r>
            <a:r>
              <a:rPr sz="4000" spc="-10" dirty="0"/>
              <a:t>orbital</a:t>
            </a:r>
            <a:r>
              <a:rPr sz="4000" spc="-25" dirty="0"/>
              <a:t> </a:t>
            </a:r>
            <a:r>
              <a:rPr sz="4000" spc="-10" dirty="0"/>
              <a:t>diagram</a:t>
            </a:r>
            <a:endParaRPr sz="4000"/>
          </a:p>
        </p:txBody>
      </p:sp>
      <p:sp>
        <p:nvSpPr>
          <p:cNvPr id="55" name="object 55"/>
          <p:cNvSpPr/>
          <p:nvPr/>
        </p:nvSpPr>
        <p:spPr>
          <a:xfrm>
            <a:off x="0" y="1628139"/>
            <a:ext cx="9144000" cy="5113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35340" y="572769"/>
            <a:ext cx="86360" cy="574040"/>
          </a:xfrm>
          <a:custGeom>
            <a:avLst/>
            <a:gdLst/>
            <a:ahLst/>
            <a:cxnLst/>
            <a:rect l="l" t="t" r="r" b="b"/>
            <a:pathLst>
              <a:path w="86359" h="574040">
                <a:moveTo>
                  <a:pt x="86359" y="0"/>
                </a:moveTo>
                <a:lnTo>
                  <a:pt x="0" y="0"/>
                </a:lnTo>
                <a:lnTo>
                  <a:pt x="0" y="574039"/>
                </a:lnTo>
                <a:lnTo>
                  <a:pt x="86359" y="574039"/>
                </a:lnTo>
                <a:lnTo>
                  <a:pt x="86359" y="0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69959" y="572769"/>
            <a:ext cx="575310" cy="574040"/>
          </a:xfrm>
          <a:custGeom>
            <a:avLst/>
            <a:gdLst/>
            <a:ahLst/>
            <a:cxnLst/>
            <a:rect l="l" t="t" r="r" b="b"/>
            <a:pathLst>
              <a:path w="575309" h="574040">
                <a:moveTo>
                  <a:pt x="575310" y="0"/>
                </a:moveTo>
                <a:lnTo>
                  <a:pt x="0" y="0"/>
                </a:lnTo>
                <a:lnTo>
                  <a:pt x="0" y="574039"/>
                </a:lnTo>
                <a:lnTo>
                  <a:pt x="575310" y="574039"/>
                </a:lnTo>
                <a:lnTo>
                  <a:pt x="575310" y="0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79169" y="599440"/>
            <a:ext cx="366267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14220" algn="l"/>
              </a:tabLst>
            </a:pPr>
            <a:r>
              <a:rPr sz="4000" spc="-10" dirty="0"/>
              <a:t>B</a:t>
            </a:r>
            <a:r>
              <a:rPr sz="4000" spc="-5" dirty="0"/>
              <a:t>ondin</a:t>
            </a:r>
            <a:r>
              <a:rPr sz="4000" dirty="0"/>
              <a:t>g	</a:t>
            </a:r>
            <a:r>
              <a:rPr sz="4000" spc="-5" dirty="0"/>
              <a:t>orb</a:t>
            </a:r>
            <a:r>
              <a:rPr sz="4000" spc="-10" dirty="0"/>
              <a:t>i</a:t>
            </a:r>
            <a:r>
              <a:rPr sz="4000" dirty="0"/>
              <a:t>t</a:t>
            </a:r>
            <a:r>
              <a:rPr sz="4000" spc="-5" dirty="0"/>
              <a:t>als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-1270" y="1814829"/>
            <a:ext cx="9146540" cy="5044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70" y="18148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05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270" y="19164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F59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270" y="201676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E5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270" y="211708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D5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270" y="221868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C56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1270" y="231902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B55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270" y="242062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A54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270" y="252095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953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270" y="262127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952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270" y="27228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851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270" y="282321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75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270" y="292481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650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270" y="302513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5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270" y="312673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44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270" y="322707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34D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270" y="332867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2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270" y="342900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14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270" y="35293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14A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" y="36309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04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373125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F48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" y="383285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E47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393319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D46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270" y="403479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C45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413512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3B4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270" y="423672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A44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433705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94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70" y="443737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94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45389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841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270" y="463930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74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70" y="474090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63F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270" y="484124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53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70" y="494157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343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70" y="504317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33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70" y="514350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33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70" y="524510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33A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70" y="53454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13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70" y="54470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03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270" y="554735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2F3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564895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E37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270" y="574929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2D3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584962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270" y="595122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B3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605155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2A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270" y="615315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A3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62534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293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635380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283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270" y="645540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72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655574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262E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665734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52D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675766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242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35340" y="572769"/>
            <a:ext cx="86360" cy="574040"/>
          </a:xfrm>
          <a:custGeom>
            <a:avLst/>
            <a:gdLst/>
            <a:ahLst/>
            <a:cxnLst/>
            <a:rect l="l" t="t" r="r" b="b"/>
            <a:pathLst>
              <a:path w="86359" h="574040">
                <a:moveTo>
                  <a:pt x="86359" y="0"/>
                </a:moveTo>
                <a:lnTo>
                  <a:pt x="0" y="0"/>
                </a:lnTo>
                <a:lnTo>
                  <a:pt x="0" y="574039"/>
                </a:lnTo>
                <a:lnTo>
                  <a:pt x="86359" y="574039"/>
                </a:lnTo>
                <a:lnTo>
                  <a:pt x="86359" y="0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569959" y="572769"/>
            <a:ext cx="575310" cy="574040"/>
          </a:xfrm>
          <a:custGeom>
            <a:avLst/>
            <a:gdLst/>
            <a:ahLst/>
            <a:cxnLst/>
            <a:rect l="l" t="t" r="r" b="b"/>
            <a:pathLst>
              <a:path w="575309" h="574040">
                <a:moveTo>
                  <a:pt x="575310" y="0"/>
                </a:moveTo>
                <a:lnTo>
                  <a:pt x="0" y="0"/>
                </a:lnTo>
                <a:lnTo>
                  <a:pt x="0" y="574039"/>
                </a:lnTo>
                <a:lnTo>
                  <a:pt x="575310" y="574039"/>
                </a:lnTo>
                <a:lnTo>
                  <a:pt x="575310" y="0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1121410" y="529590"/>
            <a:ext cx="61468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Doughnut shaped</a:t>
            </a:r>
            <a:r>
              <a:rPr sz="4000" spc="-70" dirty="0"/>
              <a:t> </a:t>
            </a:r>
            <a:r>
              <a:rPr sz="4000" spc="-5" dirty="0"/>
              <a:t>structure</a:t>
            </a:r>
            <a:endParaRPr sz="4000"/>
          </a:p>
        </p:txBody>
      </p:sp>
      <p:sp>
        <p:nvSpPr>
          <p:cNvPr id="55" name="object 55"/>
          <p:cNvSpPr/>
          <p:nvPr/>
        </p:nvSpPr>
        <p:spPr>
          <a:xfrm>
            <a:off x="1695450" y="2493010"/>
            <a:ext cx="5984240" cy="3535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split orient="vert"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70" y="18148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05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270" y="19164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F59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270" y="201676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E5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270" y="211708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D5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270" y="221868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C56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1270" y="231902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B55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270" y="242062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A54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270" y="252095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953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270" y="262127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952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270" y="27228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851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270" y="282321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75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270" y="292481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650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270" y="302513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5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270" y="312673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44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270" y="322707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34D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270" y="332867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2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270" y="342900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14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270" y="35293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14A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" y="36309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04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373125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F48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" y="383285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E47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393319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D46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270" y="403479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C45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413512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3B4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270" y="423672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A44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433705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94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70" y="443737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94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45389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841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270" y="463930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74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70" y="474090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63F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270" y="484124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53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70" y="494157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343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70" y="504317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33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70" y="514350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33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70" y="524510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33A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70" y="53454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13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70" y="54470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03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270" y="554735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2F3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564895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E37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270" y="574929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2D3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584962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270" y="595122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B3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605155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2A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270" y="615315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A3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62534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293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635380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283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270" y="645540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72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655574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262E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665734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52D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675766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242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35340" y="572769"/>
            <a:ext cx="86360" cy="574040"/>
          </a:xfrm>
          <a:custGeom>
            <a:avLst/>
            <a:gdLst/>
            <a:ahLst/>
            <a:cxnLst/>
            <a:rect l="l" t="t" r="r" b="b"/>
            <a:pathLst>
              <a:path w="86359" h="574040">
                <a:moveTo>
                  <a:pt x="86359" y="0"/>
                </a:moveTo>
                <a:lnTo>
                  <a:pt x="0" y="0"/>
                </a:lnTo>
                <a:lnTo>
                  <a:pt x="0" y="574039"/>
                </a:lnTo>
                <a:lnTo>
                  <a:pt x="86359" y="574039"/>
                </a:lnTo>
                <a:lnTo>
                  <a:pt x="86359" y="0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569959" y="572769"/>
            <a:ext cx="575310" cy="574040"/>
          </a:xfrm>
          <a:custGeom>
            <a:avLst/>
            <a:gdLst/>
            <a:ahLst/>
            <a:cxnLst/>
            <a:rect l="l" t="t" r="r" b="b"/>
            <a:pathLst>
              <a:path w="575309" h="574040">
                <a:moveTo>
                  <a:pt x="575310" y="0"/>
                </a:moveTo>
                <a:lnTo>
                  <a:pt x="0" y="0"/>
                </a:lnTo>
                <a:lnTo>
                  <a:pt x="0" y="574039"/>
                </a:lnTo>
                <a:lnTo>
                  <a:pt x="575310" y="574039"/>
                </a:lnTo>
                <a:lnTo>
                  <a:pt x="575310" y="0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2117089" y="819150"/>
            <a:ext cx="52997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MOD of</a:t>
            </a:r>
            <a:r>
              <a:rPr sz="4000" spc="-75" dirty="0"/>
              <a:t> </a:t>
            </a:r>
            <a:r>
              <a:rPr sz="4000" spc="-5" dirty="0"/>
              <a:t>cyclobutadiene</a:t>
            </a:r>
            <a:endParaRPr sz="4000"/>
          </a:p>
        </p:txBody>
      </p:sp>
      <p:sp>
        <p:nvSpPr>
          <p:cNvPr id="55" name="object 55"/>
          <p:cNvSpPr/>
          <p:nvPr/>
        </p:nvSpPr>
        <p:spPr>
          <a:xfrm>
            <a:off x="2195829" y="2133600"/>
            <a:ext cx="5250180" cy="4535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510" y="589279"/>
            <a:ext cx="4116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NMR</a:t>
            </a:r>
            <a:r>
              <a:rPr spc="-40" dirty="0"/>
              <a:t> </a:t>
            </a:r>
            <a:r>
              <a:rPr spc="-5" dirty="0"/>
              <a:t>characteristics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189" y="1559559"/>
            <a:ext cx="8281034" cy="3559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0" marR="5080" indent="-111760">
              <a:lnSpc>
                <a:spcPct val="1208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Aromatic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compounds are called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diatropic.  It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sustain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 induced ring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current.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000">
              <a:latin typeface="Times New Roman"/>
              <a:cs typeface="Times New Roman"/>
            </a:endParaRPr>
          </a:p>
          <a:p>
            <a:pPr marL="12700" marR="2830195">
              <a:lnSpc>
                <a:spcPct val="1208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Protons on the ring are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deshielded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while  protons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above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below the plain of  molecule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shielded.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Protons of benzene are located at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7-8</a:t>
            </a:r>
            <a:r>
              <a:rPr sz="2400" spc="-25" dirty="0">
                <a:solidFill>
                  <a:srgbClr val="FFFFFF"/>
                </a:solidFill>
                <a:latin typeface="Noto Sans"/>
                <a:cs typeface="Noto Sans"/>
              </a:rPr>
              <a:t>ʆ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23890" y="2998470"/>
            <a:ext cx="3420110" cy="3859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NMR </a:t>
            </a:r>
            <a:r>
              <a:rPr dirty="0"/>
              <a:t>characteristics of</a:t>
            </a:r>
            <a:r>
              <a:rPr spc="-114" dirty="0"/>
              <a:t> </a:t>
            </a:r>
            <a:r>
              <a:rPr spc="-5" dirty="0"/>
              <a:t>anti-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9960" y="880109"/>
            <a:ext cx="7100570" cy="3850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8500"/>
                </a:solidFill>
                <a:latin typeface="Arial"/>
                <a:cs typeface="Arial"/>
              </a:rPr>
              <a:t>aromatic</a:t>
            </a:r>
            <a:r>
              <a:rPr sz="3600" spc="-20" dirty="0">
                <a:solidFill>
                  <a:srgbClr val="FF8500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8500"/>
                </a:solidFill>
                <a:latin typeface="Arial"/>
                <a:cs typeface="Arial"/>
              </a:rPr>
              <a:t>compounds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5050">
              <a:latin typeface="Times New Roman"/>
              <a:cs typeface="Times New Roman"/>
            </a:endParaRPr>
          </a:p>
          <a:p>
            <a:pPr marL="355600" marR="1078230" indent="-342900">
              <a:lnSpc>
                <a:spcPct val="100000"/>
              </a:lnSpc>
              <a:buClr>
                <a:srgbClr val="FF85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Anti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aromatic compounds show  paramagnetic ring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current.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90"/>
              </a:spcBef>
              <a:buClr>
                <a:srgbClr val="FF8500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Protons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ring are shielded 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while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protons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above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&amp; below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 plan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 molecule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deshielded.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79" y="0"/>
            <a:ext cx="912495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70" y="18148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05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270" y="19164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F59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270" y="201676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E5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270" y="211708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D5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270" y="221868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C56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1270" y="231902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B55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270" y="242062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A54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270" y="252095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953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270" y="262127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952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270" y="27228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851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270" y="282321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75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270" y="292481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650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270" y="302513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5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270" y="312673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44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270" y="322707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34D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270" y="332867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2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270" y="342900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14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270" y="35293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14A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" y="36309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04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373125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F48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" y="383285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E47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393319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D46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270" y="403479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C45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413512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3B4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270" y="423672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A44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433705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94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70" y="443737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94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45389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841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270" y="463930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74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70" y="474090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63F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270" y="484124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53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70" y="494157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343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70" y="504317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33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70" y="514350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33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70" y="524510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33A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70" y="53454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13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70" y="54470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03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270" y="554735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2F3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564895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E37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270" y="574929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2D3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584962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270" y="595122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B3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605155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2A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270" y="615315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A3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62534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293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635380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283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270" y="645540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72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655574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262E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665734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52D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675766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242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35340" y="572769"/>
            <a:ext cx="86360" cy="574040"/>
          </a:xfrm>
          <a:custGeom>
            <a:avLst/>
            <a:gdLst/>
            <a:ahLst/>
            <a:cxnLst/>
            <a:rect l="l" t="t" r="r" b="b"/>
            <a:pathLst>
              <a:path w="86359" h="574040">
                <a:moveTo>
                  <a:pt x="86359" y="0"/>
                </a:moveTo>
                <a:lnTo>
                  <a:pt x="0" y="0"/>
                </a:lnTo>
                <a:lnTo>
                  <a:pt x="0" y="574039"/>
                </a:lnTo>
                <a:lnTo>
                  <a:pt x="86359" y="574039"/>
                </a:lnTo>
                <a:lnTo>
                  <a:pt x="86359" y="0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569959" y="572769"/>
            <a:ext cx="575310" cy="574040"/>
          </a:xfrm>
          <a:custGeom>
            <a:avLst/>
            <a:gdLst/>
            <a:ahLst/>
            <a:cxnLst/>
            <a:rect l="l" t="t" r="r" b="b"/>
            <a:pathLst>
              <a:path w="575309" h="574040">
                <a:moveTo>
                  <a:pt x="575310" y="0"/>
                </a:moveTo>
                <a:lnTo>
                  <a:pt x="0" y="0"/>
                </a:lnTo>
                <a:lnTo>
                  <a:pt x="0" y="574039"/>
                </a:lnTo>
                <a:lnTo>
                  <a:pt x="575310" y="574039"/>
                </a:lnTo>
                <a:lnTo>
                  <a:pt x="575310" y="0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834389" y="601979"/>
            <a:ext cx="44259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Questions</a:t>
            </a:r>
            <a:r>
              <a:rPr sz="4000" spc="-50" dirty="0"/>
              <a:t> </a:t>
            </a:r>
            <a:r>
              <a:rPr sz="4000" spc="-10" dirty="0"/>
              <a:t>???????</a:t>
            </a:r>
            <a:endParaRPr sz="4000"/>
          </a:p>
        </p:txBody>
      </p:sp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9169" y="675640"/>
            <a:ext cx="28155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Bibliography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08990" y="1670050"/>
            <a:ext cx="6042660" cy="21717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00"/>
              </a:spcBef>
              <a:buClr>
                <a:srgbClr val="FF8500"/>
              </a:buClr>
              <a:buFont typeface="Symbol"/>
              <a:buChar char=""/>
              <a:tabLst>
                <a:tab pos="195580" algn="l"/>
              </a:tabLst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March’s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Advanced organic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 chemistry.</a:t>
            </a:r>
            <a:endParaRPr sz="2000">
              <a:latin typeface="Arial"/>
              <a:cs typeface="Arial"/>
            </a:endParaRPr>
          </a:p>
          <a:p>
            <a:pPr marL="195580" marR="5080" indent="-182880">
              <a:lnSpc>
                <a:spcPct val="100000"/>
              </a:lnSpc>
              <a:spcBef>
                <a:spcPts val="500"/>
              </a:spcBef>
              <a:buClr>
                <a:srgbClr val="FF8500"/>
              </a:buClr>
              <a:buFont typeface="Symbol"/>
              <a:buChar char=""/>
              <a:tabLst>
                <a:tab pos="19558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Advanced Organic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Chemistry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Part A -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Structure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Mechanisms, 5th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ed (2007) - Carey &amp;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Sundberg</a:t>
            </a:r>
            <a:endParaRPr sz="20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00"/>
              </a:spcBef>
              <a:buClr>
                <a:srgbClr val="FF8500"/>
              </a:buClr>
              <a:buFont typeface="Symbol"/>
              <a:buChar char=""/>
              <a:tabLst>
                <a:tab pos="195580" algn="l"/>
              </a:tabLst>
            </a:pPr>
            <a:r>
              <a:rPr sz="2000" spc="-5" dirty="0">
                <a:solidFill>
                  <a:srgbClr val="6086E2"/>
                </a:solidFill>
                <a:latin typeface="Arial"/>
                <a:cs typeface="Arial"/>
                <a:hlinkClick r:id="rId2"/>
              </a:rPr>
              <a:t>www.picospin.com</a:t>
            </a:r>
            <a:endParaRPr sz="20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00"/>
              </a:spcBef>
              <a:buClr>
                <a:srgbClr val="FF8500"/>
              </a:buClr>
              <a:buFont typeface="Symbol"/>
              <a:buChar char=""/>
              <a:tabLst>
                <a:tab pos="195580" algn="l"/>
              </a:tabLst>
            </a:pPr>
            <a:r>
              <a:rPr sz="2000" spc="-5" dirty="0">
                <a:solidFill>
                  <a:srgbClr val="6086E2"/>
                </a:solidFill>
                <a:latin typeface="Arial"/>
                <a:cs typeface="Arial"/>
                <a:hlinkClick r:id="rId3"/>
              </a:rPr>
              <a:t>www.wikipedia.com</a:t>
            </a:r>
            <a:endParaRPr sz="20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00"/>
              </a:spcBef>
              <a:buClr>
                <a:srgbClr val="FF8500"/>
              </a:buClr>
              <a:buFont typeface="Symbol"/>
              <a:buChar char=""/>
              <a:tabLst>
                <a:tab pos="195580" algn="l"/>
              </a:tabLst>
            </a:pPr>
            <a:r>
              <a:rPr sz="2000" spc="-5" dirty="0">
                <a:solidFill>
                  <a:srgbClr val="6086E2"/>
                </a:solidFill>
                <a:latin typeface="Arial"/>
                <a:cs typeface="Arial"/>
                <a:hlinkClick r:id="rId4"/>
              </a:rPr>
              <a:t>www.wikictionary.com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7400" y="4076700"/>
            <a:ext cx="2736850" cy="2393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9169" y="675640"/>
            <a:ext cx="31007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Subject</a:t>
            </a:r>
            <a:r>
              <a:rPr sz="4000" spc="-80" dirty="0"/>
              <a:t> </a:t>
            </a:r>
            <a:r>
              <a:rPr sz="4000" spc="-5" dirty="0"/>
              <a:t>Index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2409" y="2293620"/>
            <a:ext cx="3552190" cy="208661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4200" spc="-120" baseline="5952" dirty="0">
                <a:solidFill>
                  <a:srgbClr val="FF8500"/>
                </a:solidFill>
                <a:latin typeface="Symbol"/>
                <a:cs typeface="Symbol"/>
              </a:rPr>
              <a:t>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Aromatic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compounds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4200" spc="-120" baseline="5952" dirty="0">
                <a:solidFill>
                  <a:srgbClr val="FF8500"/>
                </a:solidFill>
                <a:latin typeface="Symbol"/>
                <a:cs typeface="Symbol"/>
              </a:rPr>
              <a:t>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Hϋckel’s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law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4200" spc="-75" baseline="5952" dirty="0">
                <a:solidFill>
                  <a:srgbClr val="FF8500"/>
                </a:solidFill>
                <a:latin typeface="Symbol"/>
                <a:cs typeface="Symbol"/>
              </a:rPr>
              <a:t>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Delocalization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4200" spc="-262" baseline="5952" dirty="0">
                <a:solidFill>
                  <a:srgbClr val="FF8500"/>
                </a:solidFill>
                <a:latin typeface="Symbol"/>
                <a:cs typeface="Symbol"/>
              </a:rPr>
              <a:t></a:t>
            </a:r>
            <a:r>
              <a:rPr sz="2800" spc="-175" dirty="0">
                <a:solidFill>
                  <a:srgbClr val="FFFFFF"/>
                </a:solidFill>
                <a:latin typeface="Arial"/>
                <a:cs typeface="Arial"/>
              </a:rPr>
              <a:t>NMR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characteristics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0289" y="646429"/>
            <a:ext cx="66249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What </a:t>
            </a:r>
            <a:r>
              <a:rPr spc="-5" dirty="0"/>
              <a:t>are aromatic compounds</a:t>
            </a:r>
            <a:r>
              <a:rPr spc="-75" dirty="0"/>
              <a:t> </a:t>
            </a:r>
            <a:r>
              <a:rPr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1669" y="1564640"/>
            <a:ext cx="3954145" cy="404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20" baseline="5208" dirty="0">
                <a:solidFill>
                  <a:srgbClr val="FF8500"/>
                </a:solidFill>
                <a:latin typeface="Symbol"/>
                <a:cs typeface="Symbol"/>
              </a:rPr>
              <a:t></a:t>
            </a:r>
            <a:r>
              <a:rPr sz="3200" b="1" spc="-80" dirty="0">
                <a:solidFill>
                  <a:srgbClr val="FFFFFF"/>
                </a:solidFill>
                <a:latin typeface="Arial"/>
                <a:cs typeface="Arial"/>
              </a:rPr>
              <a:t>Distinctive</a:t>
            </a:r>
            <a:r>
              <a:rPr sz="3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odour.</a:t>
            </a:r>
            <a:endParaRPr sz="3200">
              <a:latin typeface="Arial"/>
              <a:cs typeface="Arial"/>
            </a:endParaRPr>
          </a:p>
          <a:p>
            <a:pPr marL="1028700" marR="5080" indent="-789940">
              <a:lnSpc>
                <a:spcPct val="241500"/>
              </a:lnSpc>
              <a:spcBef>
                <a:spcPts val="5"/>
              </a:spcBef>
            </a:pP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Eg.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Wintergreen</a:t>
            </a:r>
            <a:r>
              <a:rPr sz="32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oil 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Cinnamon  Vanilla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16779" y="2357120"/>
            <a:ext cx="1727200" cy="1294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24300" y="4869179"/>
            <a:ext cx="1325879" cy="1563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24300" y="3677920"/>
            <a:ext cx="1986279" cy="11912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270" y="18148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505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270" y="19164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F59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270" y="201676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E5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270" y="211708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D57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270" y="221868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C56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1270" y="231902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B55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270" y="242062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A54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270" y="252095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953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270" y="262127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952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270" y="27228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851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270" y="282321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75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270" y="292481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650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270" y="302513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54F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270" y="312673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30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44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270" y="322707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34D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270" y="332867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24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270" y="342900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414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-1270" y="35293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414A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" y="36309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404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-1270" y="373125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F48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" y="383285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E47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270" y="393319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D46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270" y="403479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C45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-1270" y="413512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3B44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270" y="423672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A44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-1270" y="433705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94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70" y="443737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94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-1270" y="45389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841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270" y="463930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740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-1270" y="474090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63F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270" y="484124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53E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-1270" y="494157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343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70" y="504317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333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-1270" y="514350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33B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70" y="524510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33A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1270" y="534542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313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70" y="544702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303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-1270" y="554735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2F3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564895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E37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-1270" y="574929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2D3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584962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2C35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-1270" y="595122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B3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605155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600"/>
                </a:lnTo>
                <a:lnTo>
                  <a:pt x="0" y="101600"/>
                </a:lnTo>
                <a:lnTo>
                  <a:pt x="0" y="0"/>
                </a:lnTo>
                <a:close/>
              </a:path>
            </a:pathLst>
          </a:custGeom>
          <a:solidFill>
            <a:srgbClr val="2A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-1270" y="615315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A33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625347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30"/>
                </a:lnTo>
                <a:lnTo>
                  <a:pt x="0" y="100330"/>
                </a:lnTo>
                <a:lnTo>
                  <a:pt x="0" y="0"/>
                </a:lnTo>
                <a:close/>
              </a:path>
            </a:pathLst>
          </a:custGeom>
          <a:solidFill>
            <a:srgbClr val="2931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-1270" y="635380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2830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270" y="6455409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72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-1270" y="6555740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262E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6657340"/>
            <a:ext cx="9146540" cy="100330"/>
          </a:xfrm>
          <a:custGeom>
            <a:avLst/>
            <a:gdLst/>
            <a:ahLst/>
            <a:cxnLst/>
            <a:rect l="l" t="t" r="r" b="b"/>
            <a:pathLst>
              <a:path w="9146540" h="100329">
                <a:moveTo>
                  <a:pt x="0" y="0"/>
                </a:moveTo>
                <a:lnTo>
                  <a:pt x="9146540" y="0"/>
                </a:lnTo>
                <a:lnTo>
                  <a:pt x="9146540" y="100329"/>
                </a:lnTo>
                <a:lnTo>
                  <a:pt x="0" y="100329"/>
                </a:lnTo>
                <a:lnTo>
                  <a:pt x="0" y="0"/>
                </a:lnTo>
                <a:close/>
              </a:path>
            </a:pathLst>
          </a:custGeom>
          <a:solidFill>
            <a:srgbClr val="252D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-1270" y="6757669"/>
            <a:ext cx="9146540" cy="101600"/>
          </a:xfrm>
          <a:custGeom>
            <a:avLst/>
            <a:gdLst/>
            <a:ahLst/>
            <a:cxnLst/>
            <a:rect l="l" t="t" r="r" b="b"/>
            <a:pathLst>
              <a:path w="9146540" h="101600">
                <a:moveTo>
                  <a:pt x="0" y="0"/>
                </a:moveTo>
                <a:lnTo>
                  <a:pt x="9146540" y="0"/>
                </a:lnTo>
                <a:lnTo>
                  <a:pt x="9146540" y="101599"/>
                </a:lnTo>
                <a:lnTo>
                  <a:pt x="0" y="101599"/>
                </a:lnTo>
                <a:lnTo>
                  <a:pt x="0" y="0"/>
                </a:lnTo>
                <a:close/>
              </a:path>
            </a:pathLst>
          </a:custGeom>
          <a:solidFill>
            <a:srgbClr val="242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435340" y="572769"/>
            <a:ext cx="86360" cy="574040"/>
          </a:xfrm>
          <a:custGeom>
            <a:avLst/>
            <a:gdLst/>
            <a:ahLst/>
            <a:cxnLst/>
            <a:rect l="l" t="t" r="r" b="b"/>
            <a:pathLst>
              <a:path w="86359" h="574040">
                <a:moveTo>
                  <a:pt x="86359" y="0"/>
                </a:moveTo>
                <a:lnTo>
                  <a:pt x="0" y="0"/>
                </a:lnTo>
                <a:lnTo>
                  <a:pt x="0" y="574039"/>
                </a:lnTo>
                <a:lnTo>
                  <a:pt x="86359" y="574039"/>
                </a:lnTo>
                <a:lnTo>
                  <a:pt x="86359" y="0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569959" y="572769"/>
            <a:ext cx="575310" cy="574040"/>
          </a:xfrm>
          <a:custGeom>
            <a:avLst/>
            <a:gdLst/>
            <a:ahLst/>
            <a:cxnLst/>
            <a:rect l="l" t="t" r="r" b="b"/>
            <a:pathLst>
              <a:path w="575309" h="574040">
                <a:moveTo>
                  <a:pt x="575310" y="0"/>
                </a:moveTo>
                <a:lnTo>
                  <a:pt x="0" y="0"/>
                </a:lnTo>
                <a:lnTo>
                  <a:pt x="0" y="574039"/>
                </a:lnTo>
                <a:lnTo>
                  <a:pt x="575310" y="574039"/>
                </a:lnTo>
                <a:lnTo>
                  <a:pt x="575310" y="0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1266189" y="2302509"/>
            <a:ext cx="561086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143250" algn="l"/>
                <a:tab pos="3453765" algn="l"/>
              </a:tabLst>
            </a:pPr>
            <a:r>
              <a:rPr sz="4000" spc="-5" dirty="0"/>
              <a:t>Benzene and	benzene  derivatives</a:t>
            </a:r>
            <a:r>
              <a:rPr sz="4000" spc="5" dirty="0"/>
              <a:t> </a:t>
            </a:r>
            <a:r>
              <a:rPr sz="4000" spc="-5" dirty="0"/>
              <a:t>are	known</a:t>
            </a:r>
            <a:r>
              <a:rPr sz="4000" spc="-90" dirty="0"/>
              <a:t> </a:t>
            </a:r>
            <a:r>
              <a:rPr sz="4000" spc="-5" dirty="0"/>
              <a:t>as  aromatic</a:t>
            </a:r>
            <a:r>
              <a:rPr sz="4000" spc="-20" dirty="0"/>
              <a:t> </a:t>
            </a:r>
            <a:r>
              <a:rPr sz="4000" spc="-5" dirty="0"/>
              <a:t>compounds.</a:t>
            </a:r>
            <a:endParaRPr sz="4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9169" y="890270"/>
            <a:ext cx="30099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Hϋckel’s</a:t>
            </a:r>
            <a:r>
              <a:rPr sz="4000" spc="-85" dirty="0"/>
              <a:t> </a:t>
            </a:r>
            <a:r>
              <a:rPr sz="4000" spc="-5" dirty="0"/>
              <a:t>Law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5400" marR="111125">
              <a:lnSpc>
                <a:spcPts val="2690"/>
              </a:lnSpc>
              <a:spcBef>
                <a:spcPts val="745"/>
              </a:spcBef>
              <a:buClr>
                <a:srgbClr val="FF8500"/>
              </a:buClr>
              <a:buFont typeface="Arial"/>
              <a:buChar char="•"/>
              <a:tabLst>
                <a:tab pos="347345" algn="l"/>
                <a:tab pos="347980" algn="l"/>
              </a:tabLst>
            </a:pPr>
            <a:r>
              <a:rPr sz="2800" spc="-5" dirty="0"/>
              <a:t>If the </a:t>
            </a:r>
            <a:r>
              <a:rPr sz="2800" spc="-10" dirty="0"/>
              <a:t>compound </a:t>
            </a:r>
            <a:r>
              <a:rPr sz="2800" dirty="0"/>
              <a:t>is </a:t>
            </a:r>
            <a:r>
              <a:rPr sz="2800" spc="-10" dirty="0"/>
              <a:t>cyclic,planar, </a:t>
            </a:r>
            <a:r>
              <a:rPr sz="2800" spc="-5" dirty="0"/>
              <a:t>fully  </a:t>
            </a:r>
            <a:r>
              <a:rPr sz="2800" spc="-10" dirty="0"/>
              <a:t>conjugated </a:t>
            </a:r>
            <a:r>
              <a:rPr sz="2800" dirty="0"/>
              <a:t>&amp; </a:t>
            </a:r>
            <a:r>
              <a:rPr sz="2800" spc="-5" dirty="0"/>
              <a:t>posses </a:t>
            </a:r>
            <a:r>
              <a:rPr sz="2800" spc="10" dirty="0"/>
              <a:t>(4</a:t>
            </a:r>
            <a:r>
              <a:rPr sz="2800" i="1" spc="10" dirty="0">
                <a:latin typeface="Arial"/>
                <a:cs typeface="Arial"/>
              </a:rPr>
              <a:t>n </a:t>
            </a:r>
            <a:r>
              <a:rPr sz="2800" b="0" spc="-5" dirty="0">
                <a:latin typeface="Arial"/>
                <a:cs typeface="Arial"/>
              </a:rPr>
              <a:t>+</a:t>
            </a:r>
            <a:r>
              <a:rPr sz="2800" spc="-5" dirty="0"/>
              <a:t>2) </a:t>
            </a:r>
            <a:r>
              <a:rPr sz="2800" dirty="0"/>
              <a:t>π </a:t>
            </a:r>
            <a:r>
              <a:rPr sz="2800" spc="-5" dirty="0"/>
              <a:t>electrons,  then </a:t>
            </a:r>
            <a:r>
              <a:rPr sz="2800" dirty="0"/>
              <a:t>it is </a:t>
            </a:r>
            <a:r>
              <a:rPr sz="2800" spc="5" dirty="0"/>
              <a:t>an </a:t>
            </a:r>
            <a:r>
              <a:rPr sz="2800" spc="-5" dirty="0"/>
              <a:t>aromatic</a:t>
            </a:r>
            <a:r>
              <a:rPr sz="2800" spc="-60" dirty="0"/>
              <a:t> </a:t>
            </a:r>
            <a:r>
              <a:rPr sz="2800" spc="-10" dirty="0"/>
              <a:t>compound.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  <a:buClr>
                <a:srgbClr val="FF8500"/>
              </a:buClr>
              <a:buFont typeface="Arial"/>
              <a:buChar char="•"/>
            </a:pPr>
            <a:endParaRPr sz="3550">
              <a:latin typeface="Times New Roman"/>
              <a:cs typeface="Times New Roman"/>
            </a:endParaRPr>
          </a:p>
          <a:p>
            <a:pPr marL="25400" marR="5080">
              <a:lnSpc>
                <a:spcPct val="79900"/>
              </a:lnSpc>
              <a:buClr>
                <a:srgbClr val="FF8500"/>
              </a:buClr>
              <a:buFont typeface="Arial"/>
              <a:buChar char="•"/>
              <a:tabLst>
                <a:tab pos="347345" algn="l"/>
                <a:tab pos="347980" algn="l"/>
              </a:tabLst>
            </a:pPr>
            <a:r>
              <a:rPr sz="2800" spc="-5" dirty="0"/>
              <a:t>If the </a:t>
            </a:r>
            <a:r>
              <a:rPr sz="2800" spc="-10" dirty="0"/>
              <a:t>compound </a:t>
            </a:r>
            <a:r>
              <a:rPr sz="2800" dirty="0"/>
              <a:t>is </a:t>
            </a:r>
            <a:r>
              <a:rPr sz="2800" spc="-10" dirty="0"/>
              <a:t>cyclic, </a:t>
            </a:r>
            <a:r>
              <a:rPr sz="2800" spc="-5" dirty="0"/>
              <a:t>planar, fully  </a:t>
            </a:r>
            <a:r>
              <a:rPr sz="2800" spc="-10" dirty="0"/>
              <a:t>conjugated </a:t>
            </a:r>
            <a:r>
              <a:rPr sz="2800" dirty="0"/>
              <a:t>&amp; </a:t>
            </a:r>
            <a:r>
              <a:rPr sz="2800" spc="-5" dirty="0"/>
              <a:t>posses </a:t>
            </a:r>
            <a:r>
              <a:rPr sz="2800" spc="15" dirty="0"/>
              <a:t>4</a:t>
            </a:r>
            <a:r>
              <a:rPr sz="2800" i="1" spc="15" dirty="0">
                <a:latin typeface="Arial"/>
                <a:cs typeface="Arial"/>
              </a:rPr>
              <a:t>n </a:t>
            </a:r>
            <a:r>
              <a:rPr sz="2800" dirty="0"/>
              <a:t>π </a:t>
            </a:r>
            <a:r>
              <a:rPr sz="2800" spc="-5" dirty="0"/>
              <a:t>electrons, then  it </a:t>
            </a:r>
            <a:r>
              <a:rPr sz="2800" dirty="0"/>
              <a:t>is </a:t>
            </a:r>
            <a:r>
              <a:rPr sz="2800" spc="-5" dirty="0"/>
              <a:t>an anti-aromatic</a:t>
            </a:r>
            <a:r>
              <a:rPr sz="2800" spc="-15" dirty="0"/>
              <a:t> </a:t>
            </a:r>
            <a:r>
              <a:rPr sz="2800" spc="-10" dirty="0"/>
              <a:t>compound.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123189">
              <a:lnSpc>
                <a:spcPct val="100000"/>
              </a:lnSpc>
            </a:pPr>
            <a:r>
              <a:rPr spc="-5" dirty="0"/>
              <a:t>where </a:t>
            </a:r>
            <a:r>
              <a:rPr dirty="0"/>
              <a:t>n is </a:t>
            </a:r>
            <a:r>
              <a:rPr spc="-5" dirty="0"/>
              <a:t>any integer like</a:t>
            </a:r>
            <a:r>
              <a:rPr spc="-65" dirty="0"/>
              <a:t> </a:t>
            </a:r>
            <a:r>
              <a:rPr spc="-5" dirty="0"/>
              <a:t>1,2,3,……..</a:t>
            </a:r>
          </a:p>
        </p:txBody>
      </p:sp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0739" y="4150359"/>
            <a:ext cx="2127250" cy="2011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0739" y="590550"/>
            <a:ext cx="2127250" cy="215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4770" y="261620"/>
            <a:ext cx="2895600" cy="24879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90820" y="4150359"/>
            <a:ext cx="3291839" cy="20612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22019" y="3176270"/>
            <a:ext cx="10280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Aromatic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24779" y="3031490"/>
            <a:ext cx="15227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</a:rPr>
              <a:t>Anti-aromatic</a:t>
            </a:r>
            <a:endParaRPr sz="2000"/>
          </a:p>
        </p:txBody>
      </p:sp>
      <p:sp>
        <p:nvSpPr>
          <p:cNvPr id="8" name="object 8"/>
          <p:cNvSpPr txBox="1"/>
          <p:nvPr/>
        </p:nvSpPr>
        <p:spPr>
          <a:xfrm>
            <a:off x="901700" y="6249670"/>
            <a:ext cx="15227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Anti-aromatic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9559" y="6342379"/>
            <a:ext cx="15525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189" y="33019"/>
            <a:ext cx="192023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Cyclopentadiene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11207" y="33019"/>
            <a:ext cx="27108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</a:rPr>
              <a:t>Cyclopentadienyl</a:t>
            </a:r>
            <a:r>
              <a:rPr sz="2000" spc="-15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cation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123189" y="3347720"/>
            <a:ext cx="15532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Non-aromatic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79540" y="3347720"/>
            <a:ext cx="15227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Anti-aromatic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72460" y="3716020"/>
            <a:ext cx="265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Cyclopentadienyl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78909" y="6294120"/>
            <a:ext cx="10280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Aromatic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480059"/>
            <a:ext cx="3054350" cy="2762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80429" y="511809"/>
            <a:ext cx="3163570" cy="2767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87700" y="4077970"/>
            <a:ext cx="2669540" cy="22301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93129" y="645159"/>
            <a:ext cx="3150870" cy="2816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737869"/>
            <a:ext cx="2706370" cy="27063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0979" y="3483609"/>
            <a:ext cx="18567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Non-aromatic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23050" y="3606800"/>
            <a:ext cx="1229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Aromatic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67329" y="3455670"/>
            <a:ext cx="2706370" cy="24269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54070" y="6396990"/>
            <a:ext cx="15227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Anti-aromatic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9860" y="34290"/>
            <a:ext cx="2309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</a:rPr>
              <a:t>Cycloheptatriene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5567679" y="82550"/>
            <a:ext cx="3236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Cycloheptatrienyl</a:t>
            </a:r>
            <a:r>
              <a:rPr sz="24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12720" y="2886709"/>
            <a:ext cx="3187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Cycloheptatrienyl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1410" y="819150"/>
            <a:ext cx="25368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Aromaticity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024889" y="2021840"/>
            <a:ext cx="7028180" cy="3703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15620" indent="-182880">
              <a:lnSpc>
                <a:spcPct val="100000"/>
              </a:lnSpc>
              <a:spcBef>
                <a:spcPts val="100"/>
              </a:spcBef>
            </a:pPr>
            <a:r>
              <a:rPr sz="4200" spc="-262" baseline="5952" dirty="0">
                <a:solidFill>
                  <a:srgbClr val="FF8500"/>
                </a:solidFill>
                <a:latin typeface="Symbol"/>
                <a:cs typeface="Symbol"/>
              </a:rPr>
              <a:t></a:t>
            </a:r>
            <a:r>
              <a:rPr sz="2800" spc="-17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term aromaticity is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used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describe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aromatic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compounds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properties:</a:t>
            </a:r>
            <a:endParaRPr sz="2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690"/>
              </a:spcBef>
              <a:buClr>
                <a:srgbClr val="FF8500"/>
              </a:buClr>
              <a:buChar char="•"/>
              <a:tabLst>
                <a:tab pos="294005" algn="l"/>
                <a:tab pos="29464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Highly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stable.</a:t>
            </a:r>
            <a:endParaRPr sz="2800">
              <a:latin typeface="Arial"/>
              <a:cs typeface="Arial"/>
            </a:endParaRPr>
          </a:p>
          <a:p>
            <a:pPr marL="195580" marR="694055" indent="-182880">
              <a:lnSpc>
                <a:spcPct val="100000"/>
              </a:lnSpc>
              <a:spcBef>
                <a:spcPts val="700"/>
              </a:spcBef>
              <a:buClr>
                <a:srgbClr val="FF8500"/>
              </a:buClr>
              <a:buChar char="•"/>
              <a:tabLst>
                <a:tab pos="294005" algn="l"/>
                <a:tab pos="29464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Undergoes substitution reaction rather  than addition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reaction.</a:t>
            </a:r>
            <a:endParaRPr sz="2800">
              <a:latin typeface="Arial"/>
              <a:cs typeface="Arial"/>
            </a:endParaRPr>
          </a:p>
          <a:p>
            <a:pPr marL="195580" marR="5080" indent="-182880">
              <a:lnSpc>
                <a:spcPct val="100000"/>
              </a:lnSpc>
              <a:spcBef>
                <a:spcPts val="700"/>
              </a:spcBef>
              <a:buClr>
                <a:srgbClr val="FF8500"/>
              </a:buClr>
              <a:buChar char="•"/>
              <a:tabLst>
                <a:tab pos="294005" algn="l"/>
                <a:tab pos="294640" algn="l"/>
              </a:tabLst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C-C bond length (1.39Å), intermediate 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between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single (1.47Å)&amp; double (1.34Å)  bonds.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086E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291</Words>
  <Application>Microsoft Office PowerPoint</Application>
  <PresentationFormat>On-screen Show (4:3)</PresentationFormat>
  <Paragraphs>65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Subject Index</vt:lpstr>
      <vt:lpstr>What are aromatic compounds ?</vt:lpstr>
      <vt:lpstr>Benzene and benzene  derivatives are known as  aromatic compounds.</vt:lpstr>
      <vt:lpstr>Hϋckel’s Law</vt:lpstr>
      <vt:lpstr>Anti-aromatic</vt:lpstr>
      <vt:lpstr>Cyclopentadienyl cation</vt:lpstr>
      <vt:lpstr>Cycloheptatriene</vt:lpstr>
      <vt:lpstr>Aromaticity</vt:lpstr>
      <vt:lpstr>Slide 10</vt:lpstr>
      <vt:lpstr>Molecular orbital diagram</vt:lpstr>
      <vt:lpstr>Bonding orbitals</vt:lpstr>
      <vt:lpstr>Doughnut shaped structure</vt:lpstr>
      <vt:lpstr>MOD of cyclobutadiene</vt:lpstr>
      <vt:lpstr>NMR characteristics</vt:lpstr>
      <vt:lpstr>NMR characteristics of anti-</vt:lpstr>
      <vt:lpstr>Slide 17</vt:lpstr>
      <vt:lpstr>Questions ???????</vt:lpstr>
      <vt:lpstr>Bibliography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AROMATICITY</dc:title>
  <dc:creator>Blitzzzzzzz</dc:creator>
  <cp:lastModifiedBy>sai</cp:lastModifiedBy>
  <cp:revision>1</cp:revision>
  <dcterms:created xsi:type="dcterms:W3CDTF">2019-11-21T10:38:13Z</dcterms:created>
  <dcterms:modified xsi:type="dcterms:W3CDTF">2019-11-21T10:40:40Z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2012-09-03T00:00:00Z</vt:filetime>
  </property>
  <property fmtid="{D5CDD505-2E9C-101B-9397-08002B2CF9AE}" pid="3" name="Creator">
    <vt:lpwstr>Impress</vt:lpwstr>
  </property>
  <property fmtid="{D5CDD505-2E9C-101B-9397-08002B2CF9AE}" pid="4" name="LastSaved">
    <vt:filetime>2019-11-21T00:00:00Z</vt:filetime>
  </property>
</Properties>
</file>