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190" cy="6692900"/>
          </a:xfrm>
          <a:custGeom>
            <a:avLst/>
            <a:gdLst/>
            <a:ahLst/>
            <a:cxnLst/>
            <a:rect l="l" t="t" r="r" b="b"/>
            <a:pathLst>
              <a:path w="901319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7430" y="745490"/>
            <a:ext cx="7537450" cy="0"/>
          </a:xfrm>
          <a:custGeom>
            <a:avLst/>
            <a:gdLst/>
            <a:ahLst/>
            <a:cxnLst/>
            <a:rect l="l" t="t" r="r" b="b"/>
            <a:pathLst>
              <a:path w="7537450">
                <a:moveTo>
                  <a:pt x="0" y="0"/>
                </a:moveTo>
                <a:lnTo>
                  <a:pt x="75374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190" cy="6692900"/>
          </a:xfrm>
          <a:custGeom>
            <a:avLst/>
            <a:gdLst/>
            <a:ahLst/>
            <a:cxnLst/>
            <a:rect l="l" t="t" r="r" b="b"/>
            <a:pathLst>
              <a:path w="901319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215900"/>
            <a:ext cx="5686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99820"/>
            <a:ext cx="7896859" cy="398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.iitb.ac.in/~rmv/ch102/ic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69" y="6985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330200" y="0"/>
                </a:moveTo>
                <a:lnTo>
                  <a:pt x="285296" y="3968"/>
                </a:lnTo>
                <a:lnTo>
                  <a:pt x="241137" y="15373"/>
                </a:lnTo>
                <a:lnTo>
                  <a:pt x="198467" y="33465"/>
                </a:lnTo>
                <a:lnTo>
                  <a:pt x="158029" y="57494"/>
                </a:lnTo>
                <a:lnTo>
                  <a:pt x="120568" y="86710"/>
                </a:lnTo>
                <a:lnTo>
                  <a:pt x="86829" y="120362"/>
                </a:lnTo>
                <a:lnTo>
                  <a:pt x="57555" y="157702"/>
                </a:lnTo>
                <a:lnTo>
                  <a:pt x="33491" y="197978"/>
                </a:lnTo>
                <a:lnTo>
                  <a:pt x="15381" y="240442"/>
                </a:lnTo>
                <a:lnTo>
                  <a:pt x="3969" y="284342"/>
                </a:lnTo>
                <a:lnTo>
                  <a:pt x="0" y="328929"/>
                </a:lnTo>
                <a:lnTo>
                  <a:pt x="0" y="6361430"/>
                </a:lnTo>
                <a:lnTo>
                  <a:pt x="3969" y="6406333"/>
                </a:lnTo>
                <a:lnTo>
                  <a:pt x="15381" y="6450492"/>
                </a:lnTo>
                <a:lnTo>
                  <a:pt x="33491" y="6493162"/>
                </a:lnTo>
                <a:lnTo>
                  <a:pt x="57555" y="6533600"/>
                </a:lnTo>
                <a:lnTo>
                  <a:pt x="86829" y="6571061"/>
                </a:lnTo>
                <a:lnTo>
                  <a:pt x="120568" y="6604800"/>
                </a:lnTo>
                <a:lnTo>
                  <a:pt x="158029" y="6634074"/>
                </a:lnTo>
                <a:lnTo>
                  <a:pt x="198467" y="6658138"/>
                </a:lnTo>
                <a:lnTo>
                  <a:pt x="241137" y="6676248"/>
                </a:lnTo>
                <a:lnTo>
                  <a:pt x="285296" y="6687660"/>
                </a:lnTo>
                <a:lnTo>
                  <a:pt x="330200" y="6691630"/>
                </a:lnTo>
                <a:lnTo>
                  <a:pt x="8684260" y="6691630"/>
                </a:lnTo>
                <a:lnTo>
                  <a:pt x="8729163" y="6687660"/>
                </a:lnTo>
                <a:lnTo>
                  <a:pt x="8773322" y="6676248"/>
                </a:lnTo>
                <a:lnTo>
                  <a:pt x="8815992" y="6658138"/>
                </a:lnTo>
                <a:lnTo>
                  <a:pt x="8856430" y="6634074"/>
                </a:lnTo>
                <a:lnTo>
                  <a:pt x="8893891" y="6604800"/>
                </a:lnTo>
                <a:lnTo>
                  <a:pt x="8927630" y="6571061"/>
                </a:lnTo>
                <a:lnTo>
                  <a:pt x="8956904" y="6533600"/>
                </a:lnTo>
                <a:lnTo>
                  <a:pt x="8980968" y="6493162"/>
                </a:lnTo>
                <a:lnTo>
                  <a:pt x="8999078" y="6450492"/>
                </a:lnTo>
                <a:lnTo>
                  <a:pt x="9010490" y="6406333"/>
                </a:lnTo>
                <a:lnTo>
                  <a:pt x="9014460" y="6361430"/>
                </a:lnTo>
                <a:lnTo>
                  <a:pt x="9014460" y="328929"/>
                </a:lnTo>
                <a:lnTo>
                  <a:pt x="9010490" y="284342"/>
                </a:lnTo>
                <a:lnTo>
                  <a:pt x="8999078" y="240442"/>
                </a:lnTo>
                <a:lnTo>
                  <a:pt x="8980968" y="197978"/>
                </a:lnTo>
                <a:lnTo>
                  <a:pt x="8956904" y="157702"/>
                </a:lnTo>
                <a:lnTo>
                  <a:pt x="8927630" y="120362"/>
                </a:lnTo>
                <a:lnTo>
                  <a:pt x="8893891" y="86710"/>
                </a:lnTo>
                <a:lnTo>
                  <a:pt x="8856430" y="57494"/>
                </a:lnTo>
                <a:lnTo>
                  <a:pt x="8815992" y="33465"/>
                </a:lnTo>
                <a:lnTo>
                  <a:pt x="8773322" y="15373"/>
                </a:lnTo>
                <a:lnTo>
                  <a:pt x="8729163" y="3968"/>
                </a:lnTo>
                <a:lnTo>
                  <a:pt x="8684260" y="0"/>
                </a:lnTo>
                <a:lnTo>
                  <a:pt x="330200" y="0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0" y="1397000"/>
            <a:ext cx="9019540" cy="120650"/>
          </a:xfrm>
          <a:custGeom>
            <a:avLst/>
            <a:gdLst/>
            <a:ahLst/>
            <a:cxnLst/>
            <a:rect l="l" t="t" r="r" b="b"/>
            <a:pathLst>
              <a:path w="9019540" h="120650">
                <a:moveTo>
                  <a:pt x="9019540" y="0"/>
                </a:moveTo>
                <a:lnTo>
                  <a:pt x="0" y="0"/>
                </a:lnTo>
                <a:lnTo>
                  <a:pt x="0" y="120650"/>
                </a:lnTo>
                <a:lnTo>
                  <a:pt x="9019540" y="120650"/>
                </a:lnTo>
                <a:lnTo>
                  <a:pt x="9019540" y="0"/>
                </a:lnTo>
                <a:close/>
              </a:path>
            </a:pathLst>
          </a:custGeom>
          <a:solidFill>
            <a:srgbClr val="E5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0" y="2975610"/>
            <a:ext cx="9019540" cy="111760"/>
          </a:xfrm>
          <a:custGeom>
            <a:avLst/>
            <a:gdLst/>
            <a:ahLst/>
            <a:cxnLst/>
            <a:rect l="l" t="t" r="r" b="b"/>
            <a:pathLst>
              <a:path w="9019540" h="111760">
                <a:moveTo>
                  <a:pt x="9019540" y="0"/>
                </a:moveTo>
                <a:lnTo>
                  <a:pt x="0" y="0"/>
                </a:lnTo>
                <a:lnTo>
                  <a:pt x="0" y="111760"/>
                </a:lnTo>
                <a:lnTo>
                  <a:pt x="9019540" y="111760"/>
                </a:lnTo>
                <a:lnTo>
                  <a:pt x="9019540" y="0"/>
                </a:lnTo>
                <a:close/>
              </a:path>
            </a:pathLst>
          </a:custGeom>
          <a:solidFill>
            <a:srgbClr val="908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3233420"/>
            <a:ext cx="7772400" cy="297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2255">
              <a:lnSpc>
                <a:spcPct val="100000"/>
              </a:lnSpc>
              <a:spcBef>
                <a:spcPts val="100"/>
              </a:spcBef>
            </a:pPr>
            <a:r>
              <a:rPr lang="en-US" sz="2000" b="1" i="1" spc="-5" dirty="0" smtClean="0">
                <a:solidFill>
                  <a:srgbClr val="686363"/>
                </a:solidFill>
                <a:latin typeface="Times New Roman"/>
                <a:cs typeface="Times New Roman"/>
              </a:rPr>
              <a:t>                                </a:t>
            </a:r>
            <a:r>
              <a:rPr sz="2000" b="1" i="1" spc="-5" dirty="0" smtClean="0">
                <a:solidFill>
                  <a:srgbClr val="686363"/>
                </a:solidFill>
                <a:latin typeface="Times New Roman"/>
                <a:cs typeface="Times New Roman"/>
              </a:rPr>
              <a:t>Presented </a:t>
            </a:r>
            <a:r>
              <a:rPr sz="2000" b="1" i="1" dirty="0">
                <a:solidFill>
                  <a:srgbClr val="686363"/>
                </a:solidFill>
                <a:latin typeface="Times New Roman"/>
                <a:cs typeface="Times New Roman"/>
              </a:rPr>
              <a:t>by</a:t>
            </a:r>
            <a:r>
              <a:rPr sz="2000" b="1" i="1" spc="20" dirty="0">
                <a:solidFill>
                  <a:srgbClr val="686363"/>
                </a:solidFill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952500" algn="ctr">
              <a:lnSpc>
                <a:spcPct val="119800"/>
              </a:lnSpc>
              <a:tabLst>
                <a:tab pos="3584575" algn="l"/>
              </a:tabLst>
            </a:pPr>
            <a:endParaRPr lang="en-US" sz="2400" b="1" spc="-5" dirty="0" smtClean="0">
              <a:solidFill>
                <a:srgbClr val="686363"/>
              </a:solidFill>
              <a:uFill>
                <a:solidFill>
                  <a:srgbClr val="686363"/>
                </a:solidFill>
              </a:uFill>
              <a:latin typeface="Times New Roman"/>
              <a:cs typeface="Times New Roman"/>
            </a:endParaRPr>
          </a:p>
          <a:p>
            <a:pPr marL="12700" marR="5080" indent="952500" algn="ctr">
              <a:lnSpc>
                <a:spcPct val="119800"/>
              </a:lnSpc>
              <a:tabLst>
                <a:tab pos="3584575" algn="l"/>
              </a:tabLst>
            </a:pPr>
            <a:r>
              <a:rPr lang="en-US" sz="2400" b="1" spc="-5" dirty="0" smtClean="0">
                <a:solidFill>
                  <a:srgbClr val="FF0000"/>
                </a:solidFill>
                <a:uFill>
                  <a:solidFill>
                    <a:srgbClr val="686363"/>
                  </a:solidFill>
                </a:uFill>
                <a:latin typeface="Times New Roman"/>
                <a:cs typeface="Times New Roman"/>
              </a:rPr>
              <a:t>Mr. Ashutosh A. Jagdale</a:t>
            </a:r>
          </a:p>
          <a:p>
            <a:pPr marL="12700" marR="5080" indent="952500" algn="ctr">
              <a:lnSpc>
                <a:spcPct val="119800"/>
              </a:lnSpc>
              <a:tabLst>
                <a:tab pos="3584575" algn="l"/>
              </a:tabLst>
            </a:pPr>
            <a:r>
              <a:rPr lang="en-US" sz="2400" b="1" spc="-5" dirty="0" smtClean="0">
                <a:solidFill>
                  <a:srgbClr val="686363"/>
                </a:solidFill>
                <a:uFill>
                  <a:solidFill>
                    <a:srgbClr val="686363"/>
                  </a:solidFill>
                </a:uFill>
                <a:latin typeface="Times New Roman"/>
                <a:cs typeface="Times New Roman"/>
              </a:rPr>
              <a:t>Assistant Professor</a:t>
            </a:r>
          </a:p>
          <a:p>
            <a:pPr marL="12700" marR="5080" indent="952500" algn="ctr">
              <a:lnSpc>
                <a:spcPct val="119800"/>
              </a:lnSpc>
              <a:tabLst>
                <a:tab pos="3584575" algn="l"/>
              </a:tabLst>
            </a:pPr>
            <a:r>
              <a:rPr lang="en-US" sz="2400" b="1" spc="-5" dirty="0" smtClean="0">
                <a:solidFill>
                  <a:srgbClr val="686363"/>
                </a:solidFill>
                <a:uFill>
                  <a:solidFill>
                    <a:srgbClr val="686363"/>
                  </a:solidFill>
                </a:uFill>
                <a:latin typeface="Times New Roman"/>
                <a:cs typeface="Times New Roman"/>
              </a:rPr>
              <a:t>PDVP Mahavidyalaya, Tasgaon,</a:t>
            </a:r>
          </a:p>
          <a:p>
            <a:pPr marL="12700" marR="5080" indent="952500" algn="ctr">
              <a:lnSpc>
                <a:spcPct val="119800"/>
              </a:lnSpc>
              <a:tabLst>
                <a:tab pos="3584575" algn="l"/>
              </a:tabLst>
            </a:pPr>
            <a:r>
              <a:rPr lang="en-US" sz="2400" b="1" spc="-5" dirty="0" smtClean="0">
                <a:solidFill>
                  <a:srgbClr val="686363"/>
                </a:solidFill>
                <a:uFill>
                  <a:solidFill>
                    <a:srgbClr val="686363"/>
                  </a:solidFill>
                </a:uFill>
                <a:latin typeface="Times New Roman"/>
                <a:cs typeface="Times New Roman"/>
              </a:rPr>
              <a:t>Dist-Sangli 416312.</a:t>
            </a:r>
          </a:p>
          <a:p>
            <a:pPr marL="12700" marR="5080" indent="952500">
              <a:lnSpc>
                <a:spcPct val="119800"/>
              </a:lnSpc>
              <a:tabLst>
                <a:tab pos="358457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00" y="1517650"/>
            <a:ext cx="9019540" cy="1457960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040130">
              <a:lnSpc>
                <a:spcPct val="100000"/>
              </a:lnSpc>
            </a:pPr>
            <a:r>
              <a:rPr sz="4000" spc="200" dirty="0">
                <a:solidFill>
                  <a:srgbClr val="FFFFFF"/>
                </a:solidFill>
              </a:rPr>
              <a:t>Organometallic</a:t>
            </a:r>
            <a:r>
              <a:rPr sz="4000" spc="530" dirty="0">
                <a:solidFill>
                  <a:srgbClr val="FFFFFF"/>
                </a:solidFill>
              </a:rPr>
              <a:t> </a:t>
            </a:r>
            <a:r>
              <a:rPr sz="4000" spc="135" dirty="0">
                <a:solidFill>
                  <a:srgbClr val="FFFFFF"/>
                </a:solidFill>
              </a:rPr>
              <a:t>Compounds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Interactions </a:t>
            </a:r>
            <a:r>
              <a:rPr spc="160" dirty="0"/>
              <a:t>between</a:t>
            </a:r>
            <a:r>
              <a:rPr spc="715" dirty="0"/>
              <a:t> </a:t>
            </a:r>
            <a:r>
              <a:rPr spc="170" dirty="0"/>
              <a:t>the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764540"/>
            <a:ext cx="5081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Ligands </a:t>
            </a:r>
            <a:r>
              <a:rPr sz="3600" spc="130" dirty="0">
                <a:solidFill>
                  <a:srgbClr val="686363"/>
                </a:solidFill>
                <a:latin typeface="Arial"/>
                <a:cs typeface="Arial"/>
              </a:rPr>
              <a:t>and </a:t>
            </a:r>
            <a:r>
              <a:rPr sz="3600" spc="165" dirty="0">
                <a:solidFill>
                  <a:srgbClr val="686363"/>
                </a:solidFill>
                <a:latin typeface="Arial"/>
                <a:cs typeface="Arial"/>
              </a:rPr>
              <a:t>the</a:t>
            </a:r>
            <a:r>
              <a:rPr sz="360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686363"/>
                </a:solidFill>
                <a:latin typeface="Arial"/>
                <a:cs typeface="Arial"/>
              </a:rPr>
              <a:t>Metal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1272539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1441450"/>
            <a:ext cx="6766559" cy="279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-15" dirty="0">
                <a:latin typeface="Times New Roman"/>
                <a:cs typeface="Times New Roman"/>
              </a:rPr>
              <a:t>Square-planar </a:t>
            </a:r>
            <a:r>
              <a:rPr sz="2600" spc="-130" dirty="0">
                <a:latin typeface="Times New Roman"/>
                <a:cs typeface="Times New Roman"/>
              </a:rPr>
              <a:t>complexes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(16-electron).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0"/>
              </a:spcBef>
            </a:pPr>
            <a:r>
              <a:rPr sz="3075" spc="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5" dirty="0">
                <a:latin typeface="Times New Roman"/>
                <a:cs typeface="Times New Roman"/>
              </a:rPr>
              <a:t>Examine </a:t>
            </a:r>
            <a:r>
              <a:rPr sz="2400" spc="-125" dirty="0">
                <a:latin typeface="Times New Roman"/>
                <a:cs typeface="Times New Roman"/>
              </a:rPr>
              <a:t>Figure </a:t>
            </a:r>
            <a:r>
              <a:rPr sz="2400" spc="-90" dirty="0">
                <a:latin typeface="Times New Roman"/>
                <a:cs typeface="Times New Roman"/>
              </a:rPr>
              <a:t>13-11 </a:t>
            </a:r>
            <a:r>
              <a:rPr sz="2400" spc="-114" dirty="0">
                <a:latin typeface="Times New Roman"/>
                <a:cs typeface="Times New Roman"/>
              </a:rPr>
              <a:t>(Section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13-3-3).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40"/>
              </a:spcBef>
            </a:pPr>
            <a:r>
              <a:rPr sz="3075" spc="3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ligand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30" dirty="0">
                <a:latin typeface="Times New Roman"/>
                <a:cs typeface="Times New Roman"/>
              </a:rPr>
              <a:t>good </a:t>
            </a:r>
            <a:r>
              <a:rPr sz="2450" spc="-35" dirty="0">
                <a:latin typeface="Symbol"/>
                <a:cs typeface="Symbol"/>
              </a:rPr>
              <a:t>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donor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50" spc="-30" dirty="0">
                <a:latin typeface="Symbol"/>
                <a:cs typeface="Symbol"/>
              </a:rPr>
              <a:t></a:t>
            </a:r>
            <a:r>
              <a:rPr sz="2450" spc="-3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acceptor.</a:t>
            </a:r>
            <a:endParaRPr sz="2400">
              <a:latin typeface="Times New Roman"/>
              <a:cs typeface="Times New Roman"/>
            </a:endParaRPr>
          </a:p>
          <a:p>
            <a:pPr marL="834390" marR="5080" indent="-228600">
              <a:lnSpc>
                <a:spcPts val="2160"/>
              </a:lnSpc>
              <a:spcBef>
                <a:spcPts val="390"/>
              </a:spcBef>
            </a:pPr>
            <a:r>
              <a:rPr sz="2550" spc="52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35" dirty="0">
                <a:latin typeface="Times New Roman"/>
                <a:cs typeface="Times New Roman"/>
              </a:rPr>
              <a:t>Understand </a:t>
            </a:r>
            <a:r>
              <a:rPr sz="2000" spc="-60" dirty="0">
                <a:latin typeface="Times New Roman"/>
                <a:cs typeface="Times New Roman"/>
              </a:rPr>
              <a:t>the </a:t>
            </a:r>
            <a:r>
              <a:rPr sz="2000" spc="-80" dirty="0">
                <a:latin typeface="Times New Roman"/>
                <a:cs typeface="Times New Roman"/>
              </a:rPr>
              <a:t>interactions </a:t>
            </a:r>
            <a:r>
              <a:rPr sz="2000" spc="-114" dirty="0">
                <a:latin typeface="Times New Roman"/>
                <a:cs typeface="Times New Roman"/>
              </a:rPr>
              <a:t>and </a:t>
            </a:r>
            <a:r>
              <a:rPr sz="2000" spc="-105" dirty="0">
                <a:latin typeface="Times New Roman"/>
                <a:cs typeface="Times New Roman"/>
              </a:rPr>
              <a:t>influences </a:t>
            </a:r>
            <a:r>
              <a:rPr sz="2000" spc="-90" dirty="0">
                <a:latin typeface="Times New Roman"/>
                <a:cs typeface="Times New Roman"/>
              </a:rPr>
              <a:t>on </a:t>
            </a:r>
            <a:r>
              <a:rPr sz="2000" spc="-100" dirty="0">
                <a:latin typeface="Times New Roman"/>
                <a:cs typeface="Times New Roman"/>
              </a:rPr>
              <a:t>stabilization </a:t>
            </a:r>
            <a:r>
              <a:rPr sz="2000" spc="-125" dirty="0">
                <a:latin typeface="Times New Roman"/>
                <a:cs typeface="Times New Roman"/>
              </a:rPr>
              <a:t>of </a:t>
            </a:r>
            <a:r>
              <a:rPr sz="2000" spc="-400" dirty="0">
                <a:latin typeface="Times New Roman"/>
                <a:cs typeface="Times New Roman"/>
              </a:rPr>
              <a:t>the  </a:t>
            </a:r>
            <a:r>
              <a:rPr sz="2000" spc="-75" dirty="0">
                <a:latin typeface="Times New Roman"/>
                <a:cs typeface="Times New Roman"/>
              </a:rPr>
              <a:t>complex.</a:t>
            </a:r>
            <a:endParaRPr sz="2000">
              <a:latin typeface="Times New Roman"/>
              <a:cs typeface="Times New Roman"/>
            </a:endParaRPr>
          </a:p>
          <a:p>
            <a:pPr marL="559435" marR="365125" indent="-228600">
              <a:lnSpc>
                <a:spcPts val="2590"/>
              </a:lnSpc>
              <a:spcBef>
                <a:spcPts val="385"/>
              </a:spcBef>
            </a:pPr>
            <a:r>
              <a:rPr sz="3075" spc="3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16-electron </a:t>
            </a:r>
            <a:r>
              <a:rPr sz="2400" spc="-105" dirty="0">
                <a:latin typeface="Times New Roman"/>
                <a:cs typeface="Times New Roman"/>
              </a:rPr>
              <a:t>square-planar </a:t>
            </a:r>
            <a:r>
              <a:rPr sz="2400" spc="-120" dirty="0">
                <a:latin typeface="Times New Roman"/>
                <a:cs typeface="Times New Roman"/>
              </a:rPr>
              <a:t>complexes </a:t>
            </a:r>
            <a:r>
              <a:rPr sz="2400" spc="-90" dirty="0">
                <a:latin typeface="Times New Roman"/>
                <a:cs typeface="Times New Roman"/>
              </a:rPr>
              <a:t>are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335" dirty="0">
                <a:latin typeface="Times New Roman"/>
                <a:cs typeface="Times New Roman"/>
              </a:rPr>
              <a:t>mostly  </a:t>
            </a:r>
            <a:r>
              <a:rPr sz="2400" spc="-80" dirty="0">
                <a:latin typeface="Times New Roman"/>
                <a:cs typeface="Times New Roman"/>
              </a:rPr>
              <a:t>encountered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i="1" spc="-295" dirty="0">
                <a:latin typeface="Times New Roman"/>
                <a:cs typeface="Times New Roman"/>
              </a:rPr>
              <a:t>d</a:t>
            </a:r>
            <a:r>
              <a:rPr sz="2100" spc="-442" baseline="27777" dirty="0">
                <a:latin typeface="Times New Roman"/>
                <a:cs typeface="Times New Roman"/>
              </a:rPr>
              <a:t>8 </a:t>
            </a:r>
            <a:r>
              <a:rPr sz="2400" spc="-85" dirty="0">
                <a:latin typeface="Times New Roman"/>
                <a:cs typeface="Times New Roman"/>
              </a:rPr>
              <a:t>metals.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95"/>
              </a:spcBef>
            </a:pPr>
            <a:r>
              <a:rPr sz="2550" spc="52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35" dirty="0">
                <a:latin typeface="Times New Roman"/>
                <a:cs typeface="Times New Roman"/>
              </a:rPr>
              <a:t>Oxidations </a:t>
            </a:r>
            <a:r>
              <a:rPr sz="2000" spc="-85" dirty="0">
                <a:latin typeface="Times New Roman"/>
                <a:cs typeface="Times New Roman"/>
              </a:rPr>
              <a:t>states </a:t>
            </a:r>
            <a:r>
              <a:rPr sz="2000" spc="-125" dirty="0">
                <a:latin typeface="Times New Roman"/>
                <a:cs typeface="Times New Roman"/>
              </a:rPr>
              <a:t>of </a:t>
            </a:r>
            <a:r>
              <a:rPr sz="2000" spc="55" dirty="0">
                <a:latin typeface="Times New Roman"/>
                <a:cs typeface="Times New Roman"/>
              </a:rPr>
              <a:t>+2 </a:t>
            </a:r>
            <a:r>
              <a:rPr sz="2000" spc="-75" dirty="0">
                <a:latin typeface="Times New Roman"/>
                <a:cs typeface="Times New Roman"/>
              </a:rPr>
              <a:t>are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common.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30" y="1080769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17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Ligands </a:t>
            </a:r>
            <a:r>
              <a:rPr spc="135" dirty="0"/>
              <a:t>in</a:t>
            </a:r>
            <a:r>
              <a:rPr spc="785" dirty="0"/>
              <a:t> </a:t>
            </a:r>
            <a:r>
              <a:rPr spc="180" dirty="0"/>
              <a:t>Organometallic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" y="105918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830" y="1629410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1607819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Chemistry </a:t>
            </a:r>
            <a:r>
              <a:rPr spc="105" dirty="0"/>
              <a:t>– </a:t>
            </a:r>
            <a:r>
              <a:rPr spc="114" dirty="0"/>
              <a:t>Carbonyl</a:t>
            </a:r>
            <a:r>
              <a:rPr spc="60" dirty="0"/>
              <a:t> </a:t>
            </a:r>
            <a:r>
              <a:rPr spc="100" dirty="0"/>
              <a:t>Complexes</a:t>
            </a:r>
          </a:p>
          <a:p>
            <a:pPr marL="285750" marR="3872229" indent="-273050">
              <a:lnSpc>
                <a:spcPct val="100000"/>
              </a:lnSpc>
              <a:spcBef>
                <a:spcPts val="2880"/>
              </a:spcBef>
            </a:pPr>
            <a:r>
              <a:rPr sz="3525" spc="8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Examine </a:t>
            </a:r>
            <a:r>
              <a:rPr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800" spc="-75" dirty="0">
                <a:solidFill>
                  <a:srgbClr val="000000"/>
                </a:solidFill>
                <a:latin typeface="Times New Roman"/>
                <a:cs typeface="Times New Roman"/>
              </a:rPr>
              <a:t>frontier</a:t>
            </a:r>
            <a:r>
              <a:rPr sz="2800" spc="-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315" dirty="0">
                <a:solidFill>
                  <a:srgbClr val="000000"/>
                </a:solidFill>
                <a:latin typeface="Times New Roman"/>
                <a:cs typeface="Times New Roman"/>
              </a:rPr>
              <a:t>orbitals  </a:t>
            </a:r>
            <a:r>
              <a:rPr sz="2800" spc="-105" dirty="0">
                <a:solidFill>
                  <a:srgbClr val="000000"/>
                </a:solidFill>
                <a:latin typeface="Times New Roman"/>
                <a:cs typeface="Times New Roman"/>
              </a:rPr>
              <a:t>(HOMO </a:t>
            </a:r>
            <a:r>
              <a:rPr sz="2800" spc="-16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000000"/>
                </a:solidFill>
                <a:latin typeface="Times New Roman"/>
                <a:cs typeface="Times New Roman"/>
              </a:rPr>
              <a:t>LUMO)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525" spc="-15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Synergistic</a:t>
            </a:r>
            <a:r>
              <a:rPr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100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70" dirty="0">
                <a:solidFill>
                  <a:srgbClr val="000000"/>
                </a:solidFill>
                <a:latin typeface="Symbol"/>
                <a:cs typeface="Symbol"/>
              </a:rPr>
              <a:t></a:t>
            </a:r>
            <a:r>
              <a:rPr sz="24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00000"/>
                </a:solidFill>
                <a:latin typeface="Times New Roman"/>
                <a:cs typeface="Times New Roman"/>
              </a:rPr>
              <a:t>donor/</a:t>
            </a:r>
            <a:r>
              <a:rPr sz="2400" spc="20" dirty="0">
                <a:solidFill>
                  <a:srgbClr val="000000"/>
                </a:solidFill>
                <a:latin typeface="Symbol"/>
                <a:cs typeface="Symbol"/>
              </a:rPr>
              <a:t></a:t>
            </a:r>
            <a:r>
              <a:rPr sz="2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0000"/>
                </a:solidFill>
                <a:latin typeface="Times New Roman"/>
                <a:cs typeface="Times New Roman"/>
              </a:rPr>
              <a:t>acceptor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525" spc="-2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Spectroscopic</a:t>
            </a:r>
            <a:r>
              <a:rPr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000000"/>
                </a:solidFill>
                <a:latin typeface="Times New Roman"/>
                <a:cs typeface="Times New Roman"/>
              </a:rPr>
              <a:t>evidence?</a:t>
            </a:r>
            <a:endParaRPr sz="2800">
              <a:latin typeface="Times New Roman"/>
              <a:cs typeface="Times New Roman"/>
            </a:endParaRPr>
          </a:p>
          <a:p>
            <a:pPr marL="559435" marR="4224020" indent="-228600">
              <a:lnSpc>
                <a:spcPct val="100000"/>
              </a:lnSpc>
              <a:spcBef>
                <a:spcPts val="370"/>
              </a:spcBef>
            </a:pPr>
            <a:r>
              <a:rPr sz="3075" spc="19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Bond </a:t>
            </a:r>
            <a:r>
              <a:rPr sz="2400" spc="-114" dirty="0">
                <a:solidFill>
                  <a:srgbClr val="000000"/>
                </a:solidFill>
                <a:latin typeface="Times New Roman"/>
                <a:cs typeface="Times New Roman"/>
              </a:rPr>
              <a:t>lengths </a:t>
            </a:r>
            <a:r>
              <a:rPr sz="2400" spc="-9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2400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235" dirty="0">
                <a:solidFill>
                  <a:srgbClr val="000000"/>
                </a:solidFill>
                <a:latin typeface="Times New Roman"/>
                <a:cs typeface="Times New Roman"/>
              </a:rPr>
              <a:t>vibrational  </a:t>
            </a:r>
            <a:r>
              <a:rPr sz="2400" spc="-95" dirty="0">
                <a:solidFill>
                  <a:srgbClr val="000000"/>
                </a:solidFill>
                <a:latin typeface="Times New Roman"/>
                <a:cs typeface="Times New Roman"/>
              </a:rPr>
              <a:t>frequencies.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7420" y="1752600"/>
            <a:ext cx="3742689" cy="478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4270" y="6586219"/>
            <a:ext cx="977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Figure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5-14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215900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Ligands </a:t>
            </a:r>
            <a:r>
              <a:rPr spc="135" dirty="0"/>
              <a:t>in</a:t>
            </a:r>
            <a:r>
              <a:rPr spc="785" dirty="0"/>
              <a:t> </a:t>
            </a:r>
            <a:r>
              <a:rPr spc="180" dirty="0"/>
              <a:t>Organometallic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764540"/>
            <a:ext cx="7439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Chemistry </a:t>
            </a:r>
            <a:r>
              <a:rPr sz="3600" spc="105" dirty="0">
                <a:solidFill>
                  <a:srgbClr val="686363"/>
                </a:solidFill>
                <a:latin typeface="Arial"/>
                <a:cs typeface="Arial"/>
              </a:rPr>
              <a:t>– </a:t>
            </a:r>
            <a:r>
              <a:rPr sz="3600" spc="114" dirty="0">
                <a:solidFill>
                  <a:srgbClr val="686363"/>
                </a:solidFill>
                <a:latin typeface="Arial"/>
                <a:cs typeface="Arial"/>
              </a:rPr>
              <a:t>Carbonyl</a:t>
            </a:r>
            <a:r>
              <a:rPr sz="3600" spc="6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00" dirty="0">
                <a:solidFill>
                  <a:srgbClr val="686363"/>
                </a:solidFill>
                <a:latin typeface="Arial"/>
                <a:cs typeface="Arial"/>
              </a:rPr>
              <a:t>Complexes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1272539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1441450"/>
            <a:ext cx="7567295" cy="2956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5750" marR="993775" indent="-273050">
              <a:lnSpc>
                <a:spcPts val="2800"/>
              </a:lnSpc>
              <a:spcBef>
                <a:spcPts val="459"/>
              </a:spcBef>
            </a:pPr>
            <a:r>
              <a:rPr sz="3300" spc="39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65" dirty="0">
                <a:latin typeface="Times New Roman"/>
                <a:cs typeface="Times New Roman"/>
              </a:rPr>
              <a:t>How </a:t>
            </a:r>
            <a:r>
              <a:rPr sz="2600" spc="-120" dirty="0">
                <a:latin typeface="Times New Roman"/>
                <a:cs typeface="Times New Roman"/>
              </a:rPr>
              <a:t>will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90" dirty="0">
                <a:latin typeface="Times New Roman"/>
                <a:cs typeface="Times New Roman"/>
              </a:rPr>
              <a:t>interaction </a:t>
            </a:r>
            <a:r>
              <a:rPr sz="2600" spc="-145" dirty="0">
                <a:latin typeface="Times New Roman"/>
                <a:cs typeface="Times New Roman"/>
              </a:rPr>
              <a:t>diagram </a:t>
            </a:r>
            <a:r>
              <a:rPr sz="2600" spc="-120" dirty="0">
                <a:latin typeface="Times New Roman"/>
                <a:cs typeface="Times New Roman"/>
              </a:rPr>
              <a:t>appear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375" dirty="0">
                <a:latin typeface="Times New Roman"/>
                <a:cs typeface="Times New Roman"/>
              </a:rPr>
              <a:t>binary  </a:t>
            </a:r>
            <a:r>
              <a:rPr sz="2600" spc="-114" dirty="0">
                <a:latin typeface="Times New Roman"/>
                <a:cs typeface="Times New Roman"/>
              </a:rPr>
              <a:t>octahedral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compound?</a:t>
            </a:r>
            <a:endParaRPr sz="2600">
              <a:latin typeface="Times New Roman"/>
              <a:cs typeface="Times New Roman"/>
            </a:endParaRPr>
          </a:p>
          <a:p>
            <a:pPr marL="559435" marR="5080" indent="-228600">
              <a:lnSpc>
                <a:spcPts val="2550"/>
              </a:lnSpc>
              <a:spcBef>
                <a:spcPts val="409"/>
              </a:spcBef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HOMO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30" dirty="0">
                <a:latin typeface="Times New Roman"/>
                <a:cs typeface="Times New Roman"/>
              </a:rPr>
              <a:t>These </a:t>
            </a:r>
            <a:r>
              <a:rPr sz="2400" spc="-114" dirty="0">
                <a:latin typeface="Times New Roman"/>
                <a:cs typeface="Times New Roman"/>
              </a:rPr>
              <a:t>will </a:t>
            </a:r>
            <a:r>
              <a:rPr sz="2400" spc="-160" dirty="0">
                <a:latin typeface="Times New Roman"/>
                <a:cs typeface="Times New Roman"/>
              </a:rPr>
              <a:t>have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same </a:t>
            </a:r>
            <a:r>
              <a:rPr sz="2400" spc="-120" dirty="0">
                <a:latin typeface="Times New Roman"/>
                <a:cs typeface="Times New Roman"/>
              </a:rPr>
              <a:t>symmetry </a:t>
            </a:r>
            <a:r>
              <a:rPr sz="2400" spc="-105" dirty="0">
                <a:latin typeface="Times New Roman"/>
                <a:cs typeface="Times New Roman"/>
              </a:rPr>
              <a:t>characteristics </a:t>
            </a:r>
            <a:r>
              <a:rPr sz="2400" spc="-840" dirty="0">
                <a:latin typeface="Times New Roman"/>
                <a:cs typeface="Times New Roman"/>
              </a:rPr>
              <a:t>as </a:t>
            </a:r>
            <a:r>
              <a:rPr sz="2400" spc="-49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i="1" spc="-310" dirty="0">
                <a:latin typeface="Times New Roman"/>
                <a:cs typeface="Times New Roman"/>
              </a:rPr>
              <a:t>p</a:t>
            </a:r>
            <a:r>
              <a:rPr sz="2100" spc="-465" baseline="-23809" dirty="0">
                <a:latin typeface="Times New Roman"/>
                <a:cs typeface="Times New Roman"/>
              </a:rPr>
              <a:t>y </a:t>
            </a:r>
            <a:r>
              <a:rPr sz="2400" spc="-85" dirty="0">
                <a:latin typeface="Times New Roman"/>
                <a:cs typeface="Times New Roman"/>
              </a:rPr>
              <a:t>orbital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(previously).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470"/>
              </a:spcBef>
            </a:pPr>
            <a:r>
              <a:rPr sz="2550" spc="22" baseline="4901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15" dirty="0">
                <a:latin typeface="Symbol"/>
                <a:cs typeface="Symbol"/>
              </a:rPr>
              <a:t></a:t>
            </a:r>
            <a:r>
              <a:rPr sz="1725" spc="22" baseline="-24154" dirty="0">
                <a:latin typeface="Times New Roman"/>
                <a:cs typeface="Times New Roman"/>
              </a:rPr>
              <a:t>red</a:t>
            </a:r>
            <a:r>
              <a:rPr sz="2000" spc="15" dirty="0">
                <a:latin typeface="Times New Roman"/>
                <a:cs typeface="Times New Roman"/>
              </a:rPr>
              <a:t>(HOMO)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75" dirty="0">
                <a:latin typeface="Times New Roman"/>
                <a:cs typeface="Times New Roman"/>
              </a:rPr>
              <a:t>A</a:t>
            </a:r>
            <a:r>
              <a:rPr sz="1725" spc="-412" baseline="-24154" dirty="0">
                <a:latin typeface="Times New Roman"/>
                <a:cs typeface="Times New Roman"/>
              </a:rPr>
              <a:t>1g</a:t>
            </a:r>
            <a:r>
              <a:rPr sz="1725" spc="-397" baseline="-24154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+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E</a:t>
            </a:r>
            <a:r>
              <a:rPr sz="1725" spc="-375" baseline="-24154" dirty="0">
                <a:latin typeface="Times New Roman"/>
                <a:cs typeface="Times New Roman"/>
              </a:rPr>
              <a:t>g</a:t>
            </a:r>
            <a:r>
              <a:rPr sz="1725" spc="-322" baseline="-24154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+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T</a:t>
            </a:r>
            <a:r>
              <a:rPr sz="1725" spc="-315" baseline="-24154" dirty="0">
                <a:latin typeface="Times New Roman"/>
                <a:cs typeface="Times New Roman"/>
              </a:rPr>
              <a:t>1u</a:t>
            </a:r>
            <a:endParaRPr sz="1725" baseline="-24154">
              <a:latin typeface="Times New Roman"/>
              <a:cs typeface="Times New Roman"/>
            </a:endParaRPr>
          </a:p>
          <a:p>
            <a:pPr marL="559435" marR="72390" indent="-228600">
              <a:lnSpc>
                <a:spcPts val="2550"/>
              </a:lnSpc>
              <a:spcBef>
                <a:spcPts val="770"/>
              </a:spcBef>
            </a:pPr>
            <a:r>
              <a:rPr sz="3075" spc="19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30" dirty="0">
                <a:latin typeface="Times New Roman"/>
                <a:cs typeface="Times New Roman"/>
              </a:rPr>
              <a:t>LUMO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30" dirty="0">
                <a:latin typeface="Times New Roman"/>
                <a:cs typeface="Times New Roman"/>
              </a:rPr>
              <a:t>These </a:t>
            </a:r>
            <a:r>
              <a:rPr sz="2400" spc="-114" dirty="0">
                <a:latin typeface="Times New Roman"/>
                <a:cs typeface="Times New Roman"/>
              </a:rPr>
              <a:t>will </a:t>
            </a:r>
            <a:r>
              <a:rPr sz="2400" spc="-160" dirty="0">
                <a:latin typeface="Times New Roman"/>
                <a:cs typeface="Times New Roman"/>
              </a:rPr>
              <a:t>have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same </a:t>
            </a:r>
            <a:r>
              <a:rPr sz="2400" spc="-114" dirty="0">
                <a:latin typeface="Times New Roman"/>
                <a:cs typeface="Times New Roman"/>
              </a:rPr>
              <a:t>symmetry </a:t>
            </a:r>
            <a:r>
              <a:rPr sz="2400" spc="-105" dirty="0">
                <a:latin typeface="Times New Roman"/>
                <a:cs typeface="Times New Roman"/>
              </a:rPr>
              <a:t>characteristics </a:t>
            </a:r>
            <a:r>
              <a:rPr sz="2400" spc="-844" dirty="0">
                <a:latin typeface="Times New Roman"/>
                <a:cs typeface="Times New Roman"/>
              </a:rPr>
              <a:t>as </a:t>
            </a:r>
            <a:r>
              <a:rPr sz="2400" spc="-42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i="1" spc="-295" dirty="0">
                <a:latin typeface="Times New Roman"/>
                <a:cs typeface="Times New Roman"/>
              </a:rPr>
              <a:t>p</a:t>
            </a:r>
            <a:r>
              <a:rPr sz="2100" spc="-442" baseline="-23809" dirty="0">
                <a:latin typeface="Times New Roman"/>
                <a:cs typeface="Times New Roman"/>
              </a:rPr>
              <a:t>x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i="1" spc="-315" dirty="0">
                <a:latin typeface="Times New Roman"/>
                <a:cs typeface="Times New Roman"/>
              </a:rPr>
              <a:t>p</a:t>
            </a:r>
            <a:r>
              <a:rPr sz="2100" spc="-472" baseline="-23809" dirty="0">
                <a:latin typeface="Times New Roman"/>
                <a:cs typeface="Times New Roman"/>
              </a:rPr>
              <a:t>y </a:t>
            </a:r>
            <a:r>
              <a:rPr sz="2400" spc="-100" dirty="0">
                <a:latin typeface="Times New Roman"/>
                <a:cs typeface="Times New Roman"/>
              </a:rPr>
              <a:t>orbitals </a:t>
            </a:r>
            <a:r>
              <a:rPr sz="2400" spc="-110" dirty="0">
                <a:latin typeface="Times New Roman"/>
                <a:cs typeface="Times New Roman"/>
              </a:rPr>
              <a:t>(previously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considered).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470"/>
              </a:spcBef>
            </a:pPr>
            <a:r>
              <a:rPr sz="2550" spc="-15" baseline="4901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-10" dirty="0">
                <a:latin typeface="Symbol"/>
                <a:cs typeface="Symbol"/>
              </a:rPr>
              <a:t></a:t>
            </a:r>
            <a:r>
              <a:rPr sz="1725" spc="-15" baseline="-24154" dirty="0">
                <a:latin typeface="Times New Roman"/>
                <a:cs typeface="Times New Roman"/>
              </a:rPr>
              <a:t>red</a:t>
            </a:r>
            <a:r>
              <a:rPr sz="2000" spc="-10" dirty="0">
                <a:latin typeface="Times New Roman"/>
                <a:cs typeface="Times New Roman"/>
              </a:rPr>
              <a:t>(LUMO)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T</a:t>
            </a:r>
            <a:r>
              <a:rPr sz="1725" spc="-330" baseline="-24154" dirty="0">
                <a:latin typeface="Times New Roman"/>
                <a:cs typeface="Times New Roman"/>
              </a:rPr>
              <a:t>1g</a:t>
            </a:r>
            <a:r>
              <a:rPr sz="1725" spc="-240" baseline="-24154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+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T</a:t>
            </a:r>
            <a:r>
              <a:rPr sz="1725" spc="-330" baseline="-24154" dirty="0">
                <a:latin typeface="Times New Roman"/>
                <a:cs typeface="Times New Roman"/>
              </a:rPr>
              <a:t>2g</a:t>
            </a:r>
            <a:r>
              <a:rPr sz="1725" spc="-240" baseline="-24154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+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T</a:t>
            </a:r>
            <a:r>
              <a:rPr sz="1725" spc="-315" baseline="-24154" dirty="0">
                <a:latin typeface="Times New Roman"/>
                <a:cs typeface="Times New Roman"/>
              </a:rPr>
              <a:t>1u</a:t>
            </a:r>
            <a:r>
              <a:rPr sz="1725" spc="-262" baseline="-24154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+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T</a:t>
            </a:r>
            <a:r>
              <a:rPr sz="1725" spc="-315" baseline="-24154" dirty="0">
                <a:latin typeface="Times New Roman"/>
                <a:cs typeface="Times New Roman"/>
              </a:rPr>
              <a:t>2u</a:t>
            </a:r>
            <a:endParaRPr sz="1725" baseline="-2415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304800"/>
            <a:ext cx="573659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1624330"/>
            <a:ext cx="5462270" cy="0"/>
          </a:xfrm>
          <a:custGeom>
            <a:avLst/>
            <a:gdLst/>
            <a:ahLst/>
            <a:cxnLst/>
            <a:rect l="l" t="t" r="r" b="b"/>
            <a:pathLst>
              <a:path w="5462270">
                <a:moveTo>
                  <a:pt x="0" y="0"/>
                </a:moveTo>
                <a:lnTo>
                  <a:pt x="546227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038859"/>
            <a:ext cx="5438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665" algn="l"/>
              </a:tabLst>
            </a:pPr>
            <a:r>
              <a:rPr sz="4000" spc="175" dirty="0"/>
              <a:t>Bridging	</a:t>
            </a:r>
            <a:r>
              <a:rPr sz="4000" spc="140" dirty="0"/>
              <a:t>Modes </a:t>
            </a:r>
            <a:r>
              <a:rPr sz="4000" spc="130" dirty="0"/>
              <a:t>of</a:t>
            </a:r>
            <a:r>
              <a:rPr sz="4000" spc="880" dirty="0"/>
              <a:t> </a:t>
            </a:r>
            <a:r>
              <a:rPr sz="4000" spc="-420" dirty="0"/>
              <a:t>CO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77240" y="1601469"/>
            <a:ext cx="5462270" cy="0"/>
          </a:xfrm>
          <a:custGeom>
            <a:avLst/>
            <a:gdLst/>
            <a:ahLst/>
            <a:cxnLst/>
            <a:rect l="l" t="t" r="r" b="b"/>
            <a:pathLst>
              <a:path w="5462270">
                <a:moveTo>
                  <a:pt x="0" y="0"/>
                </a:moveTo>
                <a:lnTo>
                  <a:pt x="546227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2014220"/>
            <a:ext cx="3888740" cy="281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294640" indent="-273050">
              <a:lnSpc>
                <a:spcPct val="100000"/>
              </a:lnSpc>
              <a:spcBef>
                <a:spcPts val="100"/>
              </a:spcBef>
            </a:pPr>
            <a:r>
              <a:rPr sz="3525" spc="735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490" dirty="0">
                <a:latin typeface="Times New Roman"/>
                <a:cs typeface="Times New Roman"/>
              </a:rPr>
              <a:t>CO </a:t>
            </a:r>
            <a:r>
              <a:rPr sz="2800" spc="-170" dirty="0">
                <a:latin typeface="Times New Roman"/>
                <a:cs typeface="Times New Roman"/>
              </a:rPr>
              <a:t>can also </a:t>
            </a:r>
            <a:r>
              <a:rPr sz="2800" spc="-120" dirty="0">
                <a:latin typeface="Times New Roman"/>
                <a:cs typeface="Times New Roman"/>
              </a:rPr>
              <a:t>form</a:t>
            </a:r>
            <a:r>
              <a:rPr sz="2800" spc="-484" dirty="0">
                <a:latin typeface="Times New Roman"/>
                <a:cs typeface="Times New Roman"/>
              </a:rPr>
              <a:t> </a:t>
            </a:r>
            <a:r>
              <a:rPr sz="2800" spc="-370" dirty="0">
                <a:latin typeface="Times New Roman"/>
                <a:cs typeface="Times New Roman"/>
              </a:rPr>
              <a:t>bridges  </a:t>
            </a:r>
            <a:r>
              <a:rPr sz="2800" spc="-105" dirty="0">
                <a:latin typeface="Times New Roman"/>
                <a:cs typeface="Times New Roman"/>
              </a:rPr>
              <a:t>between </a:t>
            </a:r>
            <a:r>
              <a:rPr sz="2800" spc="-85" dirty="0">
                <a:latin typeface="Times New Roman"/>
                <a:cs typeface="Times New Roman"/>
              </a:rPr>
              <a:t>two </a:t>
            </a:r>
            <a:r>
              <a:rPr sz="2800" spc="-45" dirty="0">
                <a:latin typeface="Times New Roman"/>
                <a:cs typeface="Times New Roman"/>
              </a:rPr>
              <a:t>or </a:t>
            </a:r>
            <a:r>
              <a:rPr sz="2800" spc="-95" dirty="0">
                <a:latin typeface="Times New Roman"/>
                <a:cs typeface="Times New Roman"/>
              </a:rPr>
              <a:t>more  </a:t>
            </a:r>
            <a:r>
              <a:rPr sz="2800" spc="-100" dirty="0">
                <a:latin typeface="Times New Roman"/>
                <a:cs typeface="Times New Roman"/>
              </a:rPr>
              <a:t>metals.</a:t>
            </a:r>
            <a:endParaRPr sz="28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70"/>
              </a:spcBef>
              <a:tabLst>
                <a:tab pos="1407160" algn="l"/>
              </a:tabLst>
            </a:pPr>
            <a:r>
              <a:rPr sz="3075" spc="8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55" dirty="0">
                <a:latin typeface="Times New Roman"/>
                <a:cs typeface="Times New Roman"/>
              </a:rPr>
              <a:t>Position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55" dirty="0">
                <a:latin typeface="Times New Roman"/>
                <a:cs typeface="Times New Roman"/>
              </a:rPr>
              <a:t>C-O </a:t>
            </a:r>
            <a:r>
              <a:rPr sz="2400" spc="-95" dirty="0">
                <a:latin typeface="Times New Roman"/>
                <a:cs typeface="Times New Roman"/>
              </a:rPr>
              <a:t>stretching  </a:t>
            </a:r>
            <a:r>
              <a:rPr sz="2400" spc="-70" dirty="0">
                <a:latin typeface="Times New Roman"/>
                <a:cs typeface="Times New Roman"/>
              </a:rPr>
              <a:t>mode.	</a:t>
            </a:r>
            <a:r>
              <a:rPr sz="2400" spc="-140" dirty="0">
                <a:latin typeface="Times New Roman"/>
                <a:cs typeface="Times New Roman"/>
              </a:rPr>
              <a:t>Why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60" dirty="0">
                <a:latin typeface="Times New Roman"/>
                <a:cs typeface="Times New Roman"/>
              </a:rPr>
              <a:t>there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general  decrease in </a:t>
            </a:r>
            <a:r>
              <a:rPr sz="2400" spc="-114" dirty="0">
                <a:latin typeface="Times New Roman"/>
                <a:cs typeface="Times New Roman"/>
              </a:rPr>
              <a:t>frequency </a:t>
            </a:r>
            <a:r>
              <a:rPr sz="2400" spc="-100" dirty="0">
                <a:latin typeface="Times New Roman"/>
                <a:cs typeface="Times New Roman"/>
              </a:rPr>
              <a:t>with  </a:t>
            </a:r>
            <a:r>
              <a:rPr sz="2400" spc="-125" dirty="0">
                <a:latin typeface="Times New Roman"/>
                <a:cs typeface="Times New Roman"/>
              </a:rPr>
              <a:t>increasing </a:t>
            </a:r>
            <a:r>
              <a:rPr sz="2400" spc="-100" dirty="0">
                <a:latin typeface="Times New Roman"/>
                <a:cs typeface="Times New Roman"/>
              </a:rPr>
              <a:t>metal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centers?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5800" y="2284729"/>
            <a:ext cx="4401820" cy="267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215900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Ligands </a:t>
            </a:r>
            <a:r>
              <a:rPr spc="135" dirty="0"/>
              <a:t>in</a:t>
            </a:r>
            <a:r>
              <a:rPr spc="785" dirty="0"/>
              <a:t> </a:t>
            </a:r>
            <a:r>
              <a:rPr spc="180" dirty="0"/>
              <a:t>Organometallic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1272539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586935"/>
            <a:ext cx="7439659" cy="359791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Chemistry </a:t>
            </a:r>
            <a:r>
              <a:rPr sz="3600" spc="105" dirty="0">
                <a:solidFill>
                  <a:srgbClr val="686363"/>
                </a:solidFill>
                <a:latin typeface="Arial"/>
                <a:cs typeface="Arial"/>
              </a:rPr>
              <a:t>–  </a:t>
            </a:r>
            <a:r>
              <a:rPr sz="3600" spc="114" dirty="0">
                <a:solidFill>
                  <a:srgbClr val="686363"/>
                </a:solidFill>
                <a:latin typeface="Arial"/>
                <a:cs typeface="Arial"/>
              </a:rPr>
              <a:t>Carbonyl</a:t>
            </a:r>
            <a:r>
              <a:rPr sz="3600" spc="6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00" dirty="0">
                <a:solidFill>
                  <a:srgbClr val="686363"/>
                </a:solidFill>
                <a:latin typeface="Arial"/>
                <a:cs typeface="Arial"/>
              </a:rPr>
              <a:t>Complexes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2960"/>
              </a:lnSpc>
              <a:spcBef>
                <a:spcPts val="1010"/>
              </a:spcBef>
            </a:pPr>
            <a:r>
              <a:rPr sz="3300" spc="26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75" dirty="0">
                <a:latin typeface="Times New Roman"/>
                <a:cs typeface="Times New Roman"/>
              </a:rPr>
              <a:t>Most </a:t>
            </a:r>
            <a:r>
              <a:rPr sz="2600" spc="-130" dirty="0">
                <a:latin typeface="Times New Roman"/>
                <a:cs typeface="Times New Roman"/>
              </a:rPr>
              <a:t>binary carbonyl complexes </a:t>
            </a:r>
            <a:r>
              <a:rPr sz="2600" spc="-145" dirty="0">
                <a:latin typeface="Times New Roman"/>
                <a:cs typeface="Times New Roman"/>
              </a:rPr>
              <a:t>obey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85" dirty="0">
                <a:latin typeface="Times New Roman"/>
                <a:cs typeface="Times New Roman"/>
              </a:rPr>
              <a:t>18-electron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rule.</a:t>
            </a:r>
            <a:endParaRPr sz="2600">
              <a:latin typeface="Times New Roman"/>
              <a:cs typeface="Times New Roman"/>
            </a:endParaRPr>
          </a:p>
          <a:p>
            <a:pPr marL="285750">
              <a:lnSpc>
                <a:spcPts val="2960"/>
              </a:lnSpc>
            </a:pPr>
            <a:r>
              <a:rPr sz="2600" spc="-204" dirty="0">
                <a:latin typeface="Times New Roman"/>
                <a:cs typeface="Times New Roman"/>
              </a:rPr>
              <a:t>Why?</a:t>
            </a:r>
            <a:endParaRPr sz="2600">
              <a:latin typeface="Times New Roman"/>
              <a:cs typeface="Times New Roman"/>
            </a:endParaRPr>
          </a:p>
          <a:p>
            <a:pPr marL="559435" marR="339090" indent="-228600">
              <a:lnSpc>
                <a:spcPts val="2990"/>
              </a:lnSpc>
              <a:spcBef>
                <a:spcPts val="60"/>
              </a:spcBef>
            </a:pPr>
            <a:r>
              <a:rPr sz="3075" spc="345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29" dirty="0">
                <a:latin typeface="Times New Roman"/>
                <a:cs typeface="Times New Roman"/>
              </a:rPr>
              <a:t>Why </a:t>
            </a:r>
            <a:r>
              <a:rPr sz="2400" spc="-95" dirty="0">
                <a:latin typeface="Times New Roman"/>
                <a:cs typeface="Times New Roman"/>
              </a:rPr>
              <a:t>doesn’t </a:t>
            </a:r>
            <a:r>
              <a:rPr sz="2400" spc="-140" dirty="0">
                <a:latin typeface="Times New Roman"/>
                <a:cs typeface="Times New Roman"/>
              </a:rPr>
              <a:t>V(CO)</a:t>
            </a:r>
            <a:r>
              <a:rPr sz="2100" spc="-209" baseline="-23809" dirty="0">
                <a:latin typeface="Times New Roman"/>
                <a:cs typeface="Times New Roman"/>
              </a:rPr>
              <a:t>6 </a:t>
            </a:r>
            <a:r>
              <a:rPr sz="2400" spc="-100" dirty="0">
                <a:latin typeface="Times New Roman"/>
                <a:cs typeface="Times New Roman"/>
              </a:rPr>
              <a:t>form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85" dirty="0">
                <a:latin typeface="Times New Roman"/>
                <a:cs typeface="Times New Roman"/>
              </a:rPr>
              <a:t>dimer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5" dirty="0">
                <a:latin typeface="Times New Roman"/>
                <a:cs typeface="Times New Roman"/>
              </a:rPr>
              <a:t>obey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75" dirty="0">
                <a:latin typeface="Times New Roman"/>
                <a:cs typeface="Times New Roman"/>
              </a:rPr>
              <a:t>18-electron  </a:t>
            </a:r>
            <a:r>
              <a:rPr sz="2400" spc="-114" dirty="0">
                <a:latin typeface="Times New Roman"/>
                <a:cs typeface="Times New Roman"/>
              </a:rPr>
              <a:t>rule?</a:t>
            </a:r>
            <a:endParaRPr sz="2400">
              <a:latin typeface="Times New Roman"/>
              <a:cs typeface="Times New Roman"/>
            </a:endParaRPr>
          </a:p>
          <a:p>
            <a:pPr marL="285750" marR="284480" indent="-273050">
              <a:lnSpc>
                <a:spcPts val="2800"/>
              </a:lnSpc>
              <a:spcBef>
                <a:spcPts val="500"/>
              </a:spcBef>
              <a:tabLst>
                <a:tab pos="4083685" algn="l"/>
              </a:tabLst>
            </a:pPr>
            <a:r>
              <a:rPr sz="3300" spc="40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tendency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60" dirty="0">
                <a:latin typeface="Times New Roman"/>
                <a:cs typeface="Times New Roman"/>
              </a:rPr>
              <a:t>CO </a:t>
            </a:r>
            <a:r>
              <a:rPr sz="2600" spc="-45" dirty="0">
                <a:latin typeface="Times New Roman"/>
                <a:cs typeface="Times New Roman"/>
              </a:rPr>
              <a:t>to </a:t>
            </a:r>
            <a:r>
              <a:rPr sz="2600" spc="-114" dirty="0">
                <a:latin typeface="Times New Roman"/>
                <a:cs typeface="Times New Roman"/>
              </a:rPr>
              <a:t>bridge </a:t>
            </a:r>
            <a:r>
              <a:rPr sz="2600" spc="-95" dirty="0">
                <a:latin typeface="Times New Roman"/>
                <a:cs typeface="Times New Roman"/>
              </a:rPr>
              <a:t>transition </a:t>
            </a:r>
            <a:r>
              <a:rPr sz="2600" spc="-125" dirty="0">
                <a:latin typeface="Times New Roman"/>
                <a:cs typeface="Times New Roman"/>
              </a:rPr>
              <a:t>metals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decreases  </a:t>
            </a:r>
            <a:r>
              <a:rPr sz="2600" spc="-160" dirty="0">
                <a:latin typeface="Times New Roman"/>
                <a:cs typeface="Times New Roman"/>
              </a:rPr>
              <a:t>going </a:t>
            </a:r>
            <a:r>
              <a:rPr sz="2600" spc="-120" dirty="0">
                <a:latin typeface="Times New Roman"/>
                <a:cs typeface="Times New Roman"/>
              </a:rPr>
              <a:t>down </a:t>
            </a:r>
            <a:r>
              <a:rPr sz="2600" spc="-85" dirty="0">
                <a:latin typeface="Times New Roman"/>
                <a:cs typeface="Times New Roman"/>
              </a:rPr>
              <a:t>the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periodic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table.	</a:t>
            </a:r>
            <a:r>
              <a:rPr sz="2600" spc="-204" dirty="0">
                <a:latin typeface="Times New Roman"/>
                <a:cs typeface="Times New Roman"/>
              </a:rPr>
              <a:t>Why?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600" spc="-130" dirty="0">
                <a:latin typeface="Times New Roman"/>
                <a:cs typeface="Times New Roman"/>
              </a:rPr>
              <a:t>No </a:t>
            </a:r>
            <a:r>
              <a:rPr sz="2600" spc="-145" dirty="0">
                <a:latin typeface="Times New Roman"/>
                <a:cs typeface="Times New Roman"/>
              </a:rPr>
              <a:t>synthesis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discussion.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30" y="1080769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179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Ligands </a:t>
            </a:r>
            <a:r>
              <a:rPr spc="135" dirty="0"/>
              <a:t>in</a:t>
            </a:r>
            <a:r>
              <a:rPr spc="785" dirty="0"/>
              <a:t> </a:t>
            </a:r>
            <a:r>
              <a:rPr spc="180" dirty="0"/>
              <a:t>Organometallic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" y="1059180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>
                <a:moveTo>
                  <a:pt x="0" y="0"/>
                </a:moveTo>
                <a:lnTo>
                  <a:pt x="59499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830" y="1629410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1607819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5059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Chemistry </a:t>
            </a:r>
            <a:r>
              <a:rPr spc="105" dirty="0"/>
              <a:t>– </a:t>
            </a:r>
            <a:r>
              <a:rPr spc="114" dirty="0"/>
              <a:t>Carbonyl</a:t>
            </a:r>
            <a:r>
              <a:rPr spc="60" dirty="0"/>
              <a:t> </a:t>
            </a:r>
            <a:r>
              <a:rPr spc="100" dirty="0"/>
              <a:t>Complexes</a:t>
            </a: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3525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Oxygen-bonded</a:t>
            </a:r>
            <a:r>
              <a:rPr sz="28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000000"/>
                </a:solidFill>
                <a:latin typeface="Times New Roman"/>
                <a:cs typeface="Times New Roman"/>
              </a:rPr>
              <a:t>carbonyls</a:t>
            </a:r>
            <a:endParaRPr sz="2800">
              <a:latin typeface="Times New Roman"/>
              <a:cs typeface="Times New Roman"/>
            </a:endParaRPr>
          </a:p>
          <a:p>
            <a:pPr marL="559435" marR="4184015" indent="-228600">
              <a:lnSpc>
                <a:spcPct val="100000"/>
              </a:lnSpc>
              <a:spcBef>
                <a:spcPts val="370"/>
              </a:spcBef>
            </a:pPr>
            <a:r>
              <a:rPr sz="3075" spc="-1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Occasionally, </a:t>
            </a:r>
            <a:r>
              <a:rPr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CO </a:t>
            </a:r>
            <a:r>
              <a:rPr sz="2400" spc="-125" dirty="0">
                <a:solidFill>
                  <a:srgbClr val="000000"/>
                </a:solidFill>
                <a:latin typeface="Times New Roman"/>
                <a:cs typeface="Times New Roman"/>
              </a:rPr>
              <a:t>bonds  </a:t>
            </a:r>
            <a:r>
              <a:rPr sz="2400" spc="-95" dirty="0">
                <a:solidFill>
                  <a:srgbClr val="000000"/>
                </a:solidFill>
                <a:latin typeface="Times New Roman"/>
                <a:cs typeface="Times New Roman"/>
              </a:rPr>
              <a:t>through </a:t>
            </a:r>
            <a:r>
              <a:rPr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spc="-135" dirty="0">
                <a:solidFill>
                  <a:srgbClr val="000000"/>
                </a:solidFill>
                <a:latin typeface="Times New Roman"/>
                <a:cs typeface="Times New Roman"/>
              </a:rPr>
              <a:t>oxygen </a:t>
            </a:r>
            <a:r>
              <a:rPr sz="2400" spc="-105" dirty="0">
                <a:solidFill>
                  <a:srgbClr val="000000"/>
                </a:solidFill>
                <a:latin typeface="Times New Roman"/>
                <a:cs typeface="Times New Roman"/>
              </a:rPr>
              <a:t>atom </a:t>
            </a:r>
            <a:r>
              <a:rPr sz="2400" spc="-110" dirty="0">
                <a:solidFill>
                  <a:srgbClr val="000000"/>
                </a:solidFill>
                <a:latin typeface="Times New Roman"/>
                <a:cs typeface="Times New Roman"/>
              </a:rPr>
              <a:t>in  </a:t>
            </a:r>
            <a:r>
              <a:rPr sz="2400" spc="-105" dirty="0">
                <a:solidFill>
                  <a:srgbClr val="000000"/>
                </a:solidFill>
                <a:latin typeface="Times New Roman"/>
                <a:cs typeface="Times New Roman"/>
              </a:rPr>
              <a:t>addition 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spc="-110" dirty="0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sz="24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0000"/>
                </a:solidFill>
                <a:latin typeface="Times New Roman"/>
                <a:cs typeface="Times New Roman"/>
              </a:rPr>
              <a:t>atom.</a:t>
            </a:r>
            <a:endParaRPr sz="2400">
              <a:latin typeface="Times New Roman"/>
              <a:cs typeface="Times New Roman"/>
            </a:endParaRPr>
          </a:p>
          <a:p>
            <a:pPr marL="559435" marR="4025900" indent="-228600">
              <a:lnSpc>
                <a:spcPct val="100000"/>
              </a:lnSpc>
              <a:spcBef>
                <a:spcPts val="380"/>
              </a:spcBef>
            </a:pPr>
            <a:r>
              <a:rPr sz="3075" spc="3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5" dirty="0">
                <a:solidFill>
                  <a:srgbClr val="000000"/>
                </a:solidFill>
                <a:latin typeface="Times New Roman"/>
                <a:cs typeface="Times New Roman"/>
              </a:rPr>
              <a:t>Attachment </a:t>
            </a:r>
            <a:r>
              <a:rPr sz="2400" spc="-14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2400" spc="-19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2400" spc="-165" dirty="0">
                <a:solidFill>
                  <a:srgbClr val="000000"/>
                </a:solidFill>
                <a:latin typeface="Times New Roman"/>
                <a:cs typeface="Times New Roman"/>
              </a:rPr>
              <a:t>Lewis </a:t>
            </a:r>
            <a:r>
              <a:rPr sz="2400" spc="-140" dirty="0">
                <a:solidFill>
                  <a:srgbClr val="000000"/>
                </a:solidFill>
                <a:latin typeface="Times New Roman"/>
                <a:cs typeface="Times New Roman"/>
              </a:rPr>
              <a:t>acid </a:t>
            </a:r>
            <a:r>
              <a:rPr sz="2400" spc="-72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2400" spc="-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spc="-135" dirty="0">
                <a:solidFill>
                  <a:srgbClr val="000000"/>
                </a:solidFill>
                <a:latin typeface="Times New Roman"/>
                <a:cs typeface="Times New Roman"/>
              </a:rPr>
              <a:t>oxygen </a:t>
            </a:r>
            <a:r>
              <a:rPr sz="2400" spc="-140" dirty="0">
                <a:solidFill>
                  <a:srgbClr val="000000"/>
                </a:solidFill>
                <a:latin typeface="Times New Roman"/>
                <a:cs typeface="Times New Roman"/>
              </a:rPr>
              <a:t>weakens </a:t>
            </a:r>
            <a:r>
              <a:rPr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CO  </a:t>
            </a:r>
            <a:r>
              <a:rPr sz="2400" spc="-65" dirty="0">
                <a:solidFill>
                  <a:srgbClr val="000000"/>
                </a:solidFill>
                <a:latin typeface="Times New Roman"/>
                <a:cs typeface="Times New Roman"/>
              </a:rPr>
              <a:t>bond.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0" y="2896870"/>
            <a:ext cx="4265930" cy="1640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1243330"/>
            <a:ext cx="5461000" cy="0"/>
          </a:xfrm>
          <a:custGeom>
            <a:avLst/>
            <a:gdLst/>
            <a:ahLst/>
            <a:cxnLst/>
            <a:rect l="l" t="t" r="r" b="b"/>
            <a:pathLst>
              <a:path w="5461000">
                <a:moveTo>
                  <a:pt x="0" y="0"/>
                </a:moveTo>
                <a:lnTo>
                  <a:pt x="54610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657859"/>
            <a:ext cx="5437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50" dirty="0"/>
              <a:t>Ligands </a:t>
            </a:r>
            <a:r>
              <a:rPr sz="4000" spc="210" dirty="0"/>
              <a:t>Similar </a:t>
            </a:r>
            <a:r>
              <a:rPr sz="4000" spc="140" dirty="0"/>
              <a:t>to</a:t>
            </a:r>
            <a:r>
              <a:rPr sz="4000" spc="-10" dirty="0"/>
              <a:t> </a:t>
            </a:r>
            <a:r>
              <a:rPr sz="4000" spc="-420" dirty="0"/>
              <a:t>CO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853439" y="1220469"/>
            <a:ext cx="5461000" cy="0"/>
          </a:xfrm>
          <a:custGeom>
            <a:avLst/>
            <a:gdLst/>
            <a:ahLst/>
            <a:cxnLst/>
            <a:rect l="l" t="t" r="r" b="b"/>
            <a:pathLst>
              <a:path w="5461000">
                <a:moveTo>
                  <a:pt x="0" y="0"/>
                </a:moveTo>
                <a:lnTo>
                  <a:pt x="54610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353820"/>
            <a:ext cx="7482205" cy="31851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3300" spc="405" baseline="3787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CS, </a:t>
            </a:r>
            <a:r>
              <a:rPr sz="2600" spc="-125" dirty="0">
                <a:latin typeface="Times New Roman"/>
                <a:cs typeface="Times New Roman"/>
              </a:rPr>
              <a:t>CSe, </a:t>
            </a:r>
            <a:r>
              <a:rPr sz="2600" spc="-95" dirty="0">
                <a:latin typeface="Times New Roman"/>
                <a:cs typeface="Times New Roman"/>
              </a:rPr>
              <a:t>CN</a:t>
            </a:r>
            <a:r>
              <a:rPr sz="2250" spc="-142" baseline="29629" dirty="0">
                <a:latin typeface="Times New Roman"/>
                <a:cs typeface="Times New Roman"/>
              </a:rPr>
              <a:t>-</a:t>
            </a:r>
            <a:r>
              <a:rPr sz="2600" spc="-95" dirty="0">
                <a:latin typeface="Times New Roman"/>
                <a:cs typeface="Times New Roman"/>
              </a:rPr>
              <a:t>,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N</a:t>
            </a:r>
            <a:r>
              <a:rPr sz="2250" spc="-367" baseline="-24074" dirty="0">
                <a:latin typeface="Times New Roman"/>
                <a:cs typeface="Times New Roman"/>
              </a:rPr>
              <a:t>2</a:t>
            </a:r>
            <a:endParaRPr sz="2250" baseline="-24074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000"/>
              </a:lnSpc>
              <a:spcBef>
                <a:spcPts val="1000"/>
              </a:spcBef>
            </a:pPr>
            <a:r>
              <a:rPr sz="3300" spc="359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40" dirty="0">
                <a:latin typeface="Times New Roman"/>
                <a:cs typeface="Times New Roman"/>
              </a:rPr>
              <a:t>CN</a:t>
            </a:r>
            <a:r>
              <a:rPr sz="2250" spc="359" baseline="29629" dirty="0">
                <a:latin typeface="Times New Roman"/>
                <a:cs typeface="Times New Roman"/>
              </a:rPr>
              <a:t>- </a:t>
            </a:r>
            <a:r>
              <a:rPr sz="2600" spc="-160" dirty="0">
                <a:latin typeface="Times New Roman"/>
                <a:cs typeface="Times New Roman"/>
              </a:rPr>
              <a:t>is </a:t>
            </a:r>
            <a:r>
              <a:rPr sz="2600" spc="-140" dirty="0">
                <a:latin typeface="Times New Roman"/>
                <a:cs typeface="Times New Roman"/>
              </a:rPr>
              <a:t>able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bond readily </a:t>
            </a:r>
            <a:r>
              <a:rPr sz="2600" spc="-45" dirty="0">
                <a:latin typeface="Times New Roman"/>
                <a:cs typeface="Times New Roman"/>
              </a:rPr>
              <a:t>to </a:t>
            </a:r>
            <a:r>
              <a:rPr sz="2600" spc="-125" dirty="0">
                <a:latin typeface="Times New Roman"/>
                <a:cs typeface="Times New Roman"/>
              </a:rPr>
              <a:t>metals </a:t>
            </a:r>
            <a:r>
              <a:rPr sz="2600" spc="-180" dirty="0">
                <a:latin typeface="Times New Roman"/>
                <a:cs typeface="Times New Roman"/>
              </a:rPr>
              <a:t>having </a:t>
            </a:r>
            <a:r>
              <a:rPr sz="2600" spc="-130" dirty="0">
                <a:latin typeface="Times New Roman"/>
                <a:cs typeface="Times New Roman"/>
              </a:rPr>
              <a:t>higher </a:t>
            </a:r>
            <a:r>
              <a:rPr sz="2600" spc="-240" dirty="0">
                <a:latin typeface="Times New Roman"/>
                <a:cs typeface="Times New Roman"/>
              </a:rPr>
              <a:t>oxidation  </a:t>
            </a:r>
            <a:r>
              <a:rPr sz="2600" spc="-80" dirty="0">
                <a:latin typeface="Times New Roman"/>
                <a:cs typeface="Times New Roman"/>
              </a:rPr>
              <a:t>states.</a:t>
            </a:r>
            <a:endParaRPr sz="2600">
              <a:latin typeface="Times New Roman"/>
              <a:cs typeface="Times New Roman"/>
            </a:endParaRPr>
          </a:p>
          <a:p>
            <a:pPr marL="559435" marR="13970" indent="-228600">
              <a:lnSpc>
                <a:spcPct val="100000"/>
              </a:lnSpc>
              <a:spcBef>
                <a:spcPts val="320"/>
              </a:spcBef>
            </a:pPr>
            <a:r>
              <a:rPr sz="3075" spc="32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15" dirty="0">
                <a:latin typeface="Times New Roman"/>
                <a:cs typeface="Times New Roman"/>
              </a:rPr>
              <a:t>CN</a:t>
            </a:r>
            <a:r>
              <a:rPr sz="2100" spc="322" baseline="27777" dirty="0">
                <a:latin typeface="Times New Roman"/>
                <a:cs typeface="Times New Roman"/>
              </a:rPr>
              <a:t>-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30" dirty="0">
                <a:latin typeface="Times New Roman"/>
                <a:cs typeface="Times New Roman"/>
              </a:rPr>
              <a:t>good </a:t>
            </a:r>
            <a:r>
              <a:rPr sz="2450" spc="-35" dirty="0">
                <a:latin typeface="Symbol"/>
                <a:cs typeface="Symbol"/>
              </a:rPr>
              <a:t>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donor, </a:t>
            </a:r>
            <a:r>
              <a:rPr sz="2400" spc="-65" dirty="0">
                <a:latin typeface="Times New Roman"/>
                <a:cs typeface="Times New Roman"/>
              </a:rPr>
              <a:t>but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weaker </a:t>
            </a:r>
            <a:r>
              <a:rPr sz="2400" spc="-90" dirty="0">
                <a:latin typeface="Times New Roman"/>
                <a:cs typeface="Times New Roman"/>
              </a:rPr>
              <a:t>acceptor </a:t>
            </a:r>
            <a:r>
              <a:rPr sz="2400" spc="-95" dirty="0">
                <a:latin typeface="Times New Roman"/>
                <a:cs typeface="Times New Roman"/>
              </a:rPr>
              <a:t>(cannot </a:t>
            </a:r>
            <a:r>
              <a:rPr sz="2400" spc="-250" dirty="0">
                <a:latin typeface="Times New Roman"/>
                <a:cs typeface="Times New Roman"/>
              </a:rPr>
              <a:t>stabilize  </a:t>
            </a:r>
            <a:r>
              <a:rPr sz="2400" spc="-114" dirty="0">
                <a:latin typeface="Times New Roman"/>
                <a:cs typeface="Times New Roman"/>
              </a:rPr>
              <a:t>metals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0" dirty="0">
                <a:latin typeface="Times New Roman"/>
                <a:cs typeface="Times New Roman"/>
              </a:rPr>
              <a:t>low </a:t>
            </a:r>
            <a:r>
              <a:rPr sz="2400" spc="-100" dirty="0">
                <a:latin typeface="Times New Roman"/>
                <a:cs typeface="Times New Roman"/>
              </a:rPr>
              <a:t>oxidation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state).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130" dirty="0">
                <a:latin typeface="Times New Roman"/>
                <a:cs typeface="Times New Roman"/>
              </a:rPr>
              <a:t>No </a:t>
            </a:r>
            <a:r>
              <a:rPr sz="2600" spc="-60" dirty="0">
                <a:latin typeface="Times New Roman"/>
                <a:cs typeface="Times New Roman"/>
              </a:rPr>
              <a:t>NO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complexes.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679450"/>
            <a:ext cx="6056630" cy="0"/>
          </a:xfrm>
          <a:custGeom>
            <a:avLst/>
            <a:gdLst/>
            <a:ahLst/>
            <a:cxnLst/>
            <a:rect l="l" t="t" r="r" b="b"/>
            <a:pathLst>
              <a:path w="6056630">
                <a:moveTo>
                  <a:pt x="0" y="0"/>
                </a:moveTo>
                <a:lnTo>
                  <a:pt x="605663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93979"/>
            <a:ext cx="6031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5" dirty="0"/>
              <a:t>Hydride </a:t>
            </a:r>
            <a:r>
              <a:rPr sz="4000" spc="135" dirty="0"/>
              <a:t>and</a:t>
            </a:r>
            <a:r>
              <a:rPr sz="4000" spc="-365" dirty="0"/>
              <a:t> </a:t>
            </a:r>
            <a:r>
              <a:rPr sz="4000" spc="155" dirty="0"/>
              <a:t>Dihydrogen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656590"/>
            <a:ext cx="6056630" cy="0"/>
          </a:xfrm>
          <a:custGeom>
            <a:avLst/>
            <a:gdLst/>
            <a:ahLst/>
            <a:cxnLst/>
            <a:rect l="l" t="t" r="r" b="b"/>
            <a:pathLst>
              <a:path w="6056630">
                <a:moveTo>
                  <a:pt x="0" y="0"/>
                </a:moveTo>
                <a:lnTo>
                  <a:pt x="605663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1289050"/>
            <a:ext cx="2720340" cy="0"/>
          </a:xfrm>
          <a:custGeom>
            <a:avLst/>
            <a:gdLst/>
            <a:ahLst/>
            <a:cxnLst/>
            <a:rect l="l" t="t" r="r" b="b"/>
            <a:pathLst>
              <a:path w="2720340">
                <a:moveTo>
                  <a:pt x="0" y="0"/>
                </a:moveTo>
                <a:lnTo>
                  <a:pt x="272034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703579"/>
            <a:ext cx="2701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45" dirty="0">
                <a:solidFill>
                  <a:srgbClr val="686363"/>
                </a:solidFill>
                <a:latin typeface="Arial"/>
                <a:cs typeface="Arial"/>
              </a:rPr>
              <a:t>C</a:t>
            </a:r>
            <a:r>
              <a:rPr sz="4000" spc="175" dirty="0">
                <a:solidFill>
                  <a:srgbClr val="686363"/>
                </a:solidFill>
                <a:latin typeface="Arial"/>
                <a:cs typeface="Arial"/>
              </a:rPr>
              <a:t>o</a:t>
            </a:r>
            <a:r>
              <a:rPr sz="4000" spc="250" dirty="0">
                <a:solidFill>
                  <a:srgbClr val="686363"/>
                </a:solidFill>
                <a:latin typeface="Arial"/>
                <a:cs typeface="Arial"/>
              </a:rPr>
              <a:t>m</a:t>
            </a:r>
            <a:r>
              <a:rPr sz="4000" spc="240" dirty="0">
                <a:solidFill>
                  <a:srgbClr val="686363"/>
                </a:solidFill>
                <a:latin typeface="Arial"/>
                <a:cs typeface="Arial"/>
              </a:rPr>
              <a:t>p</a:t>
            </a:r>
            <a:r>
              <a:rPr sz="4000" spc="365" dirty="0">
                <a:solidFill>
                  <a:srgbClr val="686363"/>
                </a:solidFill>
                <a:latin typeface="Arial"/>
                <a:cs typeface="Arial"/>
              </a:rPr>
              <a:t>l</a:t>
            </a:r>
            <a:r>
              <a:rPr sz="4000" spc="185" dirty="0">
                <a:solidFill>
                  <a:srgbClr val="686363"/>
                </a:solidFill>
                <a:latin typeface="Arial"/>
                <a:cs typeface="Arial"/>
              </a:rPr>
              <a:t>e</a:t>
            </a:r>
            <a:r>
              <a:rPr sz="4000" spc="15" dirty="0">
                <a:solidFill>
                  <a:srgbClr val="686363"/>
                </a:solidFill>
                <a:latin typeface="Arial"/>
                <a:cs typeface="Arial"/>
              </a:rPr>
              <a:t>x</a:t>
            </a:r>
            <a:r>
              <a:rPr sz="4000" spc="185" dirty="0">
                <a:solidFill>
                  <a:srgbClr val="686363"/>
                </a:solidFill>
                <a:latin typeface="Arial"/>
                <a:cs typeface="Arial"/>
              </a:rPr>
              <a:t>e</a:t>
            </a:r>
            <a:r>
              <a:rPr sz="4000" spc="-145" dirty="0">
                <a:solidFill>
                  <a:srgbClr val="686363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1266189"/>
            <a:ext cx="2720340" cy="0"/>
          </a:xfrm>
          <a:custGeom>
            <a:avLst/>
            <a:gdLst/>
            <a:ahLst/>
            <a:cxnLst/>
            <a:rect l="l" t="t" r="r" b="b"/>
            <a:pathLst>
              <a:path w="2720340">
                <a:moveTo>
                  <a:pt x="0" y="0"/>
                </a:moveTo>
                <a:lnTo>
                  <a:pt x="272034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1369377"/>
            <a:ext cx="7362825" cy="347852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3300" spc="127" baseline="3787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Hydride </a:t>
            </a:r>
            <a:r>
              <a:rPr sz="2600" spc="-125" dirty="0">
                <a:latin typeface="Times New Roman"/>
                <a:cs typeface="Times New Roman"/>
              </a:rPr>
              <a:t>complexes </a:t>
            </a:r>
            <a:r>
              <a:rPr sz="2600" spc="-35" dirty="0">
                <a:latin typeface="Times New Roman"/>
                <a:cs typeface="Times New Roman"/>
              </a:rPr>
              <a:t>(e.g.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[ReH</a:t>
            </a:r>
            <a:r>
              <a:rPr sz="2250" spc="-300" baseline="-24074" dirty="0">
                <a:latin typeface="Times New Roman"/>
                <a:cs typeface="Times New Roman"/>
              </a:rPr>
              <a:t>9</a:t>
            </a:r>
            <a:r>
              <a:rPr sz="2600" spc="-200" dirty="0">
                <a:latin typeface="Times New Roman"/>
                <a:cs typeface="Times New Roman"/>
              </a:rPr>
              <a:t>]</a:t>
            </a:r>
            <a:r>
              <a:rPr sz="2250" spc="-300" baseline="29629" dirty="0">
                <a:latin typeface="Times New Roman"/>
                <a:cs typeface="Times New Roman"/>
              </a:rPr>
              <a:t>2-</a:t>
            </a:r>
            <a:r>
              <a:rPr sz="2600" spc="-2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10"/>
              </a:spcBef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Only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210" dirty="0">
                <a:latin typeface="Times New Roman"/>
                <a:cs typeface="Times New Roman"/>
              </a:rPr>
              <a:t>1</a:t>
            </a:r>
            <a:r>
              <a:rPr sz="2400" i="1" spc="-210" dirty="0">
                <a:latin typeface="Times New Roman"/>
                <a:cs typeface="Times New Roman"/>
              </a:rPr>
              <a:t>s </a:t>
            </a:r>
            <a:r>
              <a:rPr sz="2400" spc="-85" dirty="0">
                <a:latin typeface="Times New Roman"/>
                <a:cs typeface="Times New Roman"/>
              </a:rPr>
              <a:t>orbital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0" dirty="0">
                <a:latin typeface="Times New Roman"/>
                <a:cs typeface="Times New Roman"/>
              </a:rPr>
              <a:t>suitable </a:t>
            </a:r>
            <a:r>
              <a:rPr sz="2400" spc="-114" dirty="0">
                <a:latin typeface="Times New Roman"/>
                <a:cs typeface="Times New Roman"/>
              </a:rPr>
              <a:t>energy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bonding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320"/>
              </a:spcBef>
            </a:pPr>
            <a:r>
              <a:rPr sz="2550" spc="232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155" dirty="0">
                <a:latin typeface="Times New Roman"/>
                <a:cs typeface="Times New Roman"/>
              </a:rPr>
              <a:t>Must </a:t>
            </a:r>
            <a:r>
              <a:rPr sz="2000" spc="-95" dirty="0">
                <a:latin typeface="Times New Roman"/>
                <a:cs typeface="Times New Roman"/>
              </a:rPr>
              <a:t>be </a:t>
            </a:r>
            <a:r>
              <a:rPr sz="2000" spc="-160" dirty="0">
                <a:latin typeface="Times New Roman"/>
                <a:cs typeface="Times New Roman"/>
              </a:rPr>
              <a:t>a </a:t>
            </a:r>
            <a:r>
              <a:rPr sz="2050" spc="-35" dirty="0">
                <a:latin typeface="Symbol"/>
                <a:cs typeface="Symbol"/>
              </a:rPr>
              <a:t>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interaction </a:t>
            </a:r>
            <a:r>
              <a:rPr sz="2000" spc="-105" dirty="0">
                <a:latin typeface="Times New Roman"/>
                <a:cs typeface="Times New Roman"/>
              </a:rPr>
              <a:t>(minimal </a:t>
            </a:r>
            <a:r>
              <a:rPr sz="2000" spc="-140" dirty="0">
                <a:latin typeface="Times New Roman"/>
                <a:cs typeface="Times New Roman"/>
              </a:rPr>
              <a:t>basis</a:t>
            </a:r>
            <a:r>
              <a:rPr sz="2000" spc="-36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set)</a:t>
            </a:r>
            <a:endParaRPr sz="20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60"/>
              </a:spcBef>
            </a:pPr>
            <a:r>
              <a:rPr sz="3075" spc="3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5" dirty="0">
                <a:latin typeface="Times New Roman"/>
                <a:cs typeface="Times New Roman"/>
              </a:rPr>
              <a:t>Co</a:t>
            </a:r>
            <a:r>
              <a:rPr sz="2100" spc="37" baseline="-23809" dirty="0">
                <a:latin typeface="Times New Roman"/>
                <a:cs typeface="Times New Roman"/>
              </a:rPr>
              <a:t>2</a:t>
            </a:r>
            <a:r>
              <a:rPr sz="2400" spc="25" dirty="0">
                <a:latin typeface="Times New Roman"/>
                <a:cs typeface="Times New Roman"/>
              </a:rPr>
              <a:t>(CO)</a:t>
            </a:r>
            <a:r>
              <a:rPr sz="2100" spc="37" baseline="-23809" dirty="0">
                <a:latin typeface="Times New Roman"/>
                <a:cs typeface="Times New Roman"/>
              </a:rPr>
              <a:t>8 </a:t>
            </a:r>
            <a:r>
              <a:rPr sz="2400" spc="245" dirty="0">
                <a:latin typeface="Times New Roman"/>
                <a:cs typeface="Times New Roman"/>
              </a:rPr>
              <a:t>+ </a:t>
            </a:r>
            <a:r>
              <a:rPr sz="2400" spc="-240" dirty="0">
                <a:latin typeface="Times New Roman"/>
                <a:cs typeface="Times New Roman"/>
              </a:rPr>
              <a:t>H</a:t>
            </a:r>
            <a:r>
              <a:rPr sz="2100" spc="-359" baseline="-23809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2HCo(CO)</a:t>
            </a:r>
            <a:r>
              <a:rPr sz="2100" spc="-172" baseline="-23809" dirty="0">
                <a:latin typeface="Times New Roman"/>
                <a:cs typeface="Times New Roman"/>
              </a:rPr>
              <a:t>4</a:t>
            </a:r>
            <a:endParaRPr sz="2100" baseline="-23809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300" spc="2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Dihydrogen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complexes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80"/>
              </a:spcBef>
            </a:pPr>
            <a:r>
              <a:rPr sz="3075" spc="8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55" dirty="0">
                <a:latin typeface="Times New Roman"/>
                <a:cs typeface="Times New Roman"/>
              </a:rPr>
              <a:t>Ziese’s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salt</a:t>
            </a:r>
            <a:endParaRPr sz="24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70"/>
              </a:spcBef>
              <a:tabLst>
                <a:tab pos="2332355" algn="l"/>
                <a:tab pos="5489575" algn="l"/>
              </a:tabLst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What </a:t>
            </a:r>
            <a:r>
              <a:rPr sz="2400" spc="-85" dirty="0">
                <a:latin typeface="Times New Roman"/>
                <a:cs typeface="Times New Roman"/>
              </a:rPr>
              <a:t>are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types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possible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interactions?	</a:t>
            </a:r>
            <a:r>
              <a:rPr sz="2400" spc="-100" dirty="0">
                <a:latin typeface="Times New Roman"/>
                <a:cs typeface="Times New Roman"/>
              </a:rPr>
              <a:t>What </a:t>
            </a:r>
            <a:r>
              <a:rPr sz="2400" spc="-135" dirty="0">
                <a:latin typeface="Times New Roman"/>
                <a:cs typeface="Times New Roman"/>
              </a:rPr>
              <a:t>happens </a:t>
            </a:r>
            <a:r>
              <a:rPr sz="2400" spc="-260" dirty="0">
                <a:latin typeface="Times New Roman"/>
                <a:cs typeface="Times New Roman"/>
              </a:rPr>
              <a:t>to 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H-H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bond?	</a:t>
            </a:r>
            <a:r>
              <a:rPr sz="2400" spc="-90" dirty="0">
                <a:latin typeface="Times New Roman"/>
                <a:cs typeface="Times New Roman"/>
              </a:rPr>
              <a:t>Extreme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case?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30" y="1080769"/>
            <a:ext cx="5881370" cy="0"/>
          </a:xfrm>
          <a:custGeom>
            <a:avLst/>
            <a:gdLst/>
            <a:ahLst/>
            <a:cxnLst/>
            <a:rect l="l" t="t" r="r" b="b"/>
            <a:pathLst>
              <a:path w="5881370">
                <a:moveTo>
                  <a:pt x="0" y="0"/>
                </a:moveTo>
                <a:lnTo>
                  <a:pt x="588137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1059180"/>
            <a:ext cx="5881370" cy="0"/>
          </a:xfrm>
          <a:custGeom>
            <a:avLst/>
            <a:gdLst/>
            <a:ahLst/>
            <a:cxnLst/>
            <a:rect l="l" t="t" r="r" b="b"/>
            <a:pathLst>
              <a:path w="5881370">
                <a:moveTo>
                  <a:pt x="0" y="0"/>
                </a:moveTo>
                <a:lnTo>
                  <a:pt x="588137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2740" y="109601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540" y="551179"/>
            <a:ext cx="6158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3435" algn="l"/>
              </a:tabLst>
            </a:pPr>
            <a:r>
              <a:rPr spc="50" dirty="0"/>
              <a:t>L</a:t>
            </a:r>
            <a:r>
              <a:rPr spc="325" dirty="0"/>
              <a:t>i</a:t>
            </a:r>
            <a:r>
              <a:rPr spc="60" dirty="0"/>
              <a:t>g</a:t>
            </a:r>
            <a:r>
              <a:rPr spc="190" dirty="0"/>
              <a:t>a</a:t>
            </a:r>
            <a:r>
              <a:rPr spc="250" dirty="0"/>
              <a:t>n</a:t>
            </a:r>
            <a:r>
              <a:rPr spc="240" dirty="0"/>
              <a:t>d</a:t>
            </a:r>
            <a:r>
              <a:rPr spc="-135" dirty="0"/>
              <a:t>s</a:t>
            </a:r>
            <a:r>
              <a:rPr spc="475" dirty="0"/>
              <a:t> </a:t>
            </a:r>
            <a:r>
              <a:rPr spc="10" dirty="0"/>
              <a:t>H</a:t>
            </a:r>
            <a:r>
              <a:rPr spc="200" dirty="0"/>
              <a:t>a</a:t>
            </a:r>
            <a:r>
              <a:rPr spc="105" dirty="0"/>
              <a:t>v</a:t>
            </a:r>
            <a:r>
              <a:rPr spc="325" dirty="0"/>
              <a:t>i</a:t>
            </a:r>
            <a:r>
              <a:rPr spc="250" dirty="0"/>
              <a:t>n</a:t>
            </a:r>
            <a:r>
              <a:rPr spc="-235" dirty="0"/>
              <a:t>g</a:t>
            </a:r>
            <a:r>
              <a:rPr spc="490" dirty="0"/>
              <a:t> </a:t>
            </a:r>
            <a:r>
              <a:rPr spc="-150" dirty="0"/>
              <a:t>E</a:t>
            </a:r>
            <a:r>
              <a:rPr spc="20" dirty="0"/>
              <a:t>x</a:t>
            </a:r>
            <a:r>
              <a:rPr spc="390" dirty="0"/>
              <a:t>t</a:t>
            </a:r>
            <a:r>
              <a:rPr spc="160" dirty="0"/>
              <a:t>e</a:t>
            </a:r>
            <a:r>
              <a:rPr spc="250" dirty="0"/>
              <a:t>n</a:t>
            </a:r>
            <a:r>
              <a:rPr spc="229" dirty="0"/>
              <a:t>d</a:t>
            </a:r>
            <a:r>
              <a:rPr spc="160" dirty="0"/>
              <a:t>e</a:t>
            </a:r>
            <a:r>
              <a:rPr spc="-65" dirty="0"/>
              <a:t>d</a:t>
            </a:r>
            <a:r>
              <a:rPr dirty="0"/>
              <a:t>	</a:t>
            </a:r>
            <a:r>
              <a:rPr dirty="0">
                <a:latin typeface="Symbol"/>
                <a:cs typeface="Symbol"/>
              </a:rPr>
              <a:t></a:t>
            </a:r>
          </a:p>
        </p:txBody>
      </p:sp>
      <p:sp>
        <p:nvSpPr>
          <p:cNvPr id="6" name="object 6"/>
          <p:cNvSpPr/>
          <p:nvPr/>
        </p:nvSpPr>
        <p:spPr>
          <a:xfrm>
            <a:off x="6658609" y="107188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830" y="1629410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30">
                <a:moveTo>
                  <a:pt x="0" y="0"/>
                </a:moveTo>
                <a:lnTo>
                  <a:pt x="18910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1607819"/>
            <a:ext cx="1891030" cy="0"/>
          </a:xfrm>
          <a:custGeom>
            <a:avLst/>
            <a:gdLst/>
            <a:ahLst/>
            <a:cxnLst/>
            <a:rect l="l" t="t" r="r" b="b"/>
            <a:pathLst>
              <a:path w="1891030">
                <a:moveTo>
                  <a:pt x="0" y="0"/>
                </a:moveTo>
                <a:lnTo>
                  <a:pt x="18910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1099820"/>
            <a:ext cx="3495040" cy="347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solidFill>
                  <a:srgbClr val="686363"/>
                </a:solidFill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3525" spc="157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105" dirty="0">
                <a:latin typeface="Times New Roman"/>
                <a:cs typeface="Times New Roman"/>
              </a:rPr>
              <a:t>Linear </a:t>
            </a:r>
            <a:r>
              <a:rPr sz="2800" dirty="0">
                <a:latin typeface="Symbol"/>
                <a:cs typeface="Symbol"/>
              </a:rPr>
              <a:t>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559435" marR="239395" indent="-228600">
              <a:lnSpc>
                <a:spcPct val="100000"/>
              </a:lnSpc>
              <a:spcBef>
                <a:spcPts val="370"/>
              </a:spcBef>
            </a:pPr>
            <a:r>
              <a:rPr sz="3075" spc="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5" dirty="0">
                <a:latin typeface="Times New Roman"/>
                <a:cs typeface="Times New Roman"/>
              </a:rPr>
              <a:t>Ethylene, </a:t>
            </a:r>
            <a:r>
              <a:rPr sz="2400" spc="-100" dirty="0">
                <a:latin typeface="Times New Roman"/>
                <a:cs typeface="Times New Roman"/>
              </a:rPr>
              <a:t>allyl,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955" dirty="0">
                <a:latin typeface="Times New Roman"/>
                <a:cs typeface="Times New Roman"/>
              </a:rPr>
              <a:t>1,3-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butadiene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525" spc="135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90" dirty="0">
                <a:latin typeface="Times New Roman"/>
                <a:cs typeface="Times New Roman"/>
              </a:rPr>
              <a:t>Cyclic </a:t>
            </a:r>
            <a:r>
              <a:rPr sz="2800" dirty="0">
                <a:latin typeface="Symbol"/>
                <a:cs typeface="Symbol"/>
              </a:rPr>
              <a:t>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559435" marR="5080" indent="-228600">
              <a:lnSpc>
                <a:spcPts val="3279"/>
              </a:lnSpc>
              <a:spcBef>
                <a:spcPts val="145"/>
              </a:spcBef>
            </a:pPr>
            <a:r>
              <a:rPr sz="3075" spc="120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80" dirty="0">
                <a:latin typeface="Times New Roman"/>
                <a:cs typeface="Times New Roman"/>
              </a:rPr>
              <a:t>C</a:t>
            </a:r>
            <a:r>
              <a:rPr sz="2100" spc="120" baseline="-23809" dirty="0">
                <a:latin typeface="Times New Roman"/>
                <a:cs typeface="Times New Roman"/>
              </a:rPr>
              <a:t>3</a:t>
            </a:r>
            <a:r>
              <a:rPr sz="2400" spc="80" dirty="0">
                <a:latin typeface="Times New Roman"/>
                <a:cs typeface="Times New Roman"/>
              </a:rPr>
              <a:t>H</a:t>
            </a:r>
            <a:r>
              <a:rPr sz="2100" spc="120" baseline="-23809" dirty="0">
                <a:latin typeface="Times New Roman"/>
                <a:cs typeface="Times New Roman"/>
              </a:rPr>
              <a:t>3</a:t>
            </a:r>
            <a:r>
              <a:rPr sz="2400" spc="80" dirty="0">
                <a:latin typeface="Times New Roman"/>
                <a:cs typeface="Times New Roman"/>
              </a:rPr>
              <a:t>, </a:t>
            </a:r>
            <a:r>
              <a:rPr sz="2400" spc="-170" dirty="0">
                <a:latin typeface="Times New Roman"/>
                <a:cs typeface="Times New Roman"/>
              </a:rPr>
              <a:t>C</a:t>
            </a:r>
            <a:r>
              <a:rPr sz="2100" spc="-254" baseline="-23809" dirty="0">
                <a:latin typeface="Times New Roman"/>
                <a:cs typeface="Times New Roman"/>
              </a:rPr>
              <a:t>4</a:t>
            </a:r>
            <a:r>
              <a:rPr sz="2400" spc="-170" dirty="0">
                <a:latin typeface="Times New Roman"/>
                <a:cs typeface="Times New Roman"/>
              </a:rPr>
              <a:t>H</a:t>
            </a:r>
            <a:r>
              <a:rPr sz="2100" spc="-254" baseline="-23809" dirty="0">
                <a:latin typeface="Times New Roman"/>
                <a:cs typeface="Times New Roman"/>
              </a:rPr>
              <a:t>4</a:t>
            </a:r>
            <a:r>
              <a:rPr sz="2400" spc="-170" dirty="0">
                <a:latin typeface="Times New Roman"/>
                <a:cs typeface="Times New Roman"/>
              </a:rPr>
              <a:t>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20" dirty="0">
                <a:latin typeface="Times New Roman"/>
                <a:cs typeface="Times New Roman"/>
              </a:rPr>
              <a:t>Figure  </a:t>
            </a:r>
            <a:r>
              <a:rPr sz="2400" spc="-385" dirty="0">
                <a:latin typeface="Times New Roman"/>
                <a:cs typeface="Times New Roman"/>
              </a:rPr>
              <a:t>13-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22.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0" y="2208529"/>
            <a:ext cx="4876800" cy="297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6943090" cy="0"/>
          </a:xfrm>
          <a:custGeom>
            <a:avLst/>
            <a:gdLst/>
            <a:ahLst/>
            <a:cxnLst/>
            <a:rect l="l" t="t" r="r" b="b"/>
            <a:pathLst>
              <a:path w="6943090">
                <a:moveTo>
                  <a:pt x="0" y="0"/>
                </a:moveTo>
                <a:lnTo>
                  <a:pt x="69430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6919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00" dirty="0"/>
              <a:t>Organometallic</a:t>
            </a:r>
            <a:r>
              <a:rPr sz="4000" spc="495" dirty="0"/>
              <a:t> </a:t>
            </a:r>
            <a:r>
              <a:rPr sz="4000" spc="140" dirty="0"/>
              <a:t>Compounds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6943090" cy="0"/>
          </a:xfrm>
          <a:custGeom>
            <a:avLst/>
            <a:gdLst/>
            <a:ahLst/>
            <a:cxnLst/>
            <a:rect l="l" t="t" r="r" b="b"/>
            <a:pathLst>
              <a:path w="6943090">
                <a:moveTo>
                  <a:pt x="0" y="0"/>
                </a:moveTo>
                <a:lnTo>
                  <a:pt x="69430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29914"/>
            <a:ext cx="7453630" cy="24999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300" spc="60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Chemistry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30" dirty="0">
                <a:latin typeface="Times New Roman"/>
                <a:cs typeface="Times New Roman"/>
              </a:rPr>
              <a:t>compounds </a:t>
            </a:r>
            <a:r>
              <a:rPr sz="2600" spc="-125" dirty="0">
                <a:latin typeface="Times New Roman"/>
                <a:cs typeface="Times New Roman"/>
              </a:rPr>
              <a:t>containing </a:t>
            </a:r>
            <a:r>
              <a:rPr sz="2600" spc="-110" dirty="0">
                <a:latin typeface="Times New Roman"/>
                <a:cs typeface="Times New Roman"/>
              </a:rPr>
              <a:t>metal-carbon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bonds.</a:t>
            </a:r>
            <a:endParaRPr sz="2600">
              <a:latin typeface="Times New Roman"/>
              <a:cs typeface="Times New Roman"/>
            </a:endParaRPr>
          </a:p>
          <a:p>
            <a:pPr marL="559435" marR="28575" indent="-228600">
              <a:lnSpc>
                <a:spcPct val="100000"/>
              </a:lnSpc>
              <a:spcBef>
                <a:spcPts val="370"/>
              </a:spcBef>
            </a:pPr>
            <a:r>
              <a:rPr sz="3075" spc="53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355" dirty="0">
                <a:latin typeface="Times New Roman"/>
                <a:cs typeface="Times New Roman"/>
              </a:rPr>
              <a:t>In </a:t>
            </a:r>
            <a:r>
              <a:rPr sz="2400" spc="-160" dirty="0">
                <a:latin typeface="Times New Roman"/>
                <a:cs typeface="Times New Roman"/>
              </a:rPr>
              <a:t>many </a:t>
            </a:r>
            <a:r>
              <a:rPr sz="2400" spc="-95" dirty="0">
                <a:latin typeface="Times New Roman"/>
                <a:cs typeface="Times New Roman"/>
              </a:rPr>
              <a:t>complexes, </a:t>
            </a:r>
            <a:r>
              <a:rPr sz="2400" spc="-90" dirty="0">
                <a:latin typeface="Times New Roman"/>
                <a:cs typeface="Times New Roman"/>
              </a:rPr>
              <a:t>both </a:t>
            </a:r>
            <a:r>
              <a:rPr sz="2400" spc="-20" dirty="0">
                <a:latin typeface="Symbol"/>
                <a:cs typeface="Symbol"/>
              </a:rPr>
              <a:t></a:t>
            </a:r>
            <a:r>
              <a:rPr sz="2400" spc="-20" dirty="0">
                <a:latin typeface="Times New Roman"/>
                <a:cs typeface="Times New Roman"/>
              </a:rPr>
              <a:t>-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0" dirty="0">
                <a:latin typeface="Symbol"/>
                <a:cs typeface="Symbol"/>
              </a:rPr>
              <a:t></a:t>
            </a:r>
            <a:r>
              <a:rPr sz="2400" spc="-100" dirty="0">
                <a:latin typeface="Times New Roman"/>
                <a:cs typeface="Times New Roman"/>
              </a:rPr>
              <a:t>-bonding </a:t>
            </a:r>
            <a:r>
              <a:rPr sz="2400" spc="-95" dirty="0">
                <a:latin typeface="Times New Roman"/>
                <a:cs typeface="Times New Roman"/>
              </a:rPr>
              <a:t>exist between </a:t>
            </a:r>
            <a:r>
              <a:rPr sz="2400" spc="-985" dirty="0">
                <a:latin typeface="Times New Roman"/>
                <a:cs typeface="Times New Roman"/>
              </a:rPr>
              <a:t>the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metal </a:t>
            </a:r>
            <a:r>
              <a:rPr sz="2400" spc="-105" dirty="0">
                <a:latin typeface="Times New Roman"/>
                <a:cs typeface="Times New Roman"/>
              </a:rPr>
              <a:t>atom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carbon.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300" spc="17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14" dirty="0">
                <a:latin typeface="Times New Roman"/>
                <a:cs typeface="Times New Roman"/>
              </a:rPr>
              <a:t>Types</a:t>
            </a:r>
            <a:endParaRPr sz="26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70"/>
              </a:spcBef>
            </a:pPr>
            <a:r>
              <a:rPr sz="3075" spc="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5" dirty="0">
                <a:latin typeface="Times New Roman"/>
                <a:cs typeface="Times New Roman"/>
              </a:rPr>
              <a:t>Sandwich </a:t>
            </a:r>
            <a:r>
              <a:rPr sz="2400" spc="-100" dirty="0">
                <a:latin typeface="Times New Roman"/>
                <a:cs typeface="Times New Roman"/>
              </a:rPr>
              <a:t>complexes, </a:t>
            </a:r>
            <a:r>
              <a:rPr sz="2400" spc="-85" dirty="0">
                <a:latin typeface="Times New Roman"/>
                <a:cs typeface="Times New Roman"/>
              </a:rPr>
              <a:t>cluster </a:t>
            </a:r>
            <a:r>
              <a:rPr sz="2400" spc="-100" dirty="0">
                <a:latin typeface="Times New Roman"/>
                <a:cs typeface="Times New Roman"/>
              </a:rPr>
              <a:t>compounds,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10" dirty="0">
                <a:latin typeface="Times New Roman"/>
                <a:cs typeface="Times New Roman"/>
              </a:rPr>
              <a:t>carbide </a:t>
            </a:r>
            <a:r>
              <a:rPr sz="2400" spc="-260" dirty="0">
                <a:latin typeface="Times New Roman"/>
                <a:cs typeface="Times New Roman"/>
              </a:rPr>
              <a:t>clusters  </a:t>
            </a:r>
            <a:r>
              <a:rPr sz="2400" spc="-45" dirty="0">
                <a:latin typeface="Times New Roman"/>
                <a:cs typeface="Times New Roman"/>
              </a:rPr>
              <a:t>(to </a:t>
            </a:r>
            <a:r>
              <a:rPr sz="2400" spc="-135" dirty="0">
                <a:latin typeface="Times New Roman"/>
                <a:cs typeface="Times New Roman"/>
              </a:rPr>
              <a:t>name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few).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1243330"/>
            <a:ext cx="4657090" cy="0"/>
          </a:xfrm>
          <a:custGeom>
            <a:avLst/>
            <a:gdLst/>
            <a:ahLst/>
            <a:cxnLst/>
            <a:rect l="l" t="t" r="r" b="b"/>
            <a:pathLst>
              <a:path w="4657090">
                <a:moveTo>
                  <a:pt x="0" y="0"/>
                </a:moveTo>
                <a:lnTo>
                  <a:pt x="46570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39" y="1220469"/>
            <a:ext cx="4657090" cy="0"/>
          </a:xfrm>
          <a:custGeom>
            <a:avLst/>
            <a:gdLst/>
            <a:ahLst/>
            <a:cxnLst/>
            <a:rect l="l" t="t" r="r" b="b"/>
            <a:pathLst>
              <a:path w="4657090">
                <a:moveTo>
                  <a:pt x="0" y="0"/>
                </a:moveTo>
                <a:lnTo>
                  <a:pt x="46570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37200" y="12623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31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0529" y="123571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310" y="0"/>
                </a:lnTo>
              </a:path>
            </a:pathLst>
          </a:custGeom>
          <a:ln w="3683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4700" y="1243330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94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0739" y="657859"/>
            <a:ext cx="7229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9155" algn="l"/>
                <a:tab pos="5160645" algn="l"/>
              </a:tabLst>
            </a:pPr>
            <a:r>
              <a:rPr sz="4000" spc="80" dirty="0"/>
              <a:t>B</a:t>
            </a:r>
            <a:r>
              <a:rPr sz="4000" spc="175" dirty="0"/>
              <a:t>o</a:t>
            </a:r>
            <a:r>
              <a:rPr sz="4000" spc="265" dirty="0"/>
              <a:t>n</a:t>
            </a:r>
            <a:r>
              <a:rPr sz="4000" spc="245" dirty="0"/>
              <a:t>d</a:t>
            </a:r>
            <a:r>
              <a:rPr sz="4000" spc="355" dirty="0"/>
              <a:t>i</a:t>
            </a:r>
            <a:r>
              <a:rPr sz="4000" spc="265" dirty="0"/>
              <a:t>n</a:t>
            </a:r>
            <a:r>
              <a:rPr sz="4000" spc="-260" dirty="0"/>
              <a:t>g</a:t>
            </a:r>
            <a:r>
              <a:rPr sz="4000" spc="545" dirty="0"/>
              <a:t> </a:t>
            </a:r>
            <a:r>
              <a:rPr sz="4000" spc="210" dirty="0"/>
              <a:t>I</a:t>
            </a:r>
            <a:r>
              <a:rPr sz="4000" spc="265" dirty="0"/>
              <a:t>n</a:t>
            </a:r>
            <a:r>
              <a:rPr sz="4000" spc="135" dirty="0"/>
              <a:t>v</a:t>
            </a:r>
            <a:r>
              <a:rPr sz="4000" spc="175" dirty="0"/>
              <a:t>o</a:t>
            </a:r>
            <a:r>
              <a:rPr sz="4000" spc="365" dirty="0"/>
              <a:t>l</a:t>
            </a:r>
            <a:r>
              <a:rPr sz="4000" spc="125" dirty="0"/>
              <a:t>v</a:t>
            </a:r>
            <a:r>
              <a:rPr sz="4000" spc="355" dirty="0"/>
              <a:t>i</a:t>
            </a:r>
            <a:r>
              <a:rPr sz="4000" spc="265" dirty="0"/>
              <a:t>n</a:t>
            </a:r>
            <a:r>
              <a:rPr sz="4000" spc="-260" dirty="0"/>
              <a:t>g</a:t>
            </a:r>
            <a:r>
              <a:rPr sz="4000" dirty="0"/>
              <a:t>	</a:t>
            </a:r>
            <a:r>
              <a:rPr sz="4000" dirty="0">
                <a:latin typeface="Symbol"/>
                <a:cs typeface="Symbol"/>
              </a:rPr>
              <a:t>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65" dirty="0"/>
              <a:t>S</a:t>
            </a:r>
            <a:r>
              <a:rPr sz="4000" spc="-5" dirty="0"/>
              <a:t>y</a:t>
            </a:r>
            <a:r>
              <a:rPr sz="4000" spc="175" dirty="0"/>
              <a:t>s</a:t>
            </a:r>
            <a:r>
              <a:rPr sz="4000" spc="440" dirty="0"/>
              <a:t>t</a:t>
            </a:r>
            <a:r>
              <a:rPr sz="4000" spc="180" dirty="0"/>
              <a:t>e</a:t>
            </a:r>
            <a:r>
              <a:rPr sz="4000" spc="250" dirty="0"/>
              <a:t>m</a:t>
            </a:r>
            <a:r>
              <a:rPr sz="4000" spc="-145" dirty="0"/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1840" y="1220469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94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1971040"/>
            <a:ext cx="7475220" cy="363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25" spc="5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35" dirty="0">
                <a:latin typeface="Times New Roman"/>
                <a:cs typeface="Times New Roman"/>
              </a:rPr>
              <a:t>Bonding </a:t>
            </a:r>
            <a:r>
              <a:rPr sz="2800" spc="-105" dirty="0">
                <a:latin typeface="Times New Roman"/>
                <a:cs typeface="Times New Roman"/>
              </a:rPr>
              <a:t>between </a:t>
            </a:r>
            <a:r>
              <a:rPr sz="2800" spc="-120" dirty="0">
                <a:latin typeface="Times New Roman"/>
                <a:cs typeface="Times New Roman"/>
              </a:rPr>
              <a:t>ethylene </a:t>
            </a:r>
            <a:r>
              <a:rPr sz="2800" spc="-160" dirty="0">
                <a:latin typeface="Times New Roman"/>
                <a:cs typeface="Times New Roman"/>
              </a:rPr>
              <a:t>and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metal.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90"/>
              </a:spcBef>
            </a:pPr>
            <a:r>
              <a:rPr sz="3075" spc="100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70" dirty="0">
                <a:latin typeface="Symbol"/>
                <a:cs typeface="Symbol"/>
              </a:rPr>
              <a:t>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donation/</a:t>
            </a:r>
            <a:r>
              <a:rPr sz="2400" spc="-25" dirty="0">
                <a:latin typeface="Symbol"/>
                <a:cs typeface="Symbol"/>
              </a:rPr>
              <a:t>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acceptance</a:t>
            </a:r>
            <a:endParaRPr sz="2400">
              <a:latin typeface="Times New Roman"/>
              <a:cs typeface="Times New Roman"/>
            </a:endParaRPr>
          </a:p>
          <a:p>
            <a:pPr marL="559435" marR="227965" indent="-228600">
              <a:lnSpc>
                <a:spcPts val="2590"/>
              </a:lnSpc>
              <a:spcBef>
                <a:spcPts val="405"/>
              </a:spcBef>
            </a:pPr>
            <a:r>
              <a:rPr sz="3075" spc="49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330" dirty="0">
                <a:latin typeface="Times New Roman"/>
                <a:cs typeface="Times New Roman"/>
              </a:rPr>
              <a:t>If </a:t>
            </a:r>
            <a:r>
              <a:rPr sz="2400" spc="-95" dirty="0">
                <a:latin typeface="Times New Roman"/>
                <a:cs typeface="Times New Roman"/>
              </a:rPr>
              <a:t>orbitals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appropriate </a:t>
            </a:r>
            <a:r>
              <a:rPr sz="2400" spc="-120" dirty="0">
                <a:latin typeface="Times New Roman"/>
                <a:cs typeface="Times New Roman"/>
              </a:rPr>
              <a:t>symmetry </a:t>
            </a:r>
            <a:r>
              <a:rPr sz="2400" spc="-90" dirty="0">
                <a:latin typeface="Times New Roman"/>
                <a:cs typeface="Times New Roman"/>
              </a:rPr>
              <a:t>are </a:t>
            </a:r>
            <a:r>
              <a:rPr sz="2400" spc="-75" dirty="0">
                <a:latin typeface="Times New Roman"/>
                <a:cs typeface="Times New Roman"/>
              </a:rPr>
              <a:t>present </a:t>
            </a:r>
            <a:r>
              <a:rPr sz="2400" spc="-95" dirty="0">
                <a:latin typeface="Times New Roman"/>
                <a:cs typeface="Times New Roman"/>
              </a:rPr>
              <a:t>(isolobal),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795" dirty="0">
                <a:latin typeface="Times New Roman"/>
                <a:cs typeface="Times New Roman"/>
              </a:rPr>
              <a:t>an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interaction </a:t>
            </a:r>
            <a:r>
              <a:rPr sz="2400" spc="-180" dirty="0">
                <a:latin typeface="Times New Roman"/>
                <a:cs typeface="Times New Roman"/>
              </a:rPr>
              <a:t>may </a:t>
            </a:r>
            <a:r>
              <a:rPr sz="2400" spc="-95" dirty="0">
                <a:latin typeface="Times New Roman"/>
                <a:cs typeface="Times New Roman"/>
              </a:rPr>
              <a:t>occur </a:t>
            </a:r>
            <a:r>
              <a:rPr sz="2400" spc="-100" dirty="0">
                <a:latin typeface="Times New Roman"/>
                <a:cs typeface="Times New Roman"/>
              </a:rPr>
              <a:t>(Fig.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13-23).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55"/>
              </a:spcBef>
            </a:pPr>
            <a:r>
              <a:rPr sz="3075" spc="9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Construct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140" dirty="0">
                <a:latin typeface="Times New Roman"/>
                <a:cs typeface="Times New Roman"/>
              </a:rPr>
              <a:t>MO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diagram.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3525" spc="135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90" dirty="0">
                <a:latin typeface="Symbol"/>
                <a:cs typeface="Symbol"/>
              </a:rPr>
              <a:t></a:t>
            </a:r>
            <a:r>
              <a:rPr sz="2800" spc="90" dirty="0">
                <a:latin typeface="Times New Roman"/>
                <a:cs typeface="Times New Roman"/>
              </a:rPr>
              <a:t>-allyl </a:t>
            </a:r>
            <a:r>
              <a:rPr sz="2800" spc="-165" dirty="0">
                <a:latin typeface="Times New Roman"/>
                <a:cs typeface="Times New Roman"/>
              </a:rPr>
              <a:t>systems </a:t>
            </a:r>
            <a:r>
              <a:rPr sz="2800" spc="-85" dirty="0">
                <a:latin typeface="Times New Roman"/>
                <a:cs typeface="Times New Roman"/>
              </a:rPr>
              <a:t>(trihapto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ligand)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90"/>
              </a:spcBef>
            </a:pPr>
            <a:r>
              <a:rPr sz="3075" spc="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5" dirty="0">
                <a:latin typeface="Times New Roman"/>
                <a:cs typeface="Times New Roman"/>
              </a:rPr>
              <a:t>Examine </a:t>
            </a:r>
            <a:r>
              <a:rPr sz="2400" spc="-114" dirty="0">
                <a:latin typeface="Times New Roman"/>
                <a:cs typeface="Times New Roman"/>
              </a:rPr>
              <a:t>Fig. </a:t>
            </a:r>
            <a:r>
              <a:rPr sz="2400" spc="-60" dirty="0">
                <a:latin typeface="Times New Roman"/>
                <a:cs typeface="Times New Roman"/>
              </a:rPr>
              <a:t>13-25, </a:t>
            </a:r>
            <a:r>
              <a:rPr sz="2400" spc="-110" dirty="0">
                <a:latin typeface="Times New Roman"/>
                <a:cs typeface="Times New Roman"/>
              </a:rPr>
              <a:t>could </a:t>
            </a:r>
            <a:r>
              <a:rPr sz="2400" spc="-80" dirty="0">
                <a:latin typeface="Times New Roman"/>
                <a:cs typeface="Times New Roman"/>
              </a:rPr>
              <a:t>construct </a:t>
            </a:r>
            <a:r>
              <a:rPr sz="2400" spc="-140" dirty="0">
                <a:latin typeface="Times New Roman"/>
                <a:cs typeface="Times New Roman"/>
              </a:rPr>
              <a:t>MO </a:t>
            </a:r>
            <a:r>
              <a:rPr sz="2400" spc="-80" dirty="0">
                <a:latin typeface="Times New Roman"/>
                <a:cs typeface="Times New Roman"/>
              </a:rPr>
              <a:t>interaction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diagram.</a:t>
            </a:r>
            <a:endParaRPr sz="2400">
              <a:latin typeface="Times New Roman"/>
              <a:cs typeface="Times New Roman"/>
            </a:endParaRPr>
          </a:p>
          <a:p>
            <a:pPr marL="285750" marR="196215" indent="-273050">
              <a:lnSpc>
                <a:spcPct val="101699"/>
              </a:lnSpc>
              <a:spcBef>
                <a:spcPts val="30"/>
              </a:spcBef>
              <a:tabLst>
                <a:tab pos="6776720" algn="l"/>
              </a:tabLst>
            </a:pPr>
            <a:r>
              <a:rPr sz="2800" spc="-210" dirty="0">
                <a:latin typeface="Times New Roman"/>
                <a:cs typeface="Times New Roman"/>
              </a:rPr>
              <a:t>[</a:t>
            </a:r>
            <a:r>
              <a:rPr sz="2800" spc="-295" dirty="0">
                <a:latin typeface="Times New Roman"/>
                <a:cs typeface="Times New Roman"/>
              </a:rPr>
              <a:t>M</a:t>
            </a:r>
            <a:r>
              <a:rPr sz="2800" spc="-175" dirty="0">
                <a:latin typeface="Times New Roman"/>
                <a:cs typeface="Times New Roman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(</a:t>
            </a:r>
            <a:r>
              <a:rPr sz="2800" spc="-15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r>
              <a:rPr sz="2400" spc="-562" baseline="-24305" dirty="0">
                <a:latin typeface="Times New Roman"/>
                <a:cs typeface="Times New Roman"/>
              </a:rPr>
              <a:t>5</a:t>
            </a:r>
            <a:r>
              <a:rPr sz="2800" spc="-210" dirty="0">
                <a:latin typeface="Times New Roman"/>
                <a:cs typeface="Times New Roman"/>
              </a:rPr>
              <a:t>]</a:t>
            </a:r>
            <a:r>
              <a:rPr sz="2400" spc="-359" baseline="29513" dirty="0">
                <a:latin typeface="Times New Roman"/>
                <a:cs typeface="Times New Roman"/>
              </a:rPr>
              <a:t>-</a:t>
            </a:r>
            <a:r>
              <a:rPr sz="2400" spc="-60" baseline="29513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+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C</a:t>
            </a:r>
            <a:r>
              <a:rPr sz="2400" spc="-562" baseline="-24305" dirty="0">
                <a:latin typeface="Times New Roman"/>
                <a:cs typeface="Times New Roman"/>
              </a:rPr>
              <a:t>3</a:t>
            </a:r>
            <a:r>
              <a:rPr sz="2800" spc="-165" dirty="0">
                <a:latin typeface="Times New Roman"/>
                <a:cs typeface="Times New Roman"/>
              </a:rPr>
              <a:t>H</a:t>
            </a:r>
            <a:r>
              <a:rPr sz="2400" spc="-562" baseline="-24305" dirty="0">
                <a:latin typeface="Times New Roman"/>
                <a:cs typeface="Times New Roman"/>
              </a:rPr>
              <a:t>5</a:t>
            </a:r>
            <a:r>
              <a:rPr sz="2800" spc="-160" dirty="0">
                <a:latin typeface="Times New Roman"/>
                <a:cs typeface="Times New Roman"/>
              </a:rPr>
              <a:t>C</a:t>
            </a:r>
            <a:r>
              <a:rPr sz="2800" spc="-110" dirty="0">
                <a:latin typeface="Times New Roman"/>
                <a:cs typeface="Times New Roman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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(</a:t>
            </a:r>
            <a:r>
              <a:rPr sz="2900" spc="-55" dirty="0">
                <a:latin typeface="Symbol"/>
                <a:cs typeface="Symbol"/>
              </a:rPr>
              <a:t></a:t>
            </a:r>
            <a:r>
              <a:rPr sz="2400" spc="-562" baseline="29513" dirty="0">
                <a:latin typeface="Times New Roman"/>
                <a:cs typeface="Times New Roman"/>
              </a:rPr>
              <a:t>1</a:t>
            </a:r>
            <a:r>
              <a:rPr sz="2800" spc="-70" dirty="0">
                <a:latin typeface="Times New Roman"/>
                <a:cs typeface="Times New Roman"/>
              </a:rPr>
              <a:t>-</a:t>
            </a:r>
            <a:r>
              <a:rPr sz="2800" spc="-150" dirty="0">
                <a:latin typeface="Times New Roman"/>
                <a:cs typeface="Times New Roman"/>
              </a:rPr>
              <a:t>C</a:t>
            </a:r>
            <a:r>
              <a:rPr sz="2400" spc="-562" baseline="-24305" dirty="0">
                <a:latin typeface="Times New Roman"/>
                <a:cs typeface="Times New Roman"/>
              </a:rPr>
              <a:t>3</a:t>
            </a:r>
            <a:r>
              <a:rPr sz="2800" spc="-165" dirty="0">
                <a:latin typeface="Times New Roman"/>
                <a:cs typeface="Times New Roman"/>
              </a:rPr>
              <a:t>H</a:t>
            </a:r>
            <a:r>
              <a:rPr sz="2400" spc="-562" baseline="-24305" dirty="0">
                <a:latin typeface="Times New Roman"/>
                <a:cs typeface="Times New Roman"/>
              </a:rPr>
              <a:t>5</a:t>
            </a:r>
            <a:r>
              <a:rPr sz="2800" spc="-70" dirty="0">
                <a:latin typeface="Times New Roman"/>
                <a:cs typeface="Times New Roman"/>
              </a:rPr>
              <a:t>)</a:t>
            </a:r>
            <a:r>
              <a:rPr sz="2800" spc="-295" dirty="0">
                <a:latin typeface="Times New Roman"/>
                <a:cs typeface="Times New Roman"/>
              </a:rPr>
              <a:t>M</a:t>
            </a:r>
            <a:r>
              <a:rPr sz="2800" spc="-165" dirty="0">
                <a:latin typeface="Times New Roman"/>
                <a:cs typeface="Times New Roman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(</a:t>
            </a:r>
            <a:r>
              <a:rPr sz="2800" spc="-150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r>
              <a:rPr sz="2400" spc="-555" baseline="-24305" dirty="0">
                <a:latin typeface="Times New Roman"/>
                <a:cs typeface="Times New Roman"/>
              </a:rPr>
              <a:t>5</a:t>
            </a:r>
            <a:r>
              <a:rPr sz="2400" spc="-67" baseline="-24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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(</a:t>
            </a:r>
            <a:r>
              <a:rPr sz="2900" spc="-65" dirty="0">
                <a:latin typeface="Symbol"/>
                <a:cs typeface="Symbol"/>
              </a:rPr>
              <a:t></a:t>
            </a:r>
            <a:r>
              <a:rPr sz="2400" spc="-562" baseline="29513" dirty="0">
                <a:latin typeface="Times New Roman"/>
                <a:cs typeface="Times New Roman"/>
              </a:rPr>
              <a:t>3</a:t>
            </a:r>
            <a:r>
              <a:rPr sz="2800" spc="-50" dirty="0">
                <a:latin typeface="Times New Roman"/>
                <a:cs typeface="Times New Roman"/>
              </a:rPr>
              <a:t>-  </a:t>
            </a:r>
            <a:r>
              <a:rPr sz="2800" spc="-185" dirty="0">
                <a:latin typeface="Times New Roman"/>
                <a:cs typeface="Times New Roman"/>
              </a:rPr>
              <a:t>C</a:t>
            </a:r>
            <a:r>
              <a:rPr sz="2400" spc="-277" baseline="-24305" dirty="0">
                <a:latin typeface="Times New Roman"/>
                <a:cs typeface="Times New Roman"/>
              </a:rPr>
              <a:t>3</a:t>
            </a:r>
            <a:r>
              <a:rPr sz="2800" spc="-185" dirty="0">
                <a:latin typeface="Times New Roman"/>
                <a:cs typeface="Times New Roman"/>
              </a:rPr>
              <a:t>H</a:t>
            </a:r>
            <a:r>
              <a:rPr sz="2400" spc="-277" baseline="-24305" dirty="0">
                <a:latin typeface="Times New Roman"/>
                <a:cs typeface="Times New Roman"/>
              </a:rPr>
              <a:t>5</a:t>
            </a:r>
            <a:r>
              <a:rPr sz="2800" spc="-185" dirty="0">
                <a:latin typeface="Times New Roman"/>
                <a:cs typeface="Times New Roman"/>
              </a:rPr>
              <a:t>)Mn(CO)</a:t>
            </a:r>
            <a:r>
              <a:rPr sz="2400" spc="-277" baseline="-24305" dirty="0">
                <a:latin typeface="Times New Roman"/>
                <a:cs typeface="Times New Roman"/>
              </a:rPr>
              <a:t>4 </a:t>
            </a:r>
            <a:r>
              <a:rPr sz="2800" spc="285" dirty="0">
                <a:latin typeface="Times New Roman"/>
                <a:cs typeface="Times New Roman"/>
              </a:rPr>
              <a:t>+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CO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43330"/>
            <a:ext cx="1634489" cy="0"/>
          </a:xfrm>
          <a:custGeom>
            <a:avLst/>
            <a:gdLst/>
            <a:ahLst/>
            <a:cxnLst/>
            <a:rect l="l" t="t" r="r" b="b"/>
            <a:pathLst>
              <a:path w="1634489">
                <a:moveTo>
                  <a:pt x="0" y="0"/>
                </a:moveTo>
                <a:lnTo>
                  <a:pt x="16344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39" y="1220469"/>
            <a:ext cx="1634489" cy="0"/>
          </a:xfrm>
          <a:custGeom>
            <a:avLst/>
            <a:gdLst/>
            <a:ahLst/>
            <a:cxnLst/>
            <a:rect l="l" t="t" r="r" b="b"/>
            <a:pathLst>
              <a:path w="1634489">
                <a:moveTo>
                  <a:pt x="0" y="0"/>
                </a:moveTo>
                <a:lnTo>
                  <a:pt x="1634489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126238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58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0329" y="123571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322580" y="0"/>
                </a:lnTo>
              </a:path>
            </a:pathLst>
          </a:custGeom>
          <a:ln w="3683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5770" y="1243330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>
                <a:moveTo>
                  <a:pt x="0" y="0"/>
                </a:moveTo>
                <a:lnTo>
                  <a:pt x="2268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3139" y="657859"/>
            <a:ext cx="4207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6555" algn="l"/>
                <a:tab pos="2138045" algn="l"/>
              </a:tabLst>
            </a:pPr>
            <a:r>
              <a:rPr sz="4000" spc="-245" dirty="0"/>
              <a:t>C</a:t>
            </a:r>
            <a:r>
              <a:rPr sz="4000" spc="-15" dirty="0"/>
              <a:t>y</a:t>
            </a:r>
            <a:r>
              <a:rPr sz="4000" spc="190" dirty="0"/>
              <a:t>c</a:t>
            </a:r>
            <a:r>
              <a:rPr sz="4000" spc="365" dirty="0"/>
              <a:t>l</a:t>
            </a:r>
            <a:r>
              <a:rPr sz="4000" spc="355" dirty="0"/>
              <a:t>i</a:t>
            </a:r>
            <a:r>
              <a:rPr sz="4000" spc="-140" dirty="0"/>
              <a:t>c</a:t>
            </a:r>
            <a:r>
              <a:rPr sz="4000" dirty="0"/>
              <a:t>	</a:t>
            </a:r>
            <a:r>
              <a:rPr sz="4000" dirty="0">
                <a:latin typeface="Symbol"/>
                <a:cs typeface="Symbol"/>
              </a:rPr>
              <a:t>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65" dirty="0"/>
              <a:t>S</a:t>
            </a:r>
            <a:r>
              <a:rPr sz="4000" spc="-5" dirty="0"/>
              <a:t>y</a:t>
            </a:r>
            <a:r>
              <a:rPr sz="4000" spc="175" dirty="0"/>
              <a:t>s</a:t>
            </a:r>
            <a:r>
              <a:rPr sz="4000" spc="440" dirty="0"/>
              <a:t>t</a:t>
            </a:r>
            <a:r>
              <a:rPr sz="4000" spc="180" dirty="0"/>
              <a:t>e</a:t>
            </a:r>
            <a:r>
              <a:rPr sz="4000" spc="250" dirty="0"/>
              <a:t>m</a:t>
            </a:r>
            <a:r>
              <a:rPr sz="4000" spc="-145" dirty="0"/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2910" y="1220469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>
                <a:moveTo>
                  <a:pt x="0" y="0"/>
                </a:moveTo>
                <a:lnTo>
                  <a:pt x="226822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139" y="1409078"/>
            <a:ext cx="7320915" cy="3587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5750" marR="751205" indent="-273050">
              <a:lnSpc>
                <a:spcPct val="112900"/>
              </a:lnSpc>
              <a:spcBef>
                <a:spcPts val="114"/>
              </a:spcBef>
            </a:pPr>
            <a:r>
              <a:rPr sz="3525" spc="157" baseline="4728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105" dirty="0">
                <a:latin typeface="Times New Roman"/>
                <a:cs typeface="Times New Roman"/>
              </a:rPr>
              <a:t>C</a:t>
            </a:r>
            <a:r>
              <a:rPr sz="2400" spc="157" baseline="-24305" dirty="0">
                <a:latin typeface="Times New Roman"/>
                <a:cs typeface="Times New Roman"/>
              </a:rPr>
              <a:t>5</a:t>
            </a:r>
            <a:r>
              <a:rPr sz="2800" spc="105" dirty="0">
                <a:latin typeface="Times New Roman"/>
                <a:cs typeface="Times New Roman"/>
              </a:rPr>
              <a:t>H</a:t>
            </a:r>
            <a:r>
              <a:rPr sz="2400" spc="157" baseline="-24305" dirty="0">
                <a:latin typeface="Times New Roman"/>
                <a:cs typeface="Times New Roman"/>
              </a:rPr>
              <a:t>5 </a:t>
            </a:r>
            <a:r>
              <a:rPr sz="2800" spc="-95" dirty="0">
                <a:latin typeface="Times New Roman"/>
                <a:cs typeface="Times New Roman"/>
              </a:rPr>
              <a:t>(</a:t>
            </a:r>
            <a:r>
              <a:rPr sz="2900" spc="-95" dirty="0">
                <a:latin typeface="Symbol"/>
                <a:cs typeface="Symbol"/>
              </a:rPr>
              <a:t></a:t>
            </a:r>
            <a:r>
              <a:rPr sz="2400" spc="-142" baseline="29513" dirty="0">
                <a:latin typeface="Times New Roman"/>
                <a:cs typeface="Times New Roman"/>
              </a:rPr>
              <a:t>1</a:t>
            </a:r>
            <a:r>
              <a:rPr sz="2800" spc="-95" dirty="0">
                <a:latin typeface="Times New Roman"/>
                <a:cs typeface="Times New Roman"/>
              </a:rPr>
              <a:t>, </a:t>
            </a:r>
            <a:r>
              <a:rPr sz="2900" spc="-110" dirty="0">
                <a:latin typeface="Symbol"/>
                <a:cs typeface="Symbol"/>
              </a:rPr>
              <a:t></a:t>
            </a:r>
            <a:r>
              <a:rPr sz="2400" spc="-165" baseline="29513" dirty="0">
                <a:latin typeface="Times New Roman"/>
                <a:cs typeface="Times New Roman"/>
              </a:rPr>
              <a:t>3</a:t>
            </a:r>
            <a:r>
              <a:rPr sz="2800" spc="-110" dirty="0">
                <a:latin typeface="Times New Roman"/>
                <a:cs typeface="Times New Roman"/>
              </a:rPr>
              <a:t>, </a:t>
            </a:r>
            <a:r>
              <a:rPr sz="2800" spc="-45" dirty="0">
                <a:latin typeface="Times New Roman"/>
                <a:cs typeface="Times New Roman"/>
              </a:rPr>
              <a:t>or </a:t>
            </a:r>
            <a:r>
              <a:rPr sz="2900" spc="-210" dirty="0">
                <a:latin typeface="Symbol"/>
                <a:cs typeface="Symbol"/>
              </a:rPr>
              <a:t></a:t>
            </a:r>
            <a:r>
              <a:rPr sz="2400" spc="-315" baseline="29513" dirty="0">
                <a:latin typeface="Times New Roman"/>
                <a:cs typeface="Times New Roman"/>
              </a:rPr>
              <a:t>5 </a:t>
            </a:r>
            <a:r>
              <a:rPr sz="2800" spc="-145" dirty="0">
                <a:latin typeface="Times New Roman"/>
                <a:cs typeface="Times New Roman"/>
              </a:rPr>
              <a:t>bonding </a:t>
            </a:r>
            <a:r>
              <a:rPr sz="2800" spc="-150" dirty="0">
                <a:latin typeface="Times New Roman"/>
                <a:cs typeface="Times New Roman"/>
              </a:rPr>
              <a:t>modes </a:t>
            </a:r>
            <a:r>
              <a:rPr sz="2800" spc="-160" dirty="0">
                <a:latin typeface="Times New Roman"/>
                <a:cs typeface="Times New Roman"/>
              </a:rPr>
              <a:t>(</a:t>
            </a:r>
            <a:r>
              <a:rPr sz="2900" spc="-160" dirty="0">
                <a:latin typeface="Symbol"/>
                <a:cs typeface="Symbol"/>
              </a:rPr>
              <a:t></a:t>
            </a:r>
            <a:r>
              <a:rPr sz="2400" spc="-240" baseline="29513" dirty="0">
                <a:latin typeface="Times New Roman"/>
                <a:cs typeface="Times New Roman"/>
              </a:rPr>
              <a:t>4 </a:t>
            </a:r>
            <a:r>
              <a:rPr sz="2800" spc="-170" dirty="0">
                <a:latin typeface="Times New Roman"/>
                <a:cs typeface="Times New Roman"/>
              </a:rPr>
              <a:t>can also </a:t>
            </a:r>
            <a:r>
              <a:rPr sz="2800" spc="-509" dirty="0">
                <a:latin typeface="Times New Roman"/>
                <a:cs typeface="Times New Roman"/>
              </a:rPr>
              <a:t>be  </a:t>
            </a:r>
            <a:r>
              <a:rPr sz="2800" spc="-95" dirty="0">
                <a:latin typeface="Times New Roman"/>
                <a:cs typeface="Times New Roman"/>
              </a:rPr>
              <a:t>observed)).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525" spc="97" baseline="4728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65" dirty="0">
                <a:latin typeface="Times New Roman"/>
                <a:cs typeface="Times New Roman"/>
              </a:rPr>
              <a:t>Ferrocene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(</a:t>
            </a:r>
            <a:r>
              <a:rPr sz="2900" spc="-204" dirty="0">
                <a:latin typeface="Symbol"/>
                <a:cs typeface="Symbol"/>
              </a:rPr>
              <a:t></a:t>
            </a:r>
            <a:r>
              <a:rPr sz="2400" spc="-307" baseline="29513" dirty="0">
                <a:latin typeface="Times New Roman"/>
                <a:cs typeface="Times New Roman"/>
              </a:rPr>
              <a:t>5</a:t>
            </a:r>
            <a:r>
              <a:rPr sz="2800" spc="-204" dirty="0">
                <a:latin typeface="Times New Roman"/>
                <a:cs typeface="Times New Roman"/>
              </a:rPr>
              <a:t>-C</a:t>
            </a:r>
            <a:r>
              <a:rPr sz="2400" spc="-307" baseline="-24305" dirty="0">
                <a:latin typeface="Times New Roman"/>
                <a:cs typeface="Times New Roman"/>
              </a:rPr>
              <a:t>5</a:t>
            </a:r>
            <a:r>
              <a:rPr sz="2800" spc="-204" dirty="0">
                <a:latin typeface="Times New Roman"/>
                <a:cs typeface="Times New Roman"/>
              </a:rPr>
              <a:t>H</a:t>
            </a:r>
            <a:r>
              <a:rPr sz="2400" spc="-307" baseline="-24305" dirty="0">
                <a:latin typeface="Times New Roman"/>
                <a:cs typeface="Times New Roman"/>
              </a:rPr>
              <a:t>5</a:t>
            </a:r>
            <a:r>
              <a:rPr sz="2800" spc="-204" dirty="0">
                <a:latin typeface="Times New Roman"/>
                <a:cs typeface="Times New Roman"/>
              </a:rPr>
              <a:t>)</a:t>
            </a:r>
            <a:r>
              <a:rPr sz="2400" spc="-307" baseline="-24305" dirty="0">
                <a:latin typeface="Times New Roman"/>
                <a:cs typeface="Times New Roman"/>
              </a:rPr>
              <a:t>2</a:t>
            </a:r>
            <a:r>
              <a:rPr sz="2800" spc="-204" dirty="0">
                <a:latin typeface="Times New Roman"/>
                <a:cs typeface="Times New Roman"/>
              </a:rPr>
              <a:t>Fe</a:t>
            </a:r>
            <a:endParaRPr sz="28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819"/>
              </a:spcBef>
            </a:pPr>
            <a:r>
              <a:rPr sz="3075" spc="11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75" dirty="0">
                <a:latin typeface="Times New Roman"/>
                <a:cs typeface="Times New Roman"/>
              </a:rPr>
              <a:t>Orbitals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5" dirty="0">
                <a:latin typeface="Times New Roman"/>
                <a:cs typeface="Times New Roman"/>
              </a:rPr>
              <a:t>ligands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metal </a:t>
            </a:r>
            <a:r>
              <a:rPr sz="2400" spc="-150" dirty="0">
                <a:latin typeface="Times New Roman"/>
                <a:cs typeface="Times New Roman"/>
              </a:rPr>
              <a:t>can </a:t>
            </a:r>
            <a:r>
              <a:rPr sz="2400" spc="-70" dirty="0">
                <a:latin typeface="Times New Roman"/>
                <a:cs typeface="Times New Roman"/>
              </a:rPr>
              <a:t>interact </a:t>
            </a:r>
            <a:r>
              <a:rPr sz="2400" spc="-150" dirty="0">
                <a:latin typeface="Times New Roman"/>
                <a:cs typeface="Times New Roman"/>
              </a:rPr>
              <a:t>if </a:t>
            </a:r>
            <a:r>
              <a:rPr sz="2400" spc="-105" dirty="0">
                <a:latin typeface="Times New Roman"/>
                <a:cs typeface="Times New Roman"/>
              </a:rPr>
              <a:t>they </a:t>
            </a:r>
            <a:r>
              <a:rPr sz="2400" spc="-160" dirty="0">
                <a:latin typeface="Times New Roman"/>
                <a:cs typeface="Times New Roman"/>
              </a:rPr>
              <a:t>have </a:t>
            </a:r>
            <a:r>
              <a:rPr sz="2400" spc="-98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same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symmetry.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60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Strongest </a:t>
            </a:r>
            <a:r>
              <a:rPr sz="2400" spc="-85" dirty="0">
                <a:latin typeface="Times New Roman"/>
                <a:cs typeface="Times New Roman"/>
              </a:rPr>
              <a:t>interaction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90" dirty="0">
                <a:latin typeface="Times New Roman"/>
                <a:cs typeface="Times New Roman"/>
              </a:rPr>
              <a:t>between </a:t>
            </a:r>
            <a:r>
              <a:rPr sz="2400" spc="-95" dirty="0">
                <a:latin typeface="Times New Roman"/>
                <a:cs typeface="Times New Roman"/>
              </a:rPr>
              <a:t>orbitals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similar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energies.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What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point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group?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80"/>
              </a:spcBef>
            </a:pPr>
            <a:r>
              <a:rPr sz="3075" spc="179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20" dirty="0">
                <a:latin typeface="Times New Roman"/>
                <a:cs typeface="Times New Roman"/>
              </a:rPr>
              <a:t>Let’s </a:t>
            </a:r>
            <a:r>
              <a:rPr sz="2400" spc="-160" dirty="0">
                <a:latin typeface="Times New Roman"/>
                <a:cs typeface="Times New Roman"/>
              </a:rPr>
              <a:t>give </a:t>
            </a:r>
            <a:r>
              <a:rPr sz="2400" spc="-40" dirty="0">
                <a:latin typeface="Times New Roman"/>
                <a:cs typeface="Times New Roman"/>
              </a:rPr>
              <a:t>it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treatment!!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750" y="304800"/>
            <a:ext cx="508762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215900"/>
            <a:ext cx="561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Fullerene </a:t>
            </a:r>
            <a:r>
              <a:rPr spc="100" dirty="0"/>
              <a:t>Complexes</a:t>
            </a:r>
            <a:r>
              <a:rPr spc="785" dirty="0"/>
              <a:t> </a:t>
            </a:r>
            <a:r>
              <a:rPr spc="95" dirty="0"/>
              <a:t>(an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26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>
                <a:moveTo>
                  <a:pt x="0" y="0"/>
                </a:moveTo>
                <a:lnTo>
                  <a:pt x="22034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1272539"/>
            <a:ext cx="2203450" cy="0"/>
          </a:xfrm>
          <a:custGeom>
            <a:avLst/>
            <a:gdLst/>
            <a:ahLst/>
            <a:cxnLst/>
            <a:rect l="l" t="t" r="r" b="b"/>
            <a:pathLst>
              <a:path w="2203450">
                <a:moveTo>
                  <a:pt x="0" y="0"/>
                </a:moveTo>
                <a:lnTo>
                  <a:pt x="22034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3420" y="130936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9289" y="128523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0440" y="1294130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139" y="764540"/>
            <a:ext cx="439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5515" algn="l"/>
                <a:tab pos="2656840" algn="l"/>
              </a:tabLst>
            </a:pPr>
            <a:r>
              <a:rPr sz="3600" spc="325" dirty="0">
                <a:solidFill>
                  <a:srgbClr val="686363"/>
                </a:solidFill>
                <a:latin typeface="Arial"/>
                <a:cs typeface="Arial"/>
              </a:rPr>
              <a:t>i</a:t>
            </a:r>
            <a:r>
              <a:rPr sz="3600" spc="225" dirty="0">
                <a:solidFill>
                  <a:srgbClr val="686363"/>
                </a:solidFill>
                <a:latin typeface="Arial"/>
                <a:cs typeface="Arial"/>
              </a:rPr>
              <a:t>m</a:t>
            </a:r>
            <a:r>
              <a:rPr sz="3600" spc="210" dirty="0">
                <a:solidFill>
                  <a:srgbClr val="686363"/>
                </a:solidFill>
                <a:latin typeface="Arial"/>
                <a:cs typeface="Arial"/>
              </a:rPr>
              <a:t>m</a:t>
            </a:r>
            <a:r>
              <a:rPr sz="3600" spc="170" dirty="0">
                <a:solidFill>
                  <a:srgbClr val="686363"/>
                </a:solidFill>
                <a:latin typeface="Arial"/>
                <a:cs typeface="Arial"/>
              </a:rPr>
              <a:t>e</a:t>
            </a:r>
            <a:r>
              <a:rPr sz="3600" spc="240" dirty="0">
                <a:solidFill>
                  <a:srgbClr val="686363"/>
                </a:solidFill>
                <a:latin typeface="Arial"/>
                <a:cs typeface="Arial"/>
              </a:rPr>
              <a:t>n</a:t>
            </a:r>
            <a:r>
              <a:rPr sz="3600" spc="160" dirty="0">
                <a:solidFill>
                  <a:srgbClr val="686363"/>
                </a:solidFill>
                <a:latin typeface="Arial"/>
                <a:cs typeface="Arial"/>
              </a:rPr>
              <a:t>s</a:t>
            </a:r>
            <a:r>
              <a:rPr sz="3600" spc="-130" dirty="0">
                <a:solidFill>
                  <a:srgbClr val="686363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686363"/>
                </a:solidFill>
                <a:latin typeface="Arial"/>
                <a:cs typeface="Arial"/>
              </a:rPr>
              <a:t>	</a:t>
            </a:r>
            <a:r>
              <a:rPr sz="3600" dirty="0">
                <a:solidFill>
                  <a:srgbClr val="686363"/>
                </a:solidFill>
                <a:latin typeface="Symbol"/>
                <a:cs typeface="Symbol"/>
              </a:rPr>
              <a:t></a:t>
            </a:r>
            <a:r>
              <a:rPr sz="3600" dirty="0">
                <a:solidFill>
                  <a:srgbClr val="686363"/>
                </a:solidFill>
                <a:latin typeface="Times New Roman"/>
                <a:cs typeface="Times New Roman"/>
              </a:rPr>
              <a:t>	</a:t>
            </a:r>
            <a:r>
              <a:rPr sz="3600" spc="160" dirty="0">
                <a:solidFill>
                  <a:srgbClr val="686363"/>
                </a:solidFill>
                <a:latin typeface="Arial"/>
                <a:cs typeface="Arial"/>
              </a:rPr>
              <a:t>s</a:t>
            </a:r>
            <a:r>
              <a:rPr sz="3600" spc="-10" dirty="0">
                <a:solidFill>
                  <a:srgbClr val="686363"/>
                </a:solidFill>
                <a:latin typeface="Arial"/>
                <a:cs typeface="Arial"/>
              </a:rPr>
              <a:t>y</a:t>
            </a:r>
            <a:r>
              <a:rPr sz="3600" spc="160" dirty="0">
                <a:solidFill>
                  <a:srgbClr val="686363"/>
                </a:solidFill>
                <a:latin typeface="Arial"/>
                <a:cs typeface="Arial"/>
              </a:rPr>
              <a:t>s</a:t>
            </a:r>
            <a:r>
              <a:rPr sz="3600" spc="390" dirty="0">
                <a:solidFill>
                  <a:srgbClr val="686363"/>
                </a:solidFill>
                <a:latin typeface="Arial"/>
                <a:cs typeface="Arial"/>
              </a:rPr>
              <a:t>t</a:t>
            </a:r>
            <a:r>
              <a:rPr sz="3600" spc="160" dirty="0">
                <a:solidFill>
                  <a:srgbClr val="686363"/>
                </a:solidFill>
                <a:latin typeface="Arial"/>
                <a:cs typeface="Arial"/>
              </a:rPr>
              <a:t>e</a:t>
            </a:r>
            <a:r>
              <a:rPr sz="3600" spc="225" dirty="0">
                <a:solidFill>
                  <a:srgbClr val="686363"/>
                </a:solidFill>
                <a:latin typeface="Arial"/>
                <a:cs typeface="Arial"/>
              </a:rPr>
              <a:t>m</a:t>
            </a:r>
            <a:r>
              <a:rPr sz="3600" spc="-145" dirty="0">
                <a:solidFill>
                  <a:srgbClr val="686363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8850" y="1272539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70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1963314"/>
            <a:ext cx="7249159" cy="2751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300" spc="89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Adducts </a:t>
            </a:r>
            <a:r>
              <a:rPr sz="2600" spc="-45" dirty="0">
                <a:latin typeface="Times New Roman"/>
                <a:cs typeface="Times New Roman"/>
              </a:rPr>
              <a:t>to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160" dirty="0">
                <a:latin typeface="Times New Roman"/>
                <a:cs typeface="Times New Roman"/>
              </a:rPr>
              <a:t>oxygens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30" dirty="0">
                <a:latin typeface="Times New Roman"/>
                <a:cs typeface="Times New Roman"/>
              </a:rPr>
              <a:t>oxmium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tetroxide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-9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65" dirty="0">
                <a:latin typeface="Times New Roman"/>
                <a:cs typeface="Times New Roman"/>
              </a:rPr>
              <a:t>C</a:t>
            </a:r>
            <a:r>
              <a:rPr sz="2100" spc="-97" baseline="-23809" dirty="0">
                <a:latin typeface="Times New Roman"/>
                <a:cs typeface="Times New Roman"/>
              </a:rPr>
              <a:t>60</a:t>
            </a:r>
            <a:r>
              <a:rPr sz="2400" spc="-65" dirty="0">
                <a:latin typeface="Times New Roman"/>
                <a:cs typeface="Times New Roman"/>
              </a:rPr>
              <a:t>(OsO</a:t>
            </a:r>
            <a:r>
              <a:rPr sz="2100" spc="-97" baseline="-23809" dirty="0">
                <a:latin typeface="Times New Roman"/>
                <a:cs typeface="Times New Roman"/>
              </a:rPr>
              <a:t>4</a:t>
            </a:r>
            <a:r>
              <a:rPr sz="2400" spc="-65" dirty="0">
                <a:latin typeface="Times New Roman"/>
                <a:cs typeface="Times New Roman"/>
              </a:rPr>
              <a:t>)(4-</a:t>
            </a:r>
            <a:r>
              <a:rPr sz="2400" i="1" spc="-65" dirty="0">
                <a:latin typeface="Arial"/>
                <a:cs typeface="Arial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-butylpyridine)</a:t>
            </a:r>
            <a:r>
              <a:rPr sz="2100" spc="-97" baseline="-23809" dirty="0">
                <a:latin typeface="Times New Roman"/>
                <a:cs typeface="Times New Roman"/>
              </a:rPr>
              <a:t>2</a:t>
            </a:r>
            <a:endParaRPr sz="2100" baseline="-23809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300" spc="44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Complexes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55" dirty="0">
                <a:latin typeface="Times New Roman"/>
                <a:cs typeface="Times New Roman"/>
              </a:rPr>
              <a:t>which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fullerene </a:t>
            </a:r>
            <a:r>
              <a:rPr sz="2600" spc="-120" dirty="0">
                <a:latin typeface="Times New Roman"/>
                <a:cs typeface="Times New Roman"/>
              </a:rPr>
              <a:t>itself </a:t>
            </a:r>
            <a:r>
              <a:rPr sz="2600" spc="-165" dirty="0">
                <a:latin typeface="Times New Roman"/>
                <a:cs typeface="Times New Roman"/>
              </a:rPr>
              <a:t>behaves </a:t>
            </a:r>
            <a:r>
              <a:rPr sz="2600" spc="-204" dirty="0">
                <a:latin typeface="Times New Roman"/>
                <a:cs typeface="Times New Roman"/>
              </a:rPr>
              <a:t>as a  </a:t>
            </a:r>
            <a:r>
              <a:rPr sz="2600" spc="-335" dirty="0">
                <a:latin typeface="Times New Roman"/>
                <a:cs typeface="Times New Roman"/>
              </a:rPr>
              <a:t>ligand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20"/>
              </a:spcBef>
            </a:pPr>
            <a:r>
              <a:rPr sz="3075" spc="-6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45" dirty="0">
                <a:latin typeface="Times New Roman"/>
                <a:cs typeface="Times New Roman"/>
              </a:rPr>
              <a:t>Fe(CO)</a:t>
            </a:r>
            <a:r>
              <a:rPr sz="2100" spc="-67" baseline="-23809" dirty="0">
                <a:latin typeface="Times New Roman"/>
                <a:cs typeface="Times New Roman"/>
              </a:rPr>
              <a:t>4</a:t>
            </a:r>
            <a:r>
              <a:rPr sz="2400" spc="-45" dirty="0">
                <a:latin typeface="Times New Roman"/>
                <a:cs typeface="Times New Roman"/>
              </a:rPr>
              <a:t>(</a:t>
            </a:r>
            <a:r>
              <a:rPr sz="2450" spc="-45" dirty="0">
                <a:latin typeface="Symbol"/>
                <a:cs typeface="Symbol"/>
              </a:rPr>
              <a:t></a:t>
            </a:r>
            <a:r>
              <a:rPr sz="2100" spc="-67" baseline="27777" dirty="0">
                <a:latin typeface="Times New Roman"/>
                <a:cs typeface="Times New Roman"/>
              </a:rPr>
              <a:t>2</a:t>
            </a:r>
            <a:r>
              <a:rPr sz="2400" spc="-45" dirty="0">
                <a:latin typeface="Times New Roman"/>
                <a:cs typeface="Times New Roman"/>
              </a:rPr>
              <a:t>-C</a:t>
            </a:r>
            <a:r>
              <a:rPr sz="2100" spc="-67" baseline="-23809" dirty="0">
                <a:latin typeface="Times New Roman"/>
                <a:cs typeface="Times New Roman"/>
              </a:rPr>
              <a:t>60</a:t>
            </a:r>
            <a:r>
              <a:rPr sz="2400" spc="-45" dirty="0">
                <a:latin typeface="Times New Roman"/>
                <a:cs typeface="Times New Roman"/>
              </a:rPr>
              <a:t>),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Mo(</a:t>
            </a:r>
            <a:r>
              <a:rPr sz="2450" spc="-175" dirty="0">
                <a:latin typeface="Symbol"/>
                <a:cs typeface="Symbol"/>
              </a:rPr>
              <a:t></a:t>
            </a:r>
            <a:r>
              <a:rPr sz="2100" spc="-262" baseline="27777" dirty="0">
                <a:latin typeface="Times New Roman"/>
                <a:cs typeface="Times New Roman"/>
              </a:rPr>
              <a:t>5</a:t>
            </a:r>
            <a:r>
              <a:rPr sz="2400" spc="-175" dirty="0">
                <a:latin typeface="Times New Roman"/>
                <a:cs typeface="Times New Roman"/>
              </a:rPr>
              <a:t>-C</a:t>
            </a:r>
            <a:r>
              <a:rPr sz="2100" spc="-262" baseline="-23809" dirty="0">
                <a:latin typeface="Times New Roman"/>
                <a:cs typeface="Times New Roman"/>
              </a:rPr>
              <a:t>5</a:t>
            </a:r>
            <a:r>
              <a:rPr sz="2400" spc="-175" dirty="0">
                <a:latin typeface="Times New Roman"/>
                <a:cs typeface="Times New Roman"/>
              </a:rPr>
              <a:t>H</a:t>
            </a:r>
            <a:r>
              <a:rPr sz="2100" spc="-262" baseline="-23809" dirty="0">
                <a:latin typeface="Times New Roman"/>
                <a:cs typeface="Times New Roman"/>
              </a:rPr>
              <a:t>5</a:t>
            </a:r>
            <a:r>
              <a:rPr sz="2400" spc="-175" dirty="0">
                <a:latin typeface="Times New Roman"/>
                <a:cs typeface="Times New Roman"/>
              </a:rPr>
              <a:t>)</a:t>
            </a:r>
            <a:r>
              <a:rPr sz="2100" spc="-262" baseline="-23809" dirty="0">
                <a:latin typeface="Times New Roman"/>
                <a:cs typeface="Times New Roman"/>
              </a:rPr>
              <a:t>2</a:t>
            </a:r>
            <a:r>
              <a:rPr sz="2400" spc="-175" dirty="0">
                <a:latin typeface="Times New Roman"/>
                <a:cs typeface="Times New Roman"/>
              </a:rPr>
              <a:t>(</a:t>
            </a:r>
            <a:r>
              <a:rPr sz="2450" spc="-175" dirty="0">
                <a:latin typeface="Symbol"/>
                <a:cs typeface="Symbol"/>
              </a:rPr>
              <a:t></a:t>
            </a:r>
            <a:r>
              <a:rPr sz="2100" spc="-262" baseline="27777" dirty="0">
                <a:latin typeface="Times New Roman"/>
                <a:cs typeface="Times New Roman"/>
              </a:rPr>
              <a:t>2</a:t>
            </a:r>
            <a:r>
              <a:rPr sz="2400" spc="-175" dirty="0">
                <a:latin typeface="Times New Roman"/>
                <a:cs typeface="Times New Roman"/>
              </a:rPr>
              <a:t>-C</a:t>
            </a:r>
            <a:r>
              <a:rPr sz="2100" spc="-262" baseline="-23809" dirty="0">
                <a:latin typeface="Times New Roman"/>
                <a:cs typeface="Times New Roman"/>
              </a:rPr>
              <a:t>60</a:t>
            </a:r>
            <a:r>
              <a:rPr sz="2400" spc="-17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300" spc="3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5" dirty="0">
                <a:latin typeface="Times New Roman"/>
                <a:cs typeface="Times New Roman"/>
              </a:rPr>
              <a:t>Compounds </a:t>
            </a:r>
            <a:r>
              <a:rPr sz="2600" spc="-130" dirty="0">
                <a:latin typeface="Times New Roman"/>
                <a:cs typeface="Times New Roman"/>
              </a:rPr>
              <a:t>containing encapsulated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metals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80"/>
              </a:spcBef>
            </a:pPr>
            <a:r>
              <a:rPr sz="3075" spc="12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85" dirty="0">
                <a:latin typeface="Times New Roman"/>
                <a:cs typeface="Times New Roman"/>
              </a:rPr>
              <a:t>UC</a:t>
            </a:r>
            <a:r>
              <a:rPr sz="2100" spc="127" baseline="-23809" dirty="0">
                <a:latin typeface="Times New Roman"/>
                <a:cs typeface="Times New Roman"/>
              </a:rPr>
              <a:t>60</a:t>
            </a:r>
            <a:r>
              <a:rPr sz="2400" spc="85" dirty="0">
                <a:latin typeface="Times New Roman"/>
                <a:cs typeface="Times New Roman"/>
              </a:rPr>
              <a:t>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Times New Roman"/>
                <a:cs typeface="Times New Roman"/>
              </a:rPr>
              <a:t>Sc</a:t>
            </a:r>
            <a:r>
              <a:rPr sz="2100" spc="-405" baseline="-23809" dirty="0">
                <a:latin typeface="Times New Roman"/>
                <a:cs typeface="Times New Roman"/>
              </a:rPr>
              <a:t>3</a:t>
            </a:r>
            <a:r>
              <a:rPr sz="2400" spc="-270" dirty="0">
                <a:latin typeface="Times New Roman"/>
                <a:cs typeface="Times New Roman"/>
              </a:rPr>
              <a:t>C</a:t>
            </a:r>
            <a:r>
              <a:rPr sz="2100" spc="-405" baseline="-23809" dirty="0">
                <a:latin typeface="Times New Roman"/>
                <a:cs typeface="Times New Roman"/>
              </a:rPr>
              <a:t>82</a:t>
            </a:r>
            <a:endParaRPr sz="2100" baseline="-2380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9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526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0" dirty="0"/>
              <a:t>Fullerenes </a:t>
            </a:r>
            <a:r>
              <a:rPr sz="4000" spc="35" dirty="0"/>
              <a:t>as</a:t>
            </a:r>
            <a:r>
              <a:rPr sz="4000" spc="835" dirty="0"/>
              <a:t> </a:t>
            </a:r>
            <a:r>
              <a:rPr sz="4000" spc="150" dirty="0"/>
              <a:t>Ligands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9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59610"/>
            <a:ext cx="8284209" cy="21996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4480" marR="5080" indent="-271780">
              <a:lnSpc>
                <a:spcPct val="106900"/>
              </a:lnSpc>
              <a:spcBef>
                <a:spcPts val="315"/>
              </a:spcBef>
              <a:tabLst>
                <a:tab pos="6659880" algn="l"/>
              </a:tabLst>
            </a:pPr>
            <a:r>
              <a:rPr sz="3300" spc="240" baseline="3787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60" dirty="0">
                <a:latin typeface="Times New Roman"/>
                <a:cs typeface="Times New Roman"/>
              </a:rPr>
              <a:t>C</a:t>
            </a:r>
            <a:r>
              <a:rPr sz="2250" spc="240" baseline="-24074" dirty="0">
                <a:latin typeface="Times New Roman"/>
                <a:cs typeface="Times New Roman"/>
              </a:rPr>
              <a:t>60 </a:t>
            </a:r>
            <a:r>
              <a:rPr sz="2600" spc="-165" dirty="0">
                <a:latin typeface="Times New Roman"/>
                <a:cs typeface="Times New Roman"/>
              </a:rPr>
              <a:t>behaves </a:t>
            </a:r>
            <a:r>
              <a:rPr sz="2600" spc="-114" dirty="0">
                <a:latin typeface="Times New Roman"/>
                <a:cs typeface="Times New Roman"/>
              </a:rPr>
              <a:t>primarily </a:t>
            </a:r>
            <a:r>
              <a:rPr sz="2600" spc="-210" dirty="0">
                <a:latin typeface="Times New Roman"/>
                <a:cs typeface="Times New Roman"/>
              </a:rPr>
              <a:t>as 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80" dirty="0">
                <a:latin typeface="Times New Roman"/>
                <a:cs typeface="Times New Roman"/>
              </a:rPr>
              <a:t>electron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deficient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alkene.	</a:t>
            </a:r>
            <a:r>
              <a:rPr sz="2600" spc="-190" dirty="0">
                <a:latin typeface="Times New Roman"/>
                <a:cs typeface="Times New Roman"/>
              </a:rPr>
              <a:t>Bonds </a:t>
            </a:r>
            <a:r>
              <a:rPr sz="2600" spc="-45" dirty="0">
                <a:latin typeface="Times New Roman"/>
                <a:cs typeface="Times New Roman"/>
              </a:rPr>
              <a:t>to  </a:t>
            </a:r>
            <a:r>
              <a:rPr sz="2600" spc="-125" dirty="0">
                <a:latin typeface="Times New Roman"/>
                <a:cs typeface="Times New Roman"/>
              </a:rPr>
              <a:t>metals in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14" dirty="0">
                <a:latin typeface="Times New Roman"/>
                <a:cs typeface="Times New Roman"/>
              </a:rPr>
              <a:t>dihapto </a:t>
            </a:r>
            <a:r>
              <a:rPr sz="2600" spc="-160" dirty="0">
                <a:latin typeface="Times New Roman"/>
                <a:cs typeface="Times New Roman"/>
              </a:rPr>
              <a:t>fashion </a:t>
            </a:r>
            <a:r>
              <a:rPr sz="2600" spc="-105" dirty="0">
                <a:latin typeface="Times New Roman"/>
                <a:cs typeface="Times New Roman"/>
              </a:rPr>
              <a:t>through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10" dirty="0">
                <a:latin typeface="Times New Roman"/>
                <a:cs typeface="Times New Roman"/>
              </a:rPr>
              <a:t>C-C </a:t>
            </a:r>
            <a:r>
              <a:rPr sz="2600" spc="-120" dirty="0">
                <a:latin typeface="Times New Roman"/>
                <a:cs typeface="Times New Roman"/>
              </a:rPr>
              <a:t>bond </a:t>
            </a:r>
            <a:r>
              <a:rPr sz="2600" spc="-90" dirty="0">
                <a:latin typeface="Times New Roman"/>
                <a:cs typeface="Times New Roman"/>
              </a:rPr>
              <a:t>at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145" dirty="0">
                <a:latin typeface="Times New Roman"/>
                <a:cs typeface="Times New Roman"/>
              </a:rPr>
              <a:t>fusion </a:t>
            </a:r>
            <a:r>
              <a:rPr sz="2600" spc="-160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two  </a:t>
            </a:r>
            <a:r>
              <a:rPr sz="2600" spc="-100" dirty="0">
                <a:latin typeface="Times New Roman"/>
                <a:cs typeface="Times New Roman"/>
              </a:rPr>
              <a:t>6-membered </a:t>
            </a:r>
            <a:r>
              <a:rPr sz="2600" spc="-130" dirty="0">
                <a:latin typeface="Times New Roman"/>
                <a:cs typeface="Times New Roman"/>
              </a:rPr>
              <a:t>rings </a:t>
            </a:r>
            <a:r>
              <a:rPr sz="2600" spc="-114" dirty="0">
                <a:latin typeface="Times New Roman"/>
                <a:cs typeface="Times New Roman"/>
              </a:rPr>
              <a:t>(Fig.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13-35).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20"/>
              </a:spcBef>
            </a:pPr>
            <a:r>
              <a:rPr sz="3075" spc="-202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135" dirty="0">
                <a:latin typeface="Times New Roman"/>
                <a:cs typeface="Times New Roman"/>
              </a:rPr>
              <a:t>[(C</a:t>
            </a:r>
            <a:r>
              <a:rPr sz="2100" spc="-202" baseline="-23809" dirty="0">
                <a:latin typeface="Times New Roman"/>
                <a:cs typeface="Times New Roman"/>
              </a:rPr>
              <a:t>6</a:t>
            </a:r>
            <a:r>
              <a:rPr sz="2400" spc="-135" dirty="0">
                <a:latin typeface="Times New Roman"/>
                <a:cs typeface="Times New Roman"/>
              </a:rPr>
              <a:t>H</a:t>
            </a:r>
            <a:r>
              <a:rPr sz="2100" spc="-202" baseline="-23809" dirty="0">
                <a:latin typeface="Times New Roman"/>
                <a:cs typeface="Times New Roman"/>
              </a:rPr>
              <a:t>5</a:t>
            </a:r>
            <a:r>
              <a:rPr sz="2400" spc="-135" dirty="0">
                <a:latin typeface="Times New Roman"/>
                <a:cs typeface="Times New Roman"/>
              </a:rPr>
              <a:t>)</a:t>
            </a:r>
            <a:r>
              <a:rPr sz="2100" spc="-202" baseline="-23809" dirty="0">
                <a:latin typeface="Times New Roman"/>
                <a:cs typeface="Times New Roman"/>
              </a:rPr>
              <a:t>3</a:t>
            </a:r>
            <a:r>
              <a:rPr sz="2400" spc="-135" dirty="0">
                <a:latin typeface="Times New Roman"/>
                <a:cs typeface="Times New Roman"/>
              </a:rPr>
              <a:t>P]</a:t>
            </a:r>
            <a:r>
              <a:rPr sz="2100" spc="-202" baseline="-23809" dirty="0">
                <a:latin typeface="Times New Roman"/>
                <a:cs typeface="Times New Roman"/>
              </a:rPr>
              <a:t>2</a:t>
            </a:r>
            <a:r>
              <a:rPr sz="2400" spc="-135" dirty="0">
                <a:latin typeface="Times New Roman"/>
                <a:cs typeface="Times New Roman"/>
              </a:rPr>
              <a:t>Pt(</a:t>
            </a:r>
            <a:r>
              <a:rPr sz="2450" spc="-135" dirty="0">
                <a:latin typeface="Symbol"/>
                <a:cs typeface="Symbol"/>
              </a:rPr>
              <a:t></a:t>
            </a:r>
            <a:r>
              <a:rPr sz="2100" spc="-202" baseline="27777" dirty="0">
                <a:latin typeface="Times New Roman"/>
                <a:cs typeface="Times New Roman"/>
              </a:rPr>
              <a:t>2</a:t>
            </a:r>
            <a:r>
              <a:rPr sz="2400" spc="-135" dirty="0">
                <a:latin typeface="Times New Roman"/>
                <a:cs typeface="Times New Roman"/>
              </a:rPr>
              <a:t>-C</a:t>
            </a:r>
            <a:r>
              <a:rPr sz="2100" spc="-202" baseline="-23809" dirty="0">
                <a:latin typeface="Times New Roman"/>
                <a:cs typeface="Times New Roman"/>
              </a:rPr>
              <a:t>2</a:t>
            </a:r>
            <a:r>
              <a:rPr sz="2400" spc="-135" dirty="0">
                <a:latin typeface="Times New Roman"/>
                <a:cs typeface="Times New Roman"/>
              </a:rPr>
              <a:t>H</a:t>
            </a:r>
            <a:r>
              <a:rPr sz="2100" spc="-202" baseline="-23809" dirty="0">
                <a:latin typeface="Times New Roman"/>
                <a:cs typeface="Times New Roman"/>
              </a:rPr>
              <a:t>4</a:t>
            </a:r>
            <a:r>
              <a:rPr sz="2400" spc="-135" dirty="0">
                <a:latin typeface="Times New Roman"/>
                <a:cs typeface="Times New Roman"/>
              </a:rPr>
              <a:t>)+C</a:t>
            </a:r>
            <a:r>
              <a:rPr sz="2100" spc="-202" baseline="-23809" dirty="0">
                <a:latin typeface="Times New Roman"/>
                <a:cs typeface="Times New Roman"/>
              </a:rPr>
              <a:t>60</a:t>
            </a:r>
            <a:r>
              <a:rPr sz="2400" spc="-135" dirty="0">
                <a:latin typeface="Symbol"/>
                <a:cs typeface="Symbol"/>
              </a:rPr>
              <a:t></a:t>
            </a:r>
            <a:r>
              <a:rPr sz="2400" spc="-135" dirty="0">
                <a:latin typeface="Times New Roman"/>
                <a:cs typeface="Times New Roman"/>
              </a:rPr>
              <a:t>[(C</a:t>
            </a:r>
            <a:r>
              <a:rPr sz="2100" spc="-202" baseline="-23809" dirty="0">
                <a:latin typeface="Times New Roman"/>
                <a:cs typeface="Times New Roman"/>
              </a:rPr>
              <a:t>6</a:t>
            </a:r>
            <a:r>
              <a:rPr sz="2400" spc="-135" dirty="0">
                <a:latin typeface="Times New Roman"/>
                <a:cs typeface="Times New Roman"/>
              </a:rPr>
              <a:t>H</a:t>
            </a:r>
            <a:r>
              <a:rPr sz="2100" spc="-202" baseline="-23809" dirty="0">
                <a:latin typeface="Times New Roman"/>
                <a:cs typeface="Times New Roman"/>
              </a:rPr>
              <a:t>5</a:t>
            </a:r>
            <a:r>
              <a:rPr sz="2400" spc="-135" dirty="0">
                <a:latin typeface="Times New Roman"/>
                <a:cs typeface="Times New Roman"/>
              </a:rPr>
              <a:t>)</a:t>
            </a:r>
            <a:r>
              <a:rPr sz="2100" spc="-202" baseline="-23809" dirty="0">
                <a:latin typeface="Times New Roman"/>
                <a:cs typeface="Times New Roman"/>
              </a:rPr>
              <a:t>3</a:t>
            </a:r>
            <a:r>
              <a:rPr sz="2400" spc="-135" dirty="0">
                <a:latin typeface="Times New Roman"/>
                <a:cs typeface="Times New Roman"/>
              </a:rPr>
              <a:t>P]</a:t>
            </a:r>
            <a:r>
              <a:rPr sz="2100" spc="-202" baseline="-23809" dirty="0">
                <a:latin typeface="Times New Roman"/>
                <a:cs typeface="Times New Roman"/>
              </a:rPr>
              <a:t>2</a:t>
            </a:r>
            <a:r>
              <a:rPr sz="2400" spc="-135" dirty="0">
                <a:latin typeface="Times New Roman"/>
                <a:cs typeface="Times New Roman"/>
              </a:rPr>
              <a:t>Pt(</a:t>
            </a:r>
            <a:r>
              <a:rPr sz="2450" spc="-135" dirty="0">
                <a:latin typeface="Symbol"/>
                <a:cs typeface="Symbol"/>
              </a:rPr>
              <a:t></a:t>
            </a:r>
            <a:r>
              <a:rPr sz="2100" spc="-202" baseline="27777" dirty="0">
                <a:latin typeface="Times New Roman"/>
                <a:cs typeface="Times New Roman"/>
              </a:rPr>
              <a:t>2</a:t>
            </a:r>
            <a:r>
              <a:rPr sz="2400" spc="-135" dirty="0">
                <a:latin typeface="Times New Roman"/>
                <a:cs typeface="Times New Roman"/>
              </a:rPr>
              <a:t>-C</a:t>
            </a:r>
            <a:r>
              <a:rPr sz="2100" spc="-202" baseline="-23809" dirty="0">
                <a:latin typeface="Times New Roman"/>
                <a:cs typeface="Times New Roman"/>
              </a:rPr>
              <a:t>60</a:t>
            </a:r>
            <a:r>
              <a:rPr sz="2400" spc="-13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760"/>
              </a:spcBef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What </a:t>
            </a:r>
            <a:r>
              <a:rPr sz="2400" spc="-130" dirty="0">
                <a:latin typeface="Times New Roman"/>
                <a:cs typeface="Times New Roman"/>
              </a:rPr>
              <a:t>affect </a:t>
            </a:r>
            <a:r>
              <a:rPr sz="2400" spc="-125" dirty="0">
                <a:latin typeface="Times New Roman"/>
                <a:cs typeface="Times New Roman"/>
              </a:rPr>
              <a:t>does </a:t>
            </a:r>
            <a:r>
              <a:rPr sz="2400" spc="-110" dirty="0">
                <a:latin typeface="Times New Roman"/>
                <a:cs typeface="Times New Roman"/>
              </a:rPr>
              <a:t>this </a:t>
            </a:r>
            <a:r>
              <a:rPr sz="2400" spc="-160" dirty="0">
                <a:latin typeface="Times New Roman"/>
                <a:cs typeface="Times New Roman"/>
              </a:rPr>
              <a:t>have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5" dirty="0">
                <a:latin typeface="Times New Roman"/>
                <a:cs typeface="Times New Roman"/>
              </a:rPr>
              <a:t>the two </a:t>
            </a:r>
            <a:r>
              <a:rPr sz="2400" spc="-110" dirty="0">
                <a:latin typeface="Times New Roman"/>
                <a:cs typeface="Times New Roman"/>
              </a:rPr>
              <a:t>carbon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atoms?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143000"/>
            <a:ext cx="7772400" cy="458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30" y="1080769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0" y="0"/>
                </a:moveTo>
                <a:lnTo>
                  <a:pt x="499237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179"/>
            <a:ext cx="4972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Fullerenes</a:t>
            </a:r>
            <a:r>
              <a:rPr spc="440" dirty="0"/>
              <a:t> </a:t>
            </a:r>
            <a:r>
              <a:rPr spc="170" dirty="0"/>
              <a:t>Containing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" y="1059180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0" y="0"/>
                </a:moveTo>
                <a:lnTo>
                  <a:pt x="499237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830" y="1629410"/>
            <a:ext cx="4775200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5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1607819"/>
            <a:ext cx="4775200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520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099820"/>
            <a:ext cx="4755515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5" dirty="0">
                <a:solidFill>
                  <a:srgbClr val="686363"/>
                </a:solidFill>
                <a:latin typeface="Arial"/>
                <a:cs typeface="Arial"/>
              </a:rPr>
              <a:t>Encapsulated</a:t>
            </a:r>
            <a:r>
              <a:rPr sz="3600" spc="44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90" dirty="0">
                <a:solidFill>
                  <a:srgbClr val="686363"/>
                </a:solidFill>
                <a:latin typeface="Arial"/>
                <a:cs typeface="Arial"/>
              </a:rPr>
              <a:t>Metals</a:t>
            </a:r>
            <a:endParaRPr sz="3600">
              <a:latin typeface="Arial"/>
              <a:cs typeface="Arial"/>
            </a:endParaRPr>
          </a:p>
          <a:p>
            <a:pPr marL="285750" marR="1805939" indent="-273050">
              <a:lnSpc>
                <a:spcPct val="100000"/>
              </a:lnSpc>
              <a:spcBef>
                <a:spcPts val="2880"/>
              </a:spcBef>
            </a:pPr>
            <a:r>
              <a:rPr sz="3525" spc="26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175" dirty="0">
                <a:latin typeface="Times New Roman"/>
                <a:cs typeface="Times New Roman"/>
              </a:rPr>
              <a:t>Cage  </a:t>
            </a:r>
            <a:r>
              <a:rPr sz="2800" spc="-235" dirty="0">
                <a:latin typeface="Times New Roman"/>
                <a:cs typeface="Times New Roman"/>
              </a:rPr>
              <a:t>organometallic  </a:t>
            </a:r>
            <a:r>
              <a:rPr sz="2800" spc="-140" dirty="0">
                <a:latin typeface="Times New Roman"/>
                <a:cs typeface="Times New Roman"/>
              </a:rPr>
              <a:t>compounds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9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U@C</a:t>
            </a:r>
            <a:r>
              <a:rPr sz="2100" spc="97" baseline="-23809" dirty="0">
                <a:latin typeface="Times New Roman"/>
                <a:cs typeface="Times New Roman"/>
              </a:rPr>
              <a:t>60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Sc</a:t>
            </a:r>
            <a:r>
              <a:rPr sz="2100" spc="-345" baseline="-23809" dirty="0">
                <a:latin typeface="Times New Roman"/>
                <a:cs typeface="Times New Roman"/>
              </a:rPr>
              <a:t>3</a:t>
            </a:r>
            <a:r>
              <a:rPr sz="2400" spc="-229" dirty="0">
                <a:latin typeface="Times New Roman"/>
                <a:cs typeface="Times New Roman"/>
              </a:rPr>
              <a:t>@C</a:t>
            </a:r>
            <a:r>
              <a:rPr sz="2100" spc="-345" baseline="-23809" dirty="0">
                <a:latin typeface="Times New Roman"/>
                <a:cs typeface="Times New Roman"/>
              </a:rPr>
              <a:t>82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200" y="3580129"/>
            <a:ext cx="4876800" cy="293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215900"/>
            <a:ext cx="7512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Complexes </a:t>
            </a:r>
            <a:r>
              <a:rPr spc="170" dirty="0"/>
              <a:t>Containing </a:t>
            </a:r>
            <a:r>
              <a:rPr spc="-30" dirty="0"/>
              <a:t>M-C,</a:t>
            </a:r>
            <a:r>
              <a:rPr spc="40" dirty="0"/>
              <a:t> </a:t>
            </a:r>
            <a:r>
              <a:rPr spc="45" dirty="0"/>
              <a:t>M=C,</a:t>
            </a:r>
          </a:p>
        </p:txBody>
      </p:sp>
      <p:sp>
        <p:nvSpPr>
          <p:cNvPr id="3" name="object 3"/>
          <p:cNvSpPr/>
          <p:nvPr/>
        </p:nvSpPr>
        <p:spPr>
          <a:xfrm>
            <a:off x="1005839" y="723900"/>
            <a:ext cx="7537450" cy="0"/>
          </a:xfrm>
          <a:custGeom>
            <a:avLst/>
            <a:gdLst/>
            <a:ahLst/>
            <a:cxnLst/>
            <a:rect l="l" t="t" r="r" b="b"/>
            <a:pathLst>
              <a:path w="7537450">
                <a:moveTo>
                  <a:pt x="0" y="0"/>
                </a:moveTo>
                <a:lnTo>
                  <a:pt x="75374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430" y="1294130"/>
            <a:ext cx="1412240" cy="0"/>
          </a:xfrm>
          <a:custGeom>
            <a:avLst/>
            <a:gdLst/>
            <a:ahLst/>
            <a:cxnLst/>
            <a:rect l="l" t="t" r="r" b="b"/>
            <a:pathLst>
              <a:path w="1412239">
                <a:moveTo>
                  <a:pt x="0" y="0"/>
                </a:moveTo>
                <a:lnTo>
                  <a:pt x="141224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1272539"/>
            <a:ext cx="1412240" cy="0"/>
          </a:xfrm>
          <a:custGeom>
            <a:avLst/>
            <a:gdLst/>
            <a:ahLst/>
            <a:cxnLst/>
            <a:rect l="l" t="t" r="r" b="b"/>
            <a:pathLst>
              <a:path w="1412239">
                <a:moveTo>
                  <a:pt x="0" y="0"/>
                </a:moveTo>
                <a:lnTo>
                  <a:pt x="141224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2210" y="130936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8079" y="128523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9229" y="1294130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139" y="764540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4730" algn="l"/>
              </a:tabLst>
            </a:pPr>
            <a:r>
              <a:rPr sz="3600" spc="125" dirty="0">
                <a:solidFill>
                  <a:srgbClr val="686363"/>
                </a:solidFill>
                <a:latin typeface="Arial"/>
                <a:cs typeface="Arial"/>
              </a:rPr>
              <a:t>and	</a:t>
            </a:r>
            <a:r>
              <a:rPr sz="3600" dirty="0">
                <a:solidFill>
                  <a:srgbClr val="686363"/>
                </a:solidFill>
                <a:latin typeface="Arial"/>
                <a:cs typeface="Arial"/>
              </a:rPr>
              <a:t>M</a:t>
            </a:r>
            <a:r>
              <a:rPr sz="3600" dirty="0">
                <a:solidFill>
                  <a:srgbClr val="686363"/>
                </a:solidFill>
                <a:latin typeface="Symbol"/>
                <a:cs typeface="Symbol"/>
              </a:rPr>
              <a:t></a:t>
            </a:r>
            <a:r>
              <a:rPr sz="3600" dirty="0">
                <a:solidFill>
                  <a:srgbClr val="686363"/>
                </a:solidFill>
                <a:latin typeface="Arial"/>
                <a:cs typeface="Arial"/>
              </a:rPr>
              <a:t>C</a:t>
            </a:r>
            <a:r>
              <a:rPr sz="3600" spc="42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14" dirty="0">
                <a:solidFill>
                  <a:srgbClr val="686363"/>
                </a:solidFill>
                <a:latin typeface="Arial"/>
                <a:cs typeface="Arial"/>
              </a:rPr>
              <a:t>Bonds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7639" y="1272539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90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1905000"/>
            <a:ext cx="6705600" cy="464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563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345" algn="l"/>
              </a:tabLst>
            </a:pPr>
            <a:r>
              <a:rPr sz="4000" spc="100" dirty="0"/>
              <a:t>Alkyl	</a:t>
            </a:r>
            <a:r>
              <a:rPr sz="4000" spc="114" dirty="0"/>
              <a:t>Complexes</a:t>
            </a:r>
            <a:r>
              <a:rPr sz="4000" spc="465" dirty="0"/>
              <a:t> </a:t>
            </a:r>
            <a:r>
              <a:rPr sz="4000" dirty="0"/>
              <a:t>(M-C)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73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963314"/>
            <a:ext cx="8067675" cy="218884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300" spc="9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Grignard </a:t>
            </a:r>
            <a:r>
              <a:rPr sz="2600" spc="-110" dirty="0">
                <a:latin typeface="Times New Roman"/>
                <a:cs typeface="Times New Roman"/>
              </a:rPr>
              <a:t>reagents </a:t>
            </a:r>
            <a:r>
              <a:rPr sz="2600" spc="-165" dirty="0">
                <a:latin typeface="Times New Roman"/>
                <a:cs typeface="Times New Roman"/>
              </a:rPr>
              <a:t>(Mg-alkyl </a:t>
            </a:r>
            <a:r>
              <a:rPr sz="2600" spc="-125" dirty="0">
                <a:latin typeface="Times New Roman"/>
                <a:cs typeface="Times New Roman"/>
              </a:rPr>
              <a:t>bonds)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25" dirty="0">
                <a:latin typeface="Times New Roman"/>
                <a:cs typeface="Times New Roman"/>
              </a:rPr>
              <a:t>methyl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lithium.</a:t>
            </a:r>
            <a:endParaRPr sz="2600">
              <a:latin typeface="Times New Roman"/>
              <a:cs typeface="Times New Roman"/>
            </a:endParaRPr>
          </a:p>
          <a:p>
            <a:pPr marL="559435" marR="976630" indent="-228600">
              <a:lnSpc>
                <a:spcPct val="100000"/>
              </a:lnSpc>
              <a:spcBef>
                <a:spcPts val="370"/>
              </a:spcBef>
            </a:pPr>
            <a:r>
              <a:rPr sz="3075" spc="8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55" dirty="0">
                <a:latin typeface="Times New Roman"/>
                <a:cs typeface="Times New Roman"/>
              </a:rPr>
              <a:t>Grignard </a:t>
            </a:r>
            <a:r>
              <a:rPr sz="2400" spc="-105" dirty="0">
                <a:latin typeface="Times New Roman"/>
                <a:cs typeface="Times New Roman"/>
              </a:rPr>
              <a:t>reagents </a:t>
            </a:r>
            <a:r>
              <a:rPr sz="2400" spc="-150" dirty="0">
                <a:latin typeface="Times New Roman"/>
                <a:cs typeface="Times New Roman"/>
              </a:rPr>
              <a:t>can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20" dirty="0">
                <a:latin typeface="Times New Roman"/>
                <a:cs typeface="Times New Roman"/>
              </a:rPr>
              <a:t>used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0" dirty="0">
                <a:latin typeface="Times New Roman"/>
                <a:cs typeface="Times New Roman"/>
              </a:rPr>
              <a:t>synthesize </a:t>
            </a:r>
            <a:r>
              <a:rPr sz="2400" spc="-204" dirty="0">
                <a:latin typeface="Times New Roman"/>
                <a:cs typeface="Times New Roman"/>
              </a:rPr>
              <a:t>organometallic  </a:t>
            </a:r>
            <a:r>
              <a:rPr sz="2400" spc="-120" dirty="0">
                <a:latin typeface="Times New Roman"/>
                <a:cs typeface="Times New Roman"/>
              </a:rPr>
              <a:t>compounds </a:t>
            </a:r>
            <a:r>
              <a:rPr sz="2400" spc="-114" dirty="0">
                <a:latin typeface="Times New Roman"/>
                <a:cs typeface="Times New Roman"/>
              </a:rPr>
              <a:t>containing </a:t>
            </a:r>
            <a:r>
              <a:rPr sz="2400" spc="-150" dirty="0">
                <a:latin typeface="Times New Roman"/>
                <a:cs typeface="Times New Roman"/>
              </a:rPr>
              <a:t>an alkyl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group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300" spc="40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The </a:t>
            </a:r>
            <a:r>
              <a:rPr sz="2600" spc="-90" dirty="0">
                <a:latin typeface="Times New Roman"/>
                <a:cs typeface="Times New Roman"/>
              </a:rPr>
              <a:t>interaction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35" dirty="0">
                <a:latin typeface="Times New Roman"/>
                <a:cs typeface="Times New Roman"/>
              </a:rPr>
              <a:t>largely </a:t>
            </a:r>
            <a:r>
              <a:rPr sz="2600" spc="-105" dirty="0">
                <a:latin typeface="Times New Roman"/>
                <a:cs typeface="Times New Roman"/>
              </a:rPr>
              <a:t>through </a:t>
            </a:r>
            <a:r>
              <a:rPr sz="2700" spc="-65" dirty="0">
                <a:latin typeface="Symbol"/>
                <a:cs typeface="Symbol"/>
              </a:rPr>
              <a:t></a:t>
            </a:r>
            <a:r>
              <a:rPr sz="2700" spc="-1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donation.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300" spc="120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Metals </a:t>
            </a:r>
            <a:r>
              <a:rPr sz="2600" spc="-130" dirty="0">
                <a:latin typeface="Times New Roman"/>
                <a:cs typeface="Times New Roman"/>
              </a:rPr>
              <a:t>containing </a:t>
            </a:r>
            <a:r>
              <a:rPr sz="2600" spc="-140" dirty="0">
                <a:latin typeface="Times New Roman"/>
                <a:cs typeface="Times New Roman"/>
              </a:rPr>
              <a:t>only </a:t>
            </a:r>
            <a:r>
              <a:rPr sz="2600" spc="-165" dirty="0">
                <a:latin typeface="Times New Roman"/>
                <a:cs typeface="Times New Roman"/>
              </a:rPr>
              <a:t>alkyl </a:t>
            </a:r>
            <a:r>
              <a:rPr sz="2600" spc="-155" dirty="0">
                <a:latin typeface="Times New Roman"/>
                <a:cs typeface="Times New Roman"/>
              </a:rPr>
              <a:t>ligands </a:t>
            </a:r>
            <a:r>
              <a:rPr sz="2600" spc="-95" dirty="0">
                <a:latin typeface="Times New Roman"/>
                <a:cs typeface="Times New Roman"/>
              </a:rPr>
              <a:t>are </a:t>
            </a:r>
            <a:r>
              <a:rPr sz="2600" spc="-65" dirty="0">
                <a:latin typeface="Times New Roman"/>
                <a:cs typeface="Times New Roman"/>
              </a:rPr>
              <a:t>rare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50" dirty="0">
                <a:latin typeface="Times New Roman"/>
                <a:cs typeface="Times New Roman"/>
              </a:rPr>
              <a:t>usually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unstable.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66522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0" dirty="0"/>
              <a:t>Carbene </a:t>
            </a:r>
            <a:r>
              <a:rPr sz="4000" spc="114" dirty="0"/>
              <a:t>Complexes</a:t>
            </a:r>
            <a:r>
              <a:rPr sz="4000" spc="290" dirty="0"/>
              <a:t> </a:t>
            </a:r>
            <a:r>
              <a:rPr sz="4000" spc="-160" dirty="0"/>
              <a:t>( </a:t>
            </a:r>
            <a:r>
              <a:rPr sz="4000" spc="40" dirty="0"/>
              <a:t>M=C)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941830"/>
            <a:ext cx="8317865" cy="13576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300" spc="2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Fisher-type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30" dirty="0">
                <a:latin typeface="Times New Roman"/>
                <a:cs typeface="Times New Roman"/>
              </a:rPr>
              <a:t>Schrock-type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complexes.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000"/>
              </a:lnSpc>
              <a:spcBef>
                <a:spcPts val="570"/>
              </a:spcBef>
            </a:pPr>
            <a:r>
              <a:rPr sz="3300" spc="31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10" dirty="0">
                <a:latin typeface="Times New Roman"/>
                <a:cs typeface="Times New Roman"/>
              </a:rPr>
              <a:t>What </a:t>
            </a:r>
            <a:r>
              <a:rPr sz="2600" spc="-95" dirty="0">
                <a:latin typeface="Times New Roman"/>
                <a:cs typeface="Times New Roman"/>
              </a:rPr>
              <a:t>are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differences </a:t>
            </a:r>
            <a:r>
              <a:rPr sz="2600" spc="-100" dirty="0">
                <a:latin typeface="Times New Roman"/>
                <a:cs typeface="Times New Roman"/>
              </a:rPr>
              <a:t>between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two </a:t>
            </a:r>
            <a:r>
              <a:rPr sz="2600" spc="-100" dirty="0">
                <a:latin typeface="Times New Roman"/>
                <a:cs typeface="Times New Roman"/>
              </a:rPr>
              <a:t>different </a:t>
            </a:r>
            <a:r>
              <a:rPr sz="2600" spc="-105" dirty="0">
                <a:latin typeface="Times New Roman"/>
                <a:cs typeface="Times New Roman"/>
              </a:rPr>
              <a:t>type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315" dirty="0">
                <a:latin typeface="Times New Roman"/>
                <a:cs typeface="Times New Roman"/>
              </a:rPr>
              <a:t>carbene  </a:t>
            </a:r>
            <a:r>
              <a:rPr sz="2600" spc="-130" dirty="0">
                <a:latin typeface="Times New Roman"/>
                <a:cs typeface="Times New Roman"/>
              </a:rPr>
              <a:t>complexes </a:t>
            </a:r>
            <a:r>
              <a:rPr sz="2600" spc="-125" dirty="0">
                <a:latin typeface="Times New Roman"/>
                <a:cs typeface="Times New Roman"/>
              </a:rPr>
              <a:t>(Table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13-6).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3886200"/>
            <a:ext cx="6934200" cy="2614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6943090" cy="0"/>
          </a:xfrm>
          <a:custGeom>
            <a:avLst/>
            <a:gdLst/>
            <a:ahLst/>
            <a:cxnLst/>
            <a:rect l="l" t="t" r="r" b="b"/>
            <a:pathLst>
              <a:path w="6943090">
                <a:moveTo>
                  <a:pt x="0" y="0"/>
                </a:moveTo>
                <a:lnTo>
                  <a:pt x="69430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6919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00" dirty="0"/>
              <a:t>Organometallic</a:t>
            </a:r>
            <a:r>
              <a:rPr sz="4000" spc="495" dirty="0"/>
              <a:t> </a:t>
            </a:r>
            <a:r>
              <a:rPr sz="4000" spc="140" dirty="0"/>
              <a:t>Compounds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6943090" cy="0"/>
          </a:xfrm>
          <a:custGeom>
            <a:avLst/>
            <a:gdLst/>
            <a:ahLst/>
            <a:cxnLst/>
            <a:rect l="l" t="t" r="r" b="b"/>
            <a:pathLst>
              <a:path w="6943090">
                <a:moveTo>
                  <a:pt x="0" y="0"/>
                </a:moveTo>
                <a:lnTo>
                  <a:pt x="69430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63314"/>
            <a:ext cx="7994650" cy="34791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300" spc="40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The </a:t>
            </a:r>
            <a:r>
              <a:rPr sz="2600" spc="-195" dirty="0">
                <a:latin typeface="Times New Roman"/>
                <a:cs typeface="Times New Roman"/>
              </a:rPr>
              <a:t>1</a:t>
            </a:r>
            <a:r>
              <a:rPr sz="2250" spc="-292" baseline="29629" dirty="0">
                <a:latin typeface="Times New Roman"/>
                <a:cs typeface="Times New Roman"/>
              </a:rPr>
              <a:t>st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140" dirty="0">
                <a:latin typeface="Times New Roman"/>
                <a:cs typeface="Times New Roman"/>
              </a:rPr>
              <a:t>Ziese’s </a:t>
            </a:r>
            <a:r>
              <a:rPr sz="2600" spc="-70" dirty="0">
                <a:latin typeface="Times New Roman"/>
                <a:cs typeface="Times New Roman"/>
              </a:rPr>
              <a:t>compound/salt </a:t>
            </a:r>
            <a:r>
              <a:rPr sz="2600" spc="-114" dirty="0">
                <a:latin typeface="Times New Roman"/>
                <a:cs typeface="Times New Roman"/>
              </a:rPr>
              <a:t>(Sec.</a:t>
            </a:r>
            <a:r>
              <a:rPr sz="2600" spc="-44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13-1).</a:t>
            </a:r>
            <a:endParaRPr sz="26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70"/>
              </a:spcBef>
            </a:pPr>
            <a:r>
              <a:rPr sz="3075" spc="3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120" dirty="0">
                <a:latin typeface="Times New Roman"/>
                <a:cs typeface="Times New Roman"/>
              </a:rPr>
              <a:t>organic </a:t>
            </a:r>
            <a:r>
              <a:rPr sz="2400" spc="-110" dirty="0">
                <a:latin typeface="Times New Roman"/>
                <a:cs typeface="Times New Roman"/>
              </a:rPr>
              <a:t>molecule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05" dirty="0">
                <a:latin typeface="Times New Roman"/>
                <a:cs typeface="Times New Roman"/>
              </a:rPr>
              <a:t>attached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metal </a:t>
            </a:r>
            <a:r>
              <a:rPr sz="2400" spc="-175" dirty="0">
                <a:latin typeface="Times New Roman"/>
                <a:cs typeface="Times New Roman"/>
              </a:rPr>
              <a:t>via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electrons </a:t>
            </a:r>
            <a:r>
              <a:rPr sz="2400" spc="-775" dirty="0">
                <a:latin typeface="Times New Roman"/>
                <a:cs typeface="Times New Roman"/>
              </a:rPr>
              <a:t>of </a:t>
            </a:r>
            <a:r>
              <a:rPr sz="2400" spc="-4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ethylene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ligand.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44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Compounds </a:t>
            </a:r>
            <a:r>
              <a:rPr sz="2600" spc="-105" dirty="0">
                <a:latin typeface="Times New Roman"/>
                <a:cs typeface="Times New Roman"/>
              </a:rPr>
              <a:t>with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CO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104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70" dirty="0">
                <a:latin typeface="Times New Roman"/>
                <a:cs typeface="Times New Roman"/>
              </a:rPr>
              <a:t>Ni(CO)</a:t>
            </a:r>
            <a:r>
              <a:rPr sz="2100" spc="104" baseline="-23809" dirty="0">
                <a:latin typeface="Times New Roman"/>
                <a:cs typeface="Times New Roman"/>
              </a:rPr>
              <a:t>4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5" dirty="0">
                <a:latin typeface="Times New Roman"/>
                <a:cs typeface="Times New Roman"/>
              </a:rPr>
              <a:t>Mond </a:t>
            </a:r>
            <a:r>
              <a:rPr sz="2400" spc="-100" dirty="0">
                <a:latin typeface="Times New Roman"/>
                <a:cs typeface="Times New Roman"/>
              </a:rPr>
              <a:t>(purification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Ni).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300" spc="40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The </a:t>
            </a:r>
            <a:r>
              <a:rPr sz="2600" spc="-254" dirty="0">
                <a:latin typeface="Times New Roman"/>
                <a:cs typeface="Times New Roman"/>
              </a:rPr>
              <a:t>Big </a:t>
            </a:r>
            <a:r>
              <a:rPr sz="2600" spc="-200" dirty="0">
                <a:latin typeface="Times New Roman"/>
                <a:cs typeface="Times New Roman"/>
              </a:rPr>
              <a:t>Boom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Organometallic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Chemistry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80"/>
              </a:spcBef>
            </a:pPr>
            <a:r>
              <a:rPr sz="307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Synthesis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ferrocene </a:t>
            </a:r>
            <a:r>
              <a:rPr sz="2400" spc="-105" dirty="0">
                <a:latin typeface="Times New Roman"/>
                <a:cs typeface="Times New Roman"/>
              </a:rPr>
              <a:t>(Sec.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13-1).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89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Began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era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modern </a:t>
            </a:r>
            <a:r>
              <a:rPr sz="2400" spc="-110" dirty="0">
                <a:latin typeface="Times New Roman"/>
                <a:cs typeface="Times New Roman"/>
              </a:rPr>
              <a:t>organometallic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chemistry.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66522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0" dirty="0"/>
              <a:t>Carbene </a:t>
            </a:r>
            <a:r>
              <a:rPr sz="4000" spc="114" dirty="0"/>
              <a:t>Complexes</a:t>
            </a:r>
            <a:r>
              <a:rPr sz="4000" spc="290" dirty="0"/>
              <a:t> </a:t>
            </a:r>
            <a:r>
              <a:rPr sz="4000" spc="-160" dirty="0"/>
              <a:t>( </a:t>
            </a:r>
            <a:r>
              <a:rPr sz="4000" spc="40" dirty="0"/>
              <a:t>M=C)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41450"/>
            <a:ext cx="7468870" cy="307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44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Bonding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40" dirty="0">
                <a:latin typeface="Times New Roman"/>
                <a:cs typeface="Times New Roman"/>
              </a:rPr>
              <a:t>Fisher </a:t>
            </a:r>
            <a:r>
              <a:rPr sz="2600" spc="-114" dirty="0">
                <a:latin typeface="Times New Roman"/>
                <a:cs typeface="Times New Roman"/>
              </a:rPr>
              <a:t>carbene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complexes.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0"/>
              </a:spcBef>
            </a:pPr>
            <a:r>
              <a:rPr sz="3075" spc="100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70" dirty="0">
                <a:latin typeface="Symbol"/>
                <a:cs typeface="Symbol"/>
              </a:rPr>
              <a:t>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donation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back </a:t>
            </a:r>
            <a:r>
              <a:rPr sz="2400" spc="-120" dirty="0">
                <a:latin typeface="Times New Roman"/>
                <a:cs typeface="Times New Roman"/>
              </a:rPr>
              <a:t>bonding </a:t>
            </a:r>
            <a:r>
              <a:rPr sz="2400" spc="-65" dirty="0">
                <a:latin typeface="Times New Roman"/>
                <a:cs typeface="Times New Roman"/>
              </a:rPr>
              <a:t>(illustrate).</a:t>
            </a:r>
            <a:endParaRPr sz="2400">
              <a:latin typeface="Times New Roman"/>
              <a:cs typeface="Times New Roman"/>
            </a:endParaRPr>
          </a:p>
          <a:p>
            <a:pPr marL="559435" marR="5080" indent="-228600">
              <a:lnSpc>
                <a:spcPts val="2590"/>
              </a:lnSpc>
              <a:spcBef>
                <a:spcPts val="415"/>
              </a:spcBef>
              <a:tabLst>
                <a:tab pos="5279390" algn="l"/>
              </a:tabLst>
            </a:pPr>
            <a:r>
              <a:rPr sz="3075" spc="10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70" dirty="0">
                <a:latin typeface="Times New Roman"/>
                <a:cs typeface="Times New Roman"/>
              </a:rPr>
              <a:t>Complex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20" dirty="0">
                <a:latin typeface="Times New Roman"/>
                <a:cs typeface="Times New Roman"/>
              </a:rPr>
              <a:t>generally </a:t>
            </a:r>
            <a:r>
              <a:rPr sz="2400" spc="-80" dirty="0">
                <a:latin typeface="Times New Roman"/>
                <a:cs typeface="Times New Roman"/>
              </a:rPr>
              <a:t>more </a:t>
            </a:r>
            <a:r>
              <a:rPr sz="2400" spc="-114" dirty="0">
                <a:latin typeface="Times New Roman"/>
                <a:cs typeface="Times New Roman"/>
              </a:rPr>
              <a:t>stable </a:t>
            </a:r>
            <a:r>
              <a:rPr sz="2400" spc="-150" dirty="0">
                <a:latin typeface="Times New Roman"/>
                <a:cs typeface="Times New Roman"/>
              </a:rPr>
              <a:t>if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carbene atom </a:t>
            </a:r>
            <a:r>
              <a:rPr sz="2400" spc="-150" dirty="0">
                <a:latin typeface="Times New Roman"/>
                <a:cs typeface="Times New Roman"/>
              </a:rPr>
              <a:t>is  </a:t>
            </a:r>
            <a:r>
              <a:rPr sz="2400" spc="-105" dirty="0">
                <a:latin typeface="Times New Roman"/>
                <a:cs typeface="Times New Roman"/>
              </a:rPr>
              <a:t>attached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90" dirty="0">
                <a:latin typeface="Times New Roman"/>
                <a:cs typeface="Times New Roman"/>
              </a:rPr>
              <a:t>a  </a:t>
            </a:r>
            <a:r>
              <a:rPr sz="2400" spc="-155" dirty="0">
                <a:latin typeface="Times New Roman"/>
                <a:cs typeface="Times New Roman"/>
              </a:rPr>
              <a:t>highly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electronegative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atom.	</a:t>
            </a: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electronegative  </a:t>
            </a:r>
            <a:r>
              <a:rPr sz="2400" spc="-105" dirty="0">
                <a:latin typeface="Times New Roman"/>
                <a:cs typeface="Times New Roman"/>
              </a:rPr>
              <a:t>atom </a:t>
            </a:r>
            <a:r>
              <a:rPr sz="2400" spc="-100" dirty="0">
                <a:latin typeface="Times New Roman"/>
                <a:cs typeface="Times New Roman"/>
              </a:rPr>
              <a:t>participates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bonding.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95"/>
              </a:spcBef>
            </a:pPr>
            <a:r>
              <a:rPr sz="2550" spc="75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50" dirty="0">
                <a:latin typeface="Times New Roman"/>
                <a:cs typeface="Times New Roman"/>
              </a:rPr>
              <a:t>Similar </a:t>
            </a:r>
            <a:r>
              <a:rPr sz="2000" spc="-30" dirty="0">
                <a:latin typeface="Times New Roman"/>
                <a:cs typeface="Times New Roman"/>
              </a:rPr>
              <a:t>to </a:t>
            </a:r>
            <a:r>
              <a:rPr sz="2000" spc="-160" dirty="0">
                <a:latin typeface="Times New Roman"/>
                <a:cs typeface="Times New Roman"/>
              </a:rPr>
              <a:t>a </a:t>
            </a:r>
            <a:r>
              <a:rPr sz="2000" spc="-90" dirty="0">
                <a:latin typeface="Symbol"/>
                <a:cs typeface="Symbol"/>
              </a:rPr>
              <a:t></a:t>
            </a:r>
            <a:r>
              <a:rPr sz="2000" spc="-90" dirty="0">
                <a:latin typeface="Times New Roman"/>
                <a:cs typeface="Times New Roman"/>
              </a:rPr>
              <a:t>-allyl </a:t>
            </a:r>
            <a:r>
              <a:rPr sz="2000" spc="-110" dirty="0">
                <a:latin typeface="Times New Roman"/>
                <a:cs typeface="Times New Roman"/>
              </a:rPr>
              <a:t>system </a:t>
            </a:r>
            <a:r>
              <a:rPr sz="2000" spc="-55" dirty="0">
                <a:latin typeface="Times New Roman"/>
                <a:cs typeface="Times New Roman"/>
              </a:rPr>
              <a:t>(illustrate, </a:t>
            </a:r>
            <a:r>
              <a:rPr sz="2000" spc="-100" dirty="0">
                <a:latin typeface="Times New Roman"/>
                <a:cs typeface="Times New Roman"/>
              </a:rPr>
              <a:t>Fig.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13-41).</a:t>
            </a:r>
            <a:endParaRPr sz="20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140"/>
              </a:spcBef>
            </a:pPr>
            <a:r>
              <a:rPr sz="2550" spc="330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220" dirty="0">
                <a:latin typeface="Times New Roman"/>
                <a:cs typeface="Times New Roman"/>
              </a:rPr>
              <a:t>Can </a:t>
            </a:r>
            <a:r>
              <a:rPr sz="2000" spc="-95" dirty="0">
                <a:latin typeface="Times New Roman"/>
                <a:cs typeface="Times New Roman"/>
              </a:rPr>
              <a:t>be </a:t>
            </a:r>
            <a:r>
              <a:rPr sz="2000" spc="-65" dirty="0">
                <a:latin typeface="Times New Roman"/>
                <a:cs typeface="Times New Roman"/>
              </a:rPr>
              <a:t>represented </a:t>
            </a:r>
            <a:r>
              <a:rPr sz="2000" spc="-160" dirty="0">
                <a:latin typeface="Times New Roman"/>
                <a:cs typeface="Times New Roman"/>
              </a:rPr>
              <a:t>as a </a:t>
            </a:r>
            <a:r>
              <a:rPr sz="2000" spc="-100" dirty="0">
                <a:latin typeface="Times New Roman"/>
                <a:cs typeface="Times New Roman"/>
              </a:rPr>
              <a:t>hybrid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structure.</a:t>
            </a:r>
            <a:endParaRPr sz="2000">
              <a:latin typeface="Times New Roman"/>
              <a:cs typeface="Times New Roman"/>
            </a:endParaRPr>
          </a:p>
          <a:p>
            <a:pPr marL="1109345" marR="324485" indent="-228600">
              <a:lnSpc>
                <a:spcPts val="2160"/>
              </a:lnSpc>
              <a:spcBef>
                <a:spcPts val="400"/>
              </a:spcBef>
            </a:pPr>
            <a:r>
              <a:rPr sz="2400" spc="1597" baseline="10416" dirty="0">
                <a:solidFill>
                  <a:srgbClr val="A18D69"/>
                </a:solidFill>
                <a:latin typeface="Symbol"/>
                <a:cs typeface="Symbol"/>
              </a:rPr>
              <a:t></a:t>
            </a:r>
            <a:r>
              <a:rPr sz="2400" spc="-300" baseline="10416" dirty="0">
                <a:solidFill>
                  <a:srgbClr val="A18D69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What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type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spectroscopic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evidence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would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show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existence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605" dirty="0">
                <a:latin typeface="Times New Roman"/>
                <a:cs typeface="Times New Roman"/>
              </a:rPr>
              <a:t>of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M=C?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66522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20" dirty="0"/>
              <a:t>Carbene </a:t>
            </a:r>
            <a:r>
              <a:rPr sz="4000" spc="114" dirty="0"/>
              <a:t>Complexes</a:t>
            </a:r>
            <a:r>
              <a:rPr sz="4000" spc="290" dirty="0"/>
              <a:t> </a:t>
            </a:r>
            <a:r>
              <a:rPr sz="4000" spc="-160" dirty="0"/>
              <a:t>( </a:t>
            </a:r>
            <a:r>
              <a:rPr sz="4000" spc="40" dirty="0"/>
              <a:t>M=C)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6676390" cy="0"/>
          </a:xfrm>
          <a:custGeom>
            <a:avLst/>
            <a:gdLst/>
            <a:ahLst/>
            <a:cxnLst/>
            <a:rect l="l" t="t" r="r" b="b"/>
            <a:pathLst>
              <a:path w="6676390">
                <a:moveTo>
                  <a:pt x="0" y="0"/>
                </a:moveTo>
                <a:lnTo>
                  <a:pt x="667639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353820"/>
            <a:ext cx="7321550" cy="14681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3300" spc="60" baseline="3787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Discuss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proton </a:t>
            </a:r>
            <a:r>
              <a:rPr sz="2600" spc="-215" dirty="0">
                <a:latin typeface="Times New Roman"/>
                <a:cs typeface="Times New Roman"/>
              </a:rPr>
              <a:t>NMR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4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Cr(CO)</a:t>
            </a:r>
            <a:r>
              <a:rPr sz="2250" spc="-195" baseline="-24074" dirty="0">
                <a:latin typeface="Times New Roman"/>
                <a:cs typeface="Times New Roman"/>
              </a:rPr>
              <a:t>5</a:t>
            </a:r>
            <a:r>
              <a:rPr sz="2600" spc="-130" dirty="0">
                <a:latin typeface="Times New Roman"/>
                <a:cs typeface="Times New Roman"/>
              </a:rPr>
              <a:t>[C(OCH</a:t>
            </a:r>
            <a:r>
              <a:rPr sz="2250" spc="-195" baseline="-24074" dirty="0">
                <a:latin typeface="Times New Roman"/>
                <a:cs typeface="Times New Roman"/>
              </a:rPr>
              <a:t>3</a:t>
            </a:r>
            <a:r>
              <a:rPr sz="2600" spc="-130" dirty="0">
                <a:latin typeface="Times New Roman"/>
                <a:cs typeface="Times New Roman"/>
              </a:rPr>
              <a:t>)C</a:t>
            </a:r>
            <a:r>
              <a:rPr sz="2250" spc="-195" baseline="-24074" dirty="0">
                <a:latin typeface="Times New Roman"/>
                <a:cs typeface="Times New Roman"/>
              </a:rPr>
              <a:t>6</a:t>
            </a:r>
            <a:r>
              <a:rPr sz="2600" spc="-130" dirty="0">
                <a:latin typeface="Times New Roman"/>
                <a:cs typeface="Times New Roman"/>
              </a:rPr>
              <a:t>H</a:t>
            </a:r>
            <a:r>
              <a:rPr sz="2250" spc="-195" baseline="-24074" dirty="0">
                <a:latin typeface="Times New Roman"/>
                <a:cs typeface="Times New Roman"/>
              </a:rPr>
              <a:t>5</a:t>
            </a:r>
            <a:r>
              <a:rPr sz="2600" spc="-130" dirty="0">
                <a:latin typeface="Times New Roman"/>
                <a:cs typeface="Times New Roman"/>
              </a:rPr>
              <a:t>].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000"/>
              </a:lnSpc>
              <a:spcBef>
                <a:spcPts val="1000"/>
              </a:spcBef>
              <a:tabLst>
                <a:tab pos="6620509" algn="l"/>
              </a:tabLst>
            </a:pPr>
            <a:r>
              <a:rPr sz="3300" spc="58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90" dirty="0">
                <a:latin typeface="Times New Roman"/>
                <a:cs typeface="Times New Roman"/>
              </a:rPr>
              <a:t>At </a:t>
            </a:r>
            <a:r>
              <a:rPr sz="2600" spc="-175" dirty="0">
                <a:latin typeface="Times New Roman"/>
                <a:cs typeface="Times New Roman"/>
              </a:rPr>
              <a:t>high </a:t>
            </a:r>
            <a:r>
              <a:rPr sz="2600" spc="-85" dirty="0">
                <a:latin typeface="Times New Roman"/>
                <a:cs typeface="Times New Roman"/>
              </a:rPr>
              <a:t>temperatures </a:t>
            </a:r>
            <a:r>
              <a:rPr sz="2600" spc="-65" dirty="0">
                <a:latin typeface="Times New Roman"/>
                <a:cs typeface="Times New Roman"/>
              </a:rPr>
              <a:t>there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14" dirty="0">
                <a:latin typeface="Times New Roman"/>
                <a:cs typeface="Times New Roman"/>
              </a:rPr>
              <a:t>one </a:t>
            </a:r>
            <a:r>
              <a:rPr sz="2600" spc="-165" dirty="0">
                <a:latin typeface="Times New Roman"/>
                <a:cs typeface="Times New Roman"/>
              </a:rPr>
              <a:t>signal </a:t>
            </a:r>
            <a:r>
              <a:rPr sz="2600" spc="-110" dirty="0">
                <a:latin typeface="Times New Roman"/>
                <a:cs typeface="Times New Roman"/>
              </a:rPr>
              <a:t>from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methyl  </a:t>
            </a:r>
            <a:r>
              <a:rPr sz="2600" spc="-40" dirty="0">
                <a:latin typeface="Times New Roman"/>
                <a:cs typeface="Times New Roman"/>
              </a:rPr>
              <a:t>pr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ons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</a:t>
            </a:r>
            <a:r>
              <a:rPr sz="2600" spc="-150" dirty="0">
                <a:latin typeface="Times New Roman"/>
                <a:cs typeface="Times New Roman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t </a:t>
            </a:r>
            <a:r>
              <a:rPr sz="2600" spc="-110" dirty="0">
                <a:latin typeface="Times New Roman"/>
                <a:cs typeface="Times New Roman"/>
              </a:rPr>
              <a:t>l</a:t>
            </a:r>
            <a:r>
              <a:rPr sz="2600" spc="-130" dirty="0">
                <a:latin typeface="Times New Roman"/>
                <a:cs typeface="Times New Roman"/>
              </a:rPr>
              <a:t>ow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130" dirty="0">
                <a:latin typeface="Times New Roman"/>
                <a:cs typeface="Times New Roman"/>
              </a:rPr>
              <a:t>mpe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90" dirty="0">
                <a:latin typeface="Times New Roman"/>
                <a:cs typeface="Times New Roman"/>
              </a:rPr>
              <a:t>at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3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</a:t>
            </a:r>
            <a:r>
              <a:rPr sz="2600" spc="-85" dirty="0">
                <a:latin typeface="Times New Roman"/>
                <a:cs typeface="Times New Roman"/>
              </a:rPr>
              <a:t>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g</a:t>
            </a:r>
            <a:r>
              <a:rPr sz="2600" spc="-160" dirty="0">
                <a:latin typeface="Times New Roman"/>
                <a:cs typeface="Times New Roman"/>
              </a:rPr>
              <a:t>na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105" dirty="0">
                <a:latin typeface="Times New Roman"/>
                <a:cs typeface="Times New Roman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Times New Roman"/>
                <a:cs typeface="Times New Roman"/>
              </a:rPr>
              <a:t>W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200" dirty="0">
                <a:latin typeface="Times New Roman"/>
                <a:cs typeface="Times New Roman"/>
              </a:rPr>
              <a:t>y</a:t>
            </a:r>
            <a:r>
              <a:rPr sz="2600" spc="-345" dirty="0">
                <a:latin typeface="Times New Roman"/>
                <a:cs typeface="Times New Roman"/>
              </a:rPr>
              <a:t>?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830" y="1080769"/>
            <a:ext cx="7225030" cy="0"/>
          </a:xfrm>
          <a:custGeom>
            <a:avLst/>
            <a:gdLst/>
            <a:ahLst/>
            <a:cxnLst/>
            <a:rect l="l" t="t" r="r" b="b"/>
            <a:pathLst>
              <a:path w="7225030">
                <a:moveTo>
                  <a:pt x="0" y="0"/>
                </a:moveTo>
                <a:lnTo>
                  <a:pt x="72250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51179"/>
            <a:ext cx="7200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Carbyne </a:t>
            </a:r>
            <a:r>
              <a:rPr spc="175" dirty="0"/>
              <a:t>(alkylidyne)</a:t>
            </a:r>
            <a:r>
              <a:rPr spc="-254" dirty="0"/>
              <a:t> </a:t>
            </a:r>
            <a:r>
              <a:rPr spc="100" dirty="0"/>
              <a:t>Complexes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" y="1059180"/>
            <a:ext cx="7225030" cy="0"/>
          </a:xfrm>
          <a:custGeom>
            <a:avLst/>
            <a:gdLst/>
            <a:ahLst/>
            <a:cxnLst/>
            <a:rect l="l" t="t" r="r" b="b"/>
            <a:pathLst>
              <a:path w="7225030">
                <a:moveTo>
                  <a:pt x="0" y="0"/>
                </a:moveTo>
                <a:lnTo>
                  <a:pt x="72250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830" y="1629410"/>
            <a:ext cx="580390" cy="0"/>
          </a:xfrm>
          <a:custGeom>
            <a:avLst/>
            <a:gdLst/>
            <a:ahLst/>
            <a:cxnLst/>
            <a:rect l="l" t="t" r="r" b="b"/>
            <a:pathLst>
              <a:path w="580390">
                <a:moveTo>
                  <a:pt x="0" y="0"/>
                </a:moveTo>
                <a:lnTo>
                  <a:pt x="58039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1607819"/>
            <a:ext cx="580390" cy="0"/>
          </a:xfrm>
          <a:custGeom>
            <a:avLst/>
            <a:gdLst/>
            <a:ahLst/>
            <a:cxnLst/>
            <a:rect l="l" t="t" r="r" b="b"/>
            <a:pathLst>
              <a:path w="580390">
                <a:moveTo>
                  <a:pt x="0" y="0"/>
                </a:moveTo>
                <a:lnTo>
                  <a:pt x="58039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1760" y="164465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630" y="162051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302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779" y="1629410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6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7189" y="1607819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62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9740" y="1099820"/>
            <a:ext cx="3682365" cy="277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686363"/>
                </a:solidFill>
                <a:latin typeface="Arial"/>
                <a:cs typeface="Arial"/>
              </a:rPr>
              <a:t>(M</a:t>
            </a:r>
            <a:r>
              <a:rPr sz="3600" spc="60" dirty="0">
                <a:solidFill>
                  <a:srgbClr val="686363"/>
                </a:solidFill>
                <a:latin typeface="Symbol"/>
                <a:cs typeface="Symbol"/>
              </a:rPr>
              <a:t></a:t>
            </a:r>
            <a:r>
              <a:rPr sz="3600" spc="60" dirty="0">
                <a:solidFill>
                  <a:srgbClr val="686363"/>
                </a:solidFill>
                <a:latin typeface="Arial"/>
                <a:cs typeface="Arial"/>
              </a:rPr>
              <a:t>C)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3525" spc="8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55" dirty="0">
                <a:latin typeface="Times New Roman"/>
                <a:cs typeface="Times New Roman"/>
              </a:rPr>
              <a:t>Illustrate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compound.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525" spc="300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200" dirty="0">
                <a:latin typeface="Times New Roman"/>
                <a:cs typeface="Times New Roman"/>
              </a:rPr>
              <a:t>Type </a:t>
            </a:r>
            <a:r>
              <a:rPr sz="2800" spc="-160" dirty="0">
                <a:latin typeface="Times New Roman"/>
                <a:cs typeface="Times New Roman"/>
              </a:rPr>
              <a:t>of</a:t>
            </a:r>
            <a:r>
              <a:rPr sz="2800" spc="-36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bonding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100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670" dirty="0">
                <a:latin typeface="Symbol"/>
                <a:cs typeface="Symbol"/>
              </a:rPr>
              <a:t></a:t>
            </a:r>
            <a:r>
              <a:rPr sz="2400" spc="67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bond, </a:t>
            </a:r>
            <a:r>
              <a:rPr sz="2400" spc="-120" dirty="0">
                <a:latin typeface="Times New Roman"/>
                <a:cs typeface="Times New Roman"/>
              </a:rPr>
              <a:t>plus </a:t>
            </a:r>
            <a:r>
              <a:rPr sz="2400" spc="-7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Symbol"/>
                <a:cs typeface="Symbol"/>
              </a:rPr>
              <a:t>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bonds.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525" spc="17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114" dirty="0">
                <a:latin typeface="Times New Roman"/>
                <a:cs typeface="Times New Roman"/>
              </a:rPr>
              <a:t>Neutral </a:t>
            </a:r>
            <a:r>
              <a:rPr sz="2800" spc="-85" dirty="0">
                <a:latin typeface="Times New Roman"/>
                <a:cs typeface="Times New Roman"/>
              </a:rPr>
              <a:t>3-electron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donor.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2400" y="3886200"/>
            <a:ext cx="4572000" cy="216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889" y="323850"/>
            <a:ext cx="4240530" cy="0"/>
          </a:xfrm>
          <a:custGeom>
            <a:avLst/>
            <a:gdLst/>
            <a:ahLst/>
            <a:cxnLst/>
            <a:rect l="l" t="t" r="r" b="b"/>
            <a:pathLst>
              <a:path w="4240530">
                <a:moveTo>
                  <a:pt x="0" y="0"/>
                </a:moveTo>
                <a:lnTo>
                  <a:pt x="424053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0"/>
            <a:ext cx="4225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1865" algn="l"/>
              </a:tabLst>
            </a:pPr>
            <a:r>
              <a:rPr sz="3200" spc="-55" dirty="0"/>
              <a:t>S</a:t>
            </a:r>
            <a:r>
              <a:rPr sz="3200" spc="190" dirty="0"/>
              <a:t>p</a:t>
            </a:r>
            <a:r>
              <a:rPr sz="3200" spc="145" dirty="0"/>
              <a:t>ec</a:t>
            </a:r>
            <a:r>
              <a:rPr sz="3200" spc="355" dirty="0"/>
              <a:t>t</a:t>
            </a:r>
            <a:r>
              <a:rPr sz="3200" spc="245" dirty="0"/>
              <a:t>r</a:t>
            </a:r>
            <a:r>
              <a:rPr sz="3200" spc="-90" dirty="0"/>
              <a:t>a</a:t>
            </a:r>
            <a:r>
              <a:rPr sz="3200" spc="430" dirty="0"/>
              <a:t> </a:t>
            </a:r>
            <a:r>
              <a:rPr sz="3200" spc="-165" dirty="0"/>
              <a:t>A</a:t>
            </a:r>
            <a:r>
              <a:rPr sz="3200" spc="220" dirty="0"/>
              <a:t>n</a:t>
            </a:r>
            <a:r>
              <a:rPr sz="3200" spc="160" dirty="0"/>
              <a:t>a</a:t>
            </a:r>
            <a:r>
              <a:rPr sz="3200" spc="285" dirty="0"/>
              <a:t>l</a:t>
            </a:r>
            <a:r>
              <a:rPr sz="3200" spc="-20" dirty="0"/>
              <a:t>y</a:t>
            </a:r>
            <a:r>
              <a:rPr sz="3200" spc="150" dirty="0"/>
              <a:t>s</a:t>
            </a:r>
            <a:r>
              <a:rPr sz="3200" spc="270" dirty="0"/>
              <a:t>i</a:t>
            </a:r>
            <a:r>
              <a:rPr sz="3200" spc="-120" dirty="0"/>
              <a:t>s</a:t>
            </a:r>
            <a:r>
              <a:rPr sz="3200" dirty="0"/>
              <a:t>	</a:t>
            </a:r>
            <a:r>
              <a:rPr sz="3200" spc="160" dirty="0"/>
              <a:t>a</a:t>
            </a:r>
            <a:r>
              <a:rPr sz="3200" spc="220" dirty="0"/>
              <a:t>n</a:t>
            </a:r>
            <a:r>
              <a:rPr sz="3200" spc="-60" dirty="0"/>
              <a:t>d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05839" y="304800"/>
            <a:ext cx="4240530" cy="0"/>
          </a:xfrm>
          <a:custGeom>
            <a:avLst/>
            <a:gdLst/>
            <a:ahLst/>
            <a:cxnLst/>
            <a:rect l="l" t="t" r="r" b="b"/>
            <a:pathLst>
              <a:path w="4240530">
                <a:moveTo>
                  <a:pt x="0" y="0"/>
                </a:moveTo>
                <a:lnTo>
                  <a:pt x="4240530" y="0"/>
                </a:lnTo>
              </a:path>
            </a:pathLst>
          </a:custGeom>
          <a:ln w="2286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4889" y="810259"/>
            <a:ext cx="7075170" cy="0"/>
          </a:xfrm>
          <a:custGeom>
            <a:avLst/>
            <a:gdLst/>
            <a:ahLst/>
            <a:cxnLst/>
            <a:rect l="l" t="t" r="r" b="b"/>
            <a:pathLst>
              <a:path w="7075170">
                <a:moveTo>
                  <a:pt x="0" y="0"/>
                </a:moveTo>
                <a:lnTo>
                  <a:pt x="707517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791209"/>
            <a:ext cx="7075170" cy="0"/>
          </a:xfrm>
          <a:custGeom>
            <a:avLst/>
            <a:gdLst/>
            <a:ahLst/>
            <a:cxnLst/>
            <a:rect l="l" t="t" r="r" b="b"/>
            <a:pathLst>
              <a:path w="7075170">
                <a:moveTo>
                  <a:pt x="0" y="0"/>
                </a:moveTo>
                <a:lnTo>
                  <a:pt x="7075170" y="0"/>
                </a:lnTo>
              </a:path>
            </a:pathLst>
          </a:custGeom>
          <a:ln w="2286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889" y="1297939"/>
            <a:ext cx="2360930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93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39" y="1278889"/>
            <a:ext cx="2360930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930" y="0"/>
                </a:lnTo>
              </a:path>
            </a:pathLst>
          </a:custGeom>
          <a:ln w="2286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139" y="337820"/>
            <a:ext cx="7055484" cy="390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165" dirty="0">
                <a:solidFill>
                  <a:srgbClr val="686363"/>
                </a:solidFill>
                <a:latin typeface="Arial"/>
                <a:cs typeface="Arial"/>
              </a:rPr>
              <a:t>Characterization </a:t>
            </a:r>
            <a:r>
              <a:rPr sz="3200" spc="105" dirty="0">
                <a:solidFill>
                  <a:srgbClr val="686363"/>
                </a:solidFill>
                <a:latin typeface="Arial"/>
                <a:cs typeface="Arial"/>
              </a:rPr>
              <a:t>of </a:t>
            </a:r>
            <a:r>
              <a:rPr sz="3200" spc="155" dirty="0">
                <a:solidFill>
                  <a:srgbClr val="686363"/>
                </a:solidFill>
                <a:latin typeface="Arial"/>
                <a:cs typeface="Arial"/>
              </a:rPr>
              <a:t>Organometallic  </a:t>
            </a:r>
            <a:r>
              <a:rPr sz="3200" spc="110" dirty="0">
                <a:solidFill>
                  <a:srgbClr val="686363"/>
                </a:solidFill>
                <a:latin typeface="Arial"/>
                <a:cs typeface="Arial"/>
              </a:rPr>
              <a:t>Compounds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3300" spc="18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25" dirty="0">
                <a:latin typeface="Times New Roman"/>
                <a:cs typeface="Times New Roman"/>
              </a:rPr>
              <a:t>X-ray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crystallography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9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Infrared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spectroscopy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30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04" dirty="0">
                <a:latin typeface="Times New Roman"/>
                <a:cs typeface="Times New Roman"/>
              </a:rPr>
              <a:t>NMR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spectroscopy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16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10" dirty="0">
                <a:latin typeface="Times New Roman"/>
                <a:cs typeface="Times New Roman"/>
              </a:rPr>
              <a:t>Mass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spectrometry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52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5" dirty="0">
                <a:latin typeface="Times New Roman"/>
                <a:cs typeface="Times New Roman"/>
              </a:rPr>
              <a:t>Elemental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analysis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22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150" dirty="0">
                <a:latin typeface="Times New Roman"/>
                <a:cs typeface="Times New Roman"/>
              </a:rPr>
              <a:t>Others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60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207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9" dirty="0"/>
              <a:t>Infrared </a:t>
            </a:r>
            <a:r>
              <a:rPr sz="4000" spc="25" dirty="0"/>
              <a:t>(IR)</a:t>
            </a:r>
            <a:r>
              <a:rPr sz="4000" spc="825" dirty="0"/>
              <a:t> </a:t>
            </a:r>
            <a:r>
              <a:rPr sz="4000" spc="170" dirty="0"/>
              <a:t>Spectra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229860" cy="0"/>
          </a:xfrm>
          <a:custGeom>
            <a:avLst/>
            <a:gdLst/>
            <a:ahLst/>
            <a:cxnLst/>
            <a:rect l="l" t="t" r="r" b="b"/>
            <a:pathLst>
              <a:path w="5229860">
                <a:moveTo>
                  <a:pt x="0" y="0"/>
                </a:moveTo>
                <a:lnTo>
                  <a:pt x="522986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898650"/>
            <a:ext cx="8067040" cy="28727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5750" marR="5080" indent="-273050">
              <a:lnSpc>
                <a:spcPts val="2800"/>
              </a:lnSpc>
              <a:spcBef>
                <a:spcPts val="459"/>
              </a:spcBef>
            </a:pPr>
            <a:r>
              <a:rPr sz="3300" spc="40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70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number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95" dirty="0">
                <a:latin typeface="Times New Roman"/>
                <a:cs typeface="Times New Roman"/>
              </a:rPr>
              <a:t>IR </a:t>
            </a:r>
            <a:r>
              <a:rPr sz="2600" spc="-160" dirty="0">
                <a:latin typeface="Times New Roman"/>
                <a:cs typeface="Times New Roman"/>
              </a:rPr>
              <a:t>bands </a:t>
            </a:r>
            <a:r>
              <a:rPr sz="2600" spc="-125" dirty="0">
                <a:latin typeface="Times New Roman"/>
                <a:cs typeface="Times New Roman"/>
              </a:rPr>
              <a:t>depends </a:t>
            </a:r>
            <a:r>
              <a:rPr sz="2600" spc="-120" dirty="0">
                <a:latin typeface="Times New Roman"/>
                <a:cs typeface="Times New Roman"/>
              </a:rPr>
              <a:t>on </a:t>
            </a:r>
            <a:r>
              <a:rPr sz="2600" spc="-85" dirty="0">
                <a:latin typeface="Times New Roman"/>
                <a:cs typeface="Times New Roman"/>
              </a:rPr>
              <a:t>the </a:t>
            </a:r>
            <a:r>
              <a:rPr sz="2600" spc="-114" dirty="0">
                <a:latin typeface="Times New Roman"/>
                <a:cs typeface="Times New Roman"/>
              </a:rPr>
              <a:t>molecular </a:t>
            </a:r>
            <a:r>
              <a:rPr sz="2600" spc="-125" dirty="0">
                <a:latin typeface="Times New Roman"/>
                <a:cs typeface="Times New Roman"/>
              </a:rPr>
              <a:t>symmetry </a:t>
            </a:r>
            <a:r>
              <a:rPr sz="2600" spc="-615" dirty="0">
                <a:latin typeface="Times New Roman"/>
                <a:cs typeface="Times New Roman"/>
              </a:rPr>
              <a:t>(IR  </a:t>
            </a:r>
            <a:r>
              <a:rPr sz="2600" spc="-135" dirty="0">
                <a:latin typeface="Times New Roman"/>
                <a:cs typeface="Times New Roman"/>
              </a:rPr>
              <a:t>active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modes).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50"/>
              </a:spcBef>
            </a:pPr>
            <a:r>
              <a:rPr sz="3075" spc="-2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15" dirty="0">
                <a:latin typeface="Times New Roman"/>
                <a:cs typeface="Times New Roman"/>
              </a:rPr>
              <a:t>Monocarbonyl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complexes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0"/>
              </a:spcBef>
            </a:pPr>
            <a:r>
              <a:rPr sz="3075" spc="2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5" dirty="0">
                <a:latin typeface="Times New Roman"/>
                <a:cs typeface="Times New Roman"/>
              </a:rPr>
              <a:t>Dicarbonyl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complexes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140"/>
              </a:spcBef>
            </a:pPr>
            <a:r>
              <a:rPr sz="2550" spc="127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85" dirty="0">
                <a:latin typeface="Times New Roman"/>
                <a:cs typeface="Times New Roman"/>
              </a:rPr>
              <a:t>Linear </a:t>
            </a:r>
            <a:r>
              <a:rPr sz="2000" spc="-114" dirty="0">
                <a:latin typeface="Times New Roman"/>
                <a:cs typeface="Times New Roman"/>
              </a:rPr>
              <a:t>and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bent</a:t>
            </a:r>
            <a:endParaRPr sz="20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0"/>
              </a:spcBef>
            </a:pPr>
            <a:r>
              <a:rPr sz="3075" spc="22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50" dirty="0">
                <a:latin typeface="Times New Roman"/>
                <a:cs typeface="Times New Roman"/>
              </a:rPr>
              <a:t>Three </a:t>
            </a:r>
            <a:r>
              <a:rPr sz="2400" spc="-35" dirty="0">
                <a:latin typeface="Times New Roman"/>
                <a:cs typeface="Times New Roman"/>
              </a:rPr>
              <a:t>or </a:t>
            </a:r>
            <a:r>
              <a:rPr sz="2400" spc="-80" dirty="0">
                <a:latin typeface="Times New Roman"/>
                <a:cs typeface="Times New Roman"/>
              </a:rPr>
              <a:t>more </a:t>
            </a:r>
            <a:r>
              <a:rPr sz="2400" spc="-120" dirty="0">
                <a:latin typeface="Times New Roman"/>
                <a:cs typeface="Times New Roman"/>
              </a:rPr>
              <a:t>carbonyl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complex (Table </a:t>
            </a:r>
            <a:r>
              <a:rPr sz="2400" spc="-50" dirty="0">
                <a:latin typeface="Times New Roman"/>
                <a:cs typeface="Times New Roman"/>
              </a:rPr>
              <a:t>13-7).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140"/>
              </a:spcBef>
            </a:pPr>
            <a:r>
              <a:rPr sz="2550" spc="547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365" dirty="0">
                <a:latin typeface="Times New Roman"/>
                <a:cs typeface="Times New Roman"/>
              </a:rPr>
              <a:t>We </a:t>
            </a:r>
            <a:r>
              <a:rPr sz="2000" spc="-95" dirty="0">
                <a:latin typeface="Times New Roman"/>
                <a:cs typeface="Times New Roman"/>
              </a:rPr>
              <a:t>will </a:t>
            </a:r>
            <a:r>
              <a:rPr sz="2000" spc="-130" dirty="0">
                <a:latin typeface="Times New Roman"/>
                <a:cs typeface="Times New Roman"/>
              </a:rPr>
              <a:t>assume </a:t>
            </a:r>
            <a:r>
              <a:rPr sz="2000" spc="-60" dirty="0">
                <a:latin typeface="Times New Roman"/>
                <a:cs typeface="Times New Roman"/>
              </a:rPr>
              <a:t>that </a:t>
            </a:r>
            <a:r>
              <a:rPr sz="2000" spc="-110" dirty="0">
                <a:latin typeface="Times New Roman"/>
                <a:cs typeface="Times New Roman"/>
              </a:rPr>
              <a:t>all </a:t>
            </a:r>
            <a:r>
              <a:rPr sz="2000" spc="-65" dirty="0">
                <a:latin typeface="Times New Roman"/>
                <a:cs typeface="Times New Roman"/>
              </a:rPr>
              <a:t>the </a:t>
            </a:r>
            <a:r>
              <a:rPr sz="2000" spc="-155" dirty="0">
                <a:latin typeface="Times New Roman"/>
                <a:cs typeface="Times New Roman"/>
              </a:rPr>
              <a:t>IR </a:t>
            </a:r>
            <a:r>
              <a:rPr sz="2000" spc="-100" dirty="0">
                <a:latin typeface="Times New Roman"/>
                <a:cs typeface="Times New Roman"/>
              </a:rPr>
              <a:t>active </a:t>
            </a:r>
            <a:r>
              <a:rPr sz="2000" spc="-110" dirty="0">
                <a:latin typeface="Times New Roman"/>
                <a:cs typeface="Times New Roman"/>
              </a:rPr>
              <a:t>modes </a:t>
            </a:r>
            <a:r>
              <a:rPr sz="2000" spc="-75" dirty="0">
                <a:latin typeface="Times New Roman"/>
                <a:cs typeface="Times New Roman"/>
              </a:rPr>
              <a:t>are </a:t>
            </a:r>
            <a:r>
              <a:rPr sz="2000" spc="-114" dirty="0">
                <a:latin typeface="Times New Roman"/>
                <a:cs typeface="Times New Roman"/>
              </a:rPr>
              <a:t>visible and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distinguishable.</a:t>
            </a:r>
            <a:endParaRPr sz="20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130"/>
              </a:spcBef>
            </a:pPr>
            <a:r>
              <a:rPr sz="2550" spc="67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45" dirty="0">
                <a:latin typeface="Times New Roman"/>
                <a:cs typeface="Times New Roman"/>
              </a:rPr>
              <a:t>Exercise </a:t>
            </a:r>
            <a:r>
              <a:rPr sz="2000" spc="-95" dirty="0">
                <a:latin typeface="Times New Roman"/>
                <a:cs typeface="Times New Roman"/>
              </a:rPr>
              <a:t>caution </a:t>
            </a:r>
            <a:r>
              <a:rPr sz="2000" spc="-100" dirty="0">
                <a:latin typeface="Times New Roman"/>
                <a:cs typeface="Times New Roman"/>
              </a:rPr>
              <a:t>when </a:t>
            </a:r>
            <a:r>
              <a:rPr sz="2000" spc="-125" dirty="0">
                <a:latin typeface="Times New Roman"/>
                <a:cs typeface="Times New Roman"/>
              </a:rPr>
              <a:t>using </a:t>
            </a:r>
            <a:r>
              <a:rPr sz="2000" spc="-90" dirty="0">
                <a:latin typeface="Times New Roman"/>
                <a:cs typeface="Times New Roman"/>
              </a:rPr>
              <a:t>this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table.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426710" cy="0"/>
          </a:xfrm>
          <a:custGeom>
            <a:avLst/>
            <a:gdLst/>
            <a:ahLst/>
            <a:cxnLst/>
            <a:rect l="l" t="t" r="r" b="b"/>
            <a:pathLst>
              <a:path w="5426710">
                <a:moveTo>
                  <a:pt x="0" y="0"/>
                </a:moveTo>
                <a:lnTo>
                  <a:pt x="542671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404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0" dirty="0"/>
              <a:t>Positions </a:t>
            </a:r>
            <a:r>
              <a:rPr sz="4000" spc="135" dirty="0"/>
              <a:t>of </a:t>
            </a:r>
            <a:r>
              <a:rPr sz="4000" spc="-114" dirty="0"/>
              <a:t>IR</a:t>
            </a:r>
            <a:r>
              <a:rPr sz="4000" spc="-25" dirty="0"/>
              <a:t> </a:t>
            </a:r>
            <a:r>
              <a:rPr sz="4000" spc="135" dirty="0"/>
              <a:t>Bands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426710" cy="0"/>
          </a:xfrm>
          <a:custGeom>
            <a:avLst/>
            <a:gdLst/>
            <a:ahLst/>
            <a:cxnLst/>
            <a:rect l="l" t="t" r="r" b="b"/>
            <a:pathLst>
              <a:path w="5426710">
                <a:moveTo>
                  <a:pt x="0" y="0"/>
                </a:moveTo>
                <a:lnTo>
                  <a:pt x="542671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963314"/>
            <a:ext cx="7719695" cy="21342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300" spc="89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60" dirty="0">
                <a:latin typeface="Times New Roman"/>
                <a:cs typeface="Times New Roman"/>
              </a:rPr>
              <a:t>Terminal </a:t>
            </a:r>
            <a:r>
              <a:rPr sz="2600" spc="265" dirty="0">
                <a:latin typeface="Times New Roman"/>
                <a:cs typeface="Times New Roman"/>
              </a:rPr>
              <a:t>&gt; </a:t>
            </a:r>
            <a:r>
              <a:rPr sz="2600" spc="-135" dirty="0">
                <a:latin typeface="Times New Roman"/>
                <a:cs typeface="Times New Roman"/>
              </a:rPr>
              <a:t>doubly </a:t>
            </a:r>
            <a:r>
              <a:rPr sz="2600" spc="-130" dirty="0">
                <a:latin typeface="Times New Roman"/>
                <a:cs typeface="Times New Roman"/>
              </a:rPr>
              <a:t>bridging </a:t>
            </a:r>
            <a:r>
              <a:rPr sz="2600" spc="265" dirty="0">
                <a:latin typeface="Times New Roman"/>
                <a:cs typeface="Times New Roman"/>
              </a:rPr>
              <a:t>&gt;</a:t>
            </a:r>
            <a:r>
              <a:rPr sz="2600" spc="-3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triply </a:t>
            </a:r>
            <a:r>
              <a:rPr sz="2600" spc="-130" dirty="0">
                <a:latin typeface="Times New Roman"/>
                <a:cs typeface="Times New Roman"/>
              </a:rPr>
              <a:t>bridging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179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20" dirty="0">
                <a:latin typeface="Times New Roman"/>
                <a:cs typeface="Times New Roman"/>
              </a:rPr>
              <a:t>Why?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300" spc="46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310" dirty="0">
                <a:latin typeface="Times New Roman"/>
                <a:cs typeface="Times New Roman"/>
              </a:rPr>
              <a:t>As </a:t>
            </a:r>
            <a:r>
              <a:rPr sz="2600" spc="-85" dirty="0">
                <a:latin typeface="Symbol"/>
                <a:cs typeface="Symbol"/>
              </a:rPr>
              <a:t></a:t>
            </a:r>
            <a:r>
              <a:rPr sz="2600" spc="-85" dirty="0">
                <a:latin typeface="Times New Roman"/>
                <a:cs typeface="Times New Roman"/>
              </a:rPr>
              <a:t>-acceptor </a:t>
            </a:r>
            <a:r>
              <a:rPr sz="2600" spc="-130" dirty="0">
                <a:latin typeface="Times New Roman"/>
                <a:cs typeface="Times New Roman"/>
              </a:rPr>
              <a:t>ability </a:t>
            </a:r>
            <a:r>
              <a:rPr sz="2600" spc="-110" dirty="0">
                <a:latin typeface="Times New Roman"/>
                <a:cs typeface="Times New Roman"/>
              </a:rPr>
              <a:t>increases,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60" dirty="0">
                <a:latin typeface="Times New Roman"/>
                <a:cs typeface="Times New Roman"/>
              </a:rPr>
              <a:t>C-O </a:t>
            </a:r>
            <a:r>
              <a:rPr sz="2600" spc="-80" dirty="0">
                <a:latin typeface="Times New Roman"/>
                <a:cs typeface="Times New Roman"/>
              </a:rPr>
              <a:t>stretch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decreases.</a:t>
            </a:r>
            <a:endParaRPr sz="26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80"/>
              </a:spcBef>
            </a:pPr>
            <a:r>
              <a:rPr sz="3075" spc="284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Times New Roman"/>
                <a:cs typeface="Times New Roman"/>
              </a:rPr>
              <a:t>What </a:t>
            </a:r>
            <a:r>
              <a:rPr sz="2400" spc="-180" dirty="0">
                <a:latin typeface="Times New Roman"/>
                <a:cs typeface="Times New Roman"/>
              </a:rPr>
              <a:t>may </a:t>
            </a:r>
            <a:r>
              <a:rPr sz="2400" spc="-130" dirty="0">
                <a:latin typeface="Times New Roman"/>
                <a:cs typeface="Times New Roman"/>
              </a:rPr>
              <a:t>affect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0" dirty="0">
                <a:latin typeface="Times New Roman"/>
                <a:cs typeface="Times New Roman"/>
              </a:rPr>
              <a:t>ability </a:t>
            </a:r>
            <a:r>
              <a:rPr sz="2400" spc="-45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accept </a:t>
            </a:r>
            <a:r>
              <a:rPr sz="2400" spc="-75" dirty="0">
                <a:latin typeface="Times New Roman"/>
                <a:cs typeface="Times New Roman"/>
              </a:rPr>
              <a:t>electron </a:t>
            </a:r>
            <a:r>
              <a:rPr sz="2400" spc="-110" dirty="0">
                <a:latin typeface="Times New Roman"/>
                <a:cs typeface="Times New Roman"/>
              </a:rPr>
              <a:t>density </a:t>
            </a:r>
            <a:r>
              <a:rPr sz="2400" spc="-75" dirty="0">
                <a:latin typeface="Times New Roman"/>
                <a:cs typeface="Times New Roman"/>
              </a:rPr>
              <a:t>into the </a:t>
            </a:r>
            <a:r>
              <a:rPr sz="2400" spc="-680" dirty="0">
                <a:latin typeface="Symbol"/>
                <a:cs typeface="Symbol"/>
              </a:rPr>
              <a:t></a:t>
            </a:r>
            <a:r>
              <a:rPr sz="2400" spc="-680" dirty="0">
                <a:latin typeface="Times New Roman"/>
                <a:cs typeface="Times New Roman"/>
              </a:rPr>
              <a:t>- 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acceptor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orbitals?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3304540" cy="0"/>
          </a:xfrm>
          <a:custGeom>
            <a:avLst/>
            <a:gdLst/>
            <a:ahLst/>
            <a:cxnLst/>
            <a:rect l="l" t="t" r="r" b="b"/>
            <a:pathLst>
              <a:path w="3304540">
                <a:moveTo>
                  <a:pt x="0" y="0"/>
                </a:moveTo>
                <a:lnTo>
                  <a:pt x="330454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3284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NMR</a:t>
            </a:r>
            <a:r>
              <a:rPr sz="4000" spc="470" dirty="0"/>
              <a:t> </a:t>
            </a:r>
            <a:r>
              <a:rPr sz="4000" spc="170" dirty="0"/>
              <a:t>Spectra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3304540" cy="0"/>
          </a:xfrm>
          <a:custGeom>
            <a:avLst/>
            <a:gdLst/>
            <a:ahLst/>
            <a:cxnLst/>
            <a:rect l="l" t="t" r="r" b="b"/>
            <a:pathLst>
              <a:path w="3304540">
                <a:moveTo>
                  <a:pt x="0" y="0"/>
                </a:moveTo>
                <a:lnTo>
                  <a:pt x="330454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37640"/>
            <a:ext cx="7154545" cy="43154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5750" marR="5080" indent="-273050">
              <a:lnSpc>
                <a:spcPct val="90000"/>
              </a:lnSpc>
              <a:spcBef>
                <a:spcPts val="434"/>
              </a:spcBef>
            </a:pPr>
            <a:r>
              <a:rPr sz="3525" spc="5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35" dirty="0">
                <a:latin typeface="Times New Roman"/>
                <a:cs typeface="Times New Roman"/>
              </a:rPr>
              <a:t>Chemical </a:t>
            </a:r>
            <a:r>
              <a:rPr sz="2800" spc="-114" dirty="0">
                <a:latin typeface="Times New Roman"/>
                <a:cs typeface="Times New Roman"/>
              </a:rPr>
              <a:t>shifts, splitting </a:t>
            </a:r>
            <a:r>
              <a:rPr sz="2800" spc="-65" dirty="0">
                <a:latin typeface="Times New Roman"/>
                <a:cs typeface="Times New Roman"/>
              </a:rPr>
              <a:t>patterns, </a:t>
            </a:r>
            <a:r>
              <a:rPr sz="2800" spc="-155" dirty="0">
                <a:latin typeface="Times New Roman"/>
                <a:cs typeface="Times New Roman"/>
              </a:rPr>
              <a:t>and </a:t>
            </a:r>
            <a:r>
              <a:rPr sz="2800" spc="-145" dirty="0">
                <a:latin typeface="Times New Roman"/>
                <a:cs typeface="Times New Roman"/>
              </a:rPr>
              <a:t>coupling  </a:t>
            </a:r>
            <a:r>
              <a:rPr sz="2800" spc="-125" dirty="0">
                <a:latin typeface="Times New Roman"/>
                <a:cs typeface="Times New Roman"/>
              </a:rPr>
              <a:t>constants </a:t>
            </a:r>
            <a:r>
              <a:rPr sz="2800" spc="-105" dirty="0">
                <a:latin typeface="Times New Roman"/>
                <a:cs typeface="Times New Roman"/>
              </a:rPr>
              <a:t>are </a:t>
            </a:r>
            <a:r>
              <a:rPr sz="2800" spc="-150" dirty="0">
                <a:latin typeface="Times New Roman"/>
                <a:cs typeface="Times New Roman"/>
              </a:rPr>
              <a:t>useful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35" dirty="0">
                <a:latin typeface="Times New Roman"/>
                <a:cs typeface="Times New Roman"/>
              </a:rPr>
              <a:t>characterizing </a:t>
            </a:r>
            <a:r>
              <a:rPr sz="2800" spc="-120" dirty="0">
                <a:latin typeface="Times New Roman"/>
                <a:cs typeface="Times New Roman"/>
              </a:rPr>
              <a:t>environments </a:t>
            </a:r>
            <a:r>
              <a:rPr sz="2800" spc="-160" dirty="0">
                <a:latin typeface="Times New Roman"/>
                <a:cs typeface="Times New Roman"/>
              </a:rPr>
              <a:t>of  </a:t>
            </a:r>
            <a:r>
              <a:rPr sz="2800" spc="-100" dirty="0">
                <a:latin typeface="Times New Roman"/>
                <a:cs typeface="Times New Roman"/>
              </a:rPr>
              <a:t>atoms.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3525" spc="270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400" spc="270" baseline="29513" dirty="0">
                <a:latin typeface="Times New Roman"/>
                <a:cs typeface="Times New Roman"/>
              </a:rPr>
              <a:t>13</a:t>
            </a:r>
            <a:r>
              <a:rPr sz="2800" spc="180" dirty="0">
                <a:latin typeface="Times New Roman"/>
                <a:cs typeface="Times New Roman"/>
              </a:rPr>
              <a:t>C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NMR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90"/>
              </a:spcBef>
            </a:pPr>
            <a:r>
              <a:rPr sz="3075" spc="179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20" dirty="0">
                <a:latin typeface="Times New Roman"/>
                <a:cs typeface="Times New Roman"/>
              </a:rPr>
              <a:t>Table </a:t>
            </a:r>
            <a:r>
              <a:rPr sz="2400" spc="-90" dirty="0">
                <a:latin typeface="Times New Roman"/>
                <a:cs typeface="Times New Roman"/>
              </a:rPr>
              <a:t>13-9 </a:t>
            </a:r>
            <a:r>
              <a:rPr sz="2400" spc="-100" dirty="0">
                <a:latin typeface="Times New Roman"/>
                <a:cs typeface="Times New Roman"/>
              </a:rPr>
              <a:t>(unique </a:t>
            </a:r>
            <a:r>
              <a:rPr sz="2400" spc="-110" dirty="0">
                <a:latin typeface="Times New Roman"/>
                <a:cs typeface="Times New Roman"/>
              </a:rPr>
              <a:t>carbon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environments)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3525" spc="53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400" spc="532" baseline="29513" dirty="0">
                <a:latin typeface="Times New Roman"/>
                <a:cs typeface="Times New Roman"/>
              </a:rPr>
              <a:t>1</a:t>
            </a:r>
            <a:r>
              <a:rPr sz="2800" spc="355" dirty="0">
                <a:latin typeface="Times New Roman"/>
                <a:cs typeface="Times New Roman"/>
              </a:rPr>
              <a:t>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NMR</a:t>
            </a:r>
            <a:endParaRPr sz="2800">
              <a:latin typeface="Times New Roman"/>
              <a:cs typeface="Times New Roman"/>
            </a:endParaRPr>
          </a:p>
          <a:p>
            <a:pPr marL="559435" marR="259079" indent="-228600">
              <a:lnSpc>
                <a:spcPts val="2590"/>
              </a:lnSpc>
              <a:spcBef>
                <a:spcPts val="415"/>
              </a:spcBef>
            </a:pPr>
            <a:r>
              <a:rPr sz="3075" spc="14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95" dirty="0">
                <a:latin typeface="Times New Roman"/>
                <a:cs typeface="Times New Roman"/>
              </a:rPr>
              <a:t>Protons </a:t>
            </a:r>
            <a:r>
              <a:rPr sz="2400" spc="-105" dirty="0">
                <a:latin typeface="Times New Roman"/>
                <a:cs typeface="Times New Roman"/>
              </a:rPr>
              <a:t>bonded </a:t>
            </a:r>
            <a:r>
              <a:rPr sz="2400" spc="-45" dirty="0">
                <a:latin typeface="Times New Roman"/>
                <a:cs typeface="Times New Roman"/>
              </a:rPr>
              <a:t>to </a:t>
            </a:r>
            <a:r>
              <a:rPr sz="2400" spc="-114" dirty="0">
                <a:latin typeface="Times New Roman"/>
                <a:cs typeface="Times New Roman"/>
              </a:rPr>
              <a:t>metals </a:t>
            </a:r>
            <a:r>
              <a:rPr sz="2400" spc="-85" dirty="0">
                <a:latin typeface="Times New Roman"/>
                <a:cs typeface="Times New Roman"/>
              </a:rPr>
              <a:t>are </a:t>
            </a:r>
            <a:r>
              <a:rPr sz="2400" spc="-105" dirty="0">
                <a:latin typeface="Times New Roman"/>
                <a:cs typeface="Times New Roman"/>
              </a:rPr>
              <a:t>strongly </a:t>
            </a:r>
            <a:r>
              <a:rPr sz="2400" spc="-120" dirty="0">
                <a:latin typeface="Times New Roman"/>
                <a:cs typeface="Times New Roman"/>
              </a:rPr>
              <a:t>shielded </a:t>
            </a:r>
            <a:r>
              <a:rPr sz="2400" spc="-275" dirty="0">
                <a:latin typeface="Times New Roman"/>
                <a:cs typeface="Times New Roman"/>
              </a:rPr>
              <a:t>(chemical  </a:t>
            </a:r>
            <a:r>
              <a:rPr sz="2400" spc="-125" dirty="0">
                <a:latin typeface="Times New Roman"/>
                <a:cs typeface="Times New Roman"/>
              </a:rPr>
              <a:t>shifts)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95"/>
              </a:spcBef>
            </a:pPr>
            <a:r>
              <a:rPr sz="2550" spc="172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114" dirty="0">
                <a:latin typeface="Times New Roman"/>
                <a:cs typeface="Times New Roman"/>
              </a:rPr>
              <a:t>Table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3-10</a:t>
            </a:r>
            <a:endParaRPr sz="20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130"/>
              </a:spcBef>
            </a:pPr>
            <a:r>
              <a:rPr sz="2550" spc="209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140" dirty="0">
                <a:latin typeface="Times New Roman"/>
                <a:cs typeface="Times New Roman"/>
              </a:rPr>
              <a:t>Ring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whizzing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spc="-175" dirty="0">
                <a:latin typeface="Times New Roman"/>
                <a:cs typeface="Times New Roman"/>
              </a:rPr>
              <a:t>Using </a:t>
            </a:r>
            <a:r>
              <a:rPr sz="2800" spc="-130" dirty="0">
                <a:latin typeface="Times New Roman"/>
                <a:cs typeface="Times New Roman"/>
              </a:rPr>
              <a:t>spectroscopy </a:t>
            </a:r>
            <a:r>
              <a:rPr sz="2800" spc="-100" dirty="0">
                <a:latin typeface="Times New Roman"/>
                <a:cs typeface="Times New Roman"/>
              </a:rPr>
              <a:t>for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identification.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270"/>
            <a:ext cx="6705600" cy="490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5106670"/>
            <a:ext cx="6934200" cy="139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2838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65" dirty="0"/>
              <a:t>References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07160"/>
            <a:ext cx="7562215" cy="25247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Clr>
                <a:srgbClr val="D24716"/>
              </a:buClr>
              <a:buSzPct val="85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Organometallic 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Chemistry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Catalysis, </a:t>
            </a:r>
            <a:r>
              <a:rPr sz="2000" spc="-80" dirty="0">
                <a:solidFill>
                  <a:srgbClr val="006FBF"/>
                </a:solidFill>
                <a:latin typeface="Times New Roman"/>
                <a:cs typeface="Times New Roman"/>
              </a:rPr>
              <a:t>Didier</a:t>
            </a:r>
            <a:r>
              <a:rPr sz="2000" spc="-105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2000" spc="-100" dirty="0">
                <a:solidFill>
                  <a:srgbClr val="006FBF"/>
                </a:solidFill>
                <a:latin typeface="Times New Roman"/>
                <a:cs typeface="Times New Roman"/>
              </a:rPr>
              <a:t>Astruc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D24716"/>
              </a:buClr>
              <a:buSzPct val="85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Organometallic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Chemistry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000" spc="-20" dirty="0">
                <a:solidFill>
                  <a:srgbClr val="006FBF"/>
                </a:solidFill>
                <a:latin typeface="Times New Roman"/>
                <a:cs typeface="Times New Roman"/>
              </a:rPr>
              <a:t>R.C.</a:t>
            </a:r>
            <a:r>
              <a:rPr sz="2000" spc="-125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006FBF"/>
                </a:solidFill>
                <a:latin typeface="Times New Roman"/>
                <a:cs typeface="Times New Roman"/>
              </a:rPr>
              <a:t>Mehrotra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lr>
                <a:srgbClr val="D24716"/>
              </a:buClr>
              <a:buSzPct val="85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Inorganic </a:t>
            </a:r>
            <a:r>
              <a:rPr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Chemistry: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Principles 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Structure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Reactivity,</a:t>
            </a:r>
            <a:r>
              <a:rPr sz="2000" b="1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srgbClr val="006FBF"/>
                </a:solidFill>
                <a:latin typeface="Times New Roman"/>
                <a:cs typeface="Times New Roman"/>
              </a:rPr>
              <a:t>James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65" dirty="0">
                <a:solidFill>
                  <a:srgbClr val="006FBF"/>
                </a:solidFill>
                <a:latin typeface="Times New Roman"/>
                <a:cs typeface="Times New Roman"/>
              </a:rPr>
              <a:t>E. </a:t>
            </a:r>
            <a:r>
              <a:rPr sz="2000" spc="-85" dirty="0">
                <a:solidFill>
                  <a:srgbClr val="006FBF"/>
                </a:solidFill>
                <a:latin typeface="Times New Roman"/>
                <a:cs typeface="Times New Roman"/>
              </a:rPr>
              <a:t>Huheey, </a:t>
            </a:r>
            <a:r>
              <a:rPr sz="2000" spc="-105" dirty="0">
                <a:solidFill>
                  <a:srgbClr val="006FBF"/>
                </a:solidFill>
                <a:latin typeface="Times New Roman"/>
                <a:cs typeface="Times New Roman"/>
              </a:rPr>
              <a:t>Ellen </a:t>
            </a:r>
            <a:r>
              <a:rPr sz="2000" spc="-90" dirty="0">
                <a:solidFill>
                  <a:srgbClr val="006FBF"/>
                </a:solidFill>
                <a:latin typeface="Times New Roman"/>
                <a:cs typeface="Times New Roman"/>
              </a:rPr>
              <a:t>A. </a:t>
            </a:r>
            <a:r>
              <a:rPr sz="2000" spc="-50" dirty="0">
                <a:solidFill>
                  <a:srgbClr val="006FBF"/>
                </a:solidFill>
                <a:latin typeface="Times New Roman"/>
                <a:cs typeface="Times New Roman"/>
              </a:rPr>
              <a:t>Keiter, </a:t>
            </a:r>
            <a:r>
              <a:rPr sz="2000" spc="-105" dirty="0">
                <a:solidFill>
                  <a:srgbClr val="006FBF"/>
                </a:solidFill>
                <a:latin typeface="Times New Roman"/>
                <a:cs typeface="Times New Roman"/>
              </a:rPr>
              <a:t>Richard </a:t>
            </a:r>
            <a:r>
              <a:rPr sz="2000" spc="-70" dirty="0">
                <a:solidFill>
                  <a:srgbClr val="006FBF"/>
                </a:solidFill>
                <a:latin typeface="Times New Roman"/>
                <a:cs typeface="Times New Roman"/>
              </a:rPr>
              <a:t>L. </a:t>
            </a:r>
            <a:r>
              <a:rPr sz="2000" spc="-50" dirty="0">
                <a:solidFill>
                  <a:srgbClr val="006FBF"/>
                </a:solidFill>
                <a:latin typeface="Times New Roman"/>
                <a:cs typeface="Times New Roman"/>
              </a:rPr>
              <a:t>Keiter, </a:t>
            </a:r>
            <a:r>
              <a:rPr sz="2000" spc="-85" dirty="0">
                <a:solidFill>
                  <a:srgbClr val="006FBF"/>
                </a:solidFill>
                <a:latin typeface="Times New Roman"/>
                <a:cs typeface="Times New Roman"/>
              </a:rPr>
              <a:t>Okhil </a:t>
            </a:r>
            <a:r>
              <a:rPr sz="2000" spc="-70" dirty="0">
                <a:solidFill>
                  <a:srgbClr val="006FBF"/>
                </a:solidFill>
                <a:latin typeface="Times New Roman"/>
                <a:cs typeface="Times New Roman"/>
              </a:rPr>
              <a:t>K.</a:t>
            </a:r>
            <a:r>
              <a:rPr sz="2000" spc="235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2000" spc="-130" dirty="0">
                <a:solidFill>
                  <a:srgbClr val="006FBF"/>
                </a:solidFill>
                <a:latin typeface="Times New Roman"/>
                <a:cs typeface="Times New Roman"/>
              </a:rPr>
              <a:t>Medhi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lr>
                <a:srgbClr val="D24716"/>
              </a:buClr>
              <a:buSzPct val="85000"/>
              <a:buAutoNum type="arabicPeriod" startAt="4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Reaction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Mechanisms </a:t>
            </a:r>
            <a:r>
              <a:rPr sz="20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Inorganic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Organometallic</a:t>
            </a:r>
            <a:r>
              <a:rPr sz="2000" b="1" spc="-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Systems,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65" dirty="0">
                <a:solidFill>
                  <a:srgbClr val="006FBF"/>
                </a:solidFill>
                <a:latin typeface="Times New Roman"/>
                <a:cs typeface="Times New Roman"/>
              </a:rPr>
              <a:t>Robert </a:t>
            </a:r>
            <a:r>
              <a:rPr sz="2000" spc="-114" dirty="0">
                <a:solidFill>
                  <a:srgbClr val="006FBF"/>
                </a:solidFill>
                <a:latin typeface="Times New Roman"/>
                <a:cs typeface="Times New Roman"/>
              </a:rPr>
              <a:t>B. </a:t>
            </a:r>
            <a:r>
              <a:rPr sz="2000" spc="-75" dirty="0">
                <a:solidFill>
                  <a:srgbClr val="006FBF"/>
                </a:solidFill>
                <a:latin typeface="Times New Roman"/>
                <a:cs typeface="Times New Roman"/>
              </a:rPr>
              <a:t>Jordan; </a:t>
            </a:r>
            <a:r>
              <a:rPr sz="2000" spc="-90" dirty="0">
                <a:solidFill>
                  <a:srgbClr val="006FBF"/>
                </a:solidFill>
                <a:latin typeface="Times New Roman"/>
                <a:cs typeface="Times New Roman"/>
              </a:rPr>
              <a:t>Professor </a:t>
            </a:r>
            <a:r>
              <a:rPr sz="2000" spc="-125" dirty="0">
                <a:solidFill>
                  <a:srgbClr val="006FBF"/>
                </a:solidFill>
                <a:latin typeface="Times New Roman"/>
                <a:cs typeface="Times New Roman"/>
              </a:rPr>
              <a:t>of </a:t>
            </a:r>
            <a:r>
              <a:rPr sz="2000" spc="-75" dirty="0">
                <a:solidFill>
                  <a:srgbClr val="006FBF"/>
                </a:solidFill>
                <a:latin typeface="Times New Roman"/>
                <a:cs typeface="Times New Roman"/>
              </a:rPr>
              <a:t>Chemistry, </a:t>
            </a:r>
            <a:r>
              <a:rPr sz="2000" spc="-95" dirty="0">
                <a:solidFill>
                  <a:srgbClr val="006FBF"/>
                </a:solidFill>
                <a:latin typeface="Times New Roman"/>
                <a:cs typeface="Times New Roman"/>
              </a:rPr>
              <a:t>University </a:t>
            </a:r>
            <a:r>
              <a:rPr sz="2000" spc="-125" dirty="0">
                <a:solidFill>
                  <a:srgbClr val="006FBF"/>
                </a:solidFill>
                <a:latin typeface="Times New Roman"/>
                <a:cs typeface="Times New Roman"/>
              </a:rPr>
              <a:t>of</a:t>
            </a:r>
            <a:r>
              <a:rPr sz="2000" spc="240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006FBF"/>
                </a:solidFill>
                <a:latin typeface="Times New Roman"/>
                <a:cs typeface="Times New Roman"/>
              </a:rPr>
              <a:t>Alberta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D24716"/>
              </a:buClr>
              <a:buSzPct val="85000"/>
              <a:buAutoNum type="arabicPeriod" startAt="5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  <a:hlinkClick r:id="rId2"/>
              </a:rPr>
              <a:t>http://www.chem.iitb.ac.in/~rmv/ch102/ic6.pdf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290" y="5384800"/>
            <a:ext cx="1072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>
                <a:latin typeface="Times New Roman"/>
                <a:cs typeface="Times New Roman"/>
              </a:rPr>
              <a:t>-</a:t>
            </a:r>
            <a:r>
              <a:rPr sz="3200" spc="-225" dirty="0">
                <a:latin typeface="Times New Roman"/>
                <a:cs typeface="Times New Roman"/>
              </a:rPr>
              <a:t>Th</a:t>
            </a:r>
            <a:r>
              <a:rPr sz="3200" spc="-170" dirty="0">
                <a:latin typeface="Times New Roman"/>
                <a:cs typeface="Times New Roman"/>
              </a:rPr>
              <a:t>a</a:t>
            </a:r>
            <a:r>
              <a:rPr sz="3200" spc="-145" dirty="0">
                <a:latin typeface="Times New Roman"/>
                <a:cs typeface="Times New Roman"/>
              </a:rPr>
              <a:t>n</a:t>
            </a:r>
            <a:r>
              <a:rPr sz="3200" spc="-200" dirty="0"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339" y="5872479"/>
            <a:ext cx="62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90" dirty="0">
                <a:latin typeface="Times New Roman"/>
                <a:cs typeface="Times New Roman"/>
              </a:rPr>
              <a:t>Y</a:t>
            </a:r>
            <a:r>
              <a:rPr sz="3200" spc="-275" dirty="0">
                <a:latin typeface="Times New Roman"/>
                <a:cs typeface="Times New Roman"/>
              </a:rPr>
              <a:t>o</a:t>
            </a:r>
            <a:r>
              <a:rPr sz="3200" spc="-135" dirty="0">
                <a:latin typeface="Times New Roman"/>
                <a:cs typeface="Times New Roman"/>
              </a:rPr>
              <a:t>u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014730"/>
            <a:ext cx="5175250" cy="0"/>
          </a:xfrm>
          <a:custGeom>
            <a:avLst/>
            <a:gdLst/>
            <a:ahLst/>
            <a:cxnLst/>
            <a:rect l="l" t="t" r="r" b="b"/>
            <a:pathLst>
              <a:path w="5175250">
                <a:moveTo>
                  <a:pt x="0" y="0"/>
                </a:moveTo>
                <a:lnTo>
                  <a:pt x="517525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29259"/>
            <a:ext cx="51530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14" dirty="0"/>
              <a:t>Organic </a:t>
            </a:r>
            <a:r>
              <a:rPr sz="4000" spc="155" dirty="0"/>
              <a:t>Ligands</a:t>
            </a:r>
            <a:r>
              <a:rPr sz="4000" spc="-315" dirty="0"/>
              <a:t> </a:t>
            </a:r>
            <a:r>
              <a:rPr sz="4000" spc="135" dirty="0"/>
              <a:t>and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96240" y="991869"/>
            <a:ext cx="5175250" cy="0"/>
          </a:xfrm>
          <a:custGeom>
            <a:avLst/>
            <a:gdLst/>
            <a:ahLst/>
            <a:cxnLst/>
            <a:rect l="l" t="t" r="r" b="b"/>
            <a:pathLst>
              <a:path w="5175250">
                <a:moveTo>
                  <a:pt x="0" y="0"/>
                </a:moveTo>
                <a:lnTo>
                  <a:pt x="517525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1624330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1038859"/>
            <a:ext cx="35229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15" dirty="0">
                <a:solidFill>
                  <a:srgbClr val="686363"/>
                </a:solidFill>
                <a:latin typeface="Arial"/>
                <a:cs typeface="Arial"/>
              </a:rPr>
              <a:t>Nomenclature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" y="1601469"/>
            <a:ext cx="3543300" cy="0"/>
          </a:xfrm>
          <a:custGeom>
            <a:avLst/>
            <a:gdLst/>
            <a:ahLst/>
            <a:cxnLst/>
            <a:rect l="l" t="t" r="r" b="b"/>
            <a:pathLst>
              <a:path w="3543300">
                <a:moveTo>
                  <a:pt x="0" y="0"/>
                </a:moveTo>
                <a:lnTo>
                  <a:pt x="35433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1976299"/>
            <a:ext cx="8272780" cy="20523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300" spc="855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570" dirty="0">
                <a:latin typeface="Times New Roman"/>
                <a:cs typeface="Times New Roman"/>
              </a:rPr>
              <a:t>A </a:t>
            </a:r>
            <a:r>
              <a:rPr sz="2600" spc="-100" dirty="0">
                <a:latin typeface="Times New Roman"/>
                <a:cs typeface="Times New Roman"/>
              </a:rPr>
              <a:t>number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55" dirty="0">
                <a:latin typeface="Times New Roman"/>
                <a:cs typeface="Times New Roman"/>
              </a:rPr>
              <a:t>ligands </a:t>
            </a:r>
            <a:r>
              <a:rPr sz="2600" spc="-195" dirty="0">
                <a:latin typeface="Times New Roman"/>
                <a:cs typeface="Times New Roman"/>
              </a:rPr>
              <a:t>may </a:t>
            </a:r>
            <a:r>
              <a:rPr sz="2600" spc="-120" dirty="0">
                <a:latin typeface="Times New Roman"/>
                <a:cs typeface="Times New Roman"/>
              </a:rPr>
              <a:t>bond </a:t>
            </a:r>
            <a:r>
              <a:rPr sz="2600" spc="-105" dirty="0">
                <a:latin typeface="Times New Roman"/>
                <a:cs typeface="Times New Roman"/>
              </a:rPr>
              <a:t>through </a:t>
            </a:r>
            <a:r>
              <a:rPr sz="2600" spc="-100" dirty="0">
                <a:latin typeface="Times New Roman"/>
                <a:cs typeface="Times New Roman"/>
              </a:rPr>
              <a:t>different number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atoms.</a:t>
            </a:r>
            <a:endParaRPr sz="2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20"/>
              </a:spcBef>
            </a:pPr>
            <a:r>
              <a:rPr sz="3075" spc="3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number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05" dirty="0">
                <a:latin typeface="Times New Roman"/>
                <a:cs typeface="Times New Roman"/>
              </a:rPr>
              <a:t>indicated </a:t>
            </a:r>
            <a:r>
              <a:rPr sz="2400" spc="-165" dirty="0">
                <a:latin typeface="Times New Roman"/>
                <a:cs typeface="Times New Roman"/>
              </a:rPr>
              <a:t>by </a:t>
            </a:r>
            <a:r>
              <a:rPr sz="2450" spc="-35" dirty="0">
                <a:latin typeface="Symbol"/>
                <a:cs typeface="Symbol"/>
              </a:rPr>
              <a:t>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(eta) </a:t>
            </a:r>
            <a:r>
              <a:rPr sz="2400" spc="-114" dirty="0">
                <a:latin typeface="Times New Roman"/>
                <a:cs typeface="Times New Roman"/>
              </a:rPr>
              <a:t>followed </a:t>
            </a:r>
            <a:r>
              <a:rPr sz="2400" spc="-165" dirty="0">
                <a:latin typeface="Times New Roman"/>
                <a:cs typeface="Times New Roman"/>
              </a:rPr>
              <a:t>by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superscript.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75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50" dirty="0">
                <a:latin typeface="Times New Roman"/>
                <a:cs typeface="Times New Roman"/>
              </a:rPr>
              <a:t>Ferrocene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14" dirty="0">
                <a:latin typeface="Times New Roman"/>
                <a:cs typeface="Times New Roman"/>
              </a:rPr>
              <a:t>contains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pentahaptocyclopentadienyl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ligand.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370"/>
              </a:spcBef>
            </a:pPr>
            <a:r>
              <a:rPr sz="2550" spc="195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130" dirty="0">
                <a:latin typeface="Times New Roman"/>
                <a:cs typeface="Times New Roman"/>
              </a:rPr>
              <a:t>hapto </a:t>
            </a:r>
            <a:r>
              <a:rPr sz="2000" spc="-125" dirty="0">
                <a:latin typeface="Times New Roman"/>
                <a:cs typeface="Times New Roman"/>
              </a:rPr>
              <a:t>means </a:t>
            </a:r>
            <a:r>
              <a:rPr sz="2000" spc="-35" dirty="0">
                <a:latin typeface="Times New Roman"/>
                <a:cs typeface="Times New Roman"/>
              </a:rPr>
              <a:t>to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fasten</a:t>
            </a:r>
            <a:endParaRPr sz="20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80"/>
              </a:spcBef>
            </a:pPr>
            <a:r>
              <a:rPr sz="2400" spc="-125" dirty="0">
                <a:latin typeface="Times New Roman"/>
                <a:cs typeface="Times New Roman"/>
              </a:rPr>
              <a:t>Do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40" dirty="0">
                <a:latin typeface="Times New Roman"/>
                <a:cs typeface="Times New Roman"/>
              </a:rPr>
              <a:t>few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others.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309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The </a:t>
            </a:r>
            <a:r>
              <a:rPr sz="4000" spc="210" dirty="0"/>
              <a:t>18-Electron</a:t>
            </a:r>
            <a:r>
              <a:rPr sz="4000" spc="-40" dirty="0"/>
              <a:t> </a:t>
            </a:r>
            <a:r>
              <a:rPr sz="4000" spc="90" dirty="0"/>
              <a:t>Rule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80820"/>
            <a:ext cx="7469505" cy="349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tabLst>
                <a:tab pos="3279140" algn="l"/>
              </a:tabLst>
            </a:pPr>
            <a:r>
              <a:rPr sz="3525" spc="254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170" dirty="0">
                <a:latin typeface="Times New Roman"/>
                <a:cs typeface="Times New Roman"/>
              </a:rPr>
              <a:t>Total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20" dirty="0">
                <a:latin typeface="Times New Roman"/>
                <a:cs typeface="Times New Roman"/>
              </a:rPr>
              <a:t>18 </a:t>
            </a:r>
            <a:r>
              <a:rPr sz="2800" spc="-155" dirty="0">
                <a:latin typeface="Times New Roman"/>
                <a:cs typeface="Times New Roman"/>
              </a:rPr>
              <a:t>valence </a:t>
            </a:r>
            <a:r>
              <a:rPr sz="2800" spc="-100" dirty="0">
                <a:latin typeface="Times New Roman"/>
                <a:cs typeface="Times New Roman"/>
              </a:rPr>
              <a:t>electrons </a:t>
            </a:r>
            <a:r>
              <a:rPr sz="2800" spc="-120" dirty="0">
                <a:latin typeface="Times New Roman"/>
                <a:cs typeface="Times New Roman"/>
              </a:rPr>
              <a:t>on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95" dirty="0">
                <a:latin typeface="Times New Roman"/>
                <a:cs typeface="Times New Roman"/>
              </a:rPr>
              <a:t>central </a:t>
            </a:r>
            <a:r>
              <a:rPr sz="2800" spc="-125" dirty="0">
                <a:latin typeface="Times New Roman"/>
                <a:cs typeface="Times New Roman"/>
              </a:rPr>
              <a:t>atom </a:t>
            </a:r>
            <a:r>
              <a:rPr sz="2800" spc="-330" dirty="0">
                <a:latin typeface="Times New Roman"/>
                <a:cs typeface="Times New Roman"/>
              </a:rPr>
              <a:t>(there  </a:t>
            </a:r>
            <a:r>
              <a:rPr sz="2800" spc="-105" dirty="0">
                <a:latin typeface="Times New Roman"/>
                <a:cs typeface="Times New Roman"/>
              </a:rPr>
              <a:t>are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many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exceptions).	</a:t>
            </a:r>
            <a:r>
              <a:rPr sz="2800" spc="-150" dirty="0">
                <a:latin typeface="Times New Roman"/>
                <a:cs typeface="Times New Roman"/>
              </a:rPr>
              <a:t>Table </a:t>
            </a:r>
            <a:r>
              <a:rPr sz="2800" spc="-105" dirty="0">
                <a:latin typeface="Times New Roman"/>
                <a:cs typeface="Times New Roman"/>
              </a:rPr>
              <a:t>13-1 </a:t>
            </a:r>
            <a:r>
              <a:rPr sz="2800" spc="-125" dirty="0">
                <a:latin typeface="Times New Roman"/>
                <a:cs typeface="Times New Roman"/>
              </a:rPr>
              <a:t>(Sec.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13-3-1).</a:t>
            </a:r>
            <a:endParaRPr sz="28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12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85" dirty="0">
                <a:latin typeface="Times New Roman"/>
                <a:cs typeface="Times New Roman"/>
              </a:rPr>
              <a:t>Cr(CO)</a:t>
            </a:r>
            <a:r>
              <a:rPr sz="2100" spc="127" baseline="-23809" dirty="0">
                <a:latin typeface="Times New Roman"/>
                <a:cs typeface="Times New Roman"/>
              </a:rPr>
              <a:t>6</a:t>
            </a:r>
            <a:endParaRPr sz="2100" baseline="-23809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730"/>
              </a:spcBef>
            </a:pPr>
            <a:r>
              <a:rPr sz="3075" spc="-9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65" dirty="0">
                <a:latin typeface="Times New Roman"/>
                <a:cs typeface="Times New Roman"/>
              </a:rPr>
              <a:t>(</a:t>
            </a:r>
            <a:r>
              <a:rPr sz="2450" spc="-65" dirty="0">
                <a:latin typeface="Symbol"/>
                <a:cs typeface="Symbol"/>
              </a:rPr>
              <a:t></a:t>
            </a:r>
            <a:r>
              <a:rPr sz="2100" spc="-97" baseline="27777" dirty="0">
                <a:latin typeface="Times New Roman"/>
                <a:cs typeface="Times New Roman"/>
              </a:rPr>
              <a:t>5</a:t>
            </a:r>
            <a:r>
              <a:rPr sz="2400" spc="-65" dirty="0">
                <a:latin typeface="Times New Roman"/>
                <a:cs typeface="Times New Roman"/>
              </a:rPr>
              <a:t>-C</a:t>
            </a:r>
            <a:r>
              <a:rPr sz="2100" spc="-97" baseline="-23809" dirty="0">
                <a:latin typeface="Times New Roman"/>
                <a:cs typeface="Times New Roman"/>
              </a:rPr>
              <a:t>5</a:t>
            </a:r>
            <a:r>
              <a:rPr sz="2400" spc="-65" dirty="0">
                <a:latin typeface="Times New Roman"/>
                <a:cs typeface="Times New Roman"/>
              </a:rPr>
              <a:t>H</a:t>
            </a:r>
            <a:r>
              <a:rPr sz="2100" spc="-97" baseline="-23809" dirty="0">
                <a:latin typeface="Times New Roman"/>
                <a:cs typeface="Times New Roman"/>
              </a:rPr>
              <a:t>5</a:t>
            </a:r>
            <a:r>
              <a:rPr sz="2400" spc="-65" dirty="0">
                <a:latin typeface="Times New Roman"/>
                <a:cs typeface="Times New Roman"/>
              </a:rPr>
              <a:t>)Fe(CO)</a:t>
            </a:r>
            <a:r>
              <a:rPr sz="2100" spc="-97" baseline="-23809" dirty="0">
                <a:latin typeface="Times New Roman"/>
                <a:cs typeface="Times New Roman"/>
              </a:rPr>
              <a:t>2</a:t>
            </a:r>
            <a:r>
              <a:rPr sz="2400" spc="-65" dirty="0">
                <a:latin typeface="Times New Roman"/>
                <a:cs typeface="Times New Roman"/>
              </a:rPr>
              <a:t>Cl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760"/>
              </a:spcBef>
            </a:pPr>
            <a:r>
              <a:rPr sz="3075" spc="-52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35" dirty="0">
                <a:latin typeface="Times New Roman"/>
                <a:cs typeface="Times New Roman"/>
              </a:rPr>
              <a:t>(CO)</a:t>
            </a:r>
            <a:r>
              <a:rPr sz="2100" spc="-52" baseline="-23809" dirty="0">
                <a:latin typeface="Times New Roman"/>
                <a:cs typeface="Times New Roman"/>
              </a:rPr>
              <a:t>5</a:t>
            </a:r>
            <a:r>
              <a:rPr sz="2400" spc="-35" dirty="0">
                <a:latin typeface="Times New Roman"/>
                <a:cs typeface="Times New Roman"/>
              </a:rPr>
              <a:t>Mn-Mn(CO)</a:t>
            </a:r>
            <a:r>
              <a:rPr sz="2100" spc="-52" baseline="-23809" dirty="0">
                <a:latin typeface="Times New Roman"/>
                <a:cs typeface="Times New Roman"/>
              </a:rPr>
              <a:t>5</a:t>
            </a:r>
            <a:endParaRPr sz="2100" baseline="-23809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720"/>
              </a:spcBef>
            </a:pPr>
            <a:r>
              <a:rPr sz="3075" spc="-12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85" dirty="0">
                <a:latin typeface="Times New Roman"/>
                <a:cs typeface="Times New Roman"/>
              </a:rPr>
              <a:t>(</a:t>
            </a:r>
            <a:r>
              <a:rPr sz="2450" spc="-85" dirty="0">
                <a:latin typeface="Symbol"/>
                <a:cs typeface="Symbol"/>
              </a:rPr>
              <a:t></a:t>
            </a:r>
            <a:r>
              <a:rPr sz="2100" spc="-127" baseline="27777" dirty="0">
                <a:latin typeface="Times New Roman"/>
                <a:cs typeface="Times New Roman"/>
              </a:rPr>
              <a:t>3</a:t>
            </a:r>
            <a:r>
              <a:rPr sz="2400" spc="-85" dirty="0">
                <a:latin typeface="Times New Roman"/>
                <a:cs typeface="Times New Roman"/>
              </a:rPr>
              <a:t>-C</a:t>
            </a:r>
            <a:r>
              <a:rPr sz="2100" spc="-127" baseline="-23809" dirty="0">
                <a:latin typeface="Times New Roman"/>
                <a:cs typeface="Times New Roman"/>
              </a:rPr>
              <a:t>5</a:t>
            </a:r>
            <a:r>
              <a:rPr sz="2400" spc="-85" dirty="0">
                <a:latin typeface="Times New Roman"/>
                <a:cs typeface="Times New Roman"/>
              </a:rPr>
              <a:t>H</a:t>
            </a:r>
            <a:r>
              <a:rPr sz="2100" spc="-127" baseline="-23809" dirty="0">
                <a:latin typeface="Times New Roman"/>
                <a:cs typeface="Times New Roman"/>
              </a:rPr>
              <a:t>5</a:t>
            </a:r>
            <a:r>
              <a:rPr sz="2400" spc="-85" dirty="0">
                <a:latin typeface="Times New Roman"/>
                <a:cs typeface="Times New Roman"/>
              </a:rPr>
              <a:t>)(</a:t>
            </a:r>
            <a:r>
              <a:rPr sz="2450" spc="-85" dirty="0">
                <a:latin typeface="Symbol"/>
                <a:cs typeface="Symbol"/>
              </a:rPr>
              <a:t></a:t>
            </a:r>
            <a:r>
              <a:rPr sz="2100" spc="-127" baseline="27777" dirty="0">
                <a:latin typeface="Times New Roman"/>
                <a:cs typeface="Times New Roman"/>
              </a:rPr>
              <a:t>5</a:t>
            </a:r>
            <a:r>
              <a:rPr sz="2400" spc="-85" dirty="0">
                <a:latin typeface="Times New Roman"/>
                <a:cs typeface="Times New Roman"/>
              </a:rPr>
              <a:t>-C</a:t>
            </a:r>
            <a:r>
              <a:rPr sz="2100" spc="-127" baseline="-23809" dirty="0">
                <a:latin typeface="Times New Roman"/>
                <a:cs typeface="Times New Roman"/>
              </a:rPr>
              <a:t>5</a:t>
            </a:r>
            <a:r>
              <a:rPr sz="2400" spc="-85" dirty="0">
                <a:latin typeface="Times New Roman"/>
                <a:cs typeface="Times New Roman"/>
              </a:rPr>
              <a:t>H</a:t>
            </a:r>
            <a:r>
              <a:rPr sz="2100" spc="-127" baseline="-23809" dirty="0">
                <a:latin typeface="Times New Roman"/>
                <a:cs typeface="Times New Roman"/>
              </a:rPr>
              <a:t>5</a:t>
            </a:r>
            <a:r>
              <a:rPr sz="2400" spc="-85" dirty="0">
                <a:latin typeface="Times New Roman"/>
                <a:cs typeface="Times New Roman"/>
              </a:rPr>
              <a:t>)Fe(CO)</a:t>
            </a:r>
            <a:endParaRPr sz="2400">
              <a:latin typeface="Times New Roman"/>
              <a:cs typeface="Times New Roman"/>
            </a:endParaRPr>
          </a:p>
          <a:p>
            <a:pPr marL="605790">
              <a:lnSpc>
                <a:spcPct val="100000"/>
              </a:lnSpc>
              <a:spcBef>
                <a:spcPts val="760"/>
              </a:spcBef>
            </a:pPr>
            <a:r>
              <a:rPr sz="2550" spc="494" baseline="9803" dirty="0">
                <a:solidFill>
                  <a:srgbClr val="E5B0AA"/>
                </a:solidFill>
                <a:latin typeface="Symbol"/>
                <a:cs typeface="Symbol"/>
              </a:rPr>
              <a:t></a:t>
            </a:r>
            <a:r>
              <a:rPr sz="2000" spc="330" dirty="0">
                <a:latin typeface="Times New Roman"/>
                <a:cs typeface="Times New Roman"/>
              </a:rPr>
              <a:t>In </a:t>
            </a:r>
            <a:r>
              <a:rPr sz="2000" spc="-70" dirty="0">
                <a:latin typeface="Times New Roman"/>
                <a:cs typeface="Times New Roman"/>
              </a:rPr>
              <a:t>general, </a:t>
            </a:r>
            <a:r>
              <a:rPr sz="2000" spc="-95" dirty="0">
                <a:latin typeface="Times New Roman"/>
                <a:cs typeface="Times New Roman"/>
              </a:rPr>
              <a:t>hydrocarbon </a:t>
            </a:r>
            <a:r>
              <a:rPr sz="2000" spc="-125" dirty="0">
                <a:latin typeface="Times New Roman"/>
                <a:cs typeface="Times New Roman"/>
              </a:rPr>
              <a:t>ligands </a:t>
            </a:r>
            <a:r>
              <a:rPr sz="2000" spc="-105" dirty="0">
                <a:latin typeface="Times New Roman"/>
                <a:cs typeface="Times New Roman"/>
              </a:rPr>
              <a:t>come </a:t>
            </a:r>
            <a:r>
              <a:rPr sz="2000" spc="-85" dirty="0">
                <a:latin typeface="Times New Roman"/>
                <a:cs typeface="Times New Roman"/>
              </a:rPr>
              <a:t>before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metal.</a:t>
            </a:r>
            <a:endParaRPr sz="20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370"/>
              </a:spcBef>
            </a:pPr>
            <a:r>
              <a:rPr sz="3075" spc="6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5" dirty="0">
                <a:latin typeface="Times New Roman"/>
                <a:cs typeface="Times New Roman"/>
              </a:rPr>
              <a:t>HM(CO)</a:t>
            </a:r>
            <a:r>
              <a:rPr sz="2100" spc="67" baseline="-23809" dirty="0">
                <a:latin typeface="Times New Roman"/>
                <a:cs typeface="Times New Roman"/>
              </a:rPr>
              <a:t>5 </a:t>
            </a:r>
            <a:r>
              <a:rPr sz="2400" spc="-114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metal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75" dirty="0">
                <a:latin typeface="Times New Roman"/>
                <a:cs typeface="Times New Roman"/>
              </a:rPr>
              <a:t>1</a:t>
            </a:r>
            <a:r>
              <a:rPr sz="2100" spc="-262" baseline="27777" dirty="0">
                <a:latin typeface="Times New Roman"/>
                <a:cs typeface="Times New Roman"/>
              </a:rPr>
              <a:t>st</a:t>
            </a:r>
            <a:r>
              <a:rPr sz="2100" spc="-217" baseline="27777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row.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289050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03579"/>
            <a:ext cx="5309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The </a:t>
            </a:r>
            <a:r>
              <a:rPr sz="4000" spc="210" dirty="0"/>
              <a:t>18-Electron</a:t>
            </a:r>
            <a:r>
              <a:rPr sz="4000" spc="-40" dirty="0"/>
              <a:t> </a:t>
            </a:r>
            <a:r>
              <a:rPr sz="4000" spc="90" dirty="0"/>
              <a:t>Rule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5839" y="1266189"/>
            <a:ext cx="5334000" cy="0"/>
          </a:xfrm>
          <a:custGeom>
            <a:avLst/>
            <a:gdLst/>
            <a:ahLst/>
            <a:cxnLst/>
            <a:rect l="l" t="t" r="r" b="b"/>
            <a:pathLst>
              <a:path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ln w="2794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480820"/>
            <a:ext cx="757364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1082040" indent="-273050">
              <a:lnSpc>
                <a:spcPct val="100000"/>
              </a:lnSpc>
              <a:spcBef>
                <a:spcPts val="100"/>
              </a:spcBef>
            </a:pPr>
            <a:r>
              <a:rPr sz="3525" spc="682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455" dirty="0">
                <a:latin typeface="Times New Roman"/>
                <a:cs typeface="Times New Roman"/>
              </a:rPr>
              <a:t>18 </a:t>
            </a:r>
            <a:r>
              <a:rPr sz="2800" spc="-100" dirty="0">
                <a:latin typeface="Times New Roman"/>
                <a:cs typeface="Times New Roman"/>
              </a:rPr>
              <a:t>electrons </a:t>
            </a:r>
            <a:r>
              <a:rPr sz="2800" spc="-80" dirty="0">
                <a:latin typeface="Times New Roman"/>
                <a:cs typeface="Times New Roman"/>
              </a:rPr>
              <a:t>represent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35" dirty="0">
                <a:latin typeface="Times New Roman"/>
                <a:cs typeface="Times New Roman"/>
              </a:rPr>
              <a:t>filled </a:t>
            </a:r>
            <a:r>
              <a:rPr sz="2800" spc="-155" dirty="0">
                <a:latin typeface="Times New Roman"/>
                <a:cs typeface="Times New Roman"/>
              </a:rPr>
              <a:t>valence </a:t>
            </a:r>
            <a:r>
              <a:rPr sz="2800" spc="-145" dirty="0">
                <a:latin typeface="Times New Roman"/>
                <a:cs typeface="Times New Roman"/>
              </a:rPr>
              <a:t>shell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for  </a:t>
            </a:r>
            <a:r>
              <a:rPr sz="2800" spc="-595" dirty="0">
                <a:latin typeface="Times New Roman"/>
                <a:cs typeface="Times New Roman"/>
              </a:rPr>
              <a:t> </a:t>
            </a:r>
            <a:r>
              <a:rPr sz="2800" spc="-1250" dirty="0">
                <a:latin typeface="Times New Roman"/>
                <a:cs typeface="Times New Roman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transition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metal.</a:t>
            </a:r>
            <a:endParaRPr sz="2800">
              <a:latin typeface="Times New Roman"/>
              <a:cs typeface="Times New Roman"/>
            </a:endParaRPr>
          </a:p>
          <a:p>
            <a:pPr marL="285750" marR="370840" indent="-273050">
              <a:lnSpc>
                <a:spcPct val="100000"/>
              </a:lnSpc>
              <a:spcBef>
                <a:spcPts val="570"/>
              </a:spcBef>
            </a:pPr>
            <a:r>
              <a:rPr sz="3525" spc="419" baseline="9456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280" dirty="0">
                <a:latin typeface="Times New Roman"/>
                <a:cs typeface="Times New Roman"/>
              </a:rPr>
              <a:t>Why </a:t>
            </a:r>
            <a:r>
              <a:rPr sz="2800" spc="-120" dirty="0">
                <a:latin typeface="Times New Roman"/>
                <a:cs typeface="Times New Roman"/>
              </a:rPr>
              <a:t>do </a:t>
            </a:r>
            <a:r>
              <a:rPr sz="2800" spc="-185" dirty="0">
                <a:latin typeface="Times New Roman"/>
                <a:cs typeface="Times New Roman"/>
              </a:rPr>
              <a:t>many </a:t>
            </a:r>
            <a:r>
              <a:rPr sz="2800" spc="-140" dirty="0">
                <a:latin typeface="Times New Roman"/>
                <a:cs typeface="Times New Roman"/>
              </a:rPr>
              <a:t>complexes (if </a:t>
            </a:r>
            <a:r>
              <a:rPr sz="2800" spc="-70" dirty="0">
                <a:latin typeface="Times New Roman"/>
                <a:cs typeface="Times New Roman"/>
              </a:rPr>
              <a:t>not </a:t>
            </a:r>
            <a:r>
              <a:rPr sz="2800" spc="-105" dirty="0">
                <a:latin typeface="Times New Roman"/>
                <a:cs typeface="Times New Roman"/>
              </a:rPr>
              <a:t>most) </a:t>
            </a:r>
            <a:r>
              <a:rPr sz="2800" spc="-135" dirty="0">
                <a:latin typeface="Times New Roman"/>
                <a:cs typeface="Times New Roman"/>
              </a:rPr>
              <a:t>violate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620" dirty="0">
                <a:latin typeface="Times New Roman"/>
                <a:cs typeface="Times New Roman"/>
              </a:rPr>
              <a:t>18-  </a:t>
            </a:r>
            <a:r>
              <a:rPr sz="2800" spc="-85" dirty="0">
                <a:latin typeface="Times New Roman"/>
                <a:cs typeface="Times New Roman"/>
              </a:rPr>
              <a:t>electron </a:t>
            </a:r>
            <a:r>
              <a:rPr sz="2800" spc="-135" dirty="0">
                <a:latin typeface="Times New Roman"/>
                <a:cs typeface="Times New Roman"/>
              </a:rPr>
              <a:t>rule?</a:t>
            </a:r>
            <a:endParaRPr sz="2800">
              <a:latin typeface="Times New Roman"/>
              <a:cs typeface="Times New Roman"/>
            </a:endParaRPr>
          </a:p>
          <a:p>
            <a:pPr marL="559435" marR="5080" indent="-228600">
              <a:lnSpc>
                <a:spcPct val="100000"/>
              </a:lnSpc>
              <a:spcBef>
                <a:spcPts val="370"/>
              </a:spcBef>
              <a:tabLst>
                <a:tab pos="2073275" algn="l"/>
                <a:tab pos="4705350" algn="l"/>
              </a:tabLst>
            </a:pPr>
            <a:r>
              <a:rPr sz="3075" spc="36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18-electron </a:t>
            </a:r>
            <a:r>
              <a:rPr sz="2400" spc="-70" dirty="0">
                <a:latin typeface="Times New Roman"/>
                <a:cs typeface="Times New Roman"/>
              </a:rPr>
              <a:t>rule </a:t>
            </a:r>
            <a:r>
              <a:rPr sz="2400" spc="-120" dirty="0">
                <a:latin typeface="Times New Roman"/>
                <a:cs typeface="Times New Roman"/>
              </a:rPr>
              <a:t>does </a:t>
            </a:r>
            <a:r>
              <a:rPr sz="2400" spc="-55" dirty="0">
                <a:latin typeface="Times New Roman"/>
                <a:cs typeface="Times New Roman"/>
              </a:rPr>
              <a:t>not </a:t>
            </a:r>
            <a:r>
              <a:rPr sz="2400" spc="-105" dirty="0">
                <a:latin typeface="Times New Roman"/>
                <a:cs typeface="Times New Roman"/>
              </a:rPr>
              <a:t>consider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type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bonding </a:t>
            </a:r>
            <a:r>
              <a:rPr sz="2400" spc="-570" dirty="0">
                <a:latin typeface="Times New Roman"/>
                <a:cs typeface="Times New Roman"/>
              </a:rPr>
              <a:t>and  </a:t>
            </a:r>
            <a:r>
              <a:rPr sz="2400" spc="-80" dirty="0">
                <a:latin typeface="Times New Roman"/>
                <a:cs typeface="Times New Roman"/>
              </a:rPr>
              <a:t>interactions.	</a:t>
            </a: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interactions between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ligands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5" dirty="0">
                <a:latin typeface="Times New Roman"/>
                <a:cs typeface="Times New Roman"/>
              </a:rPr>
              <a:t>the  </a:t>
            </a:r>
            <a:r>
              <a:rPr sz="2400" spc="-100" dirty="0">
                <a:latin typeface="Times New Roman"/>
                <a:cs typeface="Times New Roman"/>
              </a:rPr>
              <a:t>metal need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00" dirty="0">
                <a:latin typeface="Times New Roman"/>
                <a:cs typeface="Times New Roman"/>
              </a:rPr>
              <a:t>identified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80" dirty="0">
                <a:latin typeface="Times New Roman"/>
                <a:cs typeface="Times New Roman"/>
              </a:rPr>
              <a:t>determine </a:t>
            </a:r>
            <a:r>
              <a:rPr sz="2400" spc="-145" dirty="0">
                <a:latin typeface="Times New Roman"/>
                <a:cs typeface="Times New Roman"/>
              </a:rPr>
              <a:t>if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complex will  </a:t>
            </a:r>
            <a:r>
              <a:rPr sz="2400" spc="-130" dirty="0">
                <a:latin typeface="Times New Roman"/>
                <a:cs typeface="Times New Roman"/>
              </a:rPr>
              <a:t>obey </a:t>
            </a:r>
            <a:r>
              <a:rPr sz="2400" spc="-35" dirty="0">
                <a:latin typeface="Times New Roman"/>
                <a:cs typeface="Times New Roman"/>
              </a:rPr>
              <a:t>or </a:t>
            </a:r>
            <a:r>
              <a:rPr sz="2400" spc="-114" dirty="0">
                <a:latin typeface="Times New Roman"/>
                <a:cs typeface="Times New Roman"/>
              </a:rPr>
              <a:t>violate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18-electron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rule.	</a:t>
            </a:r>
            <a:r>
              <a:rPr sz="2400" spc="-145" dirty="0">
                <a:latin typeface="Times New Roman"/>
                <a:cs typeface="Times New Roman"/>
              </a:rPr>
              <a:t>This </a:t>
            </a:r>
            <a:r>
              <a:rPr sz="2400" spc="-60" dirty="0">
                <a:latin typeface="Times New Roman"/>
                <a:cs typeface="Times New Roman"/>
              </a:rPr>
              <a:t>treatment </a:t>
            </a:r>
            <a:r>
              <a:rPr sz="2400" spc="-110" dirty="0">
                <a:latin typeface="Times New Roman"/>
                <a:cs typeface="Times New Roman"/>
              </a:rPr>
              <a:t>will </a:t>
            </a:r>
            <a:r>
              <a:rPr sz="2400" spc="-150" dirty="0">
                <a:latin typeface="Times New Roman"/>
                <a:cs typeface="Times New Roman"/>
              </a:rPr>
              <a:t>also  </a:t>
            </a:r>
            <a:r>
              <a:rPr sz="2400" spc="-110" dirty="0">
                <a:latin typeface="Times New Roman"/>
                <a:cs typeface="Times New Roman"/>
              </a:rPr>
              <a:t>identify </a:t>
            </a:r>
            <a:r>
              <a:rPr sz="2400" spc="-165" dirty="0">
                <a:latin typeface="Times New Roman"/>
                <a:cs typeface="Times New Roman"/>
              </a:rPr>
              <a:t>why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60" dirty="0">
                <a:latin typeface="Times New Roman"/>
                <a:cs typeface="Times New Roman"/>
              </a:rPr>
              <a:t>many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cases.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Interactions </a:t>
            </a:r>
            <a:r>
              <a:rPr spc="160" dirty="0"/>
              <a:t>between</a:t>
            </a:r>
            <a:r>
              <a:rPr spc="715" dirty="0"/>
              <a:t> </a:t>
            </a:r>
            <a:r>
              <a:rPr spc="170" dirty="0"/>
              <a:t>the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1272539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764540"/>
            <a:ext cx="8570595" cy="491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Ligands </a:t>
            </a:r>
            <a:r>
              <a:rPr sz="3600" spc="130" dirty="0">
                <a:solidFill>
                  <a:srgbClr val="686363"/>
                </a:solidFill>
                <a:latin typeface="Arial"/>
                <a:cs typeface="Arial"/>
              </a:rPr>
              <a:t>and </a:t>
            </a:r>
            <a:r>
              <a:rPr sz="3600" spc="165" dirty="0">
                <a:solidFill>
                  <a:srgbClr val="686363"/>
                </a:solidFill>
                <a:latin typeface="Arial"/>
                <a:cs typeface="Arial"/>
              </a:rPr>
              <a:t>the</a:t>
            </a:r>
            <a:r>
              <a:rPr sz="3600" spc="40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686363"/>
                </a:solidFill>
                <a:latin typeface="Arial"/>
                <a:cs typeface="Arial"/>
              </a:rPr>
              <a:t>Metal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25" spc="82" baseline="4728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800" spc="55" dirty="0">
                <a:latin typeface="Times New Roman"/>
                <a:cs typeface="Times New Roman"/>
              </a:rPr>
              <a:t>Examine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65" dirty="0">
                <a:latin typeface="Times New Roman"/>
                <a:cs typeface="Times New Roman"/>
              </a:rPr>
              <a:t>MO </a:t>
            </a:r>
            <a:r>
              <a:rPr sz="2800" spc="-160" dirty="0">
                <a:latin typeface="Times New Roman"/>
                <a:cs typeface="Times New Roman"/>
              </a:rPr>
              <a:t>diagram </a:t>
            </a:r>
            <a:r>
              <a:rPr sz="2800" spc="-100" dirty="0">
                <a:latin typeface="Times New Roman"/>
                <a:cs typeface="Times New Roman"/>
              </a:rPr>
              <a:t>for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Cr(CO)</a:t>
            </a:r>
            <a:r>
              <a:rPr sz="2400" spc="-120" baseline="-24305" dirty="0">
                <a:latin typeface="Times New Roman"/>
                <a:cs typeface="Times New Roman"/>
              </a:rPr>
              <a:t>6</a:t>
            </a:r>
            <a:r>
              <a:rPr sz="2800" spc="-8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559435" marR="337820" indent="-228600">
              <a:lnSpc>
                <a:spcPts val="2590"/>
              </a:lnSpc>
              <a:spcBef>
                <a:spcPts val="880"/>
              </a:spcBef>
            </a:pPr>
            <a:r>
              <a:rPr sz="3075" spc="23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155" dirty="0">
                <a:latin typeface="Times New Roman"/>
                <a:cs typeface="Times New Roman"/>
              </a:rPr>
              <a:t>This </a:t>
            </a:r>
            <a:r>
              <a:rPr sz="2400" spc="-120" dirty="0">
                <a:latin typeface="Times New Roman"/>
                <a:cs typeface="Times New Roman"/>
              </a:rPr>
              <a:t>includes </a:t>
            </a:r>
            <a:r>
              <a:rPr sz="2400" spc="-90" dirty="0">
                <a:latin typeface="Times New Roman"/>
                <a:cs typeface="Times New Roman"/>
              </a:rPr>
              <a:t>interactions between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i="1" spc="-110" dirty="0">
                <a:latin typeface="Times New Roman"/>
                <a:cs typeface="Times New Roman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-orbitals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50" spc="-130" dirty="0">
                <a:latin typeface="Symbol"/>
                <a:cs typeface="Symbol"/>
              </a:rPr>
              <a:t></a:t>
            </a:r>
            <a:r>
              <a:rPr sz="2400" spc="-130" dirty="0">
                <a:latin typeface="Times New Roman"/>
                <a:cs typeface="Times New Roman"/>
              </a:rPr>
              <a:t>-donor/</a:t>
            </a:r>
            <a:r>
              <a:rPr sz="2450" spc="-130" dirty="0">
                <a:latin typeface="Symbol"/>
                <a:cs typeface="Symbol"/>
              </a:rPr>
              <a:t></a:t>
            </a:r>
            <a:r>
              <a:rPr sz="2400" spc="-130" dirty="0">
                <a:latin typeface="Times New Roman"/>
                <a:cs typeface="Times New Roman"/>
              </a:rPr>
              <a:t>-  </a:t>
            </a:r>
            <a:r>
              <a:rPr sz="2400" spc="-90" dirty="0">
                <a:latin typeface="Times New Roman"/>
                <a:cs typeface="Times New Roman"/>
              </a:rPr>
              <a:t>acceptor </a:t>
            </a:r>
            <a:r>
              <a:rPr sz="2400" spc="-95" dirty="0">
                <a:latin typeface="Times New Roman"/>
                <a:cs typeface="Times New Roman"/>
              </a:rPr>
              <a:t>orbitals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six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ligands.</a:t>
            </a:r>
            <a:endParaRPr sz="2400">
              <a:latin typeface="Times New Roman"/>
              <a:cs typeface="Times New Roman"/>
            </a:endParaRPr>
          </a:p>
          <a:p>
            <a:pPr marL="559435" marR="125095" indent="-228600">
              <a:lnSpc>
                <a:spcPts val="2590"/>
              </a:lnSpc>
              <a:spcBef>
                <a:spcPts val="370"/>
              </a:spcBef>
            </a:pPr>
            <a:r>
              <a:rPr sz="3075" spc="52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35" dirty="0">
                <a:latin typeface="Times New Roman"/>
                <a:cs typeface="Times New Roman"/>
              </a:rPr>
              <a:t>Understand </a:t>
            </a:r>
            <a:r>
              <a:rPr sz="2400" spc="-110" dirty="0">
                <a:latin typeface="Times New Roman"/>
                <a:cs typeface="Times New Roman"/>
              </a:rPr>
              <a:t>this </a:t>
            </a:r>
            <a:r>
              <a:rPr sz="2400" spc="-135" dirty="0">
                <a:latin typeface="Times New Roman"/>
                <a:cs typeface="Times New Roman"/>
              </a:rPr>
              <a:t>diagram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terms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strengths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different </a:t>
            </a:r>
            <a:r>
              <a:rPr sz="2400" spc="-114" dirty="0">
                <a:latin typeface="Times New Roman"/>
                <a:cs typeface="Times New Roman"/>
              </a:rPr>
              <a:t>types </a:t>
            </a:r>
            <a:r>
              <a:rPr sz="2400" spc="-770" dirty="0">
                <a:latin typeface="Times New Roman"/>
                <a:cs typeface="Times New Roman"/>
              </a:rPr>
              <a:t>of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interactions.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50"/>
              </a:spcBef>
            </a:pPr>
            <a:r>
              <a:rPr sz="3075" spc="60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40" dirty="0">
                <a:latin typeface="Times New Roman"/>
                <a:cs typeface="Times New Roman"/>
              </a:rPr>
              <a:t>18-electron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most </a:t>
            </a:r>
            <a:r>
              <a:rPr sz="2400" spc="-114" dirty="0">
                <a:latin typeface="Times New Roman"/>
                <a:cs typeface="Times New Roman"/>
              </a:rPr>
              <a:t>stable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10" dirty="0">
                <a:latin typeface="Times New Roman"/>
                <a:cs typeface="Times New Roman"/>
              </a:rPr>
              <a:t>this </a:t>
            </a:r>
            <a:r>
              <a:rPr sz="2400" spc="-100" dirty="0">
                <a:latin typeface="Times New Roman"/>
                <a:cs typeface="Times New Roman"/>
              </a:rPr>
              <a:t>type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complex.</a:t>
            </a:r>
            <a:endParaRPr sz="2400">
              <a:latin typeface="Times New Roman"/>
              <a:cs typeface="Times New Roman"/>
            </a:endParaRPr>
          </a:p>
          <a:p>
            <a:pPr marL="559435" marR="603250" indent="-228600">
              <a:lnSpc>
                <a:spcPts val="2590"/>
              </a:lnSpc>
              <a:spcBef>
                <a:spcPts val="409"/>
              </a:spcBef>
            </a:pPr>
            <a:r>
              <a:rPr sz="2400" spc="-170" dirty="0">
                <a:latin typeface="Times New Roman"/>
                <a:cs typeface="Times New Roman"/>
              </a:rPr>
              <a:t>Assuming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i="1" spc="-110" dirty="0">
                <a:latin typeface="Times New Roman"/>
                <a:cs typeface="Times New Roman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-orbitals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80" dirty="0">
                <a:latin typeface="Times New Roman"/>
                <a:cs typeface="Times New Roman"/>
              </a:rPr>
              <a:t>at </a:t>
            </a:r>
            <a:r>
              <a:rPr sz="2400" spc="-120" dirty="0">
                <a:latin typeface="Times New Roman"/>
                <a:cs typeface="Times New Roman"/>
              </a:rPr>
              <a:t>similar </a:t>
            </a:r>
            <a:r>
              <a:rPr sz="2400" spc="-114" dirty="0">
                <a:latin typeface="Times New Roman"/>
                <a:cs typeface="Times New Roman"/>
              </a:rPr>
              <a:t>energy </a:t>
            </a:r>
            <a:r>
              <a:rPr sz="2400" spc="-95" dirty="0">
                <a:latin typeface="Times New Roman"/>
                <a:cs typeface="Times New Roman"/>
              </a:rPr>
              <a:t>levels, </a:t>
            </a:r>
            <a:r>
              <a:rPr sz="2400" spc="-140" dirty="0">
                <a:latin typeface="Times New Roman"/>
                <a:cs typeface="Times New Roman"/>
              </a:rPr>
              <a:t>which </a:t>
            </a:r>
            <a:r>
              <a:rPr sz="2400" spc="-114" dirty="0">
                <a:latin typeface="Times New Roman"/>
                <a:cs typeface="Times New Roman"/>
              </a:rPr>
              <a:t>complex  </a:t>
            </a:r>
            <a:r>
              <a:rPr sz="2400" spc="-110" dirty="0">
                <a:latin typeface="Times New Roman"/>
                <a:cs typeface="Times New Roman"/>
              </a:rPr>
              <a:t>would </a:t>
            </a:r>
            <a:r>
              <a:rPr sz="2400" spc="-140" dirty="0">
                <a:latin typeface="Times New Roman"/>
                <a:cs typeface="Times New Roman"/>
              </a:rPr>
              <a:t>you </a:t>
            </a:r>
            <a:r>
              <a:rPr sz="2400" spc="-75" dirty="0">
                <a:latin typeface="Times New Roman"/>
                <a:cs typeface="Times New Roman"/>
              </a:rPr>
              <a:t>predict </a:t>
            </a:r>
            <a:r>
              <a:rPr sz="2400" spc="-45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most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stable?</a:t>
            </a:r>
            <a:endParaRPr sz="2400">
              <a:latin typeface="Times New Roman"/>
              <a:cs typeface="Times New Roman"/>
            </a:endParaRPr>
          </a:p>
          <a:p>
            <a:pPr marL="559435" marR="5080" indent="-228600">
              <a:lnSpc>
                <a:spcPts val="2590"/>
              </a:lnSpc>
              <a:spcBef>
                <a:spcPts val="380"/>
              </a:spcBef>
            </a:pPr>
            <a:r>
              <a:rPr sz="2400" i="1" spc="-300" dirty="0">
                <a:latin typeface="Times New Roman"/>
                <a:cs typeface="Times New Roman"/>
              </a:rPr>
              <a:t>Complexes </a:t>
            </a:r>
            <a:r>
              <a:rPr sz="2400" i="1" spc="-140" dirty="0">
                <a:latin typeface="Times New Roman"/>
                <a:cs typeface="Times New Roman"/>
              </a:rPr>
              <a:t>that </a:t>
            </a:r>
            <a:r>
              <a:rPr sz="2400" i="1" spc="-320" dirty="0">
                <a:latin typeface="Times New Roman"/>
                <a:cs typeface="Times New Roman"/>
              </a:rPr>
              <a:t>possess </a:t>
            </a:r>
            <a:r>
              <a:rPr sz="2400" i="1" spc="-220" dirty="0">
                <a:latin typeface="Times New Roman"/>
                <a:cs typeface="Times New Roman"/>
              </a:rPr>
              <a:t>ligands </a:t>
            </a:r>
            <a:r>
              <a:rPr sz="2400" i="1" spc="-140" dirty="0">
                <a:latin typeface="Times New Roman"/>
                <a:cs typeface="Times New Roman"/>
              </a:rPr>
              <a:t>that </a:t>
            </a:r>
            <a:r>
              <a:rPr sz="2400" i="1" spc="-280" dirty="0">
                <a:latin typeface="Times New Roman"/>
                <a:cs typeface="Times New Roman"/>
              </a:rPr>
              <a:t>are </a:t>
            </a:r>
            <a:r>
              <a:rPr sz="2400" i="1" spc="-225" dirty="0">
                <a:latin typeface="Times New Roman"/>
                <a:cs typeface="Times New Roman"/>
              </a:rPr>
              <a:t>both </a:t>
            </a:r>
            <a:r>
              <a:rPr sz="2400" i="1" spc="-245" dirty="0">
                <a:latin typeface="Times New Roman"/>
                <a:cs typeface="Times New Roman"/>
              </a:rPr>
              <a:t>strong </a:t>
            </a:r>
            <a:r>
              <a:rPr sz="2450" spc="-35" dirty="0">
                <a:latin typeface="Symbol"/>
                <a:cs typeface="Symbol"/>
              </a:rPr>
              <a:t>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00" i="1" spc="-290" dirty="0">
                <a:latin typeface="Times New Roman"/>
                <a:cs typeface="Times New Roman"/>
              </a:rPr>
              <a:t>donors </a:t>
            </a:r>
            <a:r>
              <a:rPr sz="2400" i="1" spc="-240" dirty="0">
                <a:latin typeface="Times New Roman"/>
                <a:cs typeface="Times New Roman"/>
              </a:rPr>
              <a:t>and </a:t>
            </a:r>
            <a:r>
              <a:rPr sz="2450" spc="-30" dirty="0">
                <a:latin typeface="Symbol"/>
                <a:cs typeface="Symbol"/>
              </a:rPr>
              <a:t>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00" i="1" spc="-280" dirty="0">
                <a:latin typeface="Times New Roman"/>
                <a:cs typeface="Times New Roman"/>
              </a:rPr>
              <a:t>acceptors </a:t>
            </a:r>
            <a:r>
              <a:rPr sz="2400" i="1" spc="-235" dirty="0">
                <a:latin typeface="Times New Roman"/>
                <a:cs typeface="Times New Roman"/>
              </a:rPr>
              <a:t>should  </a:t>
            </a:r>
            <a:r>
              <a:rPr sz="2400" i="1" spc="-320" dirty="0">
                <a:latin typeface="Times New Roman"/>
                <a:cs typeface="Times New Roman"/>
              </a:rPr>
              <a:t>be </a:t>
            </a:r>
            <a:r>
              <a:rPr sz="2400" i="1" spc="-190" dirty="0">
                <a:latin typeface="Times New Roman"/>
                <a:cs typeface="Times New Roman"/>
              </a:rPr>
              <a:t>the </a:t>
            </a:r>
            <a:r>
              <a:rPr sz="2400" i="1" spc="-270" dirty="0">
                <a:latin typeface="Times New Roman"/>
                <a:cs typeface="Times New Roman"/>
              </a:rPr>
              <a:t>most </a:t>
            </a:r>
            <a:r>
              <a:rPr sz="2400" i="1" spc="-165" dirty="0">
                <a:latin typeface="Times New Roman"/>
                <a:cs typeface="Times New Roman"/>
              </a:rPr>
              <a:t>likely </a:t>
            </a:r>
            <a:r>
              <a:rPr sz="2400" i="1" spc="-185" dirty="0">
                <a:latin typeface="Times New Roman"/>
                <a:cs typeface="Times New Roman"/>
              </a:rPr>
              <a:t>to </a:t>
            </a:r>
            <a:r>
              <a:rPr sz="2400" i="1" spc="-295" dirty="0">
                <a:latin typeface="Times New Roman"/>
                <a:cs typeface="Times New Roman"/>
              </a:rPr>
              <a:t>obey </a:t>
            </a:r>
            <a:r>
              <a:rPr sz="2400" i="1" spc="-190" dirty="0">
                <a:latin typeface="Times New Roman"/>
                <a:cs typeface="Times New Roman"/>
              </a:rPr>
              <a:t>the </a:t>
            </a:r>
            <a:r>
              <a:rPr sz="2400" i="1" spc="-195" dirty="0">
                <a:latin typeface="Times New Roman"/>
                <a:cs typeface="Times New Roman"/>
              </a:rPr>
              <a:t>18-electron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-175" dirty="0">
                <a:latin typeface="Times New Roman"/>
                <a:cs typeface="Times New Roman"/>
              </a:rPr>
              <a:t>rule.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Interactions </a:t>
            </a:r>
            <a:r>
              <a:rPr spc="160" dirty="0"/>
              <a:t>between</a:t>
            </a:r>
            <a:r>
              <a:rPr spc="715" dirty="0"/>
              <a:t> </a:t>
            </a:r>
            <a:r>
              <a:rPr spc="170" dirty="0"/>
              <a:t>the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1272539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532423"/>
            <a:ext cx="7362825" cy="295910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Ligands </a:t>
            </a:r>
            <a:r>
              <a:rPr sz="3600" spc="130" dirty="0">
                <a:solidFill>
                  <a:srgbClr val="686363"/>
                </a:solidFill>
                <a:latin typeface="Arial"/>
                <a:cs typeface="Arial"/>
              </a:rPr>
              <a:t>and </a:t>
            </a:r>
            <a:r>
              <a:rPr sz="3600" spc="165" dirty="0">
                <a:solidFill>
                  <a:srgbClr val="686363"/>
                </a:solidFill>
                <a:latin typeface="Arial"/>
                <a:cs typeface="Arial"/>
              </a:rPr>
              <a:t>the</a:t>
            </a:r>
            <a:r>
              <a:rPr sz="3600" spc="35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686363"/>
                </a:solidFill>
                <a:latin typeface="Arial"/>
                <a:cs typeface="Arial"/>
              </a:rPr>
              <a:t>Metal</a:t>
            </a:r>
            <a:endParaRPr sz="3600">
              <a:latin typeface="Arial"/>
              <a:cs typeface="Arial"/>
            </a:endParaRPr>
          </a:p>
          <a:p>
            <a:pPr marL="285750" marR="210820" indent="-273050">
              <a:lnSpc>
                <a:spcPct val="100000"/>
              </a:lnSpc>
              <a:spcBef>
                <a:spcPts val="1320"/>
              </a:spcBef>
            </a:pPr>
            <a:r>
              <a:rPr sz="3300" spc="397" baseline="10101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65" dirty="0">
                <a:latin typeface="Times New Roman"/>
                <a:cs typeface="Times New Roman"/>
              </a:rPr>
              <a:t>How </a:t>
            </a:r>
            <a:r>
              <a:rPr sz="2600" spc="-110" dirty="0">
                <a:latin typeface="Times New Roman"/>
                <a:cs typeface="Times New Roman"/>
              </a:rPr>
              <a:t>about </a:t>
            </a:r>
            <a:r>
              <a:rPr sz="2600" spc="-160" dirty="0">
                <a:latin typeface="Times New Roman"/>
                <a:cs typeface="Times New Roman"/>
              </a:rPr>
              <a:t>ligands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180" dirty="0">
                <a:latin typeface="Times New Roman"/>
                <a:cs typeface="Times New Roman"/>
              </a:rPr>
              <a:t>have </a:t>
            </a:r>
            <a:r>
              <a:rPr sz="2600" spc="-100" dirty="0">
                <a:latin typeface="Times New Roman"/>
                <a:cs typeface="Times New Roman"/>
              </a:rPr>
              <a:t>different </a:t>
            </a:r>
            <a:r>
              <a:rPr sz="2600" spc="-85" dirty="0">
                <a:latin typeface="Times New Roman"/>
                <a:cs typeface="Times New Roman"/>
              </a:rPr>
              <a:t>donor </a:t>
            </a:r>
            <a:r>
              <a:rPr sz="2600" spc="-145" dirty="0">
                <a:latin typeface="Times New Roman"/>
                <a:cs typeface="Times New Roman"/>
              </a:rPr>
              <a:t>and  </a:t>
            </a:r>
            <a:r>
              <a:rPr sz="2600" spc="-210" dirty="0">
                <a:latin typeface="Times New Roman"/>
                <a:cs typeface="Times New Roman"/>
              </a:rPr>
              <a:t>acceptor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characteristics?</a:t>
            </a:r>
            <a:endParaRPr sz="2600">
              <a:latin typeface="Times New Roman"/>
              <a:cs typeface="Times New Roman"/>
            </a:endParaRPr>
          </a:p>
          <a:p>
            <a:pPr marL="559435" marR="5080" indent="-228600">
              <a:lnSpc>
                <a:spcPts val="2880"/>
              </a:lnSpc>
              <a:spcBef>
                <a:spcPts val="465"/>
              </a:spcBef>
              <a:tabLst>
                <a:tab pos="6809105" algn="l"/>
              </a:tabLst>
            </a:pPr>
            <a:r>
              <a:rPr sz="3075" spc="2017" baseline="948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-250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h</a:t>
            </a:r>
            <a:r>
              <a:rPr sz="2400" spc="-210" dirty="0">
                <a:latin typeface="Times New Roman"/>
                <a:cs typeface="Times New Roman"/>
              </a:rPr>
              <a:t>y</a:t>
            </a:r>
            <a:r>
              <a:rPr sz="2400" spc="-95" dirty="0">
                <a:latin typeface="Times New Roman"/>
                <a:cs typeface="Times New Roman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ene</a:t>
            </a:r>
            <a:r>
              <a:rPr sz="2400" spc="-140" dirty="0">
                <a:latin typeface="Times New Roman"/>
                <a:cs typeface="Times New Roman"/>
              </a:rPr>
              <a:t>dia</a:t>
            </a:r>
            <a:r>
              <a:rPr sz="2400" spc="-145" dirty="0">
                <a:latin typeface="Times New Roman"/>
                <a:cs typeface="Times New Roman"/>
              </a:rPr>
              <a:t>m</a:t>
            </a:r>
            <a:r>
              <a:rPr sz="2400" spc="-105" dirty="0">
                <a:latin typeface="Times New Roman"/>
                <a:cs typeface="Times New Roman"/>
              </a:rPr>
              <a:t>ine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i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50" spc="-35" dirty="0">
                <a:latin typeface="Symbol"/>
                <a:cs typeface="Symbol"/>
              </a:rPr>
              <a:t>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1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b</a:t>
            </a:r>
            <a:r>
              <a:rPr sz="2400" spc="-35" dirty="0">
                <a:latin typeface="Times New Roman"/>
                <a:cs typeface="Times New Roman"/>
              </a:rPr>
              <a:t>ut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st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ong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</a:t>
            </a:r>
            <a:r>
              <a:rPr sz="2400" spc="55" dirty="0">
                <a:latin typeface="Times New Roman"/>
                <a:cs typeface="Times New Roman"/>
              </a:rPr>
              <a:t>O.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0" dirty="0">
                <a:latin typeface="Times New Roman"/>
                <a:cs typeface="Times New Roman"/>
              </a:rPr>
              <a:t>W</a:t>
            </a:r>
            <a:r>
              <a:rPr sz="2400" spc="-229" dirty="0">
                <a:latin typeface="Times New Roman"/>
                <a:cs typeface="Times New Roman"/>
              </a:rPr>
              <a:t>h</a:t>
            </a:r>
            <a:r>
              <a:rPr sz="2400" spc="-235" dirty="0">
                <a:latin typeface="Times New Roman"/>
                <a:cs typeface="Times New Roman"/>
              </a:rPr>
              <a:t>y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affects </a:t>
            </a:r>
            <a:r>
              <a:rPr sz="2400" spc="-120" dirty="0">
                <a:latin typeface="Times New Roman"/>
                <a:cs typeface="Times New Roman"/>
              </a:rPr>
              <a:t>does </a:t>
            </a:r>
            <a:r>
              <a:rPr sz="2400" spc="-110" dirty="0">
                <a:latin typeface="Times New Roman"/>
                <a:cs typeface="Times New Roman"/>
              </a:rPr>
              <a:t>this </a:t>
            </a:r>
            <a:r>
              <a:rPr sz="2400" spc="-160" dirty="0">
                <a:latin typeface="Times New Roman"/>
                <a:cs typeface="Times New Roman"/>
              </a:rPr>
              <a:t>have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diagram </a:t>
            </a:r>
            <a:r>
              <a:rPr sz="2400" spc="-95" dirty="0">
                <a:latin typeface="Times New Roman"/>
                <a:cs typeface="Times New Roman"/>
              </a:rPr>
              <a:t>studied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previously?</a:t>
            </a:r>
            <a:endParaRPr sz="24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285"/>
              </a:spcBef>
              <a:tabLst>
                <a:tab pos="4356735" algn="l"/>
              </a:tabLst>
            </a:pPr>
            <a:r>
              <a:rPr sz="3075" spc="367" baseline="4065" dirty="0">
                <a:solidFill>
                  <a:srgbClr val="9A2C1E"/>
                </a:solidFill>
                <a:latin typeface="Symbol"/>
                <a:cs typeface="Symbol"/>
              </a:rPr>
              <a:t></a:t>
            </a:r>
            <a:r>
              <a:rPr sz="2400" spc="245" dirty="0">
                <a:latin typeface="Times New Roman"/>
                <a:cs typeface="Times New Roman"/>
              </a:rPr>
              <a:t>The </a:t>
            </a:r>
            <a:r>
              <a:rPr sz="2400" spc="-160" dirty="0">
                <a:latin typeface="Times New Roman"/>
                <a:cs typeface="Times New Roman"/>
              </a:rPr>
              <a:t>[Zn(en)</a:t>
            </a:r>
            <a:r>
              <a:rPr sz="2100" spc="-240" baseline="-23809" dirty="0">
                <a:latin typeface="Times New Roman"/>
                <a:cs typeface="Times New Roman"/>
              </a:rPr>
              <a:t>3</a:t>
            </a:r>
            <a:r>
              <a:rPr sz="2400" spc="-160" dirty="0">
                <a:latin typeface="Times New Roman"/>
                <a:cs typeface="Times New Roman"/>
              </a:rPr>
              <a:t>]</a:t>
            </a:r>
            <a:r>
              <a:rPr sz="2100" spc="-240" baseline="27777" dirty="0">
                <a:latin typeface="Times New Roman"/>
                <a:cs typeface="Times New Roman"/>
              </a:rPr>
              <a:t>2+</a:t>
            </a:r>
            <a:r>
              <a:rPr sz="2100" spc="44" baseline="27777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complex</a:t>
            </a:r>
            <a:r>
              <a:rPr sz="2400" spc="-42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stable.	</a:t>
            </a:r>
            <a:r>
              <a:rPr sz="2400" spc="-130" dirty="0">
                <a:latin typeface="Times New Roman"/>
                <a:cs typeface="Times New Roman"/>
              </a:rPr>
              <a:t>How </a:t>
            </a:r>
            <a:r>
              <a:rPr sz="2400" spc="-160" dirty="0">
                <a:latin typeface="Times New Roman"/>
                <a:cs typeface="Times New Roman"/>
              </a:rPr>
              <a:t>many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electrons?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430" y="74549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Interactions </a:t>
            </a:r>
            <a:r>
              <a:rPr spc="160" dirty="0"/>
              <a:t>between</a:t>
            </a:r>
            <a:r>
              <a:rPr spc="715" dirty="0"/>
              <a:t> </a:t>
            </a:r>
            <a:r>
              <a:rPr spc="170" dirty="0"/>
              <a:t>the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723900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65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430" y="1294130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1272539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25400">
            <a:solidFill>
              <a:srgbClr val="68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532423"/>
            <a:ext cx="7336790" cy="182118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600" spc="140" dirty="0">
                <a:solidFill>
                  <a:srgbClr val="686363"/>
                </a:solidFill>
                <a:latin typeface="Arial"/>
                <a:cs typeface="Arial"/>
              </a:rPr>
              <a:t>Ligands </a:t>
            </a:r>
            <a:r>
              <a:rPr sz="3600" spc="130" dirty="0">
                <a:solidFill>
                  <a:srgbClr val="686363"/>
                </a:solidFill>
                <a:latin typeface="Arial"/>
                <a:cs typeface="Arial"/>
              </a:rPr>
              <a:t>and </a:t>
            </a:r>
            <a:r>
              <a:rPr sz="3600" spc="165" dirty="0">
                <a:solidFill>
                  <a:srgbClr val="686363"/>
                </a:solidFill>
                <a:latin typeface="Arial"/>
                <a:cs typeface="Arial"/>
              </a:rPr>
              <a:t>the</a:t>
            </a:r>
            <a:r>
              <a:rPr sz="3600" spc="35" dirty="0">
                <a:solidFill>
                  <a:srgbClr val="686363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686363"/>
                </a:solidFill>
                <a:latin typeface="Arial"/>
                <a:cs typeface="Arial"/>
              </a:rPr>
              <a:t>Metal</a:t>
            </a:r>
            <a:endParaRPr sz="3600">
              <a:latin typeface="Arial"/>
              <a:cs typeface="Arial"/>
            </a:endParaRPr>
          </a:p>
          <a:p>
            <a:pPr marL="285750" marR="5080" indent="-273050">
              <a:lnSpc>
                <a:spcPct val="113799"/>
              </a:lnSpc>
              <a:spcBef>
                <a:spcPts val="890"/>
              </a:spcBef>
              <a:tabLst>
                <a:tab pos="2633980" algn="l"/>
                <a:tab pos="5043170" algn="l"/>
              </a:tabLst>
            </a:pPr>
            <a:r>
              <a:rPr sz="3300" spc="397" baseline="3787" dirty="0">
                <a:solidFill>
                  <a:srgbClr val="D24716"/>
                </a:solidFill>
                <a:latin typeface="Symbol"/>
                <a:cs typeface="Symbol"/>
              </a:rPr>
              <a:t></a:t>
            </a:r>
            <a:r>
              <a:rPr sz="2600" spc="265" dirty="0">
                <a:latin typeface="Times New Roman"/>
                <a:cs typeface="Times New Roman"/>
              </a:rPr>
              <a:t>How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about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TiCl</a:t>
            </a:r>
            <a:r>
              <a:rPr sz="2250" spc="-330" baseline="-24074" dirty="0">
                <a:latin typeface="Times New Roman"/>
                <a:cs typeface="Times New Roman"/>
              </a:rPr>
              <a:t>6</a:t>
            </a:r>
            <a:r>
              <a:rPr sz="2250" spc="-330" baseline="29629" dirty="0">
                <a:latin typeface="Times New Roman"/>
                <a:cs typeface="Times New Roman"/>
              </a:rPr>
              <a:t>2-</a:t>
            </a:r>
            <a:r>
              <a:rPr sz="2600" spc="-220" dirty="0">
                <a:latin typeface="Times New Roman"/>
                <a:cs typeface="Times New Roman"/>
              </a:rPr>
              <a:t>?	</a:t>
            </a:r>
            <a:r>
              <a:rPr sz="2600" spc="-80" dirty="0">
                <a:latin typeface="Times New Roman"/>
                <a:cs typeface="Times New Roman"/>
              </a:rPr>
              <a:t>It </a:t>
            </a:r>
            <a:r>
              <a:rPr sz="2600" spc="-195" dirty="0">
                <a:latin typeface="Times New Roman"/>
                <a:cs typeface="Times New Roman"/>
              </a:rPr>
              <a:t>has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12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electrons. 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85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you </a:t>
            </a:r>
            <a:r>
              <a:rPr sz="2600" spc="-140" dirty="0">
                <a:latin typeface="Times New Roman"/>
                <a:cs typeface="Times New Roman"/>
              </a:rPr>
              <a:t>justify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105" dirty="0">
                <a:latin typeface="Times New Roman"/>
                <a:cs typeface="Times New Roman"/>
              </a:rPr>
              <a:t>with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90" dirty="0">
                <a:latin typeface="Times New Roman"/>
                <a:cs typeface="Times New Roman"/>
              </a:rPr>
              <a:t>interaction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diagram?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1495</Words>
  <Application>Microsoft Office PowerPoint</Application>
  <PresentationFormat>On-screen Show (4:3)</PresentationFormat>
  <Paragraphs>213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Organometallic Compounds</vt:lpstr>
      <vt:lpstr>Organometallic Compounds</vt:lpstr>
      <vt:lpstr>Organometallic Compounds</vt:lpstr>
      <vt:lpstr>Organic Ligands and</vt:lpstr>
      <vt:lpstr>The 18-Electron Rule</vt:lpstr>
      <vt:lpstr>The 18-Electron Rule</vt:lpstr>
      <vt:lpstr>Interactions between the</vt:lpstr>
      <vt:lpstr>Interactions between the</vt:lpstr>
      <vt:lpstr>Interactions between the</vt:lpstr>
      <vt:lpstr>Interactions between the</vt:lpstr>
      <vt:lpstr>Ligands in Organometallic</vt:lpstr>
      <vt:lpstr>Ligands in Organometallic</vt:lpstr>
      <vt:lpstr>Slide 13</vt:lpstr>
      <vt:lpstr>Bridging Modes of CO</vt:lpstr>
      <vt:lpstr>Ligands in Organometallic</vt:lpstr>
      <vt:lpstr>Ligands in Organometallic</vt:lpstr>
      <vt:lpstr>Ligands Similar to CO</vt:lpstr>
      <vt:lpstr>Hydride and Dihydrogen</vt:lpstr>
      <vt:lpstr>Ligands Having Extended </vt:lpstr>
      <vt:lpstr>Bonding Involving  Systems</vt:lpstr>
      <vt:lpstr>Cyclic  Systems</vt:lpstr>
      <vt:lpstr>Slide 22</vt:lpstr>
      <vt:lpstr>Fullerene Complexes (an</vt:lpstr>
      <vt:lpstr>Fullerenes as Ligands</vt:lpstr>
      <vt:lpstr>Slide 25</vt:lpstr>
      <vt:lpstr>Fullerenes Containing</vt:lpstr>
      <vt:lpstr>Complexes Containing M-C, M=C,</vt:lpstr>
      <vt:lpstr>Alkyl Complexes (M-C)</vt:lpstr>
      <vt:lpstr>Carbene Complexes ( M=C)</vt:lpstr>
      <vt:lpstr>Carbene Complexes ( M=C)</vt:lpstr>
      <vt:lpstr>Carbene Complexes ( M=C)</vt:lpstr>
      <vt:lpstr>Carbyne (alkylidyne) Complexes</vt:lpstr>
      <vt:lpstr>Spectra Analysis and</vt:lpstr>
      <vt:lpstr>Infrared (IR) Spectra</vt:lpstr>
      <vt:lpstr>Positions of IR Bands</vt:lpstr>
      <vt:lpstr>NMR Spectra</vt:lpstr>
      <vt:lpstr>Slide 37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Organometallic Compounds</dc:title>
  <dc:creator>sai</dc:creator>
  <cp:lastModifiedBy>sai</cp:lastModifiedBy>
  <cp:revision>2</cp:revision>
  <dcterms:created xsi:type="dcterms:W3CDTF">2019-11-21T10:43:42Z</dcterms:created>
  <dcterms:modified xsi:type="dcterms:W3CDTF">2019-11-21T10:47:58Z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2019-11-21T00:00:00Z</vt:filetime>
  </property>
</Properties>
</file>