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303" r:id="rId3"/>
    <p:sldId id="258" r:id="rId4"/>
    <p:sldId id="259" r:id="rId5"/>
    <p:sldId id="266" r:id="rId6"/>
    <p:sldId id="267" r:id="rId7"/>
    <p:sldId id="262" r:id="rId8"/>
    <p:sldId id="261" r:id="rId9"/>
    <p:sldId id="269" r:id="rId10"/>
    <p:sldId id="265" r:id="rId11"/>
    <p:sldId id="268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60C38"/>
    <a:srgbClr val="C80404"/>
    <a:srgbClr val="0000FF"/>
    <a:srgbClr val="CA0614"/>
    <a:srgbClr val="FF0000"/>
    <a:srgbClr val="00CC00"/>
    <a:srgbClr val="230DC5"/>
    <a:srgbClr val="00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69" d="100"/>
          <a:sy n="69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BAB810-6E59-456E-8BD5-9190074B10D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7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990600"/>
            <a:ext cx="5715000" cy="64633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PHARMACEUTICALS</a:t>
            </a:r>
            <a:endParaRPr lang="en-US" sz="36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35814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PRESENTED BY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AMBHORE  AJAY  N.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Padmabhushan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Vasantraodada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Patil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Mahavidyalaya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Tasgaon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DIST.- SANGLI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8915400" cy="550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80404"/>
                </a:solidFill>
                <a:latin typeface="Times New Roman" pitchFamily="18" charset="0"/>
                <a:cs typeface="Times New Roman" pitchFamily="18" charset="0"/>
              </a:rPr>
              <a:t>Antipyretics :-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Decrease body temperature in fever.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some of them shows analgesics effect also.</a:t>
            </a:r>
          </a:p>
          <a:p>
            <a:pPr marL="342900" indent="-342900"/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Paracetamol, antipyrine, etc.</a:t>
            </a:r>
          </a:p>
          <a:p>
            <a:pPr marL="342900" indent="-34290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Anti-inflammatory :-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Reduce or inhabit inflammation (uncontrolled) and pain arising from it.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 not remove the underlying cause of inflammation.</a:t>
            </a:r>
          </a:p>
          <a:p>
            <a:pPr marL="342900" indent="-342900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eg.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Ibuprofen, indomethacin, etc.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b="1" dirty="0" smtClean="0">
              <a:solidFill>
                <a:srgbClr val="C8040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56357"/>
            <a:ext cx="9144000" cy="600164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80404"/>
                </a:solidFill>
                <a:latin typeface="Times New Roman" pitchFamily="18" charset="0"/>
                <a:cs typeface="Times New Roman" pitchFamily="18" charset="0"/>
              </a:rPr>
              <a:t>Anesthetics :-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Anesthetics(Greek word) –lack of feeling.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Produce temporary insensibility to pain of feeling.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May be general or local.</a:t>
            </a:r>
          </a:p>
          <a:p>
            <a:pPr marL="800100" lvl="1" indent="-342900"/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1" indent="-34290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General anesthetics:-  chloroform, diethyl ether, etc.</a:t>
            </a:r>
          </a:p>
          <a:p>
            <a:pPr marL="800100" lvl="1" indent="-34290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Local anesthetics:- cocaine, procaine, etc. </a:t>
            </a:r>
          </a:p>
          <a:p>
            <a:pPr marL="800100" lvl="1" indent="-34290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800100" lvl="1" indent="-34290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effect produce by anesthetic is reverse.</a:t>
            </a:r>
            <a:r>
              <a:rPr lang="en-US" sz="3200" b="1" dirty="0" smtClean="0">
                <a:solidFill>
                  <a:srgbClr val="C80404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41242"/>
            <a:ext cx="9144000" cy="501675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drug which affect the dynamic process like blood   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circulation, blood filtration, respiration, etc as well as  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to treat allergic disease and gastrointestinal disorder.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Pharmacodynamic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agents are sub grouped as-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Cardiovascular agents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:-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Drug which directly act on heart or other part of vascular system so as to modify the total output of heart.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914400"/>
            <a:ext cx="6553200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 algn="ctr">
              <a:buFont typeface="+mj-lt"/>
              <a:buAutoNum type="arabicPeriod" startAt="2"/>
            </a:pPr>
            <a:r>
              <a:rPr lang="en-US" sz="3600" b="1" u="sng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Pharmacodynamic</a:t>
            </a:r>
            <a:r>
              <a:rPr lang="en-US" sz="36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Agents :-</a:t>
            </a:r>
            <a:endParaRPr lang="en-US" sz="36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550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>
              <a:buAutoNum type="romanLcParenR"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Antihypertensive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:-</a:t>
            </a:r>
          </a:p>
          <a:p>
            <a:pPr marL="400050" indent="-400050">
              <a:buAutoNum type="romanLcParenR"/>
            </a:pP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 to reduce the blood pressure and its accompanying symptoms.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Methyldopa, clonidine, etc.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ii)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Cardiac Glycosides :-</a:t>
            </a:r>
          </a:p>
          <a:p>
            <a:pPr marL="400050" indent="-400050"/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Used to treat congestive heart failure as well as cardiac arrhythmic condition.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Digoxin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ouabain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etc.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550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iii) Anti-arrhythmic :-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Used for the modification of cardiac rate and rhythm.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Quinidine, procainamide, etc.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iv) Vasodilators :-</a:t>
            </a:r>
          </a:p>
          <a:p>
            <a:pPr marL="400050" indent="-400050"/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Used for the treatment of coronary artery disease specially in angina pectoris.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Esters of nitrous and nitric acids, alkaloids, etc.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41242"/>
            <a:ext cx="9144000" cy="501675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Used to treat allergic disease.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60C38"/>
                </a:solidFill>
                <a:latin typeface="Times New Roman" pitchFamily="18" charset="0"/>
                <a:cs typeface="Times New Roman" pitchFamily="18" charset="0"/>
              </a:rPr>
              <a:t>Allergy:-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due to antigen derived from pollen grain, dust, animal hair, food stuff, etc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Release of chemical substance </a:t>
            </a:r>
            <a:r>
              <a:rPr lang="en-US" sz="3200" dirty="0" smtClean="0">
                <a:solidFill>
                  <a:srgbClr val="C60C38"/>
                </a:solidFill>
                <a:latin typeface="Times New Roman" pitchFamily="18" charset="0"/>
                <a:cs typeface="Times New Roman" pitchFamily="18" charset="0"/>
              </a:rPr>
              <a:t>HISTAMINE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in the body which affect no. of physiological process.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causes lowering blood pressure, edema, respiratory congestion, ulcer, etc.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Benadryl, mepyramine, etc.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143000"/>
            <a:ext cx="7528996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514350" lvl="0" indent="-514350" algn="ctr">
              <a:buFont typeface="+mj-lt"/>
              <a:buAutoNum type="alphaLcParenR" startAt="2"/>
            </a:pP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Antiallergic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agents :- (antihistamines)</a:t>
            </a:r>
            <a:endParaRPr lang="en-US" sz="32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550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Anticholinergic, antiulcer or gastrointestinal agents :-</a:t>
            </a:r>
          </a:p>
          <a:p>
            <a:pPr marL="400050" indent="-400050"/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Block the action of excessive amount of librated acetyl choline in body.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Drug act on some common disorder of gastrointestinal tract like loss of appetite, obesity, vomiting, diarrhea, peptic ulcer, etc.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atropine, homatropine, etc.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41242"/>
            <a:ext cx="9144000" cy="501675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Drug used to treat the disease caused by microbes or germs like bacteria, viruses, protozoa, fungi, etc.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Specific in there action and toxic for invading microbes than for the host.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LcParenR"/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Antimalerials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:-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Used to treat the disease maleria caused by protozoa genus plasmodium.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Mainly caused by female anopheles mosquito bite.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Pamaquine, paludrine, etc.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838200"/>
            <a:ext cx="6109365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400050" indent="-400050" algn="ctr"/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3. Chemotherapeutic agents :-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56357"/>
            <a:ext cx="9144000" cy="600164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ii)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Antitubercular and antileprotic agents :-</a:t>
            </a:r>
          </a:p>
          <a:p>
            <a:pPr marL="400050" indent="-400050"/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3200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Tuberculosis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:-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bacterial disease caused by 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mycobacterium tuberculosis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sz="3200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Leprosy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:-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bacterial disease caused by 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mycobacterium leprae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Isoniazide, ethambutol etc.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iii) Antiviral :-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Drug used to treat viral infection like small pox, chicken pox, influenza, HIV, etc.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Amantadin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idoxuridine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etc.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48800"/>
            <a:ext cx="9144000" cy="550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iv) Antiseptic and disinfectants :-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Used to destroy or inhibit the growth of pathogenic microbes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Antiseptic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:- applied to living tissue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Disinfectants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:-  applied to non living surface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Phenols and its derivatives, etc.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v) Antineoplastic agents :-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Neoplasm is a medical term used for cancer or tumor i.e. abnormal growth of tissue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Chlorambucil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mustine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1219200"/>
            <a:ext cx="3581400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DRUG</a:t>
            </a:r>
            <a:endParaRPr lang="en-US" sz="3200" b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563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vi) Organometallic compounds :-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Organometallic compounds like arsenic, bismuth, mercury, gold, antimony, silver, copper, etc.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are used in the treatment of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protozoal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disease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vii) Sulpha drug :- </a:t>
            </a:r>
          </a:p>
          <a:p>
            <a:pPr marL="400050" indent="-40005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Synthetic chemotherapeutic agent containing sulphonamide group (SO</a:t>
            </a:r>
            <a:r>
              <a:rPr lang="en-US" sz="32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32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00050" indent="-40005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Effective against bacterial infection like gram +ve and gram –ve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cocci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bacilli, etc.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Sulphapyridine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sulphadiazine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etc.</a:t>
            </a:r>
          </a:p>
          <a:p>
            <a:pPr marL="400050" indent="-40005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Now a day theses drugs are largely replaced by antibiotics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563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viii) Antibiotics :- </a:t>
            </a:r>
          </a:p>
          <a:p>
            <a:pPr marL="400050" indent="-40005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Deriving from living cell</a:t>
            </a:r>
          </a:p>
          <a:p>
            <a:pPr marL="400050" indent="-40005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Only small conc. capable to inhibit or destroy micro-organisms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Penicillin, amoxicillin, etc.</a:t>
            </a:r>
          </a:p>
          <a:p>
            <a:pPr marL="400050" indent="-400050"/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ix) Antiamoebic agents :-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Amoebiasis – disease caused by 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Entamoeba histolytica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microscopic one celled animal of the phylum protozoa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Emetine,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metronidazole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etc.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x)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Anthelminities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:-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Helminthiasis is a disease caused by parasitic warms (round warm, hook warm, thread warm, tap warm, etc.) living in the alimentary canal.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Causes loss of blood, nutritional deficiency and other allergic reaction.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i="1" u="sng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Vermicidal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to kill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i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Vermifuges 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uncomfrteble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environment for living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Dichlorophen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piperazine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etc.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41242"/>
            <a:ext cx="9144000" cy="501675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Drugs which not classified into the above groups.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LcParenR"/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Antidiabetic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:-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Efficiency of effective insulin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Insulin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hormone secreted by beta cell of pancreas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Hyperglycemia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blood sugar level more than normal (70-110 mg)  level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Hypoglycemia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blood sugar level less than normal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level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Tolbutamide, chloropropanamide, etc.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990600"/>
            <a:ext cx="9144000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00050" indent="-400050"/>
            <a:r>
              <a:rPr lang="en-US" sz="36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4. Metabolic diseases and Endocrine function</a:t>
            </a:r>
            <a:r>
              <a:rPr lang="en-US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9144000" cy="35394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ii) Drug affecting the immune response :-</a:t>
            </a:r>
          </a:p>
          <a:p>
            <a:pPr marL="400050" indent="-400050"/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Immunity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ability of the body to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neutrilise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and eliminate the pathogenic micro-organism and their toxic products.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Vaccines – typhoid, BCG, small pox, etc.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41242"/>
            <a:ext cx="9144000" cy="501675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Thyroid gland, pituitary gland, testis in male, ovaries in female, etc are the endocrines glands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Goiter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enlargement of thyroid gland due to deficiency of iodine in food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Hypothyroidism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less secretion of  thyroxin cause mental dullness, dry skin, etc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Hyperthyroidism</a:t>
            </a:r>
            <a:r>
              <a:rPr lang="en-US" sz="3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excessive secretion of thyroxin cause nervousness,  breathlessness, eyes may pushed forward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Carbamizole, etc.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914400"/>
            <a:ext cx="7507183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iii) Drug used in endocrine function:-</a:t>
            </a:r>
            <a:endParaRPr lang="en-US" sz="3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4800" y="4267200"/>
          <a:ext cx="83058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emSketch" r:id="rId3" imgW="3237120" imgH="591480" progId="">
                  <p:embed/>
                </p:oleObj>
              </mc:Choice>
              <mc:Fallback>
                <p:oleObj name="ChemSketch" r:id="rId3" imgW="3237120" imgH="591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267200"/>
                        <a:ext cx="83058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838200" y="228600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Synthesis and uses of drugs</a:t>
            </a:r>
            <a:endParaRPr lang="en-US" sz="36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108584" cy="40318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Antimalerials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:-</a:t>
            </a:r>
          </a:p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Traditional maleria was treated with cinchona tree</a:t>
            </a:r>
          </a:p>
          <a:p>
            <a:pPr marL="514350" indent="-5143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Bark extract contain cinchona alkaloid quinine.</a:t>
            </a:r>
          </a:p>
          <a:p>
            <a:pPr marL="514350" indent="-5143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Now a day quinine was replaced by synthetic drug </a:t>
            </a:r>
          </a:p>
          <a:p>
            <a:pPr marL="514350" indent="-5143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such as chloroquine, primaquine, paludrine, etc</a:t>
            </a:r>
          </a:p>
          <a:p>
            <a:pPr marL="514350" indent="-51435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14350" indent="-5143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Paludrine :-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198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1(P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Chlorophenyl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)-5-isopropyl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biguanide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I :- Preparation of P-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Chlorophenyl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cyanoguanidine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28600" y="1905000"/>
          <a:ext cx="89154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emSketch" r:id="rId3" imgW="5785200" imgH="1899000" progId="">
                  <p:embed/>
                </p:oleObj>
              </mc:Choice>
              <mc:Fallback>
                <p:oleObj name="ChemSketch" r:id="rId3" imgW="5785200" imgH="18990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05000"/>
                        <a:ext cx="89154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Step II :- Preparation of Paludrine</a:t>
            </a:r>
            <a:endParaRPr lang="en-US" sz="2800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0" y="762000"/>
          <a:ext cx="91440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hemSketch" r:id="rId3" imgW="6617160" imgH="1688760" progId="">
                  <p:embed/>
                </p:oleObj>
              </mc:Choice>
              <mc:Fallback>
                <p:oleObj name="ChemSketch" r:id="rId3" imgW="6617160" imgH="16887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914400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441960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Least toxic antimalerial drug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Superior than chloroquine and mepaquine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Effective against pre – erythrocytic  (liver)  form of  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maleria</a:t>
            </a:r>
            <a:endParaRPr lang="en-US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Antitubercular :-</a:t>
            </a:r>
          </a:p>
          <a:p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Isoniazide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:- [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Rimifon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Isoniazide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342900" indent="-34290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Effective and safe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32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14400" y="3048000"/>
          <a:ext cx="66294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ChemSketch" r:id="rId3" imgW="1658160" imgH="1338120" progId="">
                  <p:embed/>
                </p:oleObj>
              </mc:Choice>
              <mc:Fallback>
                <p:oleObj name="ChemSketch" r:id="rId3" imgW="1658160" imgH="13381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48000"/>
                        <a:ext cx="6629400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48800"/>
            <a:ext cx="9144000" cy="550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endParaRPr lang="en-US" sz="3200" b="1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Its action should be localised at the site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where it is required to act.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should be safe, efficient and cost effective.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Its antimicrobial action should be selective</a:t>
            </a: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and effective.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should be bactericidal than bacteristatic.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990600"/>
            <a:ext cx="6142002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PROPERTIES OF IDEAL DRUG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1524000"/>
          <a:ext cx="91440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ChemSketch" r:id="rId3" imgW="4894920" imgH="2926080" progId="">
                  <p:embed/>
                </p:oleObj>
              </mc:Choice>
              <mc:Fallback>
                <p:oleObj name="ChemSketch" r:id="rId3" imgW="4894920" imgH="29260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0"/>
                        <a:ext cx="9144000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228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Preparation of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Isoniazide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:-</a:t>
            </a:r>
            <a:endParaRPr lang="en-US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Uses :-</a:t>
            </a:r>
          </a:p>
          <a:p>
            <a:pPr marL="342900" indent="-34290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Bacteriostatic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as well as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Bacteriocidal</a:t>
            </a: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 in pulmonary tuberculosis with other agents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Also use in </a:t>
            </a:r>
            <a:r>
              <a:rPr lang="en-US" sz="3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lupus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vulgaris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(tuberculosis of skin)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Used in dangerous form of T.B. like military (widespread T.B.), meningitis (CNS T.B.), Pulmonary (lung T.B.) 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Resistance develop rapidly hence use in combination with P-amino salicylic acid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Side effects : headache, mental abnormalities, dryness of mouth, allergic reaction.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Ethambutol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:-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52400" y="838200"/>
          <a:ext cx="84582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hemSketch" r:id="rId3" imgW="3779640" imgH="868680" progId="">
                  <p:embed/>
                </p:oleObj>
              </mc:Choice>
              <mc:Fallback>
                <p:oleObj name="ChemSketch" r:id="rId3" imgW="3779640" imgH="8686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38200"/>
                        <a:ext cx="84582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320040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Used in pulmonary T.B.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Effective in combination with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isoniazide</a:t>
            </a: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In retreatment of pulmonary T.B. resistance to  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isoniazide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streptomycin, PAS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Side effects: vomiting, headache, diminished visual 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activity, etc.</a:t>
            </a:r>
          </a:p>
          <a:p>
            <a:pPr>
              <a:buFont typeface="Wingdings" pitchFamily="2" charset="2"/>
              <a:buChar char="Ø"/>
            </a:pPr>
            <a:endParaRPr lang="en-US" sz="3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Preparation :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Step I :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Preparation of 2-amino-1-butanol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81000" y="1371600"/>
          <a:ext cx="8001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ChemSketch" r:id="rId3" imgW="6748200" imgH="984600" progId="">
                  <p:embed/>
                </p:oleObj>
              </mc:Choice>
              <mc:Fallback>
                <p:oleObj name="ChemSketch" r:id="rId3" imgW="6748200" imgH="984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71600"/>
                        <a:ext cx="80010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28956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Step II :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Preparation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Ethambutol</a:t>
            </a:r>
            <a:endParaRPr lang="en-US" sz="2800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28600" y="3429000"/>
          <a:ext cx="86106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hemSketch" r:id="rId5" imgW="6282000" imgH="2283120" progId="">
                  <p:embed/>
                </p:oleObj>
              </mc:Choice>
              <mc:Fallback>
                <p:oleObj name="ChemSketch" r:id="rId5" imgW="6282000" imgH="22831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429000"/>
                        <a:ext cx="86106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CNS Drugs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:-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Phenobarbitone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:-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[Phenobarbital, Luminal]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371600" y="1219200"/>
          <a:ext cx="42672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ChemSketch" r:id="rId3" imgW="2163960" imgH="1447920" progId="">
                  <p:embed/>
                </p:oleObj>
              </mc:Choice>
              <mc:Fallback>
                <p:oleObj name="ChemSketch" r:id="rId3" imgW="2163960" imgH="14479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219200"/>
                        <a:ext cx="42672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396240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CNS depressant, both as sedative and hypnotic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Effective in epileptic, seizures, psychomotor attack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General convulsion in children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Slow action but duration of action is 10-16 hr</a:t>
            </a:r>
            <a:endParaRPr 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99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Synthesis of Phenobarbital :-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52400" y="685800"/>
          <a:ext cx="899160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ChemSketch" r:id="rId3" imgW="6751440" imgH="5093280" progId="">
                  <p:embed/>
                </p:oleObj>
              </mc:Choice>
              <mc:Fallback>
                <p:oleObj name="ChemSketch" r:id="rId3" imgW="6751440" imgH="50932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85800"/>
                        <a:ext cx="8991600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Antidiabetics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:-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Tolbutamide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:-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Sulphonamide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685800" y="1295400"/>
          <a:ext cx="69342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emSketch" r:id="rId3" imgW="3886200" imgH="1036440" progId="">
                  <p:embed/>
                </p:oleObj>
              </mc:Choice>
              <mc:Fallback>
                <p:oleObj name="ChemSketch" r:id="rId3" imgW="3886200" imgH="10364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95400"/>
                        <a:ext cx="69342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358140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Derivative of urea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Oral hypoglycemic agent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Effective when pancreas are not functioning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Stimulate the secretion of insulin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Effective for 8-10 hr with single dose  </a:t>
            </a:r>
            <a:endParaRPr lang="en-US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"/>
            <a:ext cx="64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Synthesis :-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0" y="990600"/>
          <a:ext cx="91440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emSketch" r:id="rId3" imgW="6604920" imgH="3483720" progId="">
                  <p:embed/>
                </p:oleObj>
              </mc:Choice>
              <mc:Fallback>
                <p:oleObj name="ChemSketch" r:id="rId3" imgW="6604920" imgH="34837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914400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 – inflammatory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:-</a:t>
            </a:r>
          </a:p>
          <a:p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Ibuprofen :-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371600" y="2133600"/>
          <a:ext cx="55626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ChemSketch" r:id="rId3" imgW="2578680" imgH="960120" progId="">
                  <p:embed/>
                </p:oleObj>
              </mc:Choice>
              <mc:Fallback>
                <p:oleObj name="ChemSketch" r:id="rId3" imgW="2578680" imgH="9601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33600"/>
                        <a:ext cx="55626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48768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Most commonalty used drug from this group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Posses antipyretic and analgesic action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Treatment of rheumatoid arthritis and osteoarthritis</a:t>
            </a:r>
            <a:endParaRPr lang="en-US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0"/>
            <a:ext cx="411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Synthesis :-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152400" y="1371600"/>
          <a:ext cx="89916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ChemSketch" r:id="rId3" imgW="6556320" imgH="2444400" progId="">
                  <p:embed/>
                </p:oleObj>
              </mc:Choice>
              <mc:Fallback>
                <p:oleObj name="ChemSketch" r:id="rId3" imgW="6556320" imgH="24444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371600"/>
                        <a:ext cx="89916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44000" cy="550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should not induce resistance.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should be safe for the recipient even if consumed    </a:t>
            </a: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for longer period and at higher dose.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It should not be retained in the body for longer  </a:t>
            </a: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period than required.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It should be stable enough to allow attainment of </a:t>
            </a: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optimum concentration in the body.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838200"/>
            <a:ext cx="6884129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PROPERTIES OF IDEAL DRUG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Antibiotics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:-</a:t>
            </a: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533400" y="1371600"/>
          <a:ext cx="6400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7" name="ChemSketch" r:id="rId3" imgW="5233320" imgH="1359360" progId="">
                  <p:embed/>
                </p:oleObj>
              </mc:Choice>
              <mc:Fallback>
                <p:oleObj name="ChemSketch" r:id="rId3" imgW="5233320" imgH="1359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371600"/>
                        <a:ext cx="64008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228600" y="1981200"/>
          <a:ext cx="80772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2" name="ChemSketch" r:id="rId3" imgW="6742080" imgH="2331720" progId="">
                  <p:embed/>
                </p:oleObj>
              </mc:Choice>
              <mc:Fallback>
                <p:oleObj name="ChemSketch" r:id="rId3" imgW="6742080" imgH="23317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81200"/>
                        <a:ext cx="80772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381000" y="762000"/>
          <a:ext cx="73914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6" name="ChemSketch" r:id="rId3" imgW="6675120" imgH="2673000" progId="">
                  <p:embed/>
                </p:oleObj>
              </mc:Choice>
              <mc:Fallback>
                <p:oleObj name="ChemSketch" r:id="rId3" imgW="6675120" imgH="26730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0"/>
                        <a:ext cx="73914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3352800" y="4267200"/>
          <a:ext cx="34290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7" name="ChemSketch" r:id="rId5" imgW="2328840" imgH="1115640" progId="">
                  <p:embed/>
                </p:oleObj>
              </mc:Choice>
              <mc:Fallback>
                <p:oleObj name="ChemSketch" r:id="rId5" imgW="2328840" imgH="11156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267200"/>
                        <a:ext cx="34290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400" y="838200"/>
            <a:ext cx="6553200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CLASSIFICATION OF DRUGS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841242"/>
            <a:ext cx="9144000" cy="501675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Classification on the basis of  :</a:t>
            </a:r>
          </a:p>
          <a:p>
            <a:pPr algn="ctr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A] Chemical structure</a:t>
            </a:r>
          </a:p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B] Therapeutic action</a:t>
            </a:r>
          </a:p>
          <a:p>
            <a:pPr algn="ctr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u="sng" dirty="0" smtClean="0">
                <a:solidFill>
                  <a:srgbClr val="C60C38"/>
                </a:solidFill>
                <a:latin typeface="Times New Roman" pitchFamily="18" charset="0"/>
                <a:cs typeface="Times New Roman" pitchFamily="18" charset="0"/>
              </a:rPr>
              <a:t>A] Classification on the basis of chemical structure</a:t>
            </a:r>
            <a:r>
              <a:rPr lang="en-US" sz="3200" dirty="0" smtClean="0">
                <a:solidFill>
                  <a:srgbClr val="C60C38"/>
                </a:solidFill>
                <a:latin typeface="Times New Roman" pitchFamily="18" charset="0"/>
                <a:cs typeface="Times New Roman" pitchFamily="18" charset="0"/>
              </a:rPr>
              <a:t> :-</a:t>
            </a:r>
          </a:p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This classification takes place before 1950.</a:t>
            </a:r>
          </a:p>
          <a:p>
            <a:pPr algn="ctr"/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g. Acids, alcohols, amines, amides, phenols, etc.</a:t>
            </a:r>
          </a:p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Useful for study of methodology, properties, SAR.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90800"/>
            <a:ext cx="9078704" cy="403187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Disease oriented classification.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Sub grouped according to their therapeutic action    </a:t>
            </a: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as: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CNS or Psychopharmacological agent.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Pharmacodynamic agent.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Chemotherapeutic agents.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Metabolic diseases and Endocrine function.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14400"/>
            <a:ext cx="9144000" cy="120032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B] </a:t>
            </a:r>
            <a:r>
              <a:rPr lang="en-US" sz="36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Classification on the basis of Therapeutic action:</a:t>
            </a:r>
            <a:endParaRPr lang="en-US" sz="36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41242"/>
            <a:ext cx="9144000" cy="501675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60C38"/>
                </a:solidFill>
                <a:latin typeface="Times New Roman" pitchFamily="18" charset="0"/>
                <a:cs typeface="Times New Roman" pitchFamily="18" charset="0"/>
              </a:rPr>
              <a:t>CNS stimulants :-</a:t>
            </a:r>
            <a:endParaRPr lang="en-US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Activate CNS  to cure psychotic state </a:t>
            </a:r>
          </a:p>
          <a:p>
            <a:pPr marL="342900" indent="-342900"/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( depressive illness)</a:t>
            </a:r>
          </a:p>
          <a:p>
            <a:pPr marL="342900" indent="-34290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Caffeine, theobromine etc.</a:t>
            </a:r>
          </a:p>
          <a:p>
            <a:pPr marL="342900" indent="-34290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60C38"/>
                </a:solidFill>
                <a:latin typeface="Times New Roman" pitchFamily="18" charset="0"/>
                <a:cs typeface="Times New Roman" pitchFamily="18" charset="0"/>
              </a:rPr>
              <a:t>Tranquillizers :-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Decrease psychomotor activity without causing sedation (psycholeptics).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 improve mood and behavior of psychic patient</a:t>
            </a:r>
          </a:p>
          <a:p>
            <a:pPr marL="342900" indent="-34290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Chlorpromazine, propazine etc.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990600"/>
            <a:ext cx="8915400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Drug acting on Central Nervous System (CNS) </a:t>
            </a:r>
            <a:endParaRPr lang="en-US" sz="32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43000"/>
            <a:ext cx="9144000" cy="550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80404"/>
                </a:solidFill>
                <a:latin typeface="Times New Roman" pitchFamily="18" charset="0"/>
                <a:cs typeface="Times New Roman" pitchFamily="18" charset="0"/>
              </a:rPr>
              <a:t>Hypnotics :-</a:t>
            </a:r>
          </a:p>
          <a:p>
            <a:pPr marL="342900" indent="-342900"/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CNS depressants to reduce emotional tension and restlessness by producing sleep.</a:t>
            </a:r>
          </a:p>
          <a:p>
            <a:pPr marL="342900" indent="-342900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diazepam, nitrozepam, etc.</a:t>
            </a:r>
          </a:p>
          <a:p>
            <a:pPr marL="342900" indent="-34290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80404"/>
                </a:solidFill>
                <a:latin typeface="Times New Roman" pitchFamily="18" charset="0"/>
                <a:cs typeface="Times New Roman" pitchFamily="18" charset="0"/>
              </a:rPr>
              <a:t>Sedatives :-</a:t>
            </a:r>
          </a:p>
          <a:p>
            <a:pPr marL="342900" indent="-342900"/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CNS depressants to reduce emotional tension and restlessness without producing sleep.</a:t>
            </a:r>
          </a:p>
          <a:p>
            <a:pPr marL="342900" indent="-342900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Phenobarbitone, methyl phenobarbitone, etc.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550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80404"/>
                </a:solidFill>
                <a:latin typeface="Times New Roman" pitchFamily="18" charset="0"/>
                <a:cs typeface="Times New Roman" pitchFamily="18" charset="0"/>
              </a:rPr>
              <a:t>Anticonvulsants :-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CNS depressants to prevent 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epileptic seizures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without causing excessive drowsiness.</a:t>
            </a:r>
          </a:p>
          <a:p>
            <a:pPr marL="342900" indent="-342900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Phenobarbitone,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noctal etc.</a:t>
            </a:r>
          </a:p>
          <a:p>
            <a:pPr marL="342900" indent="-34290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80404"/>
                </a:solidFill>
                <a:latin typeface="Times New Roman" pitchFamily="18" charset="0"/>
                <a:cs typeface="Times New Roman" pitchFamily="18" charset="0"/>
              </a:rPr>
              <a:t>Analgesics :-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Produce analgesia (Relive pain) without unconsciousness.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Increase the capacity to tolerate the pain.</a:t>
            </a:r>
          </a:p>
          <a:p>
            <a:pPr marL="342900" indent="-34290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Aspirin, paracetamol,  morphine, etc.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925</TotalTime>
  <Words>940</Words>
  <Application>Microsoft Office PowerPoint</Application>
  <PresentationFormat>On-screen Show (4:3)</PresentationFormat>
  <Paragraphs>273</Paragraphs>
  <Slides>42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Flow</vt:lpstr>
      <vt:lpstr>ChemSketch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Windows User</cp:lastModifiedBy>
  <cp:revision>145</cp:revision>
  <dcterms:created xsi:type="dcterms:W3CDTF">2013-12-15T07:24:25Z</dcterms:created>
  <dcterms:modified xsi:type="dcterms:W3CDTF">2019-11-13T01:53:35Z</dcterms:modified>
</cp:coreProperties>
</file>