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50999" y="330200"/>
            <a:ext cx="584200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2A538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21-Nov-19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21-Nov-19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21-Nov-19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21-Nov-19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21-Nov-19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0800" y="60959"/>
            <a:ext cx="6461759" cy="155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679" y="1226820"/>
            <a:ext cx="8168640" cy="3065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FF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21-Nov-19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685800"/>
            <a:ext cx="6172200" cy="3802323"/>
          </a:xfrm>
          <a:prstGeom prst="rect">
            <a:avLst/>
          </a:prstGeom>
          <a:ln w="9344">
            <a:noFill/>
          </a:ln>
        </p:spPr>
        <p:txBody>
          <a:bodyPr vert="horz" wrap="square" lIns="0" tIns="46990" rIns="0" bIns="0" rtlCol="0">
            <a:spAutoFit/>
          </a:bodyPr>
          <a:lstStyle/>
          <a:p>
            <a:pPr marL="88900" algn="ctr">
              <a:lnSpc>
                <a:spcPct val="100000"/>
              </a:lnSpc>
              <a:spcBef>
                <a:spcPts val="370"/>
              </a:spcBef>
              <a:tabLst>
                <a:tab pos="3173730" algn="l"/>
              </a:tabLst>
            </a:pPr>
            <a:r>
              <a:rPr sz="3600" spc="105" dirty="0">
                <a:solidFill>
                  <a:srgbClr val="FF00FF"/>
                </a:solidFill>
              </a:rPr>
              <a:t>Nucleophilic	</a:t>
            </a:r>
            <a:r>
              <a:rPr sz="3600" spc="85" dirty="0" smtClean="0">
                <a:solidFill>
                  <a:srgbClr val="FF00FF"/>
                </a:solidFill>
              </a:rPr>
              <a:t>Substitution</a:t>
            </a:r>
            <a:r>
              <a:rPr lang="en-US" sz="3600" spc="85" dirty="0" smtClean="0">
                <a:solidFill>
                  <a:srgbClr val="FF00FF"/>
                </a:solidFill>
              </a:rPr>
              <a:t/>
            </a:r>
            <a:br>
              <a:rPr lang="en-US" sz="3600" spc="85" dirty="0" smtClean="0">
                <a:solidFill>
                  <a:srgbClr val="FF00FF"/>
                </a:solidFill>
              </a:rPr>
            </a:br>
            <a:r>
              <a:rPr lang="en-US" sz="3600" spc="85" dirty="0" smtClean="0">
                <a:solidFill>
                  <a:srgbClr val="FF00FF"/>
                </a:solidFill>
              </a:rPr>
              <a:t/>
            </a:r>
            <a:br>
              <a:rPr lang="en-US" sz="3600" spc="85" dirty="0" smtClean="0">
                <a:solidFill>
                  <a:srgbClr val="FF00FF"/>
                </a:solidFill>
              </a:rPr>
            </a:br>
            <a:r>
              <a:rPr lang="en-US" sz="2800" spc="85" dirty="0" smtClean="0">
                <a:solidFill>
                  <a:srgbClr val="FF00FF"/>
                </a:solidFill>
              </a:rPr>
              <a:t>by</a:t>
            </a:r>
            <a:r>
              <a:rPr lang="en-US" sz="3600" spc="85" dirty="0" smtClean="0">
                <a:solidFill>
                  <a:srgbClr val="FF00FF"/>
                </a:solidFill>
              </a:rPr>
              <a:t/>
            </a:r>
            <a:br>
              <a:rPr lang="en-US" sz="3600" spc="85" dirty="0" smtClean="0">
                <a:solidFill>
                  <a:srgbClr val="FF00FF"/>
                </a:solidFill>
              </a:rPr>
            </a:br>
            <a:r>
              <a:rPr lang="en-US" sz="3600" spc="85" dirty="0" smtClean="0">
                <a:solidFill>
                  <a:srgbClr val="FF00FF"/>
                </a:solidFill>
              </a:rPr>
              <a:t/>
            </a:r>
            <a:br>
              <a:rPr lang="en-US" sz="3600" spc="85" dirty="0" smtClean="0">
                <a:solidFill>
                  <a:srgbClr val="FF00FF"/>
                </a:solidFill>
              </a:rPr>
            </a:br>
            <a:r>
              <a:rPr lang="en-US" sz="3600" spc="85" dirty="0" smtClean="0">
                <a:solidFill>
                  <a:srgbClr val="FF00FF"/>
                </a:solidFill>
              </a:rPr>
              <a:t>Mr. Ashutosh A. Jagdale</a:t>
            </a:r>
            <a:br>
              <a:rPr lang="en-US" sz="3600" spc="85" dirty="0" smtClean="0">
                <a:solidFill>
                  <a:srgbClr val="FF00FF"/>
                </a:solidFill>
              </a:rPr>
            </a:br>
            <a:r>
              <a:rPr lang="en-US" sz="2400" spc="85" dirty="0" smtClean="0">
                <a:solidFill>
                  <a:srgbClr val="FF00FF"/>
                </a:solidFill>
              </a:rPr>
              <a:t>Assistant Professor</a:t>
            </a:r>
            <a:br>
              <a:rPr lang="en-US" sz="2400" spc="85" dirty="0" smtClean="0">
                <a:solidFill>
                  <a:srgbClr val="FF00FF"/>
                </a:solidFill>
              </a:rPr>
            </a:br>
            <a:r>
              <a:rPr lang="en-US" sz="2400" spc="85" dirty="0" smtClean="0">
                <a:solidFill>
                  <a:srgbClr val="FF00FF"/>
                </a:solidFill>
              </a:rPr>
              <a:t>PDVP Mahavidyalaya, Tasgaon, Dist-Sangli 416312.</a:t>
            </a:r>
            <a:endParaRPr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370" y="2319020"/>
            <a:ext cx="82600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360" dirty="0">
                <a:latin typeface="Arial Black"/>
                <a:cs typeface="Arial Black"/>
              </a:rPr>
              <a:t>S</a:t>
            </a:r>
            <a:r>
              <a:rPr sz="4125" b="0" spc="-540" baseline="-24242" dirty="0">
                <a:latin typeface="Arial Black"/>
                <a:cs typeface="Arial Black"/>
              </a:rPr>
              <a:t>N</a:t>
            </a:r>
            <a:r>
              <a:rPr sz="4800" b="0" spc="-360" dirty="0">
                <a:latin typeface="Arial Black"/>
                <a:cs typeface="Arial Black"/>
              </a:rPr>
              <a:t>2 </a:t>
            </a:r>
            <a:r>
              <a:rPr sz="4800" b="0" spc="-610" dirty="0">
                <a:latin typeface="Arial Black"/>
                <a:cs typeface="Arial Black"/>
              </a:rPr>
              <a:t>reaction </a:t>
            </a:r>
            <a:r>
              <a:rPr sz="4800" b="0" spc="-265" dirty="0">
                <a:latin typeface="Arial Black"/>
                <a:cs typeface="Arial Black"/>
              </a:rPr>
              <a:t>:</a:t>
            </a:r>
            <a:r>
              <a:rPr sz="4800" b="0" spc="-865" dirty="0">
                <a:latin typeface="Arial Black"/>
                <a:cs typeface="Arial Black"/>
              </a:rPr>
              <a:t> </a:t>
            </a:r>
            <a:r>
              <a:rPr sz="4800" b="0" spc="-595" dirty="0">
                <a:latin typeface="Arial Black"/>
                <a:cs typeface="Arial Black"/>
              </a:rPr>
              <a:t>Stereochemistry</a:t>
            </a:r>
            <a:endParaRPr sz="4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98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8260" y="156209"/>
            <a:ext cx="33788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60" dirty="0">
                <a:solidFill>
                  <a:srgbClr val="330098"/>
                </a:solidFill>
                <a:latin typeface="Arial"/>
                <a:cs typeface="Arial"/>
              </a:rPr>
              <a:t>S</a:t>
            </a:r>
            <a:r>
              <a:rPr sz="2775" b="0" spc="89" baseline="-24024" dirty="0">
                <a:solidFill>
                  <a:srgbClr val="330098"/>
                </a:solidFill>
                <a:latin typeface="Arial"/>
                <a:cs typeface="Arial"/>
              </a:rPr>
              <a:t>N</a:t>
            </a:r>
            <a:r>
              <a:rPr sz="3200" b="0" spc="60" dirty="0">
                <a:solidFill>
                  <a:srgbClr val="330098"/>
                </a:solidFill>
                <a:latin typeface="Arial"/>
                <a:cs typeface="Arial"/>
              </a:rPr>
              <a:t>2</a:t>
            </a:r>
            <a:r>
              <a:rPr sz="3200" b="0" spc="-130" dirty="0">
                <a:solidFill>
                  <a:srgbClr val="330098"/>
                </a:solidFill>
                <a:latin typeface="Arial"/>
                <a:cs typeface="Arial"/>
              </a:rPr>
              <a:t> </a:t>
            </a:r>
            <a:r>
              <a:rPr sz="3200" b="0" spc="60" dirty="0">
                <a:solidFill>
                  <a:srgbClr val="330098"/>
                </a:solidFill>
                <a:latin typeface="Arial"/>
                <a:cs typeface="Arial"/>
              </a:rPr>
              <a:t>MECHANISM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2730" y="6781800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78660" y="2209800"/>
            <a:ext cx="655320" cy="212090"/>
          </a:xfrm>
          <a:custGeom>
            <a:avLst/>
            <a:gdLst/>
            <a:ahLst/>
            <a:cxnLst/>
            <a:rect l="l" t="t" r="r" b="b"/>
            <a:pathLst>
              <a:path w="655319" h="212089">
                <a:moveTo>
                  <a:pt x="0" y="0"/>
                </a:moveTo>
                <a:lnTo>
                  <a:pt x="1269" y="0"/>
                </a:lnTo>
                <a:lnTo>
                  <a:pt x="2539" y="0"/>
                </a:lnTo>
                <a:lnTo>
                  <a:pt x="80737" y="1340"/>
                </a:lnTo>
                <a:lnTo>
                  <a:pt x="153266" y="5283"/>
                </a:lnTo>
                <a:lnTo>
                  <a:pt x="220330" y="11709"/>
                </a:lnTo>
                <a:lnTo>
                  <a:pt x="282132" y="20497"/>
                </a:lnTo>
                <a:lnTo>
                  <a:pt x="338874" y="31530"/>
                </a:lnTo>
                <a:lnTo>
                  <a:pt x="390760" y="44686"/>
                </a:lnTo>
                <a:lnTo>
                  <a:pt x="437991" y="59848"/>
                </a:lnTo>
                <a:lnTo>
                  <a:pt x="480770" y="76896"/>
                </a:lnTo>
                <a:lnTo>
                  <a:pt x="519301" y="95709"/>
                </a:lnTo>
                <a:lnTo>
                  <a:pt x="553786" y="116169"/>
                </a:lnTo>
                <a:lnTo>
                  <a:pt x="611429" y="161552"/>
                </a:lnTo>
                <a:lnTo>
                  <a:pt x="634992" y="186236"/>
                </a:lnTo>
                <a:lnTo>
                  <a:pt x="655319" y="21208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83179" y="2383789"/>
            <a:ext cx="83819" cy="130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14800" y="3276600"/>
            <a:ext cx="763270" cy="694690"/>
          </a:xfrm>
          <a:custGeom>
            <a:avLst/>
            <a:gdLst/>
            <a:ahLst/>
            <a:cxnLst/>
            <a:rect l="l" t="t" r="r" b="b"/>
            <a:pathLst>
              <a:path w="763270" h="694689">
                <a:moveTo>
                  <a:pt x="0" y="0"/>
                </a:moveTo>
                <a:lnTo>
                  <a:pt x="763270" y="69468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33620" y="3925570"/>
            <a:ext cx="119379" cy="1130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73090" y="4521200"/>
            <a:ext cx="1054100" cy="520700"/>
          </a:xfrm>
          <a:custGeom>
            <a:avLst/>
            <a:gdLst/>
            <a:ahLst/>
            <a:cxnLst/>
            <a:rect l="l" t="t" r="r" b="b"/>
            <a:pathLst>
              <a:path w="1054100" h="520700">
                <a:moveTo>
                  <a:pt x="527050" y="0"/>
                </a:moveTo>
                <a:lnTo>
                  <a:pt x="464223" y="1701"/>
                </a:lnTo>
                <a:lnTo>
                  <a:pt x="403882" y="6690"/>
                </a:lnTo>
                <a:lnTo>
                  <a:pt x="346373" y="14795"/>
                </a:lnTo>
                <a:lnTo>
                  <a:pt x="292044" y="25844"/>
                </a:lnTo>
                <a:lnTo>
                  <a:pt x="241242" y="39664"/>
                </a:lnTo>
                <a:lnTo>
                  <a:pt x="194313" y="56083"/>
                </a:lnTo>
                <a:lnTo>
                  <a:pt x="151606" y="74930"/>
                </a:lnTo>
                <a:lnTo>
                  <a:pt x="113466" y="96031"/>
                </a:lnTo>
                <a:lnTo>
                  <a:pt x="80242" y="119215"/>
                </a:lnTo>
                <a:lnTo>
                  <a:pt x="29928" y="171142"/>
                </a:lnTo>
                <a:lnTo>
                  <a:pt x="3441" y="229334"/>
                </a:lnTo>
                <a:lnTo>
                  <a:pt x="0" y="260350"/>
                </a:lnTo>
                <a:lnTo>
                  <a:pt x="3441" y="291365"/>
                </a:lnTo>
                <a:lnTo>
                  <a:pt x="29928" y="349557"/>
                </a:lnTo>
                <a:lnTo>
                  <a:pt x="80242" y="401484"/>
                </a:lnTo>
                <a:lnTo>
                  <a:pt x="113466" y="424668"/>
                </a:lnTo>
                <a:lnTo>
                  <a:pt x="151606" y="445770"/>
                </a:lnTo>
                <a:lnTo>
                  <a:pt x="194313" y="464616"/>
                </a:lnTo>
                <a:lnTo>
                  <a:pt x="241242" y="481035"/>
                </a:lnTo>
                <a:lnTo>
                  <a:pt x="292044" y="494855"/>
                </a:lnTo>
                <a:lnTo>
                  <a:pt x="346373" y="505904"/>
                </a:lnTo>
                <a:lnTo>
                  <a:pt x="403882" y="514009"/>
                </a:lnTo>
                <a:lnTo>
                  <a:pt x="464223" y="518998"/>
                </a:lnTo>
                <a:lnTo>
                  <a:pt x="527050" y="520700"/>
                </a:lnTo>
                <a:lnTo>
                  <a:pt x="590111" y="518998"/>
                </a:lnTo>
                <a:lnTo>
                  <a:pt x="650617" y="514009"/>
                </a:lnTo>
                <a:lnTo>
                  <a:pt x="708230" y="505904"/>
                </a:lnTo>
                <a:lnTo>
                  <a:pt x="762610" y="494855"/>
                </a:lnTo>
                <a:lnTo>
                  <a:pt x="813420" y="481035"/>
                </a:lnTo>
                <a:lnTo>
                  <a:pt x="860319" y="464616"/>
                </a:lnTo>
                <a:lnTo>
                  <a:pt x="902969" y="445770"/>
                </a:lnTo>
                <a:lnTo>
                  <a:pt x="941032" y="424668"/>
                </a:lnTo>
                <a:lnTo>
                  <a:pt x="974169" y="401484"/>
                </a:lnTo>
                <a:lnTo>
                  <a:pt x="1024308" y="349557"/>
                </a:lnTo>
                <a:lnTo>
                  <a:pt x="1050676" y="291365"/>
                </a:lnTo>
                <a:lnTo>
                  <a:pt x="1054100" y="260350"/>
                </a:lnTo>
                <a:lnTo>
                  <a:pt x="1050676" y="229334"/>
                </a:lnTo>
                <a:lnTo>
                  <a:pt x="1024308" y="171142"/>
                </a:lnTo>
                <a:lnTo>
                  <a:pt x="974169" y="119215"/>
                </a:lnTo>
                <a:lnTo>
                  <a:pt x="941032" y="96031"/>
                </a:lnTo>
                <a:lnTo>
                  <a:pt x="902969" y="74930"/>
                </a:lnTo>
                <a:lnTo>
                  <a:pt x="860319" y="56083"/>
                </a:lnTo>
                <a:lnTo>
                  <a:pt x="813420" y="39664"/>
                </a:lnTo>
                <a:lnTo>
                  <a:pt x="762610" y="25844"/>
                </a:lnTo>
                <a:lnTo>
                  <a:pt x="708230" y="14795"/>
                </a:lnTo>
                <a:lnTo>
                  <a:pt x="650617" y="6690"/>
                </a:lnTo>
                <a:lnTo>
                  <a:pt x="590111" y="1701"/>
                </a:lnTo>
                <a:lnTo>
                  <a:pt x="527050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73090" y="4521200"/>
            <a:ext cx="1054100" cy="520700"/>
          </a:xfrm>
          <a:custGeom>
            <a:avLst/>
            <a:gdLst/>
            <a:ahLst/>
            <a:cxnLst/>
            <a:rect l="l" t="t" r="r" b="b"/>
            <a:pathLst>
              <a:path w="1054100" h="520700">
                <a:moveTo>
                  <a:pt x="527050" y="0"/>
                </a:moveTo>
                <a:lnTo>
                  <a:pt x="590111" y="1701"/>
                </a:lnTo>
                <a:lnTo>
                  <a:pt x="650617" y="6690"/>
                </a:lnTo>
                <a:lnTo>
                  <a:pt x="708230" y="14795"/>
                </a:lnTo>
                <a:lnTo>
                  <a:pt x="762610" y="25844"/>
                </a:lnTo>
                <a:lnTo>
                  <a:pt x="813420" y="39664"/>
                </a:lnTo>
                <a:lnTo>
                  <a:pt x="860319" y="56083"/>
                </a:lnTo>
                <a:lnTo>
                  <a:pt x="902969" y="74929"/>
                </a:lnTo>
                <a:lnTo>
                  <a:pt x="941032" y="96031"/>
                </a:lnTo>
                <a:lnTo>
                  <a:pt x="974169" y="119215"/>
                </a:lnTo>
                <a:lnTo>
                  <a:pt x="1024308" y="171142"/>
                </a:lnTo>
                <a:lnTo>
                  <a:pt x="1050676" y="229334"/>
                </a:lnTo>
                <a:lnTo>
                  <a:pt x="1054100" y="260350"/>
                </a:lnTo>
                <a:lnTo>
                  <a:pt x="1050676" y="291365"/>
                </a:lnTo>
                <a:lnTo>
                  <a:pt x="1024308" y="349557"/>
                </a:lnTo>
                <a:lnTo>
                  <a:pt x="974169" y="401484"/>
                </a:lnTo>
                <a:lnTo>
                  <a:pt x="941032" y="424668"/>
                </a:lnTo>
                <a:lnTo>
                  <a:pt x="902970" y="445769"/>
                </a:lnTo>
                <a:lnTo>
                  <a:pt x="860319" y="464616"/>
                </a:lnTo>
                <a:lnTo>
                  <a:pt x="813420" y="481035"/>
                </a:lnTo>
                <a:lnTo>
                  <a:pt x="762610" y="494855"/>
                </a:lnTo>
                <a:lnTo>
                  <a:pt x="708230" y="505904"/>
                </a:lnTo>
                <a:lnTo>
                  <a:pt x="650617" y="514009"/>
                </a:lnTo>
                <a:lnTo>
                  <a:pt x="590111" y="518998"/>
                </a:lnTo>
                <a:lnTo>
                  <a:pt x="527050" y="520700"/>
                </a:lnTo>
                <a:lnTo>
                  <a:pt x="464223" y="518998"/>
                </a:lnTo>
                <a:lnTo>
                  <a:pt x="403882" y="514009"/>
                </a:lnTo>
                <a:lnTo>
                  <a:pt x="346373" y="505904"/>
                </a:lnTo>
                <a:lnTo>
                  <a:pt x="292044" y="494855"/>
                </a:lnTo>
                <a:lnTo>
                  <a:pt x="241242" y="481035"/>
                </a:lnTo>
                <a:lnTo>
                  <a:pt x="194313" y="464616"/>
                </a:lnTo>
                <a:lnTo>
                  <a:pt x="151606" y="445770"/>
                </a:lnTo>
                <a:lnTo>
                  <a:pt x="113466" y="424668"/>
                </a:lnTo>
                <a:lnTo>
                  <a:pt x="80242" y="401484"/>
                </a:lnTo>
                <a:lnTo>
                  <a:pt x="29928" y="349557"/>
                </a:lnTo>
                <a:lnTo>
                  <a:pt x="3441" y="291365"/>
                </a:lnTo>
                <a:lnTo>
                  <a:pt x="0" y="260350"/>
                </a:lnTo>
                <a:lnTo>
                  <a:pt x="3441" y="229334"/>
                </a:lnTo>
                <a:lnTo>
                  <a:pt x="29928" y="171142"/>
                </a:lnTo>
                <a:lnTo>
                  <a:pt x="80242" y="119215"/>
                </a:lnTo>
                <a:lnTo>
                  <a:pt x="113466" y="96031"/>
                </a:lnTo>
                <a:lnTo>
                  <a:pt x="151606" y="74930"/>
                </a:lnTo>
                <a:lnTo>
                  <a:pt x="194313" y="56083"/>
                </a:lnTo>
                <a:lnTo>
                  <a:pt x="241242" y="39664"/>
                </a:lnTo>
                <a:lnTo>
                  <a:pt x="292044" y="25844"/>
                </a:lnTo>
                <a:lnTo>
                  <a:pt x="346373" y="14795"/>
                </a:lnTo>
                <a:lnTo>
                  <a:pt x="403882" y="6690"/>
                </a:lnTo>
                <a:lnTo>
                  <a:pt x="464223" y="1701"/>
                </a:lnTo>
                <a:lnTo>
                  <a:pt x="527050" y="0"/>
                </a:lnTo>
                <a:close/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73090" y="4521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28459" y="50419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20890" y="4635500"/>
            <a:ext cx="368300" cy="292100"/>
          </a:xfrm>
          <a:custGeom>
            <a:avLst/>
            <a:gdLst/>
            <a:ahLst/>
            <a:cxnLst/>
            <a:rect l="l" t="t" r="r" b="b"/>
            <a:pathLst>
              <a:path w="368300" h="292100">
                <a:moveTo>
                  <a:pt x="184150" y="0"/>
                </a:moveTo>
                <a:lnTo>
                  <a:pt x="134349" y="4997"/>
                </a:lnTo>
                <a:lnTo>
                  <a:pt x="90122" y="19238"/>
                </a:lnTo>
                <a:lnTo>
                  <a:pt x="53022" y="41592"/>
                </a:lnTo>
                <a:lnTo>
                  <a:pt x="24600" y="70931"/>
                </a:lnTo>
                <a:lnTo>
                  <a:pt x="6408" y="106127"/>
                </a:lnTo>
                <a:lnTo>
                  <a:pt x="0" y="146050"/>
                </a:lnTo>
                <a:lnTo>
                  <a:pt x="6408" y="185531"/>
                </a:lnTo>
                <a:lnTo>
                  <a:pt x="24600" y="220603"/>
                </a:lnTo>
                <a:lnTo>
                  <a:pt x="53022" y="250031"/>
                </a:lnTo>
                <a:lnTo>
                  <a:pt x="90122" y="272579"/>
                </a:lnTo>
                <a:lnTo>
                  <a:pt x="134349" y="287014"/>
                </a:lnTo>
                <a:lnTo>
                  <a:pt x="184150" y="292100"/>
                </a:lnTo>
                <a:lnTo>
                  <a:pt x="233950" y="287014"/>
                </a:lnTo>
                <a:lnTo>
                  <a:pt x="278177" y="272579"/>
                </a:lnTo>
                <a:lnTo>
                  <a:pt x="315277" y="250031"/>
                </a:lnTo>
                <a:lnTo>
                  <a:pt x="343699" y="220603"/>
                </a:lnTo>
                <a:lnTo>
                  <a:pt x="361891" y="185531"/>
                </a:lnTo>
                <a:lnTo>
                  <a:pt x="368300" y="146050"/>
                </a:lnTo>
                <a:lnTo>
                  <a:pt x="361891" y="106127"/>
                </a:lnTo>
                <a:lnTo>
                  <a:pt x="343699" y="70931"/>
                </a:lnTo>
                <a:lnTo>
                  <a:pt x="315277" y="41592"/>
                </a:lnTo>
                <a:lnTo>
                  <a:pt x="278177" y="19238"/>
                </a:lnTo>
                <a:lnTo>
                  <a:pt x="233950" y="4997"/>
                </a:lnTo>
                <a:lnTo>
                  <a:pt x="184150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20890" y="4635500"/>
            <a:ext cx="368300" cy="292100"/>
          </a:xfrm>
          <a:custGeom>
            <a:avLst/>
            <a:gdLst/>
            <a:ahLst/>
            <a:cxnLst/>
            <a:rect l="l" t="t" r="r" b="b"/>
            <a:pathLst>
              <a:path w="368300" h="292100">
                <a:moveTo>
                  <a:pt x="184150" y="0"/>
                </a:moveTo>
                <a:lnTo>
                  <a:pt x="233950" y="4997"/>
                </a:lnTo>
                <a:lnTo>
                  <a:pt x="278177" y="19238"/>
                </a:lnTo>
                <a:lnTo>
                  <a:pt x="315277" y="41592"/>
                </a:lnTo>
                <a:lnTo>
                  <a:pt x="343699" y="70931"/>
                </a:lnTo>
                <a:lnTo>
                  <a:pt x="361891" y="106127"/>
                </a:lnTo>
                <a:lnTo>
                  <a:pt x="368300" y="146050"/>
                </a:lnTo>
                <a:lnTo>
                  <a:pt x="361891" y="185531"/>
                </a:lnTo>
                <a:lnTo>
                  <a:pt x="343699" y="220603"/>
                </a:lnTo>
                <a:lnTo>
                  <a:pt x="315277" y="250031"/>
                </a:lnTo>
                <a:lnTo>
                  <a:pt x="278177" y="272579"/>
                </a:lnTo>
                <a:lnTo>
                  <a:pt x="233950" y="287014"/>
                </a:lnTo>
                <a:lnTo>
                  <a:pt x="184150" y="292100"/>
                </a:lnTo>
                <a:lnTo>
                  <a:pt x="134349" y="287014"/>
                </a:lnTo>
                <a:lnTo>
                  <a:pt x="90122" y="272579"/>
                </a:lnTo>
                <a:lnTo>
                  <a:pt x="53022" y="250031"/>
                </a:lnTo>
                <a:lnTo>
                  <a:pt x="24600" y="220603"/>
                </a:lnTo>
                <a:lnTo>
                  <a:pt x="6408" y="185531"/>
                </a:lnTo>
                <a:lnTo>
                  <a:pt x="0" y="146050"/>
                </a:lnTo>
                <a:lnTo>
                  <a:pt x="6408" y="106127"/>
                </a:lnTo>
                <a:lnTo>
                  <a:pt x="24600" y="70931"/>
                </a:lnTo>
                <a:lnTo>
                  <a:pt x="53022" y="41592"/>
                </a:lnTo>
                <a:lnTo>
                  <a:pt x="90122" y="19238"/>
                </a:lnTo>
                <a:lnTo>
                  <a:pt x="134349" y="4997"/>
                </a:lnTo>
                <a:lnTo>
                  <a:pt x="184150" y="0"/>
                </a:lnTo>
                <a:close/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20890" y="46355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89190" y="492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77709" y="4953000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0" y="0"/>
                </a:moveTo>
                <a:lnTo>
                  <a:pt x="35560" y="355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39940" y="5015229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59" h="36829">
                <a:moveTo>
                  <a:pt x="0" y="0"/>
                </a:moveTo>
                <a:lnTo>
                  <a:pt x="35559" y="3683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02169" y="5078729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0" y="0"/>
                </a:moveTo>
                <a:lnTo>
                  <a:pt x="35559" y="355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65669" y="5140959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0" y="0"/>
                </a:moveTo>
                <a:lnTo>
                  <a:pt x="35559" y="3555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27900" y="5203190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59" h="36829">
                <a:moveTo>
                  <a:pt x="0" y="0"/>
                </a:moveTo>
                <a:lnTo>
                  <a:pt x="35559" y="3683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90130" y="5266690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0" y="0"/>
                </a:moveTo>
                <a:lnTo>
                  <a:pt x="35560" y="355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52359" y="5328920"/>
            <a:ext cx="36830" cy="35560"/>
          </a:xfrm>
          <a:custGeom>
            <a:avLst/>
            <a:gdLst/>
            <a:ahLst/>
            <a:cxnLst/>
            <a:rect l="l" t="t" r="r" b="b"/>
            <a:pathLst>
              <a:path w="36829" h="35560">
                <a:moveTo>
                  <a:pt x="0" y="0"/>
                </a:moveTo>
                <a:lnTo>
                  <a:pt x="36830" y="3555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15859" y="5391150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59" h="36829">
                <a:moveTo>
                  <a:pt x="0" y="0"/>
                </a:moveTo>
                <a:lnTo>
                  <a:pt x="35560" y="3683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78090" y="5453379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59" h="36829">
                <a:moveTo>
                  <a:pt x="0" y="0"/>
                </a:moveTo>
                <a:lnTo>
                  <a:pt x="35559" y="3683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40319" y="5516879"/>
            <a:ext cx="36830" cy="35560"/>
          </a:xfrm>
          <a:custGeom>
            <a:avLst/>
            <a:gdLst/>
            <a:ahLst/>
            <a:cxnLst/>
            <a:rect l="l" t="t" r="r" b="b"/>
            <a:pathLst>
              <a:path w="36829" h="35560">
                <a:moveTo>
                  <a:pt x="0" y="0"/>
                </a:moveTo>
                <a:lnTo>
                  <a:pt x="36829" y="355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24040" y="5029200"/>
            <a:ext cx="228600" cy="1066800"/>
          </a:xfrm>
          <a:custGeom>
            <a:avLst/>
            <a:gdLst/>
            <a:ahLst/>
            <a:cxnLst/>
            <a:rect l="l" t="t" r="r" b="b"/>
            <a:pathLst>
              <a:path w="228600" h="1066800">
                <a:moveTo>
                  <a:pt x="0" y="0"/>
                </a:moveTo>
                <a:lnTo>
                  <a:pt x="228600" y="1066800"/>
                </a:lnTo>
              </a:path>
            </a:pathLst>
          </a:custGeom>
          <a:ln w="506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24040" y="3962400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609600"/>
                </a:moveTo>
                <a:lnTo>
                  <a:pt x="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734809" y="3536950"/>
            <a:ext cx="354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3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725919" y="4527550"/>
            <a:ext cx="1666875" cy="2078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6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3600">
              <a:latin typeface="Arial"/>
              <a:cs typeface="Arial"/>
            </a:endParaRPr>
          </a:p>
          <a:p>
            <a:pPr marL="809625">
              <a:lnSpc>
                <a:spcPct val="100000"/>
              </a:lnSpc>
              <a:spcBef>
                <a:spcPts val="2580"/>
              </a:spcBef>
            </a:pPr>
            <a:r>
              <a:rPr sz="3600" spc="6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600" spc="13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150" spc="104" baseline="-23809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150" baseline="-23809">
              <a:latin typeface="Arial"/>
              <a:cs typeface="Arial"/>
            </a:endParaRPr>
          </a:p>
          <a:p>
            <a:pPr marL="249554">
              <a:lnSpc>
                <a:spcPct val="100000"/>
              </a:lnSpc>
              <a:spcBef>
                <a:spcPts val="630"/>
              </a:spcBef>
            </a:pPr>
            <a:r>
              <a:rPr sz="3600" spc="13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36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654550" y="4349750"/>
            <a:ext cx="1272540" cy="977900"/>
          </a:xfrm>
          <a:custGeom>
            <a:avLst/>
            <a:gdLst/>
            <a:ahLst/>
            <a:cxnLst/>
            <a:rect l="l" t="t" r="r" b="b"/>
            <a:pathLst>
              <a:path w="1272539" h="977900">
                <a:moveTo>
                  <a:pt x="636270" y="0"/>
                </a:moveTo>
                <a:lnTo>
                  <a:pt x="579875" y="1741"/>
                </a:lnTo>
                <a:lnTo>
                  <a:pt x="525100" y="6878"/>
                </a:lnTo>
                <a:lnTo>
                  <a:pt x="472108" y="15282"/>
                </a:lnTo>
                <a:lnTo>
                  <a:pt x="421063" y="26825"/>
                </a:lnTo>
                <a:lnTo>
                  <a:pt x="372127" y="41378"/>
                </a:lnTo>
                <a:lnTo>
                  <a:pt x="325465" y="58811"/>
                </a:lnTo>
                <a:lnTo>
                  <a:pt x="281238" y="78996"/>
                </a:lnTo>
                <a:lnTo>
                  <a:pt x="239612" y="101804"/>
                </a:lnTo>
                <a:lnTo>
                  <a:pt x="200748" y="127106"/>
                </a:lnTo>
                <a:lnTo>
                  <a:pt x="164810" y="154773"/>
                </a:lnTo>
                <a:lnTo>
                  <a:pt x="131962" y="184677"/>
                </a:lnTo>
                <a:lnTo>
                  <a:pt x="102367" y="216688"/>
                </a:lnTo>
                <a:lnTo>
                  <a:pt x="76188" y="250678"/>
                </a:lnTo>
                <a:lnTo>
                  <a:pt x="53589" y="286517"/>
                </a:lnTo>
                <a:lnTo>
                  <a:pt x="34732" y="324077"/>
                </a:lnTo>
                <a:lnTo>
                  <a:pt x="19782" y="363229"/>
                </a:lnTo>
                <a:lnTo>
                  <a:pt x="8900" y="403845"/>
                </a:lnTo>
                <a:lnTo>
                  <a:pt x="2252" y="445794"/>
                </a:lnTo>
                <a:lnTo>
                  <a:pt x="0" y="488950"/>
                </a:lnTo>
                <a:lnTo>
                  <a:pt x="2252" y="532105"/>
                </a:lnTo>
                <a:lnTo>
                  <a:pt x="8900" y="574054"/>
                </a:lnTo>
                <a:lnTo>
                  <a:pt x="19782" y="614670"/>
                </a:lnTo>
                <a:lnTo>
                  <a:pt x="34732" y="653822"/>
                </a:lnTo>
                <a:lnTo>
                  <a:pt x="53589" y="691382"/>
                </a:lnTo>
                <a:lnTo>
                  <a:pt x="76188" y="727221"/>
                </a:lnTo>
                <a:lnTo>
                  <a:pt x="102367" y="761211"/>
                </a:lnTo>
                <a:lnTo>
                  <a:pt x="131962" y="793222"/>
                </a:lnTo>
                <a:lnTo>
                  <a:pt x="164810" y="823126"/>
                </a:lnTo>
                <a:lnTo>
                  <a:pt x="200748" y="850793"/>
                </a:lnTo>
                <a:lnTo>
                  <a:pt x="239612" y="876095"/>
                </a:lnTo>
                <a:lnTo>
                  <a:pt x="281238" y="898903"/>
                </a:lnTo>
                <a:lnTo>
                  <a:pt x="325465" y="919088"/>
                </a:lnTo>
                <a:lnTo>
                  <a:pt x="372127" y="936521"/>
                </a:lnTo>
                <a:lnTo>
                  <a:pt x="421063" y="951074"/>
                </a:lnTo>
                <a:lnTo>
                  <a:pt x="472108" y="962617"/>
                </a:lnTo>
                <a:lnTo>
                  <a:pt x="525100" y="971021"/>
                </a:lnTo>
                <a:lnTo>
                  <a:pt x="579875" y="976158"/>
                </a:lnTo>
                <a:lnTo>
                  <a:pt x="636270" y="977900"/>
                </a:lnTo>
                <a:lnTo>
                  <a:pt x="692484" y="976158"/>
                </a:lnTo>
                <a:lnTo>
                  <a:pt x="747118" y="971021"/>
                </a:lnTo>
                <a:lnTo>
                  <a:pt x="800004" y="962617"/>
                </a:lnTo>
                <a:lnTo>
                  <a:pt x="850976" y="951074"/>
                </a:lnTo>
                <a:lnTo>
                  <a:pt x="899867" y="936521"/>
                </a:lnTo>
                <a:lnTo>
                  <a:pt x="946511" y="919088"/>
                </a:lnTo>
                <a:lnTo>
                  <a:pt x="990741" y="898903"/>
                </a:lnTo>
                <a:lnTo>
                  <a:pt x="1032390" y="876095"/>
                </a:lnTo>
                <a:lnTo>
                  <a:pt x="1071291" y="850793"/>
                </a:lnTo>
                <a:lnTo>
                  <a:pt x="1107279" y="823126"/>
                </a:lnTo>
                <a:lnTo>
                  <a:pt x="1140185" y="793222"/>
                </a:lnTo>
                <a:lnTo>
                  <a:pt x="1169845" y="761211"/>
                </a:lnTo>
                <a:lnTo>
                  <a:pt x="1196091" y="727221"/>
                </a:lnTo>
                <a:lnTo>
                  <a:pt x="1218756" y="691382"/>
                </a:lnTo>
                <a:lnTo>
                  <a:pt x="1237673" y="653822"/>
                </a:lnTo>
                <a:lnTo>
                  <a:pt x="1252677" y="614670"/>
                </a:lnTo>
                <a:lnTo>
                  <a:pt x="1263601" y="574054"/>
                </a:lnTo>
                <a:lnTo>
                  <a:pt x="1270277" y="532105"/>
                </a:lnTo>
                <a:lnTo>
                  <a:pt x="1272539" y="488950"/>
                </a:lnTo>
                <a:lnTo>
                  <a:pt x="1270277" y="445794"/>
                </a:lnTo>
                <a:lnTo>
                  <a:pt x="1263601" y="403845"/>
                </a:lnTo>
                <a:lnTo>
                  <a:pt x="1252677" y="363229"/>
                </a:lnTo>
                <a:lnTo>
                  <a:pt x="1237673" y="324077"/>
                </a:lnTo>
                <a:lnTo>
                  <a:pt x="1218756" y="286517"/>
                </a:lnTo>
                <a:lnTo>
                  <a:pt x="1196091" y="250678"/>
                </a:lnTo>
                <a:lnTo>
                  <a:pt x="1169845" y="216688"/>
                </a:lnTo>
                <a:lnTo>
                  <a:pt x="1140185" y="184677"/>
                </a:lnTo>
                <a:lnTo>
                  <a:pt x="1107279" y="154773"/>
                </a:lnTo>
                <a:lnTo>
                  <a:pt x="1071291" y="127106"/>
                </a:lnTo>
                <a:lnTo>
                  <a:pt x="1032390" y="101804"/>
                </a:lnTo>
                <a:lnTo>
                  <a:pt x="990741" y="78996"/>
                </a:lnTo>
                <a:lnTo>
                  <a:pt x="946511" y="58811"/>
                </a:lnTo>
                <a:lnTo>
                  <a:pt x="899867" y="41378"/>
                </a:lnTo>
                <a:lnTo>
                  <a:pt x="850976" y="26825"/>
                </a:lnTo>
                <a:lnTo>
                  <a:pt x="800004" y="15282"/>
                </a:lnTo>
                <a:lnTo>
                  <a:pt x="747118" y="6878"/>
                </a:lnTo>
                <a:lnTo>
                  <a:pt x="692484" y="1741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98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54550" y="4349750"/>
            <a:ext cx="1272540" cy="977900"/>
          </a:xfrm>
          <a:custGeom>
            <a:avLst/>
            <a:gdLst/>
            <a:ahLst/>
            <a:cxnLst/>
            <a:rect l="l" t="t" r="r" b="b"/>
            <a:pathLst>
              <a:path w="1272539" h="977900">
                <a:moveTo>
                  <a:pt x="636270" y="0"/>
                </a:moveTo>
                <a:lnTo>
                  <a:pt x="692484" y="1741"/>
                </a:lnTo>
                <a:lnTo>
                  <a:pt x="747118" y="6878"/>
                </a:lnTo>
                <a:lnTo>
                  <a:pt x="800004" y="15282"/>
                </a:lnTo>
                <a:lnTo>
                  <a:pt x="850976" y="26825"/>
                </a:lnTo>
                <a:lnTo>
                  <a:pt x="899867" y="41378"/>
                </a:lnTo>
                <a:lnTo>
                  <a:pt x="946511" y="58811"/>
                </a:lnTo>
                <a:lnTo>
                  <a:pt x="990741" y="78996"/>
                </a:lnTo>
                <a:lnTo>
                  <a:pt x="1032390" y="101804"/>
                </a:lnTo>
                <a:lnTo>
                  <a:pt x="1071291" y="127106"/>
                </a:lnTo>
                <a:lnTo>
                  <a:pt x="1107279" y="154773"/>
                </a:lnTo>
                <a:lnTo>
                  <a:pt x="1140185" y="184677"/>
                </a:lnTo>
                <a:lnTo>
                  <a:pt x="1169845" y="216688"/>
                </a:lnTo>
                <a:lnTo>
                  <a:pt x="1196091" y="250678"/>
                </a:lnTo>
                <a:lnTo>
                  <a:pt x="1218756" y="286517"/>
                </a:lnTo>
                <a:lnTo>
                  <a:pt x="1237673" y="324077"/>
                </a:lnTo>
                <a:lnTo>
                  <a:pt x="1252677" y="363229"/>
                </a:lnTo>
                <a:lnTo>
                  <a:pt x="1263601" y="403845"/>
                </a:lnTo>
                <a:lnTo>
                  <a:pt x="1270277" y="445794"/>
                </a:lnTo>
                <a:lnTo>
                  <a:pt x="1272539" y="488950"/>
                </a:lnTo>
                <a:lnTo>
                  <a:pt x="1270277" y="532105"/>
                </a:lnTo>
                <a:lnTo>
                  <a:pt x="1263601" y="574054"/>
                </a:lnTo>
                <a:lnTo>
                  <a:pt x="1252677" y="614670"/>
                </a:lnTo>
                <a:lnTo>
                  <a:pt x="1237673" y="653822"/>
                </a:lnTo>
                <a:lnTo>
                  <a:pt x="1218756" y="691382"/>
                </a:lnTo>
                <a:lnTo>
                  <a:pt x="1196091" y="727221"/>
                </a:lnTo>
                <a:lnTo>
                  <a:pt x="1169845" y="761211"/>
                </a:lnTo>
                <a:lnTo>
                  <a:pt x="1140185" y="793222"/>
                </a:lnTo>
                <a:lnTo>
                  <a:pt x="1107279" y="823126"/>
                </a:lnTo>
                <a:lnTo>
                  <a:pt x="1071291" y="850793"/>
                </a:lnTo>
                <a:lnTo>
                  <a:pt x="1032390" y="876095"/>
                </a:lnTo>
                <a:lnTo>
                  <a:pt x="990741" y="898903"/>
                </a:lnTo>
                <a:lnTo>
                  <a:pt x="946511" y="919088"/>
                </a:lnTo>
                <a:lnTo>
                  <a:pt x="899867" y="936521"/>
                </a:lnTo>
                <a:lnTo>
                  <a:pt x="850976" y="951074"/>
                </a:lnTo>
                <a:lnTo>
                  <a:pt x="800004" y="962617"/>
                </a:lnTo>
                <a:lnTo>
                  <a:pt x="747118" y="971021"/>
                </a:lnTo>
                <a:lnTo>
                  <a:pt x="692484" y="976158"/>
                </a:lnTo>
                <a:lnTo>
                  <a:pt x="636270" y="977900"/>
                </a:lnTo>
                <a:lnTo>
                  <a:pt x="579875" y="976158"/>
                </a:lnTo>
                <a:lnTo>
                  <a:pt x="525100" y="971021"/>
                </a:lnTo>
                <a:lnTo>
                  <a:pt x="472108" y="962617"/>
                </a:lnTo>
                <a:lnTo>
                  <a:pt x="421063" y="951074"/>
                </a:lnTo>
                <a:lnTo>
                  <a:pt x="372127" y="936521"/>
                </a:lnTo>
                <a:lnTo>
                  <a:pt x="325465" y="919088"/>
                </a:lnTo>
                <a:lnTo>
                  <a:pt x="281238" y="898903"/>
                </a:lnTo>
                <a:lnTo>
                  <a:pt x="239612" y="876095"/>
                </a:lnTo>
                <a:lnTo>
                  <a:pt x="200748" y="850793"/>
                </a:lnTo>
                <a:lnTo>
                  <a:pt x="164810" y="823126"/>
                </a:lnTo>
                <a:lnTo>
                  <a:pt x="131962" y="793222"/>
                </a:lnTo>
                <a:lnTo>
                  <a:pt x="102367" y="761211"/>
                </a:lnTo>
                <a:lnTo>
                  <a:pt x="76188" y="727221"/>
                </a:lnTo>
                <a:lnTo>
                  <a:pt x="53589" y="691382"/>
                </a:lnTo>
                <a:lnTo>
                  <a:pt x="34732" y="653822"/>
                </a:lnTo>
                <a:lnTo>
                  <a:pt x="19782" y="614670"/>
                </a:lnTo>
                <a:lnTo>
                  <a:pt x="8900" y="574054"/>
                </a:lnTo>
                <a:lnTo>
                  <a:pt x="2252" y="532105"/>
                </a:lnTo>
                <a:lnTo>
                  <a:pt x="0" y="488950"/>
                </a:lnTo>
                <a:lnTo>
                  <a:pt x="2252" y="445794"/>
                </a:lnTo>
                <a:lnTo>
                  <a:pt x="8900" y="403845"/>
                </a:lnTo>
                <a:lnTo>
                  <a:pt x="19782" y="363229"/>
                </a:lnTo>
                <a:lnTo>
                  <a:pt x="34732" y="324077"/>
                </a:lnTo>
                <a:lnTo>
                  <a:pt x="53589" y="286517"/>
                </a:lnTo>
                <a:lnTo>
                  <a:pt x="76188" y="250678"/>
                </a:lnTo>
                <a:lnTo>
                  <a:pt x="102367" y="216688"/>
                </a:lnTo>
                <a:lnTo>
                  <a:pt x="131962" y="184677"/>
                </a:lnTo>
                <a:lnTo>
                  <a:pt x="164810" y="154773"/>
                </a:lnTo>
                <a:lnTo>
                  <a:pt x="200748" y="127106"/>
                </a:lnTo>
                <a:lnTo>
                  <a:pt x="239612" y="101804"/>
                </a:lnTo>
                <a:lnTo>
                  <a:pt x="281238" y="78996"/>
                </a:lnTo>
                <a:lnTo>
                  <a:pt x="325465" y="58811"/>
                </a:lnTo>
                <a:lnTo>
                  <a:pt x="372127" y="41378"/>
                </a:lnTo>
                <a:lnTo>
                  <a:pt x="421063" y="26825"/>
                </a:lnTo>
                <a:lnTo>
                  <a:pt x="472108" y="15282"/>
                </a:lnTo>
                <a:lnTo>
                  <a:pt x="525100" y="6878"/>
                </a:lnTo>
                <a:lnTo>
                  <a:pt x="579875" y="1741"/>
                </a:lnTo>
                <a:lnTo>
                  <a:pt x="636270" y="0"/>
                </a:lnTo>
                <a:close/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54550" y="43497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28359" y="53276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05400" y="48006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506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95630" y="4056379"/>
            <a:ext cx="14662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145" dirty="0">
                <a:solidFill>
                  <a:srgbClr val="FFFFFF"/>
                </a:solidFill>
                <a:latin typeface="Arial"/>
                <a:cs typeface="Arial"/>
              </a:rPr>
              <a:t>attacks  </a:t>
            </a:r>
            <a:r>
              <a:rPr sz="2400" spc="160" dirty="0">
                <a:solidFill>
                  <a:srgbClr val="FFFFFF"/>
                </a:solidFill>
                <a:latin typeface="Arial"/>
                <a:cs typeface="Arial"/>
              </a:rPr>
              <a:t>back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14" dirty="0">
                <a:solidFill>
                  <a:srgbClr val="FFFFFF"/>
                </a:solidFill>
                <a:latin typeface="Arial"/>
                <a:cs typeface="Arial"/>
              </a:rPr>
              <a:t>lobe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110229" y="627379"/>
            <a:ext cx="2835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30" dirty="0">
                <a:solidFill>
                  <a:srgbClr val="FFFFFF"/>
                </a:solidFill>
                <a:latin typeface="Arial"/>
                <a:cs typeface="Arial"/>
              </a:rPr>
              <a:t>nucleophilic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5" dirty="0">
                <a:solidFill>
                  <a:srgbClr val="FFFFFF"/>
                </a:solidFill>
                <a:latin typeface="Arial"/>
                <a:cs typeface="Arial"/>
              </a:rPr>
              <a:t>attack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024629" y="1389379"/>
            <a:ext cx="1487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0" dirty="0">
                <a:solidFill>
                  <a:srgbClr val="330098"/>
                </a:solidFill>
                <a:latin typeface="Arial"/>
                <a:cs typeface="Arial"/>
              </a:rPr>
              <a:t>(R</a:t>
            </a:r>
            <a:r>
              <a:rPr sz="2400" spc="90" dirty="0">
                <a:solidFill>
                  <a:srgbClr val="330098"/>
                </a:solidFill>
                <a:latin typeface="Arial"/>
                <a:cs typeface="Arial"/>
              </a:rPr>
              <a:t>)-c</a:t>
            </a:r>
            <a:r>
              <a:rPr sz="2400" spc="110" dirty="0">
                <a:solidFill>
                  <a:srgbClr val="330098"/>
                </a:solidFill>
                <a:latin typeface="Arial"/>
                <a:cs typeface="Arial"/>
              </a:rPr>
              <a:t>o</a:t>
            </a:r>
            <a:r>
              <a:rPr sz="2400" spc="114" dirty="0">
                <a:solidFill>
                  <a:srgbClr val="330098"/>
                </a:solidFill>
                <a:latin typeface="Arial"/>
                <a:cs typeface="Arial"/>
              </a:rPr>
              <a:t>n</a:t>
            </a:r>
            <a:r>
              <a:rPr sz="2400" spc="135" dirty="0">
                <a:solidFill>
                  <a:srgbClr val="330098"/>
                </a:solidFill>
                <a:latin typeface="Arial"/>
                <a:cs typeface="Arial"/>
              </a:rPr>
              <a:t>fig</a:t>
            </a:r>
            <a:endParaRPr sz="2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710429" y="4108450"/>
            <a:ext cx="1471930" cy="20916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 algn="ctr">
              <a:lnSpc>
                <a:spcPts val="3885"/>
              </a:lnSpc>
              <a:spcBef>
                <a:spcPts val="100"/>
              </a:spcBef>
            </a:pPr>
            <a:r>
              <a:rPr sz="3600" spc="125" dirty="0">
                <a:solidFill>
                  <a:srgbClr val="FFFFFF"/>
                </a:solidFill>
                <a:latin typeface="Arial"/>
                <a:cs typeface="Arial"/>
              </a:rPr>
              <a:t>..</a:t>
            </a:r>
            <a:endParaRPr sz="3600">
              <a:latin typeface="Arial"/>
              <a:cs typeface="Arial"/>
            </a:endParaRPr>
          </a:p>
          <a:p>
            <a:pPr marL="46990">
              <a:lnSpc>
                <a:spcPts val="3885"/>
              </a:lnSpc>
              <a:tabLst>
                <a:tab pos="621665" algn="l"/>
              </a:tabLst>
            </a:pPr>
            <a:r>
              <a:rPr sz="3600" spc="135" dirty="0">
                <a:solidFill>
                  <a:srgbClr val="FFFFFF"/>
                </a:solidFill>
                <a:latin typeface="Arial"/>
                <a:cs typeface="Arial"/>
              </a:rPr>
              <a:t>H	</a:t>
            </a:r>
            <a:r>
              <a:rPr sz="3600" spc="-77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5400" spc="-1162" baseline="-18518" dirty="0">
                <a:solidFill>
                  <a:srgbClr val="FFFFFF"/>
                </a:solidFill>
                <a:latin typeface="Arial"/>
                <a:cs typeface="Arial"/>
              </a:rPr>
              <a:t>..</a:t>
            </a:r>
            <a:r>
              <a:rPr sz="5400" spc="-862" baseline="-1851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400" b="1" spc="-112" baseline="6944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5400" baseline="6944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spc="25" dirty="0">
                <a:solidFill>
                  <a:srgbClr val="330098"/>
                </a:solidFill>
                <a:latin typeface="Arial"/>
                <a:cs typeface="Arial"/>
              </a:rPr>
              <a:t>(S)-</a:t>
            </a:r>
            <a:r>
              <a:rPr sz="2400" spc="215" dirty="0">
                <a:solidFill>
                  <a:srgbClr val="330098"/>
                </a:solidFill>
                <a:latin typeface="Arial"/>
                <a:cs typeface="Arial"/>
              </a:rPr>
              <a:t>c</a:t>
            </a:r>
            <a:r>
              <a:rPr sz="2400" spc="114" dirty="0">
                <a:solidFill>
                  <a:srgbClr val="330098"/>
                </a:solidFill>
                <a:latin typeface="Arial"/>
                <a:cs typeface="Arial"/>
              </a:rPr>
              <a:t>o</a:t>
            </a:r>
            <a:r>
              <a:rPr sz="2400" spc="130" dirty="0">
                <a:solidFill>
                  <a:srgbClr val="330098"/>
                </a:solidFill>
                <a:latin typeface="Arial"/>
                <a:cs typeface="Arial"/>
              </a:rPr>
              <a:t>nfig</a:t>
            </a:r>
            <a:endParaRPr sz="2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35300" y="2317750"/>
            <a:ext cx="363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6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3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397250" y="2311400"/>
            <a:ext cx="1054100" cy="520700"/>
          </a:xfrm>
          <a:custGeom>
            <a:avLst/>
            <a:gdLst/>
            <a:ahLst/>
            <a:cxnLst/>
            <a:rect l="l" t="t" r="r" b="b"/>
            <a:pathLst>
              <a:path w="1054100" h="520700">
                <a:moveTo>
                  <a:pt x="527050" y="0"/>
                </a:moveTo>
                <a:lnTo>
                  <a:pt x="464223" y="1701"/>
                </a:lnTo>
                <a:lnTo>
                  <a:pt x="403882" y="6690"/>
                </a:lnTo>
                <a:lnTo>
                  <a:pt x="346373" y="14795"/>
                </a:lnTo>
                <a:lnTo>
                  <a:pt x="292044" y="25844"/>
                </a:lnTo>
                <a:lnTo>
                  <a:pt x="241242" y="39664"/>
                </a:lnTo>
                <a:lnTo>
                  <a:pt x="194313" y="56083"/>
                </a:lnTo>
                <a:lnTo>
                  <a:pt x="151606" y="74930"/>
                </a:lnTo>
                <a:lnTo>
                  <a:pt x="113466" y="96031"/>
                </a:lnTo>
                <a:lnTo>
                  <a:pt x="80242" y="119215"/>
                </a:lnTo>
                <a:lnTo>
                  <a:pt x="29928" y="171142"/>
                </a:lnTo>
                <a:lnTo>
                  <a:pt x="3441" y="229334"/>
                </a:lnTo>
                <a:lnTo>
                  <a:pt x="0" y="260350"/>
                </a:lnTo>
                <a:lnTo>
                  <a:pt x="3441" y="291365"/>
                </a:lnTo>
                <a:lnTo>
                  <a:pt x="29928" y="349557"/>
                </a:lnTo>
                <a:lnTo>
                  <a:pt x="80242" y="401484"/>
                </a:lnTo>
                <a:lnTo>
                  <a:pt x="113466" y="424668"/>
                </a:lnTo>
                <a:lnTo>
                  <a:pt x="151606" y="445770"/>
                </a:lnTo>
                <a:lnTo>
                  <a:pt x="194313" y="464616"/>
                </a:lnTo>
                <a:lnTo>
                  <a:pt x="241242" y="481035"/>
                </a:lnTo>
                <a:lnTo>
                  <a:pt x="292044" y="494855"/>
                </a:lnTo>
                <a:lnTo>
                  <a:pt x="346373" y="505904"/>
                </a:lnTo>
                <a:lnTo>
                  <a:pt x="403882" y="514009"/>
                </a:lnTo>
                <a:lnTo>
                  <a:pt x="464223" y="518998"/>
                </a:lnTo>
                <a:lnTo>
                  <a:pt x="527050" y="520700"/>
                </a:lnTo>
                <a:lnTo>
                  <a:pt x="589876" y="518998"/>
                </a:lnTo>
                <a:lnTo>
                  <a:pt x="650217" y="514009"/>
                </a:lnTo>
                <a:lnTo>
                  <a:pt x="707726" y="505904"/>
                </a:lnTo>
                <a:lnTo>
                  <a:pt x="762055" y="494855"/>
                </a:lnTo>
                <a:lnTo>
                  <a:pt x="812857" y="481035"/>
                </a:lnTo>
                <a:lnTo>
                  <a:pt x="859786" y="464616"/>
                </a:lnTo>
                <a:lnTo>
                  <a:pt x="902493" y="445770"/>
                </a:lnTo>
                <a:lnTo>
                  <a:pt x="940633" y="424668"/>
                </a:lnTo>
                <a:lnTo>
                  <a:pt x="973857" y="401484"/>
                </a:lnTo>
                <a:lnTo>
                  <a:pt x="1024171" y="349557"/>
                </a:lnTo>
                <a:lnTo>
                  <a:pt x="1050658" y="291365"/>
                </a:lnTo>
                <a:lnTo>
                  <a:pt x="1054100" y="260350"/>
                </a:lnTo>
                <a:lnTo>
                  <a:pt x="1050658" y="229334"/>
                </a:lnTo>
                <a:lnTo>
                  <a:pt x="1024171" y="171142"/>
                </a:lnTo>
                <a:lnTo>
                  <a:pt x="973857" y="119215"/>
                </a:lnTo>
                <a:lnTo>
                  <a:pt x="940633" y="96031"/>
                </a:lnTo>
                <a:lnTo>
                  <a:pt x="902493" y="74930"/>
                </a:lnTo>
                <a:lnTo>
                  <a:pt x="859786" y="56083"/>
                </a:lnTo>
                <a:lnTo>
                  <a:pt x="812857" y="39664"/>
                </a:lnTo>
                <a:lnTo>
                  <a:pt x="762055" y="25844"/>
                </a:lnTo>
                <a:lnTo>
                  <a:pt x="707726" y="14795"/>
                </a:lnTo>
                <a:lnTo>
                  <a:pt x="650217" y="6690"/>
                </a:lnTo>
                <a:lnTo>
                  <a:pt x="589876" y="1701"/>
                </a:lnTo>
                <a:lnTo>
                  <a:pt x="527050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97250" y="2311400"/>
            <a:ext cx="1054100" cy="520700"/>
          </a:xfrm>
          <a:custGeom>
            <a:avLst/>
            <a:gdLst/>
            <a:ahLst/>
            <a:cxnLst/>
            <a:rect l="l" t="t" r="r" b="b"/>
            <a:pathLst>
              <a:path w="1054100" h="520700">
                <a:moveTo>
                  <a:pt x="527050" y="0"/>
                </a:moveTo>
                <a:lnTo>
                  <a:pt x="589876" y="1701"/>
                </a:lnTo>
                <a:lnTo>
                  <a:pt x="650217" y="6690"/>
                </a:lnTo>
                <a:lnTo>
                  <a:pt x="707726" y="14795"/>
                </a:lnTo>
                <a:lnTo>
                  <a:pt x="762055" y="25844"/>
                </a:lnTo>
                <a:lnTo>
                  <a:pt x="812857" y="39664"/>
                </a:lnTo>
                <a:lnTo>
                  <a:pt x="859786" y="56083"/>
                </a:lnTo>
                <a:lnTo>
                  <a:pt x="902493" y="74930"/>
                </a:lnTo>
                <a:lnTo>
                  <a:pt x="940633" y="96031"/>
                </a:lnTo>
                <a:lnTo>
                  <a:pt x="973857" y="119215"/>
                </a:lnTo>
                <a:lnTo>
                  <a:pt x="1024171" y="171142"/>
                </a:lnTo>
                <a:lnTo>
                  <a:pt x="1050658" y="229334"/>
                </a:lnTo>
                <a:lnTo>
                  <a:pt x="1054100" y="260350"/>
                </a:lnTo>
                <a:lnTo>
                  <a:pt x="1050658" y="291365"/>
                </a:lnTo>
                <a:lnTo>
                  <a:pt x="1024171" y="349557"/>
                </a:lnTo>
                <a:lnTo>
                  <a:pt x="973857" y="401484"/>
                </a:lnTo>
                <a:lnTo>
                  <a:pt x="940633" y="424668"/>
                </a:lnTo>
                <a:lnTo>
                  <a:pt x="902493" y="445770"/>
                </a:lnTo>
                <a:lnTo>
                  <a:pt x="859786" y="464616"/>
                </a:lnTo>
                <a:lnTo>
                  <a:pt x="812857" y="481035"/>
                </a:lnTo>
                <a:lnTo>
                  <a:pt x="762055" y="494855"/>
                </a:lnTo>
                <a:lnTo>
                  <a:pt x="707726" y="505904"/>
                </a:lnTo>
                <a:lnTo>
                  <a:pt x="650217" y="514009"/>
                </a:lnTo>
                <a:lnTo>
                  <a:pt x="589876" y="518998"/>
                </a:lnTo>
                <a:lnTo>
                  <a:pt x="527050" y="520700"/>
                </a:lnTo>
                <a:lnTo>
                  <a:pt x="464223" y="518998"/>
                </a:lnTo>
                <a:lnTo>
                  <a:pt x="403882" y="514009"/>
                </a:lnTo>
                <a:lnTo>
                  <a:pt x="346373" y="505904"/>
                </a:lnTo>
                <a:lnTo>
                  <a:pt x="292044" y="494855"/>
                </a:lnTo>
                <a:lnTo>
                  <a:pt x="241242" y="481035"/>
                </a:lnTo>
                <a:lnTo>
                  <a:pt x="194313" y="464616"/>
                </a:lnTo>
                <a:lnTo>
                  <a:pt x="151606" y="445769"/>
                </a:lnTo>
                <a:lnTo>
                  <a:pt x="113466" y="424668"/>
                </a:lnTo>
                <a:lnTo>
                  <a:pt x="80242" y="401484"/>
                </a:lnTo>
                <a:lnTo>
                  <a:pt x="29928" y="349557"/>
                </a:lnTo>
                <a:lnTo>
                  <a:pt x="3441" y="291365"/>
                </a:lnTo>
                <a:lnTo>
                  <a:pt x="0" y="260350"/>
                </a:lnTo>
                <a:lnTo>
                  <a:pt x="3441" y="229334"/>
                </a:lnTo>
                <a:lnTo>
                  <a:pt x="29928" y="171142"/>
                </a:lnTo>
                <a:lnTo>
                  <a:pt x="80242" y="119215"/>
                </a:lnTo>
                <a:lnTo>
                  <a:pt x="113466" y="96031"/>
                </a:lnTo>
                <a:lnTo>
                  <a:pt x="151606" y="74929"/>
                </a:lnTo>
                <a:lnTo>
                  <a:pt x="194313" y="56083"/>
                </a:lnTo>
                <a:lnTo>
                  <a:pt x="241242" y="39664"/>
                </a:lnTo>
                <a:lnTo>
                  <a:pt x="292044" y="25844"/>
                </a:lnTo>
                <a:lnTo>
                  <a:pt x="346373" y="14795"/>
                </a:lnTo>
                <a:lnTo>
                  <a:pt x="403882" y="6690"/>
                </a:lnTo>
                <a:lnTo>
                  <a:pt x="464223" y="1701"/>
                </a:lnTo>
                <a:lnTo>
                  <a:pt x="527050" y="0"/>
                </a:lnTo>
                <a:close/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97250" y="2311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51350" y="28321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35250" y="2425700"/>
            <a:ext cx="367030" cy="292100"/>
          </a:xfrm>
          <a:custGeom>
            <a:avLst/>
            <a:gdLst/>
            <a:ahLst/>
            <a:cxnLst/>
            <a:rect l="l" t="t" r="r" b="b"/>
            <a:pathLst>
              <a:path w="367030" h="292100">
                <a:moveTo>
                  <a:pt x="184150" y="0"/>
                </a:moveTo>
                <a:lnTo>
                  <a:pt x="133908" y="4997"/>
                </a:lnTo>
                <a:lnTo>
                  <a:pt x="89558" y="19238"/>
                </a:lnTo>
                <a:lnTo>
                  <a:pt x="52546" y="41592"/>
                </a:lnTo>
                <a:lnTo>
                  <a:pt x="24318" y="70931"/>
                </a:lnTo>
                <a:lnTo>
                  <a:pt x="6320" y="106127"/>
                </a:lnTo>
                <a:lnTo>
                  <a:pt x="0" y="146050"/>
                </a:lnTo>
                <a:lnTo>
                  <a:pt x="6320" y="185531"/>
                </a:lnTo>
                <a:lnTo>
                  <a:pt x="24318" y="220603"/>
                </a:lnTo>
                <a:lnTo>
                  <a:pt x="52546" y="250031"/>
                </a:lnTo>
                <a:lnTo>
                  <a:pt x="89558" y="272579"/>
                </a:lnTo>
                <a:lnTo>
                  <a:pt x="133908" y="287014"/>
                </a:lnTo>
                <a:lnTo>
                  <a:pt x="184150" y="292100"/>
                </a:lnTo>
                <a:lnTo>
                  <a:pt x="233856" y="287014"/>
                </a:lnTo>
                <a:lnTo>
                  <a:pt x="277847" y="272579"/>
                </a:lnTo>
                <a:lnTo>
                  <a:pt x="314642" y="250031"/>
                </a:lnTo>
                <a:lnTo>
                  <a:pt x="342758" y="220603"/>
                </a:lnTo>
                <a:lnTo>
                  <a:pt x="360715" y="185531"/>
                </a:lnTo>
                <a:lnTo>
                  <a:pt x="367030" y="146050"/>
                </a:lnTo>
                <a:lnTo>
                  <a:pt x="360715" y="106127"/>
                </a:lnTo>
                <a:lnTo>
                  <a:pt x="342758" y="70931"/>
                </a:lnTo>
                <a:lnTo>
                  <a:pt x="314642" y="41592"/>
                </a:lnTo>
                <a:lnTo>
                  <a:pt x="277847" y="19238"/>
                </a:lnTo>
                <a:lnTo>
                  <a:pt x="233856" y="4997"/>
                </a:lnTo>
                <a:lnTo>
                  <a:pt x="184150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635250" y="2425700"/>
            <a:ext cx="367030" cy="292100"/>
          </a:xfrm>
          <a:custGeom>
            <a:avLst/>
            <a:gdLst/>
            <a:ahLst/>
            <a:cxnLst/>
            <a:rect l="l" t="t" r="r" b="b"/>
            <a:pathLst>
              <a:path w="367030" h="292100">
                <a:moveTo>
                  <a:pt x="184150" y="0"/>
                </a:moveTo>
                <a:lnTo>
                  <a:pt x="233856" y="4997"/>
                </a:lnTo>
                <a:lnTo>
                  <a:pt x="277847" y="19238"/>
                </a:lnTo>
                <a:lnTo>
                  <a:pt x="314642" y="41592"/>
                </a:lnTo>
                <a:lnTo>
                  <a:pt x="342758" y="70931"/>
                </a:lnTo>
                <a:lnTo>
                  <a:pt x="360715" y="106127"/>
                </a:lnTo>
                <a:lnTo>
                  <a:pt x="367030" y="146050"/>
                </a:lnTo>
                <a:lnTo>
                  <a:pt x="360715" y="185531"/>
                </a:lnTo>
                <a:lnTo>
                  <a:pt x="342758" y="220603"/>
                </a:lnTo>
                <a:lnTo>
                  <a:pt x="314642" y="250031"/>
                </a:lnTo>
                <a:lnTo>
                  <a:pt x="277847" y="272579"/>
                </a:lnTo>
                <a:lnTo>
                  <a:pt x="233856" y="287014"/>
                </a:lnTo>
                <a:lnTo>
                  <a:pt x="184150" y="292100"/>
                </a:lnTo>
                <a:lnTo>
                  <a:pt x="133908" y="287014"/>
                </a:lnTo>
                <a:lnTo>
                  <a:pt x="89558" y="272579"/>
                </a:lnTo>
                <a:lnTo>
                  <a:pt x="52546" y="250031"/>
                </a:lnTo>
                <a:lnTo>
                  <a:pt x="24318" y="220603"/>
                </a:lnTo>
                <a:lnTo>
                  <a:pt x="6320" y="185531"/>
                </a:lnTo>
                <a:lnTo>
                  <a:pt x="0" y="146050"/>
                </a:lnTo>
                <a:lnTo>
                  <a:pt x="6320" y="106127"/>
                </a:lnTo>
                <a:lnTo>
                  <a:pt x="24318" y="70931"/>
                </a:lnTo>
                <a:lnTo>
                  <a:pt x="52546" y="41592"/>
                </a:lnTo>
                <a:lnTo>
                  <a:pt x="89558" y="19238"/>
                </a:lnTo>
                <a:lnTo>
                  <a:pt x="133908" y="4997"/>
                </a:lnTo>
                <a:lnTo>
                  <a:pt x="184150" y="0"/>
                </a:lnTo>
                <a:close/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35250" y="2425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03550" y="271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12439" y="2743200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35560" y="0"/>
                </a:moveTo>
                <a:lnTo>
                  <a:pt x="0" y="355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48939" y="2805429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30">
                <a:moveTo>
                  <a:pt x="36830" y="0"/>
                </a:moveTo>
                <a:lnTo>
                  <a:pt x="0" y="3683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86710" y="2868929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35559" y="0"/>
                </a:moveTo>
                <a:lnTo>
                  <a:pt x="0" y="355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824479" y="2931160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35559" y="0"/>
                </a:moveTo>
                <a:lnTo>
                  <a:pt x="0" y="355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760979" y="2993389"/>
            <a:ext cx="36830" cy="35560"/>
          </a:xfrm>
          <a:custGeom>
            <a:avLst/>
            <a:gdLst/>
            <a:ahLst/>
            <a:cxnLst/>
            <a:rect l="l" t="t" r="r" b="b"/>
            <a:pathLst>
              <a:path w="36830" h="35560">
                <a:moveTo>
                  <a:pt x="36830" y="0"/>
                </a:moveTo>
                <a:lnTo>
                  <a:pt x="0" y="355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98750" y="3055620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30">
                <a:moveTo>
                  <a:pt x="35560" y="0"/>
                </a:moveTo>
                <a:lnTo>
                  <a:pt x="0" y="3682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636520" y="3119120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35560" y="0"/>
                </a:moveTo>
                <a:lnTo>
                  <a:pt x="0" y="3555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73020" y="3181350"/>
            <a:ext cx="36830" cy="35560"/>
          </a:xfrm>
          <a:custGeom>
            <a:avLst/>
            <a:gdLst/>
            <a:ahLst/>
            <a:cxnLst/>
            <a:rect l="l" t="t" r="r" b="b"/>
            <a:pathLst>
              <a:path w="36830" h="35560">
                <a:moveTo>
                  <a:pt x="36830" y="0"/>
                </a:moveTo>
                <a:lnTo>
                  <a:pt x="0" y="355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10789" y="3243579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36830" y="0"/>
                </a:moveTo>
                <a:lnTo>
                  <a:pt x="0" y="3683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448560" y="3307079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35559" y="0"/>
                </a:moveTo>
                <a:lnTo>
                  <a:pt x="0" y="355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971800" y="2819400"/>
            <a:ext cx="228600" cy="1066800"/>
          </a:xfrm>
          <a:custGeom>
            <a:avLst/>
            <a:gdLst/>
            <a:ahLst/>
            <a:cxnLst/>
            <a:rect l="l" t="t" r="r" b="b"/>
            <a:pathLst>
              <a:path w="228600" h="1066800">
                <a:moveTo>
                  <a:pt x="228600" y="0"/>
                </a:moveTo>
                <a:lnTo>
                  <a:pt x="0" y="1066800"/>
                </a:lnTo>
              </a:path>
            </a:pathLst>
          </a:custGeom>
          <a:ln w="506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200400" y="1752600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609600"/>
                </a:moveTo>
                <a:lnTo>
                  <a:pt x="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3035300" y="1327150"/>
            <a:ext cx="354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36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787650" y="3822700"/>
            <a:ext cx="373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3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36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197350" y="2139950"/>
            <a:ext cx="1054100" cy="977900"/>
          </a:xfrm>
          <a:custGeom>
            <a:avLst/>
            <a:gdLst/>
            <a:ahLst/>
            <a:cxnLst/>
            <a:rect l="l" t="t" r="r" b="b"/>
            <a:pathLst>
              <a:path w="1054100" h="977900">
                <a:moveTo>
                  <a:pt x="527050" y="0"/>
                </a:moveTo>
                <a:lnTo>
                  <a:pt x="475139" y="2159"/>
                </a:lnTo>
                <a:lnTo>
                  <a:pt x="424873" y="8520"/>
                </a:lnTo>
                <a:lnTo>
                  <a:pt x="376445" y="18907"/>
                </a:lnTo>
                <a:lnTo>
                  <a:pt x="330048" y="33145"/>
                </a:lnTo>
                <a:lnTo>
                  <a:pt x="285877" y="51059"/>
                </a:lnTo>
                <a:lnTo>
                  <a:pt x="244126" y="72474"/>
                </a:lnTo>
                <a:lnTo>
                  <a:pt x="204988" y="97214"/>
                </a:lnTo>
                <a:lnTo>
                  <a:pt x="168658" y="125104"/>
                </a:lnTo>
                <a:lnTo>
                  <a:pt x="135328" y="155969"/>
                </a:lnTo>
                <a:lnTo>
                  <a:pt x="105194" y="189634"/>
                </a:lnTo>
                <a:lnTo>
                  <a:pt x="78448" y="225922"/>
                </a:lnTo>
                <a:lnTo>
                  <a:pt x="55286" y="264660"/>
                </a:lnTo>
                <a:lnTo>
                  <a:pt x="35900" y="305671"/>
                </a:lnTo>
                <a:lnTo>
                  <a:pt x="20484" y="348781"/>
                </a:lnTo>
                <a:lnTo>
                  <a:pt x="9233" y="393815"/>
                </a:lnTo>
                <a:lnTo>
                  <a:pt x="2340" y="440596"/>
                </a:lnTo>
                <a:lnTo>
                  <a:pt x="0" y="488950"/>
                </a:lnTo>
                <a:lnTo>
                  <a:pt x="2340" y="537105"/>
                </a:lnTo>
                <a:lnTo>
                  <a:pt x="9233" y="583735"/>
                </a:lnTo>
                <a:lnTo>
                  <a:pt x="20484" y="628662"/>
                </a:lnTo>
                <a:lnTo>
                  <a:pt x="35900" y="671703"/>
                </a:lnTo>
                <a:lnTo>
                  <a:pt x="55286" y="712681"/>
                </a:lnTo>
                <a:lnTo>
                  <a:pt x="78448" y="751414"/>
                </a:lnTo>
                <a:lnTo>
                  <a:pt x="105194" y="787723"/>
                </a:lnTo>
                <a:lnTo>
                  <a:pt x="135328" y="821427"/>
                </a:lnTo>
                <a:lnTo>
                  <a:pt x="168658" y="852348"/>
                </a:lnTo>
                <a:lnTo>
                  <a:pt x="204988" y="880305"/>
                </a:lnTo>
                <a:lnTo>
                  <a:pt x="244126" y="905118"/>
                </a:lnTo>
                <a:lnTo>
                  <a:pt x="285877" y="926607"/>
                </a:lnTo>
                <a:lnTo>
                  <a:pt x="330048" y="944593"/>
                </a:lnTo>
                <a:lnTo>
                  <a:pt x="376445" y="958894"/>
                </a:lnTo>
                <a:lnTo>
                  <a:pt x="424873" y="969333"/>
                </a:lnTo>
                <a:lnTo>
                  <a:pt x="475139" y="975728"/>
                </a:lnTo>
                <a:lnTo>
                  <a:pt x="527050" y="977900"/>
                </a:lnTo>
                <a:lnTo>
                  <a:pt x="578960" y="975728"/>
                </a:lnTo>
                <a:lnTo>
                  <a:pt x="629226" y="969333"/>
                </a:lnTo>
                <a:lnTo>
                  <a:pt x="677654" y="958894"/>
                </a:lnTo>
                <a:lnTo>
                  <a:pt x="724051" y="944593"/>
                </a:lnTo>
                <a:lnTo>
                  <a:pt x="768222" y="926607"/>
                </a:lnTo>
                <a:lnTo>
                  <a:pt x="809973" y="905118"/>
                </a:lnTo>
                <a:lnTo>
                  <a:pt x="849111" y="880305"/>
                </a:lnTo>
                <a:lnTo>
                  <a:pt x="885441" y="852348"/>
                </a:lnTo>
                <a:lnTo>
                  <a:pt x="918771" y="821427"/>
                </a:lnTo>
                <a:lnTo>
                  <a:pt x="948905" y="787723"/>
                </a:lnTo>
                <a:lnTo>
                  <a:pt x="975651" y="751414"/>
                </a:lnTo>
                <a:lnTo>
                  <a:pt x="998813" y="712681"/>
                </a:lnTo>
                <a:lnTo>
                  <a:pt x="1018199" y="671703"/>
                </a:lnTo>
                <a:lnTo>
                  <a:pt x="1033615" y="628662"/>
                </a:lnTo>
                <a:lnTo>
                  <a:pt x="1044866" y="583735"/>
                </a:lnTo>
                <a:lnTo>
                  <a:pt x="1051759" y="537105"/>
                </a:lnTo>
                <a:lnTo>
                  <a:pt x="1054100" y="488950"/>
                </a:lnTo>
                <a:lnTo>
                  <a:pt x="1051759" y="440596"/>
                </a:lnTo>
                <a:lnTo>
                  <a:pt x="1044866" y="393815"/>
                </a:lnTo>
                <a:lnTo>
                  <a:pt x="1033615" y="348781"/>
                </a:lnTo>
                <a:lnTo>
                  <a:pt x="1018199" y="305671"/>
                </a:lnTo>
                <a:lnTo>
                  <a:pt x="998813" y="264660"/>
                </a:lnTo>
                <a:lnTo>
                  <a:pt x="975651" y="225922"/>
                </a:lnTo>
                <a:lnTo>
                  <a:pt x="948905" y="189634"/>
                </a:lnTo>
                <a:lnTo>
                  <a:pt x="918771" y="155969"/>
                </a:lnTo>
                <a:lnTo>
                  <a:pt x="885441" y="125104"/>
                </a:lnTo>
                <a:lnTo>
                  <a:pt x="849111" y="97214"/>
                </a:lnTo>
                <a:lnTo>
                  <a:pt x="809973" y="72474"/>
                </a:lnTo>
                <a:lnTo>
                  <a:pt x="768222" y="51059"/>
                </a:lnTo>
                <a:lnTo>
                  <a:pt x="724051" y="33145"/>
                </a:lnTo>
                <a:lnTo>
                  <a:pt x="677654" y="18907"/>
                </a:lnTo>
                <a:lnTo>
                  <a:pt x="629226" y="8520"/>
                </a:lnTo>
                <a:lnTo>
                  <a:pt x="578960" y="2159"/>
                </a:lnTo>
                <a:lnTo>
                  <a:pt x="527050" y="0"/>
                </a:lnTo>
                <a:close/>
              </a:path>
            </a:pathLst>
          </a:custGeom>
          <a:solidFill>
            <a:srgbClr val="FFFF98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197350" y="2139950"/>
            <a:ext cx="1054100" cy="977900"/>
          </a:xfrm>
          <a:custGeom>
            <a:avLst/>
            <a:gdLst/>
            <a:ahLst/>
            <a:cxnLst/>
            <a:rect l="l" t="t" r="r" b="b"/>
            <a:pathLst>
              <a:path w="1054100" h="977900">
                <a:moveTo>
                  <a:pt x="527050" y="0"/>
                </a:moveTo>
                <a:lnTo>
                  <a:pt x="578960" y="2159"/>
                </a:lnTo>
                <a:lnTo>
                  <a:pt x="629226" y="8520"/>
                </a:lnTo>
                <a:lnTo>
                  <a:pt x="677654" y="18907"/>
                </a:lnTo>
                <a:lnTo>
                  <a:pt x="724051" y="33145"/>
                </a:lnTo>
                <a:lnTo>
                  <a:pt x="768222" y="51059"/>
                </a:lnTo>
                <a:lnTo>
                  <a:pt x="809973" y="72474"/>
                </a:lnTo>
                <a:lnTo>
                  <a:pt x="849111" y="97214"/>
                </a:lnTo>
                <a:lnTo>
                  <a:pt x="885441" y="125104"/>
                </a:lnTo>
                <a:lnTo>
                  <a:pt x="918771" y="155969"/>
                </a:lnTo>
                <a:lnTo>
                  <a:pt x="948905" y="189634"/>
                </a:lnTo>
                <a:lnTo>
                  <a:pt x="975651" y="225922"/>
                </a:lnTo>
                <a:lnTo>
                  <a:pt x="998813" y="264660"/>
                </a:lnTo>
                <a:lnTo>
                  <a:pt x="1018199" y="305671"/>
                </a:lnTo>
                <a:lnTo>
                  <a:pt x="1033615" y="348781"/>
                </a:lnTo>
                <a:lnTo>
                  <a:pt x="1044866" y="393815"/>
                </a:lnTo>
                <a:lnTo>
                  <a:pt x="1051759" y="440596"/>
                </a:lnTo>
                <a:lnTo>
                  <a:pt x="1054100" y="488950"/>
                </a:lnTo>
                <a:lnTo>
                  <a:pt x="1051759" y="537105"/>
                </a:lnTo>
                <a:lnTo>
                  <a:pt x="1044866" y="583735"/>
                </a:lnTo>
                <a:lnTo>
                  <a:pt x="1033615" y="628662"/>
                </a:lnTo>
                <a:lnTo>
                  <a:pt x="1018199" y="671703"/>
                </a:lnTo>
                <a:lnTo>
                  <a:pt x="998813" y="712681"/>
                </a:lnTo>
                <a:lnTo>
                  <a:pt x="975651" y="751414"/>
                </a:lnTo>
                <a:lnTo>
                  <a:pt x="948905" y="787723"/>
                </a:lnTo>
                <a:lnTo>
                  <a:pt x="918771" y="821427"/>
                </a:lnTo>
                <a:lnTo>
                  <a:pt x="885441" y="852348"/>
                </a:lnTo>
                <a:lnTo>
                  <a:pt x="849111" y="880305"/>
                </a:lnTo>
                <a:lnTo>
                  <a:pt x="809973" y="905118"/>
                </a:lnTo>
                <a:lnTo>
                  <a:pt x="768222" y="926607"/>
                </a:lnTo>
                <a:lnTo>
                  <a:pt x="724051" y="944593"/>
                </a:lnTo>
                <a:lnTo>
                  <a:pt x="677654" y="958894"/>
                </a:lnTo>
                <a:lnTo>
                  <a:pt x="629226" y="969333"/>
                </a:lnTo>
                <a:lnTo>
                  <a:pt x="578960" y="975728"/>
                </a:lnTo>
                <a:lnTo>
                  <a:pt x="527050" y="977900"/>
                </a:lnTo>
                <a:lnTo>
                  <a:pt x="475139" y="975728"/>
                </a:lnTo>
                <a:lnTo>
                  <a:pt x="424873" y="969333"/>
                </a:lnTo>
                <a:lnTo>
                  <a:pt x="376445" y="958894"/>
                </a:lnTo>
                <a:lnTo>
                  <a:pt x="330048" y="944593"/>
                </a:lnTo>
                <a:lnTo>
                  <a:pt x="285877" y="926607"/>
                </a:lnTo>
                <a:lnTo>
                  <a:pt x="244126" y="905118"/>
                </a:lnTo>
                <a:lnTo>
                  <a:pt x="204988" y="880305"/>
                </a:lnTo>
                <a:lnTo>
                  <a:pt x="168658" y="852348"/>
                </a:lnTo>
                <a:lnTo>
                  <a:pt x="135328" y="821427"/>
                </a:lnTo>
                <a:lnTo>
                  <a:pt x="105194" y="787723"/>
                </a:lnTo>
                <a:lnTo>
                  <a:pt x="78448" y="751414"/>
                </a:lnTo>
                <a:lnTo>
                  <a:pt x="55286" y="712681"/>
                </a:lnTo>
                <a:lnTo>
                  <a:pt x="35900" y="671703"/>
                </a:lnTo>
                <a:lnTo>
                  <a:pt x="20484" y="628662"/>
                </a:lnTo>
                <a:lnTo>
                  <a:pt x="9233" y="583735"/>
                </a:lnTo>
                <a:lnTo>
                  <a:pt x="2340" y="537105"/>
                </a:lnTo>
                <a:lnTo>
                  <a:pt x="0" y="488950"/>
                </a:lnTo>
                <a:lnTo>
                  <a:pt x="2340" y="440596"/>
                </a:lnTo>
                <a:lnTo>
                  <a:pt x="9233" y="393815"/>
                </a:lnTo>
                <a:lnTo>
                  <a:pt x="20484" y="348781"/>
                </a:lnTo>
                <a:lnTo>
                  <a:pt x="35900" y="305671"/>
                </a:lnTo>
                <a:lnTo>
                  <a:pt x="55286" y="264660"/>
                </a:lnTo>
                <a:lnTo>
                  <a:pt x="78448" y="225922"/>
                </a:lnTo>
                <a:lnTo>
                  <a:pt x="105194" y="189634"/>
                </a:lnTo>
                <a:lnTo>
                  <a:pt x="135328" y="155969"/>
                </a:lnTo>
                <a:lnTo>
                  <a:pt x="168658" y="125104"/>
                </a:lnTo>
                <a:lnTo>
                  <a:pt x="204988" y="97214"/>
                </a:lnTo>
                <a:lnTo>
                  <a:pt x="244126" y="72474"/>
                </a:lnTo>
                <a:lnTo>
                  <a:pt x="285877" y="51059"/>
                </a:lnTo>
                <a:lnTo>
                  <a:pt x="330048" y="33145"/>
                </a:lnTo>
                <a:lnTo>
                  <a:pt x="376445" y="18907"/>
                </a:lnTo>
                <a:lnTo>
                  <a:pt x="424873" y="8520"/>
                </a:lnTo>
                <a:lnTo>
                  <a:pt x="475139" y="2159"/>
                </a:lnTo>
                <a:lnTo>
                  <a:pt x="527050" y="0"/>
                </a:lnTo>
                <a:close/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197350" y="21399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251450" y="31178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4483100" y="2317750"/>
            <a:ext cx="5543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5400" spc="187" baseline="-27777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5400" spc="-652" baseline="-27777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3600" spc="3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36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216400" y="1898650"/>
            <a:ext cx="988060" cy="955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185" algn="ctr">
              <a:lnSpc>
                <a:spcPts val="3660"/>
              </a:lnSpc>
              <a:spcBef>
                <a:spcPts val="100"/>
              </a:spcBef>
            </a:pPr>
            <a:r>
              <a:rPr sz="3600" spc="125" dirty="0">
                <a:solidFill>
                  <a:srgbClr val="FFFFFF"/>
                </a:solidFill>
                <a:latin typeface="Arial"/>
                <a:cs typeface="Arial"/>
              </a:rPr>
              <a:t>..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ts val="3660"/>
              </a:lnSpc>
              <a:tabLst>
                <a:tab pos="818515" algn="l"/>
              </a:tabLst>
            </a:pPr>
            <a:r>
              <a:rPr sz="3600" b="1" spc="-75" dirty="0">
                <a:solidFill>
                  <a:srgbClr val="FFFFFF"/>
                </a:solidFill>
                <a:latin typeface="Arial"/>
                <a:cs typeface="Arial"/>
              </a:rPr>
              <a:t>:	</a:t>
            </a:r>
            <a:r>
              <a:rPr sz="5400" spc="187" baseline="-2314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5400" baseline="-2314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96900" y="2012950"/>
            <a:ext cx="373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3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36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990600" y="22479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06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1357630" y="1593850"/>
            <a:ext cx="1243965" cy="2174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16915" indent="38100">
              <a:lnSpc>
                <a:spcPts val="4500"/>
              </a:lnSpc>
              <a:spcBef>
                <a:spcPts val="100"/>
              </a:spcBef>
            </a:pPr>
            <a:r>
              <a:rPr sz="3600" spc="125" dirty="0">
                <a:solidFill>
                  <a:srgbClr val="FFFFFF"/>
                </a:solidFill>
                <a:latin typeface="Arial"/>
                <a:cs typeface="Arial"/>
              </a:rPr>
              <a:t>..  </a:t>
            </a:r>
            <a:r>
              <a:rPr sz="5400" spc="-3757" baseline="18518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600" spc="12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3600" spc="43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5400" spc="187" baseline="23148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5400" baseline="23148">
              <a:latin typeface="Arial"/>
              <a:cs typeface="Arial"/>
            </a:endParaRPr>
          </a:p>
          <a:p>
            <a:pPr marL="387350">
              <a:lnSpc>
                <a:spcPct val="100000"/>
              </a:lnSpc>
              <a:spcBef>
                <a:spcPts val="3600"/>
              </a:spcBef>
            </a:pPr>
            <a:r>
              <a:rPr sz="3600" spc="6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600" spc="13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150" spc="104" baseline="-23809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150" baseline="-23809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828800" y="19812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506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463550" y="5492750"/>
            <a:ext cx="2349500" cy="673100"/>
          </a:xfrm>
          <a:prstGeom prst="rect">
            <a:avLst/>
          </a:prstGeom>
          <a:solidFill>
            <a:srgbClr val="FFFF98">
              <a:alpha val="50000"/>
            </a:srgbClr>
          </a:solidFill>
          <a:ln w="12579">
            <a:solidFill>
              <a:srgbClr val="FFFFFF"/>
            </a:solidFill>
          </a:ln>
        </p:spPr>
        <p:txBody>
          <a:bodyPr vert="horz" wrap="square" lIns="0" tIns="176530" rIns="0" bIns="0" rtlCol="0">
            <a:spAutoFit/>
          </a:bodyPr>
          <a:lstStyle/>
          <a:p>
            <a:pPr marL="297180">
              <a:lnSpc>
                <a:spcPct val="100000"/>
              </a:lnSpc>
              <a:spcBef>
                <a:spcPts val="1390"/>
              </a:spcBef>
            </a:pP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INVERSION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5257800" y="2667000"/>
            <a:ext cx="966469" cy="0"/>
          </a:xfrm>
          <a:custGeom>
            <a:avLst/>
            <a:gdLst/>
            <a:ahLst/>
            <a:cxnLst/>
            <a:rect l="l" t="t" r="r" b="b"/>
            <a:pathLst>
              <a:path w="966470">
                <a:moveTo>
                  <a:pt x="0" y="0"/>
                </a:moveTo>
                <a:lnTo>
                  <a:pt x="96647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198870" y="2628900"/>
            <a:ext cx="125730" cy="76200"/>
          </a:xfrm>
          <a:custGeom>
            <a:avLst/>
            <a:gdLst/>
            <a:ahLst/>
            <a:cxnLst/>
            <a:rect l="l" t="t" r="r" b="b"/>
            <a:pathLst>
              <a:path w="125729" h="76200">
                <a:moveTo>
                  <a:pt x="0" y="0"/>
                </a:moveTo>
                <a:lnTo>
                  <a:pt x="49529" y="38100"/>
                </a:lnTo>
                <a:lnTo>
                  <a:pt x="0" y="76200"/>
                </a:lnTo>
                <a:lnTo>
                  <a:pt x="125729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pc="-545" dirty="0"/>
              <a:t>Stereochemistry </a:t>
            </a:r>
            <a:r>
              <a:rPr spc="-495" dirty="0"/>
              <a:t>of</a:t>
            </a:r>
            <a:r>
              <a:rPr spc="-894" dirty="0"/>
              <a:t> </a:t>
            </a:r>
            <a:r>
              <a:rPr spc="-315" dirty="0"/>
              <a:t>S</a:t>
            </a:r>
            <a:r>
              <a:rPr sz="3825" spc="-472" baseline="-23965" dirty="0"/>
              <a:t>N</a:t>
            </a:r>
            <a:r>
              <a:rPr sz="4400" spc="-315" dirty="0"/>
              <a:t>2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995929" y="1252220"/>
            <a:ext cx="31470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30" dirty="0">
                <a:solidFill>
                  <a:srgbClr val="2A5380"/>
                </a:solidFill>
                <a:latin typeface="Arial Black"/>
                <a:cs typeface="Arial Black"/>
              </a:rPr>
              <a:t>Walden</a:t>
            </a:r>
            <a:r>
              <a:rPr sz="3200" spc="-250" dirty="0">
                <a:solidFill>
                  <a:srgbClr val="2A5380"/>
                </a:solidFill>
                <a:latin typeface="Arial Black"/>
                <a:cs typeface="Arial Black"/>
              </a:rPr>
              <a:t> </a:t>
            </a:r>
            <a:r>
              <a:rPr sz="3200" spc="-355" dirty="0">
                <a:solidFill>
                  <a:srgbClr val="2A5380"/>
                </a:solidFill>
                <a:latin typeface="Arial Black"/>
                <a:cs typeface="Arial Black"/>
              </a:rPr>
              <a:t>inversion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4606" y="2710304"/>
            <a:ext cx="8618093" cy="2554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381000"/>
            <a:ext cx="7086600" cy="6198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98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9550" y="82550"/>
            <a:ext cx="2349500" cy="1511300"/>
          </a:xfrm>
          <a:custGeom>
            <a:avLst/>
            <a:gdLst/>
            <a:ahLst/>
            <a:cxnLst/>
            <a:rect l="l" t="t" r="r" b="b"/>
            <a:pathLst>
              <a:path w="2349500" h="1511300">
                <a:moveTo>
                  <a:pt x="2349500" y="0"/>
                </a:moveTo>
                <a:lnTo>
                  <a:pt x="0" y="0"/>
                </a:lnTo>
                <a:lnTo>
                  <a:pt x="0" y="1511300"/>
                </a:lnTo>
                <a:lnTo>
                  <a:pt x="2349500" y="1511300"/>
                </a:lnTo>
                <a:lnTo>
                  <a:pt x="2349500" y="0"/>
                </a:lnTo>
                <a:close/>
              </a:path>
            </a:pathLst>
          </a:custGeom>
          <a:solidFill>
            <a:srgbClr val="00CC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59550" y="82550"/>
            <a:ext cx="2349500" cy="1511300"/>
          </a:xfrm>
          <a:custGeom>
            <a:avLst/>
            <a:gdLst/>
            <a:ahLst/>
            <a:cxnLst/>
            <a:rect l="l" t="t" r="r" b="b"/>
            <a:pathLst>
              <a:path w="2349500" h="1511300">
                <a:moveTo>
                  <a:pt x="1174750" y="1511300"/>
                </a:moveTo>
                <a:lnTo>
                  <a:pt x="0" y="1511300"/>
                </a:lnTo>
                <a:lnTo>
                  <a:pt x="0" y="0"/>
                </a:lnTo>
                <a:lnTo>
                  <a:pt x="2349500" y="0"/>
                </a:lnTo>
                <a:lnTo>
                  <a:pt x="2349500" y="1511300"/>
                </a:lnTo>
                <a:lnTo>
                  <a:pt x="1174750" y="1511300"/>
                </a:lnTo>
                <a:close/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16150" y="4235450"/>
            <a:ext cx="824230" cy="444500"/>
          </a:xfrm>
          <a:custGeom>
            <a:avLst/>
            <a:gdLst/>
            <a:ahLst/>
            <a:cxnLst/>
            <a:rect l="l" t="t" r="r" b="b"/>
            <a:pathLst>
              <a:path w="824230" h="444500">
                <a:moveTo>
                  <a:pt x="412750" y="0"/>
                </a:moveTo>
                <a:lnTo>
                  <a:pt x="350180" y="2313"/>
                </a:lnTo>
                <a:lnTo>
                  <a:pt x="290988" y="9064"/>
                </a:lnTo>
                <a:lnTo>
                  <a:pt x="235718" y="19966"/>
                </a:lnTo>
                <a:lnTo>
                  <a:pt x="184913" y="34731"/>
                </a:lnTo>
                <a:lnTo>
                  <a:pt x="139117" y="53075"/>
                </a:lnTo>
                <a:lnTo>
                  <a:pt x="98875" y="74711"/>
                </a:lnTo>
                <a:lnTo>
                  <a:pt x="64730" y="99352"/>
                </a:lnTo>
                <a:lnTo>
                  <a:pt x="37226" y="126713"/>
                </a:lnTo>
                <a:lnTo>
                  <a:pt x="4317" y="188448"/>
                </a:lnTo>
                <a:lnTo>
                  <a:pt x="0" y="222250"/>
                </a:lnTo>
                <a:lnTo>
                  <a:pt x="4317" y="255765"/>
                </a:lnTo>
                <a:lnTo>
                  <a:pt x="37226" y="317236"/>
                </a:lnTo>
                <a:lnTo>
                  <a:pt x="64730" y="344586"/>
                </a:lnTo>
                <a:lnTo>
                  <a:pt x="98875" y="369273"/>
                </a:lnTo>
                <a:lnTo>
                  <a:pt x="139117" y="390994"/>
                </a:lnTo>
                <a:lnTo>
                  <a:pt x="184913" y="409447"/>
                </a:lnTo>
                <a:lnTo>
                  <a:pt x="235718" y="424327"/>
                </a:lnTo>
                <a:lnTo>
                  <a:pt x="290988" y="435332"/>
                </a:lnTo>
                <a:lnTo>
                  <a:pt x="350180" y="442157"/>
                </a:lnTo>
                <a:lnTo>
                  <a:pt x="412750" y="444500"/>
                </a:lnTo>
                <a:lnTo>
                  <a:pt x="475003" y="442157"/>
                </a:lnTo>
                <a:lnTo>
                  <a:pt x="533937" y="435332"/>
                </a:lnTo>
                <a:lnTo>
                  <a:pt x="589000" y="424327"/>
                </a:lnTo>
                <a:lnTo>
                  <a:pt x="639643" y="409447"/>
                </a:lnTo>
                <a:lnTo>
                  <a:pt x="685318" y="390994"/>
                </a:lnTo>
                <a:lnTo>
                  <a:pt x="725473" y="369273"/>
                </a:lnTo>
                <a:lnTo>
                  <a:pt x="759560" y="344586"/>
                </a:lnTo>
                <a:lnTo>
                  <a:pt x="787028" y="317236"/>
                </a:lnTo>
                <a:lnTo>
                  <a:pt x="819913" y="255765"/>
                </a:lnTo>
                <a:lnTo>
                  <a:pt x="824230" y="222250"/>
                </a:lnTo>
                <a:lnTo>
                  <a:pt x="819913" y="188448"/>
                </a:lnTo>
                <a:lnTo>
                  <a:pt x="787028" y="126713"/>
                </a:lnTo>
                <a:lnTo>
                  <a:pt x="759560" y="99352"/>
                </a:lnTo>
                <a:lnTo>
                  <a:pt x="725473" y="74711"/>
                </a:lnTo>
                <a:lnTo>
                  <a:pt x="685318" y="53075"/>
                </a:lnTo>
                <a:lnTo>
                  <a:pt x="639643" y="34731"/>
                </a:lnTo>
                <a:lnTo>
                  <a:pt x="589000" y="19966"/>
                </a:lnTo>
                <a:lnTo>
                  <a:pt x="533937" y="9064"/>
                </a:lnTo>
                <a:lnTo>
                  <a:pt x="475003" y="2313"/>
                </a:lnTo>
                <a:lnTo>
                  <a:pt x="412750" y="0"/>
                </a:lnTo>
                <a:close/>
              </a:path>
            </a:pathLst>
          </a:custGeom>
          <a:solidFill>
            <a:srgbClr val="0098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16150" y="4235450"/>
            <a:ext cx="824230" cy="444500"/>
          </a:xfrm>
          <a:custGeom>
            <a:avLst/>
            <a:gdLst/>
            <a:ahLst/>
            <a:cxnLst/>
            <a:rect l="l" t="t" r="r" b="b"/>
            <a:pathLst>
              <a:path w="824230" h="444500">
                <a:moveTo>
                  <a:pt x="412750" y="0"/>
                </a:moveTo>
                <a:lnTo>
                  <a:pt x="475003" y="2313"/>
                </a:lnTo>
                <a:lnTo>
                  <a:pt x="533937" y="9064"/>
                </a:lnTo>
                <a:lnTo>
                  <a:pt x="589000" y="19966"/>
                </a:lnTo>
                <a:lnTo>
                  <a:pt x="639643" y="34731"/>
                </a:lnTo>
                <a:lnTo>
                  <a:pt x="685318" y="53075"/>
                </a:lnTo>
                <a:lnTo>
                  <a:pt x="725473" y="74711"/>
                </a:lnTo>
                <a:lnTo>
                  <a:pt x="759560" y="99352"/>
                </a:lnTo>
                <a:lnTo>
                  <a:pt x="787028" y="126713"/>
                </a:lnTo>
                <a:lnTo>
                  <a:pt x="819913" y="188448"/>
                </a:lnTo>
                <a:lnTo>
                  <a:pt x="824230" y="222250"/>
                </a:lnTo>
                <a:lnTo>
                  <a:pt x="819913" y="255765"/>
                </a:lnTo>
                <a:lnTo>
                  <a:pt x="787028" y="317236"/>
                </a:lnTo>
                <a:lnTo>
                  <a:pt x="759560" y="344586"/>
                </a:lnTo>
                <a:lnTo>
                  <a:pt x="725473" y="369273"/>
                </a:lnTo>
                <a:lnTo>
                  <a:pt x="685318" y="390994"/>
                </a:lnTo>
                <a:lnTo>
                  <a:pt x="639643" y="409447"/>
                </a:lnTo>
                <a:lnTo>
                  <a:pt x="589000" y="424327"/>
                </a:lnTo>
                <a:lnTo>
                  <a:pt x="533937" y="435332"/>
                </a:lnTo>
                <a:lnTo>
                  <a:pt x="475003" y="442157"/>
                </a:lnTo>
                <a:lnTo>
                  <a:pt x="412750" y="444500"/>
                </a:lnTo>
                <a:lnTo>
                  <a:pt x="350180" y="442157"/>
                </a:lnTo>
                <a:lnTo>
                  <a:pt x="290988" y="435332"/>
                </a:lnTo>
                <a:lnTo>
                  <a:pt x="235718" y="424327"/>
                </a:lnTo>
                <a:lnTo>
                  <a:pt x="184913" y="409447"/>
                </a:lnTo>
                <a:lnTo>
                  <a:pt x="139117" y="390994"/>
                </a:lnTo>
                <a:lnTo>
                  <a:pt x="98875" y="369273"/>
                </a:lnTo>
                <a:lnTo>
                  <a:pt x="64730" y="344586"/>
                </a:lnTo>
                <a:lnTo>
                  <a:pt x="37226" y="317236"/>
                </a:lnTo>
                <a:lnTo>
                  <a:pt x="4317" y="255765"/>
                </a:lnTo>
                <a:lnTo>
                  <a:pt x="0" y="222250"/>
                </a:lnTo>
                <a:lnTo>
                  <a:pt x="4317" y="188448"/>
                </a:lnTo>
                <a:lnTo>
                  <a:pt x="37226" y="126713"/>
                </a:lnTo>
                <a:lnTo>
                  <a:pt x="64730" y="99352"/>
                </a:lnTo>
                <a:lnTo>
                  <a:pt x="98875" y="74711"/>
                </a:lnTo>
                <a:lnTo>
                  <a:pt x="139117" y="53075"/>
                </a:lnTo>
                <a:lnTo>
                  <a:pt x="184913" y="34731"/>
                </a:lnTo>
                <a:lnTo>
                  <a:pt x="235718" y="19966"/>
                </a:lnTo>
                <a:lnTo>
                  <a:pt x="290988" y="9064"/>
                </a:lnTo>
                <a:lnTo>
                  <a:pt x="350180" y="2313"/>
                </a:lnTo>
                <a:lnTo>
                  <a:pt x="412750" y="0"/>
                </a:lnTo>
                <a:close/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16150" y="42354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1650" y="46799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2250" y="4311650"/>
            <a:ext cx="367030" cy="273050"/>
          </a:xfrm>
          <a:custGeom>
            <a:avLst/>
            <a:gdLst/>
            <a:ahLst/>
            <a:cxnLst/>
            <a:rect l="l" t="t" r="r" b="b"/>
            <a:pathLst>
              <a:path w="367030" h="273050">
                <a:moveTo>
                  <a:pt x="184150" y="0"/>
                </a:moveTo>
                <a:lnTo>
                  <a:pt x="133908" y="4774"/>
                </a:lnTo>
                <a:lnTo>
                  <a:pt x="89558" y="18297"/>
                </a:lnTo>
                <a:lnTo>
                  <a:pt x="52546" y="39370"/>
                </a:lnTo>
                <a:lnTo>
                  <a:pt x="24318" y="66792"/>
                </a:lnTo>
                <a:lnTo>
                  <a:pt x="0" y="135889"/>
                </a:lnTo>
                <a:lnTo>
                  <a:pt x="6320" y="172949"/>
                </a:lnTo>
                <a:lnTo>
                  <a:pt x="52546" y="233521"/>
                </a:lnTo>
                <a:lnTo>
                  <a:pt x="89558" y="254705"/>
                </a:lnTo>
                <a:lnTo>
                  <a:pt x="133908" y="268269"/>
                </a:lnTo>
                <a:lnTo>
                  <a:pt x="184150" y="273050"/>
                </a:lnTo>
                <a:lnTo>
                  <a:pt x="233856" y="268269"/>
                </a:lnTo>
                <a:lnTo>
                  <a:pt x="277847" y="254705"/>
                </a:lnTo>
                <a:lnTo>
                  <a:pt x="314642" y="233521"/>
                </a:lnTo>
                <a:lnTo>
                  <a:pt x="342758" y="205881"/>
                </a:lnTo>
                <a:lnTo>
                  <a:pt x="367030" y="135889"/>
                </a:lnTo>
                <a:lnTo>
                  <a:pt x="358007" y="92496"/>
                </a:lnTo>
                <a:lnTo>
                  <a:pt x="332648" y="55138"/>
                </a:lnTo>
                <a:lnTo>
                  <a:pt x="293512" y="25887"/>
                </a:lnTo>
                <a:lnTo>
                  <a:pt x="243159" y="6817"/>
                </a:lnTo>
                <a:lnTo>
                  <a:pt x="184150" y="0"/>
                </a:lnTo>
                <a:close/>
              </a:path>
            </a:pathLst>
          </a:custGeom>
          <a:solidFill>
            <a:srgbClr val="0098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92250" y="4311650"/>
            <a:ext cx="367030" cy="273050"/>
          </a:xfrm>
          <a:custGeom>
            <a:avLst/>
            <a:gdLst/>
            <a:ahLst/>
            <a:cxnLst/>
            <a:rect l="l" t="t" r="r" b="b"/>
            <a:pathLst>
              <a:path w="367030" h="273050">
                <a:moveTo>
                  <a:pt x="184150" y="0"/>
                </a:moveTo>
                <a:lnTo>
                  <a:pt x="243159" y="6817"/>
                </a:lnTo>
                <a:lnTo>
                  <a:pt x="293512" y="25887"/>
                </a:lnTo>
                <a:lnTo>
                  <a:pt x="332648" y="55138"/>
                </a:lnTo>
                <a:lnTo>
                  <a:pt x="358007" y="92496"/>
                </a:lnTo>
                <a:lnTo>
                  <a:pt x="367030" y="135889"/>
                </a:lnTo>
                <a:lnTo>
                  <a:pt x="360715" y="172949"/>
                </a:lnTo>
                <a:lnTo>
                  <a:pt x="314642" y="233521"/>
                </a:lnTo>
                <a:lnTo>
                  <a:pt x="277847" y="254705"/>
                </a:lnTo>
                <a:lnTo>
                  <a:pt x="233856" y="268269"/>
                </a:lnTo>
                <a:lnTo>
                  <a:pt x="184150" y="273050"/>
                </a:lnTo>
                <a:lnTo>
                  <a:pt x="133908" y="268269"/>
                </a:lnTo>
                <a:lnTo>
                  <a:pt x="89558" y="254705"/>
                </a:lnTo>
                <a:lnTo>
                  <a:pt x="52546" y="233521"/>
                </a:lnTo>
                <a:lnTo>
                  <a:pt x="24318" y="205881"/>
                </a:lnTo>
                <a:lnTo>
                  <a:pt x="0" y="135889"/>
                </a:lnTo>
                <a:lnTo>
                  <a:pt x="6320" y="99365"/>
                </a:lnTo>
                <a:lnTo>
                  <a:pt x="52546" y="39370"/>
                </a:lnTo>
                <a:lnTo>
                  <a:pt x="89558" y="18297"/>
                </a:lnTo>
                <a:lnTo>
                  <a:pt x="133908" y="4774"/>
                </a:lnTo>
                <a:lnTo>
                  <a:pt x="184150" y="0"/>
                </a:lnTo>
                <a:close/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92250" y="43116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60550" y="4584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13889" y="4629150"/>
            <a:ext cx="29209" cy="41910"/>
          </a:xfrm>
          <a:custGeom>
            <a:avLst/>
            <a:gdLst/>
            <a:ahLst/>
            <a:cxnLst/>
            <a:rect l="l" t="t" r="r" b="b"/>
            <a:pathLst>
              <a:path w="29210" h="41910">
                <a:moveTo>
                  <a:pt x="29210" y="0"/>
                </a:moveTo>
                <a:lnTo>
                  <a:pt x="0" y="419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61820" y="4701540"/>
            <a:ext cx="29209" cy="40640"/>
          </a:xfrm>
          <a:custGeom>
            <a:avLst/>
            <a:gdLst/>
            <a:ahLst/>
            <a:cxnLst/>
            <a:rect l="l" t="t" r="r" b="b"/>
            <a:pathLst>
              <a:path w="29210" h="40639">
                <a:moveTo>
                  <a:pt x="29210" y="0"/>
                </a:moveTo>
                <a:lnTo>
                  <a:pt x="0" y="406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11020" y="4772659"/>
            <a:ext cx="29209" cy="41910"/>
          </a:xfrm>
          <a:custGeom>
            <a:avLst/>
            <a:gdLst/>
            <a:ahLst/>
            <a:cxnLst/>
            <a:rect l="l" t="t" r="r" b="b"/>
            <a:pathLst>
              <a:path w="29210" h="41910">
                <a:moveTo>
                  <a:pt x="29210" y="0"/>
                </a:moveTo>
                <a:lnTo>
                  <a:pt x="0" y="4190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58950" y="4845050"/>
            <a:ext cx="29209" cy="41910"/>
          </a:xfrm>
          <a:custGeom>
            <a:avLst/>
            <a:gdLst/>
            <a:ahLst/>
            <a:cxnLst/>
            <a:rect l="l" t="t" r="r" b="b"/>
            <a:pathLst>
              <a:path w="29210" h="41910">
                <a:moveTo>
                  <a:pt x="29210" y="0"/>
                </a:moveTo>
                <a:lnTo>
                  <a:pt x="0" y="419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06879" y="4917440"/>
            <a:ext cx="30480" cy="40640"/>
          </a:xfrm>
          <a:custGeom>
            <a:avLst/>
            <a:gdLst/>
            <a:ahLst/>
            <a:cxnLst/>
            <a:rect l="l" t="t" r="r" b="b"/>
            <a:pathLst>
              <a:path w="30480" h="40639">
                <a:moveTo>
                  <a:pt x="30480" y="0"/>
                </a:moveTo>
                <a:lnTo>
                  <a:pt x="0" y="406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56079" y="4989829"/>
            <a:ext cx="29209" cy="40640"/>
          </a:xfrm>
          <a:custGeom>
            <a:avLst/>
            <a:gdLst/>
            <a:ahLst/>
            <a:cxnLst/>
            <a:rect l="l" t="t" r="r" b="b"/>
            <a:pathLst>
              <a:path w="29210" h="40639">
                <a:moveTo>
                  <a:pt x="29209" y="0"/>
                </a:moveTo>
                <a:lnTo>
                  <a:pt x="0" y="406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04010" y="5062220"/>
            <a:ext cx="29209" cy="40640"/>
          </a:xfrm>
          <a:custGeom>
            <a:avLst/>
            <a:gdLst/>
            <a:ahLst/>
            <a:cxnLst/>
            <a:rect l="l" t="t" r="r" b="b"/>
            <a:pathLst>
              <a:path w="29210" h="40639">
                <a:moveTo>
                  <a:pt x="29209" y="0"/>
                </a:moveTo>
                <a:lnTo>
                  <a:pt x="0" y="4063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62100" y="5133340"/>
            <a:ext cx="20320" cy="29209"/>
          </a:xfrm>
          <a:custGeom>
            <a:avLst/>
            <a:gdLst/>
            <a:ahLst/>
            <a:cxnLst/>
            <a:rect l="l" t="t" r="r" b="b"/>
            <a:pathLst>
              <a:path w="20319" h="29210">
                <a:moveTo>
                  <a:pt x="20319" y="0"/>
                </a:moveTo>
                <a:lnTo>
                  <a:pt x="0" y="292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05000" y="4667250"/>
            <a:ext cx="152400" cy="838200"/>
          </a:xfrm>
          <a:custGeom>
            <a:avLst/>
            <a:gdLst/>
            <a:ahLst/>
            <a:cxnLst/>
            <a:rect l="l" t="t" r="r" b="b"/>
            <a:pathLst>
              <a:path w="152400" h="838200">
                <a:moveTo>
                  <a:pt x="152400" y="0"/>
                </a:moveTo>
                <a:lnTo>
                  <a:pt x="0" y="838200"/>
                </a:lnTo>
              </a:path>
            </a:pathLst>
          </a:custGeom>
          <a:ln w="506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85950" y="3733800"/>
            <a:ext cx="152400" cy="533400"/>
          </a:xfrm>
          <a:custGeom>
            <a:avLst/>
            <a:gdLst/>
            <a:ahLst/>
            <a:cxnLst/>
            <a:rect l="l" t="t" r="r" b="b"/>
            <a:pathLst>
              <a:path w="152400" h="533400">
                <a:moveTo>
                  <a:pt x="152400" y="533400"/>
                </a:moveTo>
                <a:lnTo>
                  <a:pt x="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76729" y="3382009"/>
            <a:ext cx="2813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78000" y="5477509"/>
            <a:ext cx="2959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0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2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21410" y="5115559"/>
            <a:ext cx="6800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4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9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104" baseline="-2430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400" baseline="-24305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825750" y="4083050"/>
            <a:ext cx="824230" cy="748030"/>
          </a:xfrm>
          <a:custGeom>
            <a:avLst/>
            <a:gdLst/>
            <a:ahLst/>
            <a:cxnLst/>
            <a:rect l="l" t="t" r="r" b="b"/>
            <a:pathLst>
              <a:path w="824229" h="748029">
                <a:moveTo>
                  <a:pt x="411480" y="0"/>
                </a:moveTo>
                <a:lnTo>
                  <a:pt x="362305" y="2446"/>
                </a:lnTo>
                <a:lnTo>
                  <a:pt x="315108" y="9623"/>
                </a:lnTo>
                <a:lnTo>
                  <a:pt x="270154" y="21281"/>
                </a:lnTo>
                <a:lnTo>
                  <a:pt x="227711" y="37174"/>
                </a:lnTo>
                <a:lnTo>
                  <a:pt x="188045" y="57055"/>
                </a:lnTo>
                <a:lnTo>
                  <a:pt x="151422" y="80676"/>
                </a:lnTo>
                <a:lnTo>
                  <a:pt x="118109" y="107791"/>
                </a:lnTo>
                <a:lnTo>
                  <a:pt x="88374" y="138152"/>
                </a:lnTo>
                <a:lnTo>
                  <a:pt x="62481" y="171512"/>
                </a:lnTo>
                <a:lnTo>
                  <a:pt x="40699" y="207624"/>
                </a:lnTo>
                <a:lnTo>
                  <a:pt x="23293" y="246241"/>
                </a:lnTo>
                <a:lnTo>
                  <a:pt x="10530" y="287116"/>
                </a:lnTo>
                <a:lnTo>
                  <a:pt x="2676" y="330001"/>
                </a:lnTo>
                <a:lnTo>
                  <a:pt x="0" y="374650"/>
                </a:lnTo>
                <a:lnTo>
                  <a:pt x="2676" y="419280"/>
                </a:lnTo>
                <a:lnTo>
                  <a:pt x="10530" y="462113"/>
                </a:lnTo>
                <a:lnTo>
                  <a:pt x="23293" y="502908"/>
                </a:lnTo>
                <a:lnTo>
                  <a:pt x="40699" y="541423"/>
                </a:lnTo>
                <a:lnTo>
                  <a:pt x="62481" y="577417"/>
                </a:lnTo>
                <a:lnTo>
                  <a:pt x="88374" y="610647"/>
                </a:lnTo>
                <a:lnTo>
                  <a:pt x="118110" y="640873"/>
                </a:lnTo>
                <a:lnTo>
                  <a:pt x="151422" y="667853"/>
                </a:lnTo>
                <a:lnTo>
                  <a:pt x="188045" y="691345"/>
                </a:lnTo>
                <a:lnTo>
                  <a:pt x="227711" y="711107"/>
                </a:lnTo>
                <a:lnTo>
                  <a:pt x="270154" y="726898"/>
                </a:lnTo>
                <a:lnTo>
                  <a:pt x="315108" y="738477"/>
                </a:lnTo>
                <a:lnTo>
                  <a:pt x="362305" y="745601"/>
                </a:lnTo>
                <a:lnTo>
                  <a:pt x="411480" y="748030"/>
                </a:lnTo>
                <a:lnTo>
                  <a:pt x="460907" y="745601"/>
                </a:lnTo>
                <a:lnTo>
                  <a:pt x="508322" y="738477"/>
                </a:lnTo>
                <a:lnTo>
                  <a:pt x="553459" y="726898"/>
                </a:lnTo>
                <a:lnTo>
                  <a:pt x="596055" y="711107"/>
                </a:lnTo>
                <a:lnTo>
                  <a:pt x="635847" y="691345"/>
                </a:lnTo>
                <a:lnTo>
                  <a:pt x="672570" y="667853"/>
                </a:lnTo>
                <a:lnTo>
                  <a:pt x="705961" y="640873"/>
                </a:lnTo>
                <a:lnTo>
                  <a:pt x="735755" y="610647"/>
                </a:lnTo>
                <a:lnTo>
                  <a:pt x="761690" y="577417"/>
                </a:lnTo>
                <a:lnTo>
                  <a:pt x="783501" y="541423"/>
                </a:lnTo>
                <a:lnTo>
                  <a:pt x="800924" y="502908"/>
                </a:lnTo>
                <a:lnTo>
                  <a:pt x="813696" y="462113"/>
                </a:lnTo>
                <a:lnTo>
                  <a:pt x="821552" y="419280"/>
                </a:lnTo>
                <a:lnTo>
                  <a:pt x="824229" y="374650"/>
                </a:lnTo>
                <a:lnTo>
                  <a:pt x="821552" y="330001"/>
                </a:lnTo>
                <a:lnTo>
                  <a:pt x="813696" y="287116"/>
                </a:lnTo>
                <a:lnTo>
                  <a:pt x="800924" y="246241"/>
                </a:lnTo>
                <a:lnTo>
                  <a:pt x="783501" y="207624"/>
                </a:lnTo>
                <a:lnTo>
                  <a:pt x="761690" y="171512"/>
                </a:lnTo>
                <a:lnTo>
                  <a:pt x="735755" y="138152"/>
                </a:lnTo>
                <a:lnTo>
                  <a:pt x="705961" y="107791"/>
                </a:lnTo>
                <a:lnTo>
                  <a:pt x="672570" y="80676"/>
                </a:lnTo>
                <a:lnTo>
                  <a:pt x="635847" y="57055"/>
                </a:lnTo>
                <a:lnTo>
                  <a:pt x="596055" y="37174"/>
                </a:lnTo>
                <a:lnTo>
                  <a:pt x="553459" y="21281"/>
                </a:lnTo>
                <a:lnTo>
                  <a:pt x="508322" y="9623"/>
                </a:lnTo>
                <a:lnTo>
                  <a:pt x="460907" y="2446"/>
                </a:lnTo>
                <a:lnTo>
                  <a:pt x="411480" y="0"/>
                </a:lnTo>
                <a:close/>
              </a:path>
            </a:pathLst>
          </a:custGeom>
          <a:solidFill>
            <a:srgbClr val="FFFF98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25750" y="4083050"/>
            <a:ext cx="824230" cy="748030"/>
          </a:xfrm>
          <a:custGeom>
            <a:avLst/>
            <a:gdLst/>
            <a:ahLst/>
            <a:cxnLst/>
            <a:rect l="l" t="t" r="r" b="b"/>
            <a:pathLst>
              <a:path w="824229" h="748029">
                <a:moveTo>
                  <a:pt x="411480" y="0"/>
                </a:moveTo>
                <a:lnTo>
                  <a:pt x="460907" y="2446"/>
                </a:lnTo>
                <a:lnTo>
                  <a:pt x="508322" y="9623"/>
                </a:lnTo>
                <a:lnTo>
                  <a:pt x="553459" y="21281"/>
                </a:lnTo>
                <a:lnTo>
                  <a:pt x="596055" y="37174"/>
                </a:lnTo>
                <a:lnTo>
                  <a:pt x="635847" y="57055"/>
                </a:lnTo>
                <a:lnTo>
                  <a:pt x="672570" y="80676"/>
                </a:lnTo>
                <a:lnTo>
                  <a:pt x="705961" y="107791"/>
                </a:lnTo>
                <a:lnTo>
                  <a:pt x="735755" y="138152"/>
                </a:lnTo>
                <a:lnTo>
                  <a:pt x="761690" y="171512"/>
                </a:lnTo>
                <a:lnTo>
                  <a:pt x="783501" y="207624"/>
                </a:lnTo>
                <a:lnTo>
                  <a:pt x="800924" y="246241"/>
                </a:lnTo>
                <a:lnTo>
                  <a:pt x="813696" y="287116"/>
                </a:lnTo>
                <a:lnTo>
                  <a:pt x="821552" y="330001"/>
                </a:lnTo>
                <a:lnTo>
                  <a:pt x="824229" y="374650"/>
                </a:lnTo>
                <a:lnTo>
                  <a:pt x="821552" y="419280"/>
                </a:lnTo>
                <a:lnTo>
                  <a:pt x="813696" y="462113"/>
                </a:lnTo>
                <a:lnTo>
                  <a:pt x="800924" y="502908"/>
                </a:lnTo>
                <a:lnTo>
                  <a:pt x="783501" y="541423"/>
                </a:lnTo>
                <a:lnTo>
                  <a:pt x="761690" y="577417"/>
                </a:lnTo>
                <a:lnTo>
                  <a:pt x="735755" y="610647"/>
                </a:lnTo>
                <a:lnTo>
                  <a:pt x="705961" y="640873"/>
                </a:lnTo>
                <a:lnTo>
                  <a:pt x="672570" y="667853"/>
                </a:lnTo>
                <a:lnTo>
                  <a:pt x="635847" y="691345"/>
                </a:lnTo>
                <a:lnTo>
                  <a:pt x="596055" y="711107"/>
                </a:lnTo>
                <a:lnTo>
                  <a:pt x="553459" y="726898"/>
                </a:lnTo>
                <a:lnTo>
                  <a:pt x="508322" y="738477"/>
                </a:lnTo>
                <a:lnTo>
                  <a:pt x="460907" y="745601"/>
                </a:lnTo>
                <a:lnTo>
                  <a:pt x="411480" y="748030"/>
                </a:lnTo>
                <a:lnTo>
                  <a:pt x="362305" y="745601"/>
                </a:lnTo>
                <a:lnTo>
                  <a:pt x="315108" y="738477"/>
                </a:lnTo>
                <a:lnTo>
                  <a:pt x="270154" y="726898"/>
                </a:lnTo>
                <a:lnTo>
                  <a:pt x="227711" y="711107"/>
                </a:lnTo>
                <a:lnTo>
                  <a:pt x="188045" y="691345"/>
                </a:lnTo>
                <a:lnTo>
                  <a:pt x="151422" y="667853"/>
                </a:lnTo>
                <a:lnTo>
                  <a:pt x="118110" y="640873"/>
                </a:lnTo>
                <a:lnTo>
                  <a:pt x="88374" y="610647"/>
                </a:lnTo>
                <a:lnTo>
                  <a:pt x="62481" y="577417"/>
                </a:lnTo>
                <a:lnTo>
                  <a:pt x="40699" y="541423"/>
                </a:lnTo>
                <a:lnTo>
                  <a:pt x="23293" y="502908"/>
                </a:lnTo>
                <a:lnTo>
                  <a:pt x="10530" y="462113"/>
                </a:lnTo>
                <a:lnTo>
                  <a:pt x="2676" y="419280"/>
                </a:lnTo>
                <a:lnTo>
                  <a:pt x="0" y="374650"/>
                </a:lnTo>
                <a:lnTo>
                  <a:pt x="2676" y="330001"/>
                </a:lnTo>
                <a:lnTo>
                  <a:pt x="10530" y="287116"/>
                </a:lnTo>
                <a:lnTo>
                  <a:pt x="23293" y="246241"/>
                </a:lnTo>
                <a:lnTo>
                  <a:pt x="40699" y="207624"/>
                </a:lnTo>
                <a:lnTo>
                  <a:pt x="62481" y="171512"/>
                </a:lnTo>
                <a:lnTo>
                  <a:pt x="88374" y="138152"/>
                </a:lnTo>
                <a:lnTo>
                  <a:pt x="118109" y="107791"/>
                </a:lnTo>
                <a:lnTo>
                  <a:pt x="151422" y="80676"/>
                </a:lnTo>
                <a:lnTo>
                  <a:pt x="188045" y="57055"/>
                </a:lnTo>
                <a:lnTo>
                  <a:pt x="227711" y="37174"/>
                </a:lnTo>
                <a:lnTo>
                  <a:pt x="270154" y="21281"/>
                </a:lnTo>
                <a:lnTo>
                  <a:pt x="315108" y="9623"/>
                </a:lnTo>
                <a:lnTo>
                  <a:pt x="362305" y="2446"/>
                </a:lnTo>
                <a:lnTo>
                  <a:pt x="411480" y="0"/>
                </a:lnTo>
                <a:close/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25750" y="40830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51250" y="48323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892300" y="4258309"/>
            <a:ext cx="16554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3615" algn="l"/>
              </a:tabLst>
            </a:pPr>
            <a:r>
              <a:rPr sz="2800" spc="50" dirty="0">
                <a:solidFill>
                  <a:srgbClr val="FFFFFF"/>
                </a:solidFill>
                <a:latin typeface="Arial"/>
                <a:cs typeface="Arial"/>
              </a:rPr>
              <a:t>C	</a:t>
            </a:r>
            <a:r>
              <a:rPr sz="4200" spc="142" baseline="2976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4200" spc="292" baseline="297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20" dirty="0">
                <a:solidFill>
                  <a:srgbClr val="FFFFFF"/>
                </a:solidFill>
                <a:latin typeface="Arial"/>
                <a:cs typeface="Arial"/>
              </a:rPr>
              <a:t>Br</a:t>
            </a:r>
            <a:endParaRPr sz="2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731000" y="4597400"/>
            <a:ext cx="824230" cy="444500"/>
          </a:xfrm>
          <a:custGeom>
            <a:avLst/>
            <a:gdLst/>
            <a:ahLst/>
            <a:cxnLst/>
            <a:rect l="l" t="t" r="r" b="b"/>
            <a:pathLst>
              <a:path w="824229" h="444500">
                <a:moveTo>
                  <a:pt x="412750" y="0"/>
                </a:moveTo>
                <a:lnTo>
                  <a:pt x="350180" y="2342"/>
                </a:lnTo>
                <a:lnTo>
                  <a:pt x="290988" y="9167"/>
                </a:lnTo>
                <a:lnTo>
                  <a:pt x="235718" y="20172"/>
                </a:lnTo>
                <a:lnTo>
                  <a:pt x="184913" y="35052"/>
                </a:lnTo>
                <a:lnTo>
                  <a:pt x="139117" y="53505"/>
                </a:lnTo>
                <a:lnTo>
                  <a:pt x="98875" y="75226"/>
                </a:lnTo>
                <a:lnTo>
                  <a:pt x="64730" y="99913"/>
                </a:lnTo>
                <a:lnTo>
                  <a:pt x="37226" y="127263"/>
                </a:lnTo>
                <a:lnTo>
                  <a:pt x="4317" y="188734"/>
                </a:lnTo>
                <a:lnTo>
                  <a:pt x="0" y="222250"/>
                </a:lnTo>
                <a:lnTo>
                  <a:pt x="4317" y="255765"/>
                </a:lnTo>
                <a:lnTo>
                  <a:pt x="37226" y="317236"/>
                </a:lnTo>
                <a:lnTo>
                  <a:pt x="64730" y="344586"/>
                </a:lnTo>
                <a:lnTo>
                  <a:pt x="98875" y="369273"/>
                </a:lnTo>
                <a:lnTo>
                  <a:pt x="139117" y="390994"/>
                </a:lnTo>
                <a:lnTo>
                  <a:pt x="184913" y="409447"/>
                </a:lnTo>
                <a:lnTo>
                  <a:pt x="235718" y="424327"/>
                </a:lnTo>
                <a:lnTo>
                  <a:pt x="290988" y="435332"/>
                </a:lnTo>
                <a:lnTo>
                  <a:pt x="350180" y="442157"/>
                </a:lnTo>
                <a:lnTo>
                  <a:pt x="412750" y="444500"/>
                </a:lnTo>
                <a:lnTo>
                  <a:pt x="475003" y="442157"/>
                </a:lnTo>
                <a:lnTo>
                  <a:pt x="533937" y="435332"/>
                </a:lnTo>
                <a:lnTo>
                  <a:pt x="589000" y="424327"/>
                </a:lnTo>
                <a:lnTo>
                  <a:pt x="639643" y="409447"/>
                </a:lnTo>
                <a:lnTo>
                  <a:pt x="685318" y="390994"/>
                </a:lnTo>
                <a:lnTo>
                  <a:pt x="725473" y="369273"/>
                </a:lnTo>
                <a:lnTo>
                  <a:pt x="759560" y="344586"/>
                </a:lnTo>
                <a:lnTo>
                  <a:pt x="787028" y="317236"/>
                </a:lnTo>
                <a:lnTo>
                  <a:pt x="819913" y="255765"/>
                </a:lnTo>
                <a:lnTo>
                  <a:pt x="824229" y="222250"/>
                </a:lnTo>
                <a:lnTo>
                  <a:pt x="819913" y="188734"/>
                </a:lnTo>
                <a:lnTo>
                  <a:pt x="787028" y="127263"/>
                </a:lnTo>
                <a:lnTo>
                  <a:pt x="759560" y="99913"/>
                </a:lnTo>
                <a:lnTo>
                  <a:pt x="725473" y="75226"/>
                </a:lnTo>
                <a:lnTo>
                  <a:pt x="685318" y="53505"/>
                </a:lnTo>
                <a:lnTo>
                  <a:pt x="639643" y="35052"/>
                </a:lnTo>
                <a:lnTo>
                  <a:pt x="589000" y="20172"/>
                </a:lnTo>
                <a:lnTo>
                  <a:pt x="533937" y="9167"/>
                </a:lnTo>
                <a:lnTo>
                  <a:pt x="475003" y="2342"/>
                </a:lnTo>
                <a:lnTo>
                  <a:pt x="412750" y="0"/>
                </a:lnTo>
                <a:close/>
              </a:path>
            </a:pathLst>
          </a:custGeom>
          <a:solidFill>
            <a:srgbClr val="0098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31000" y="4597400"/>
            <a:ext cx="824230" cy="444500"/>
          </a:xfrm>
          <a:custGeom>
            <a:avLst/>
            <a:gdLst/>
            <a:ahLst/>
            <a:cxnLst/>
            <a:rect l="l" t="t" r="r" b="b"/>
            <a:pathLst>
              <a:path w="824229" h="444500">
                <a:moveTo>
                  <a:pt x="412750" y="0"/>
                </a:moveTo>
                <a:lnTo>
                  <a:pt x="475003" y="2342"/>
                </a:lnTo>
                <a:lnTo>
                  <a:pt x="533937" y="9167"/>
                </a:lnTo>
                <a:lnTo>
                  <a:pt x="589000" y="20172"/>
                </a:lnTo>
                <a:lnTo>
                  <a:pt x="639643" y="35052"/>
                </a:lnTo>
                <a:lnTo>
                  <a:pt x="685318" y="53505"/>
                </a:lnTo>
                <a:lnTo>
                  <a:pt x="725473" y="75226"/>
                </a:lnTo>
                <a:lnTo>
                  <a:pt x="759560" y="99913"/>
                </a:lnTo>
                <a:lnTo>
                  <a:pt x="787028" y="127263"/>
                </a:lnTo>
                <a:lnTo>
                  <a:pt x="819913" y="188734"/>
                </a:lnTo>
                <a:lnTo>
                  <a:pt x="824229" y="222250"/>
                </a:lnTo>
                <a:lnTo>
                  <a:pt x="819913" y="255765"/>
                </a:lnTo>
                <a:lnTo>
                  <a:pt x="787028" y="317236"/>
                </a:lnTo>
                <a:lnTo>
                  <a:pt x="759560" y="344586"/>
                </a:lnTo>
                <a:lnTo>
                  <a:pt x="725473" y="369273"/>
                </a:lnTo>
                <a:lnTo>
                  <a:pt x="685318" y="390994"/>
                </a:lnTo>
                <a:lnTo>
                  <a:pt x="639643" y="409447"/>
                </a:lnTo>
                <a:lnTo>
                  <a:pt x="589000" y="424327"/>
                </a:lnTo>
                <a:lnTo>
                  <a:pt x="533937" y="435332"/>
                </a:lnTo>
                <a:lnTo>
                  <a:pt x="475003" y="442157"/>
                </a:lnTo>
                <a:lnTo>
                  <a:pt x="412750" y="444500"/>
                </a:lnTo>
                <a:lnTo>
                  <a:pt x="350180" y="442157"/>
                </a:lnTo>
                <a:lnTo>
                  <a:pt x="290988" y="435332"/>
                </a:lnTo>
                <a:lnTo>
                  <a:pt x="235718" y="424327"/>
                </a:lnTo>
                <a:lnTo>
                  <a:pt x="184913" y="409447"/>
                </a:lnTo>
                <a:lnTo>
                  <a:pt x="139117" y="390994"/>
                </a:lnTo>
                <a:lnTo>
                  <a:pt x="98875" y="369273"/>
                </a:lnTo>
                <a:lnTo>
                  <a:pt x="64730" y="344586"/>
                </a:lnTo>
                <a:lnTo>
                  <a:pt x="37226" y="317236"/>
                </a:lnTo>
                <a:lnTo>
                  <a:pt x="4317" y="255765"/>
                </a:lnTo>
                <a:lnTo>
                  <a:pt x="0" y="222250"/>
                </a:lnTo>
                <a:lnTo>
                  <a:pt x="4317" y="188734"/>
                </a:lnTo>
                <a:lnTo>
                  <a:pt x="37226" y="127263"/>
                </a:lnTo>
                <a:lnTo>
                  <a:pt x="64730" y="99913"/>
                </a:lnTo>
                <a:lnTo>
                  <a:pt x="98875" y="75226"/>
                </a:lnTo>
                <a:lnTo>
                  <a:pt x="139117" y="53505"/>
                </a:lnTo>
                <a:lnTo>
                  <a:pt x="184913" y="35052"/>
                </a:lnTo>
                <a:lnTo>
                  <a:pt x="235718" y="20172"/>
                </a:lnTo>
                <a:lnTo>
                  <a:pt x="290988" y="9167"/>
                </a:lnTo>
                <a:lnTo>
                  <a:pt x="350180" y="2342"/>
                </a:lnTo>
                <a:lnTo>
                  <a:pt x="412750" y="0"/>
                </a:lnTo>
                <a:close/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31000" y="4597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56500" y="50419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12100" y="4673600"/>
            <a:ext cx="367030" cy="273050"/>
          </a:xfrm>
          <a:custGeom>
            <a:avLst/>
            <a:gdLst/>
            <a:ahLst/>
            <a:cxnLst/>
            <a:rect l="l" t="t" r="r" b="b"/>
            <a:pathLst>
              <a:path w="367029" h="273050">
                <a:moveTo>
                  <a:pt x="184150" y="0"/>
                </a:moveTo>
                <a:lnTo>
                  <a:pt x="133908" y="4686"/>
                </a:lnTo>
                <a:lnTo>
                  <a:pt x="89558" y="18015"/>
                </a:lnTo>
                <a:lnTo>
                  <a:pt x="52546" y="38893"/>
                </a:lnTo>
                <a:lnTo>
                  <a:pt x="24318" y="66228"/>
                </a:lnTo>
                <a:lnTo>
                  <a:pt x="0" y="135889"/>
                </a:lnTo>
                <a:lnTo>
                  <a:pt x="6320" y="172949"/>
                </a:lnTo>
                <a:lnTo>
                  <a:pt x="52546" y="233521"/>
                </a:lnTo>
                <a:lnTo>
                  <a:pt x="89558" y="254705"/>
                </a:lnTo>
                <a:lnTo>
                  <a:pt x="133908" y="268269"/>
                </a:lnTo>
                <a:lnTo>
                  <a:pt x="184150" y="273050"/>
                </a:lnTo>
                <a:lnTo>
                  <a:pt x="233856" y="268269"/>
                </a:lnTo>
                <a:lnTo>
                  <a:pt x="277847" y="254705"/>
                </a:lnTo>
                <a:lnTo>
                  <a:pt x="314642" y="233521"/>
                </a:lnTo>
                <a:lnTo>
                  <a:pt x="342758" y="205881"/>
                </a:lnTo>
                <a:lnTo>
                  <a:pt x="367029" y="135889"/>
                </a:lnTo>
                <a:lnTo>
                  <a:pt x="360715" y="98924"/>
                </a:lnTo>
                <a:lnTo>
                  <a:pt x="314642" y="38893"/>
                </a:lnTo>
                <a:lnTo>
                  <a:pt x="277847" y="18015"/>
                </a:lnTo>
                <a:lnTo>
                  <a:pt x="233856" y="4686"/>
                </a:lnTo>
                <a:lnTo>
                  <a:pt x="184150" y="0"/>
                </a:lnTo>
                <a:close/>
              </a:path>
            </a:pathLst>
          </a:custGeom>
          <a:solidFill>
            <a:srgbClr val="0098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12100" y="4673600"/>
            <a:ext cx="367030" cy="273050"/>
          </a:xfrm>
          <a:custGeom>
            <a:avLst/>
            <a:gdLst/>
            <a:ahLst/>
            <a:cxnLst/>
            <a:rect l="l" t="t" r="r" b="b"/>
            <a:pathLst>
              <a:path w="367029" h="273050">
                <a:moveTo>
                  <a:pt x="184150" y="0"/>
                </a:moveTo>
                <a:lnTo>
                  <a:pt x="233856" y="4686"/>
                </a:lnTo>
                <a:lnTo>
                  <a:pt x="277847" y="18015"/>
                </a:lnTo>
                <a:lnTo>
                  <a:pt x="314642" y="38893"/>
                </a:lnTo>
                <a:lnTo>
                  <a:pt x="342758" y="66228"/>
                </a:lnTo>
                <a:lnTo>
                  <a:pt x="367029" y="135889"/>
                </a:lnTo>
                <a:lnTo>
                  <a:pt x="360715" y="172949"/>
                </a:lnTo>
                <a:lnTo>
                  <a:pt x="314642" y="233521"/>
                </a:lnTo>
                <a:lnTo>
                  <a:pt x="277847" y="254705"/>
                </a:lnTo>
                <a:lnTo>
                  <a:pt x="233856" y="268269"/>
                </a:lnTo>
                <a:lnTo>
                  <a:pt x="184150" y="273050"/>
                </a:lnTo>
                <a:lnTo>
                  <a:pt x="133908" y="268269"/>
                </a:lnTo>
                <a:lnTo>
                  <a:pt x="89558" y="254705"/>
                </a:lnTo>
                <a:lnTo>
                  <a:pt x="52546" y="233521"/>
                </a:lnTo>
                <a:lnTo>
                  <a:pt x="24318" y="205881"/>
                </a:lnTo>
                <a:lnTo>
                  <a:pt x="0" y="135889"/>
                </a:lnTo>
                <a:lnTo>
                  <a:pt x="6320" y="98924"/>
                </a:lnTo>
                <a:lnTo>
                  <a:pt x="52546" y="38893"/>
                </a:lnTo>
                <a:lnTo>
                  <a:pt x="89558" y="18015"/>
                </a:lnTo>
                <a:lnTo>
                  <a:pt x="133908" y="4686"/>
                </a:lnTo>
                <a:lnTo>
                  <a:pt x="184150" y="0"/>
                </a:lnTo>
                <a:close/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912100" y="4673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280400" y="49466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29550" y="4991100"/>
            <a:ext cx="29209" cy="41910"/>
          </a:xfrm>
          <a:custGeom>
            <a:avLst/>
            <a:gdLst/>
            <a:ahLst/>
            <a:cxnLst/>
            <a:rect l="l" t="t" r="r" b="b"/>
            <a:pathLst>
              <a:path w="29209" h="41910">
                <a:moveTo>
                  <a:pt x="0" y="0"/>
                </a:moveTo>
                <a:lnTo>
                  <a:pt x="29209" y="419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81619" y="5063490"/>
            <a:ext cx="29209" cy="40640"/>
          </a:xfrm>
          <a:custGeom>
            <a:avLst/>
            <a:gdLst/>
            <a:ahLst/>
            <a:cxnLst/>
            <a:rect l="l" t="t" r="r" b="b"/>
            <a:pathLst>
              <a:path w="29209" h="40639">
                <a:moveTo>
                  <a:pt x="0" y="0"/>
                </a:moveTo>
                <a:lnTo>
                  <a:pt x="29209" y="406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932419" y="5134609"/>
            <a:ext cx="29209" cy="41910"/>
          </a:xfrm>
          <a:custGeom>
            <a:avLst/>
            <a:gdLst/>
            <a:ahLst/>
            <a:cxnLst/>
            <a:rect l="l" t="t" r="r" b="b"/>
            <a:pathLst>
              <a:path w="29209" h="41910">
                <a:moveTo>
                  <a:pt x="0" y="0"/>
                </a:moveTo>
                <a:lnTo>
                  <a:pt x="29209" y="4190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84490" y="5207000"/>
            <a:ext cx="29209" cy="41910"/>
          </a:xfrm>
          <a:custGeom>
            <a:avLst/>
            <a:gdLst/>
            <a:ahLst/>
            <a:cxnLst/>
            <a:rect l="l" t="t" r="r" b="b"/>
            <a:pathLst>
              <a:path w="29209" h="41910">
                <a:moveTo>
                  <a:pt x="0" y="0"/>
                </a:moveTo>
                <a:lnTo>
                  <a:pt x="29209" y="4190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035290" y="5279390"/>
            <a:ext cx="29209" cy="41910"/>
          </a:xfrm>
          <a:custGeom>
            <a:avLst/>
            <a:gdLst/>
            <a:ahLst/>
            <a:cxnLst/>
            <a:rect l="l" t="t" r="r" b="b"/>
            <a:pathLst>
              <a:path w="29209" h="41910">
                <a:moveTo>
                  <a:pt x="0" y="0"/>
                </a:moveTo>
                <a:lnTo>
                  <a:pt x="29209" y="419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087359" y="5351779"/>
            <a:ext cx="29209" cy="40640"/>
          </a:xfrm>
          <a:custGeom>
            <a:avLst/>
            <a:gdLst/>
            <a:ahLst/>
            <a:cxnLst/>
            <a:rect l="l" t="t" r="r" b="b"/>
            <a:pathLst>
              <a:path w="29209" h="40639">
                <a:moveTo>
                  <a:pt x="0" y="0"/>
                </a:moveTo>
                <a:lnTo>
                  <a:pt x="29210" y="406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138159" y="5422900"/>
            <a:ext cx="30480" cy="41910"/>
          </a:xfrm>
          <a:custGeom>
            <a:avLst/>
            <a:gdLst/>
            <a:ahLst/>
            <a:cxnLst/>
            <a:rect l="l" t="t" r="r" b="b"/>
            <a:pathLst>
              <a:path w="30479" h="41910">
                <a:moveTo>
                  <a:pt x="0" y="0"/>
                </a:moveTo>
                <a:lnTo>
                  <a:pt x="30480" y="4190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190230" y="5495290"/>
            <a:ext cx="20320" cy="29209"/>
          </a:xfrm>
          <a:custGeom>
            <a:avLst/>
            <a:gdLst/>
            <a:ahLst/>
            <a:cxnLst/>
            <a:rect l="l" t="t" r="r" b="b"/>
            <a:pathLst>
              <a:path w="20320" h="29210">
                <a:moveTo>
                  <a:pt x="0" y="0"/>
                </a:moveTo>
                <a:lnTo>
                  <a:pt x="20320" y="292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715250" y="5029200"/>
            <a:ext cx="152400" cy="838200"/>
          </a:xfrm>
          <a:custGeom>
            <a:avLst/>
            <a:gdLst/>
            <a:ahLst/>
            <a:cxnLst/>
            <a:rect l="l" t="t" r="r" b="b"/>
            <a:pathLst>
              <a:path w="152400" h="838200">
                <a:moveTo>
                  <a:pt x="0" y="0"/>
                </a:moveTo>
                <a:lnTo>
                  <a:pt x="152400" y="838200"/>
                </a:lnTo>
              </a:path>
            </a:pathLst>
          </a:custGeom>
          <a:ln w="506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734300" y="4095750"/>
            <a:ext cx="152400" cy="533400"/>
          </a:xfrm>
          <a:custGeom>
            <a:avLst/>
            <a:gdLst/>
            <a:ahLst/>
            <a:cxnLst/>
            <a:rect l="l" t="t" r="r" b="b"/>
            <a:pathLst>
              <a:path w="152400" h="533400">
                <a:moveTo>
                  <a:pt x="0" y="533400"/>
                </a:moveTo>
                <a:lnTo>
                  <a:pt x="15240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769859" y="3743959"/>
            <a:ext cx="2813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755890" y="5819140"/>
            <a:ext cx="2959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0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2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084819" y="5477509"/>
            <a:ext cx="6800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10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104" baseline="-2430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400" baseline="-24305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121400" y="4445000"/>
            <a:ext cx="824230" cy="749300"/>
          </a:xfrm>
          <a:custGeom>
            <a:avLst/>
            <a:gdLst/>
            <a:ahLst/>
            <a:cxnLst/>
            <a:rect l="l" t="t" r="r" b="b"/>
            <a:pathLst>
              <a:path w="824229" h="749300">
                <a:moveTo>
                  <a:pt x="412750" y="0"/>
                </a:moveTo>
                <a:lnTo>
                  <a:pt x="363322" y="2428"/>
                </a:lnTo>
                <a:lnTo>
                  <a:pt x="315907" y="9556"/>
                </a:lnTo>
                <a:lnTo>
                  <a:pt x="270770" y="21143"/>
                </a:lnTo>
                <a:lnTo>
                  <a:pt x="228174" y="36952"/>
                </a:lnTo>
                <a:lnTo>
                  <a:pt x="188382" y="56742"/>
                </a:lnTo>
                <a:lnTo>
                  <a:pt x="151659" y="80276"/>
                </a:lnTo>
                <a:lnTo>
                  <a:pt x="118268" y="107314"/>
                </a:lnTo>
                <a:lnTo>
                  <a:pt x="88474" y="137619"/>
                </a:lnTo>
                <a:lnTo>
                  <a:pt x="62539" y="170950"/>
                </a:lnTo>
                <a:lnTo>
                  <a:pt x="40728" y="207069"/>
                </a:lnTo>
                <a:lnTo>
                  <a:pt x="23305" y="245737"/>
                </a:lnTo>
                <a:lnTo>
                  <a:pt x="10533" y="286716"/>
                </a:lnTo>
                <a:lnTo>
                  <a:pt x="2677" y="329766"/>
                </a:lnTo>
                <a:lnTo>
                  <a:pt x="0" y="374650"/>
                </a:lnTo>
                <a:lnTo>
                  <a:pt x="2677" y="419298"/>
                </a:lnTo>
                <a:lnTo>
                  <a:pt x="10533" y="462183"/>
                </a:lnTo>
                <a:lnTo>
                  <a:pt x="23305" y="503058"/>
                </a:lnTo>
                <a:lnTo>
                  <a:pt x="40728" y="541675"/>
                </a:lnTo>
                <a:lnTo>
                  <a:pt x="62539" y="577787"/>
                </a:lnTo>
                <a:lnTo>
                  <a:pt x="88474" y="611147"/>
                </a:lnTo>
                <a:lnTo>
                  <a:pt x="118268" y="641508"/>
                </a:lnTo>
                <a:lnTo>
                  <a:pt x="151659" y="668623"/>
                </a:lnTo>
                <a:lnTo>
                  <a:pt x="188382" y="692244"/>
                </a:lnTo>
                <a:lnTo>
                  <a:pt x="228174" y="712125"/>
                </a:lnTo>
                <a:lnTo>
                  <a:pt x="270770" y="728018"/>
                </a:lnTo>
                <a:lnTo>
                  <a:pt x="315907" y="739676"/>
                </a:lnTo>
                <a:lnTo>
                  <a:pt x="363322" y="746853"/>
                </a:lnTo>
                <a:lnTo>
                  <a:pt x="412750" y="749300"/>
                </a:lnTo>
                <a:lnTo>
                  <a:pt x="461924" y="746853"/>
                </a:lnTo>
                <a:lnTo>
                  <a:pt x="509121" y="739676"/>
                </a:lnTo>
                <a:lnTo>
                  <a:pt x="554075" y="728018"/>
                </a:lnTo>
                <a:lnTo>
                  <a:pt x="596518" y="712125"/>
                </a:lnTo>
                <a:lnTo>
                  <a:pt x="636184" y="692244"/>
                </a:lnTo>
                <a:lnTo>
                  <a:pt x="672807" y="668623"/>
                </a:lnTo>
                <a:lnTo>
                  <a:pt x="706119" y="641508"/>
                </a:lnTo>
                <a:lnTo>
                  <a:pt x="735855" y="611147"/>
                </a:lnTo>
                <a:lnTo>
                  <a:pt x="761748" y="577787"/>
                </a:lnTo>
                <a:lnTo>
                  <a:pt x="783530" y="541675"/>
                </a:lnTo>
                <a:lnTo>
                  <a:pt x="800936" y="503058"/>
                </a:lnTo>
                <a:lnTo>
                  <a:pt x="813699" y="462183"/>
                </a:lnTo>
                <a:lnTo>
                  <a:pt x="821553" y="419298"/>
                </a:lnTo>
                <a:lnTo>
                  <a:pt x="824229" y="374650"/>
                </a:lnTo>
                <a:lnTo>
                  <a:pt x="821553" y="329766"/>
                </a:lnTo>
                <a:lnTo>
                  <a:pt x="813699" y="286716"/>
                </a:lnTo>
                <a:lnTo>
                  <a:pt x="800936" y="245737"/>
                </a:lnTo>
                <a:lnTo>
                  <a:pt x="783530" y="207069"/>
                </a:lnTo>
                <a:lnTo>
                  <a:pt x="761748" y="170950"/>
                </a:lnTo>
                <a:lnTo>
                  <a:pt x="735855" y="137619"/>
                </a:lnTo>
                <a:lnTo>
                  <a:pt x="706120" y="107314"/>
                </a:lnTo>
                <a:lnTo>
                  <a:pt x="672807" y="80276"/>
                </a:lnTo>
                <a:lnTo>
                  <a:pt x="636184" y="56742"/>
                </a:lnTo>
                <a:lnTo>
                  <a:pt x="596518" y="36952"/>
                </a:lnTo>
                <a:lnTo>
                  <a:pt x="554075" y="21143"/>
                </a:lnTo>
                <a:lnTo>
                  <a:pt x="509121" y="9556"/>
                </a:lnTo>
                <a:lnTo>
                  <a:pt x="461924" y="2428"/>
                </a:lnTo>
                <a:lnTo>
                  <a:pt x="412750" y="0"/>
                </a:lnTo>
                <a:close/>
              </a:path>
            </a:pathLst>
          </a:custGeom>
          <a:solidFill>
            <a:srgbClr val="FFFF98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21400" y="4445000"/>
            <a:ext cx="824230" cy="749300"/>
          </a:xfrm>
          <a:custGeom>
            <a:avLst/>
            <a:gdLst/>
            <a:ahLst/>
            <a:cxnLst/>
            <a:rect l="l" t="t" r="r" b="b"/>
            <a:pathLst>
              <a:path w="824229" h="749300">
                <a:moveTo>
                  <a:pt x="412750" y="0"/>
                </a:moveTo>
                <a:lnTo>
                  <a:pt x="461924" y="2428"/>
                </a:lnTo>
                <a:lnTo>
                  <a:pt x="509121" y="9556"/>
                </a:lnTo>
                <a:lnTo>
                  <a:pt x="554075" y="21143"/>
                </a:lnTo>
                <a:lnTo>
                  <a:pt x="596518" y="36952"/>
                </a:lnTo>
                <a:lnTo>
                  <a:pt x="636184" y="56742"/>
                </a:lnTo>
                <a:lnTo>
                  <a:pt x="672807" y="80276"/>
                </a:lnTo>
                <a:lnTo>
                  <a:pt x="706120" y="107314"/>
                </a:lnTo>
                <a:lnTo>
                  <a:pt x="735855" y="137619"/>
                </a:lnTo>
                <a:lnTo>
                  <a:pt x="761748" y="170950"/>
                </a:lnTo>
                <a:lnTo>
                  <a:pt x="783530" y="207069"/>
                </a:lnTo>
                <a:lnTo>
                  <a:pt x="800936" y="245737"/>
                </a:lnTo>
                <a:lnTo>
                  <a:pt x="813699" y="286716"/>
                </a:lnTo>
                <a:lnTo>
                  <a:pt x="821553" y="329766"/>
                </a:lnTo>
                <a:lnTo>
                  <a:pt x="824229" y="374650"/>
                </a:lnTo>
                <a:lnTo>
                  <a:pt x="821553" y="419298"/>
                </a:lnTo>
                <a:lnTo>
                  <a:pt x="813699" y="462183"/>
                </a:lnTo>
                <a:lnTo>
                  <a:pt x="800936" y="503058"/>
                </a:lnTo>
                <a:lnTo>
                  <a:pt x="783530" y="541675"/>
                </a:lnTo>
                <a:lnTo>
                  <a:pt x="761748" y="577787"/>
                </a:lnTo>
                <a:lnTo>
                  <a:pt x="735855" y="611147"/>
                </a:lnTo>
                <a:lnTo>
                  <a:pt x="706119" y="641508"/>
                </a:lnTo>
                <a:lnTo>
                  <a:pt x="672807" y="668623"/>
                </a:lnTo>
                <a:lnTo>
                  <a:pt x="636184" y="692244"/>
                </a:lnTo>
                <a:lnTo>
                  <a:pt x="596518" y="712125"/>
                </a:lnTo>
                <a:lnTo>
                  <a:pt x="554075" y="728018"/>
                </a:lnTo>
                <a:lnTo>
                  <a:pt x="509121" y="739676"/>
                </a:lnTo>
                <a:lnTo>
                  <a:pt x="461924" y="746853"/>
                </a:lnTo>
                <a:lnTo>
                  <a:pt x="412750" y="749300"/>
                </a:lnTo>
                <a:lnTo>
                  <a:pt x="363322" y="746853"/>
                </a:lnTo>
                <a:lnTo>
                  <a:pt x="315907" y="739676"/>
                </a:lnTo>
                <a:lnTo>
                  <a:pt x="270770" y="728018"/>
                </a:lnTo>
                <a:lnTo>
                  <a:pt x="228174" y="712125"/>
                </a:lnTo>
                <a:lnTo>
                  <a:pt x="188382" y="692244"/>
                </a:lnTo>
                <a:lnTo>
                  <a:pt x="151659" y="668623"/>
                </a:lnTo>
                <a:lnTo>
                  <a:pt x="118268" y="641508"/>
                </a:lnTo>
                <a:lnTo>
                  <a:pt x="88474" y="611147"/>
                </a:lnTo>
                <a:lnTo>
                  <a:pt x="62539" y="577787"/>
                </a:lnTo>
                <a:lnTo>
                  <a:pt x="40728" y="541675"/>
                </a:lnTo>
                <a:lnTo>
                  <a:pt x="23305" y="503058"/>
                </a:lnTo>
                <a:lnTo>
                  <a:pt x="10533" y="462183"/>
                </a:lnTo>
                <a:lnTo>
                  <a:pt x="2677" y="419298"/>
                </a:lnTo>
                <a:lnTo>
                  <a:pt x="0" y="374650"/>
                </a:lnTo>
                <a:lnTo>
                  <a:pt x="2677" y="329766"/>
                </a:lnTo>
                <a:lnTo>
                  <a:pt x="10533" y="286716"/>
                </a:lnTo>
                <a:lnTo>
                  <a:pt x="23305" y="245737"/>
                </a:lnTo>
                <a:lnTo>
                  <a:pt x="40728" y="207069"/>
                </a:lnTo>
                <a:lnTo>
                  <a:pt x="62539" y="170950"/>
                </a:lnTo>
                <a:lnTo>
                  <a:pt x="88474" y="137619"/>
                </a:lnTo>
                <a:lnTo>
                  <a:pt x="118268" y="107314"/>
                </a:lnTo>
                <a:lnTo>
                  <a:pt x="151659" y="80276"/>
                </a:lnTo>
                <a:lnTo>
                  <a:pt x="188382" y="56742"/>
                </a:lnTo>
                <a:lnTo>
                  <a:pt x="228174" y="36952"/>
                </a:lnTo>
                <a:lnTo>
                  <a:pt x="270770" y="21143"/>
                </a:lnTo>
                <a:lnTo>
                  <a:pt x="315907" y="9556"/>
                </a:lnTo>
                <a:lnTo>
                  <a:pt x="363322" y="2428"/>
                </a:lnTo>
                <a:lnTo>
                  <a:pt x="412750" y="0"/>
                </a:lnTo>
                <a:close/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21400" y="4445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946900" y="51943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6159500" y="4620259"/>
            <a:ext cx="172021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43355" algn="l"/>
              </a:tabLst>
            </a:pPr>
            <a:r>
              <a:rPr sz="2800" spc="9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spc="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142" baseline="2976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4200" baseline="2976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8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330700" y="1191259"/>
            <a:ext cx="2889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8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476750" y="590550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609600"/>
                </a:moveTo>
                <a:lnTo>
                  <a:pt x="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495800" y="1600200"/>
            <a:ext cx="76200" cy="838200"/>
          </a:xfrm>
          <a:custGeom>
            <a:avLst/>
            <a:gdLst/>
            <a:ahLst/>
            <a:cxnLst/>
            <a:rect l="l" t="t" r="r" b="b"/>
            <a:pathLst>
              <a:path w="76200" h="838200">
                <a:moveTo>
                  <a:pt x="0" y="0"/>
                </a:moveTo>
                <a:lnTo>
                  <a:pt x="76200" y="83820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29100" y="1581150"/>
            <a:ext cx="152400" cy="685800"/>
          </a:xfrm>
          <a:custGeom>
            <a:avLst/>
            <a:gdLst/>
            <a:ahLst/>
            <a:cxnLst/>
            <a:rect l="l" t="t" r="r" b="b"/>
            <a:pathLst>
              <a:path w="152400" h="685800">
                <a:moveTo>
                  <a:pt x="152400" y="0"/>
                </a:moveTo>
                <a:lnTo>
                  <a:pt x="0" y="68580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3826509" y="2258059"/>
            <a:ext cx="9842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70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2400" spc="104" baseline="-2430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400" spc="-375" baseline="-24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157" baseline="-23809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4200" baseline="-23809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597400" y="1206500"/>
            <a:ext cx="901700" cy="367030"/>
          </a:xfrm>
          <a:custGeom>
            <a:avLst/>
            <a:gdLst/>
            <a:ahLst/>
            <a:cxnLst/>
            <a:rect l="l" t="t" r="r" b="b"/>
            <a:pathLst>
              <a:path w="901700" h="367030">
                <a:moveTo>
                  <a:pt x="450850" y="0"/>
                </a:moveTo>
                <a:lnTo>
                  <a:pt x="382812" y="1912"/>
                </a:lnTo>
                <a:lnTo>
                  <a:pt x="318348" y="7488"/>
                </a:lnTo>
                <a:lnTo>
                  <a:pt x="258068" y="16488"/>
                </a:lnTo>
                <a:lnTo>
                  <a:pt x="202586" y="28670"/>
                </a:lnTo>
                <a:lnTo>
                  <a:pt x="152514" y="43796"/>
                </a:lnTo>
                <a:lnTo>
                  <a:pt x="108465" y="61624"/>
                </a:lnTo>
                <a:lnTo>
                  <a:pt x="71051" y="81913"/>
                </a:lnTo>
                <a:lnTo>
                  <a:pt x="18579" y="128915"/>
                </a:lnTo>
                <a:lnTo>
                  <a:pt x="0" y="182879"/>
                </a:lnTo>
                <a:lnTo>
                  <a:pt x="4746" y="210927"/>
                </a:lnTo>
                <a:lnTo>
                  <a:pt x="40885" y="262117"/>
                </a:lnTo>
                <a:lnTo>
                  <a:pt x="108465" y="305199"/>
                </a:lnTo>
                <a:lnTo>
                  <a:pt x="152514" y="323114"/>
                </a:lnTo>
                <a:lnTo>
                  <a:pt x="202586" y="338298"/>
                </a:lnTo>
                <a:lnTo>
                  <a:pt x="258068" y="350516"/>
                </a:lnTo>
                <a:lnTo>
                  <a:pt x="318348" y="359534"/>
                </a:lnTo>
                <a:lnTo>
                  <a:pt x="382812" y="365116"/>
                </a:lnTo>
                <a:lnTo>
                  <a:pt x="450850" y="367029"/>
                </a:lnTo>
                <a:lnTo>
                  <a:pt x="518887" y="365116"/>
                </a:lnTo>
                <a:lnTo>
                  <a:pt x="583351" y="359534"/>
                </a:lnTo>
                <a:lnTo>
                  <a:pt x="643631" y="350516"/>
                </a:lnTo>
                <a:lnTo>
                  <a:pt x="699113" y="338298"/>
                </a:lnTo>
                <a:lnTo>
                  <a:pt x="749185" y="323114"/>
                </a:lnTo>
                <a:lnTo>
                  <a:pt x="793234" y="305199"/>
                </a:lnTo>
                <a:lnTo>
                  <a:pt x="830648" y="284789"/>
                </a:lnTo>
                <a:lnTo>
                  <a:pt x="883120" y="237418"/>
                </a:lnTo>
                <a:lnTo>
                  <a:pt x="901700" y="182879"/>
                </a:lnTo>
                <a:lnTo>
                  <a:pt x="896953" y="155148"/>
                </a:lnTo>
                <a:lnTo>
                  <a:pt x="860814" y="104424"/>
                </a:lnTo>
                <a:lnTo>
                  <a:pt x="793234" y="61624"/>
                </a:lnTo>
                <a:lnTo>
                  <a:pt x="749185" y="43796"/>
                </a:lnTo>
                <a:lnTo>
                  <a:pt x="699113" y="28670"/>
                </a:lnTo>
                <a:lnTo>
                  <a:pt x="643631" y="16488"/>
                </a:lnTo>
                <a:lnTo>
                  <a:pt x="583351" y="7488"/>
                </a:lnTo>
                <a:lnTo>
                  <a:pt x="518887" y="1912"/>
                </a:lnTo>
                <a:lnTo>
                  <a:pt x="450850" y="0"/>
                </a:lnTo>
                <a:close/>
              </a:path>
            </a:pathLst>
          </a:custGeom>
          <a:solidFill>
            <a:srgbClr val="0098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97400" y="1206500"/>
            <a:ext cx="901700" cy="367030"/>
          </a:xfrm>
          <a:custGeom>
            <a:avLst/>
            <a:gdLst/>
            <a:ahLst/>
            <a:cxnLst/>
            <a:rect l="l" t="t" r="r" b="b"/>
            <a:pathLst>
              <a:path w="901700" h="367030">
                <a:moveTo>
                  <a:pt x="450850" y="0"/>
                </a:moveTo>
                <a:lnTo>
                  <a:pt x="518887" y="1912"/>
                </a:lnTo>
                <a:lnTo>
                  <a:pt x="583351" y="7488"/>
                </a:lnTo>
                <a:lnTo>
                  <a:pt x="643631" y="16488"/>
                </a:lnTo>
                <a:lnTo>
                  <a:pt x="699113" y="28670"/>
                </a:lnTo>
                <a:lnTo>
                  <a:pt x="749185" y="43796"/>
                </a:lnTo>
                <a:lnTo>
                  <a:pt x="793234" y="61624"/>
                </a:lnTo>
                <a:lnTo>
                  <a:pt x="830648" y="81913"/>
                </a:lnTo>
                <a:lnTo>
                  <a:pt x="883120" y="128915"/>
                </a:lnTo>
                <a:lnTo>
                  <a:pt x="901700" y="182879"/>
                </a:lnTo>
                <a:lnTo>
                  <a:pt x="896953" y="210927"/>
                </a:lnTo>
                <a:lnTo>
                  <a:pt x="860814" y="262117"/>
                </a:lnTo>
                <a:lnTo>
                  <a:pt x="793234" y="305199"/>
                </a:lnTo>
                <a:lnTo>
                  <a:pt x="749185" y="323114"/>
                </a:lnTo>
                <a:lnTo>
                  <a:pt x="699113" y="338298"/>
                </a:lnTo>
                <a:lnTo>
                  <a:pt x="643631" y="350516"/>
                </a:lnTo>
                <a:lnTo>
                  <a:pt x="583351" y="359534"/>
                </a:lnTo>
                <a:lnTo>
                  <a:pt x="518887" y="365116"/>
                </a:lnTo>
                <a:lnTo>
                  <a:pt x="450850" y="367029"/>
                </a:lnTo>
                <a:lnTo>
                  <a:pt x="382812" y="365116"/>
                </a:lnTo>
                <a:lnTo>
                  <a:pt x="318348" y="359534"/>
                </a:lnTo>
                <a:lnTo>
                  <a:pt x="258068" y="350516"/>
                </a:lnTo>
                <a:lnTo>
                  <a:pt x="202586" y="338298"/>
                </a:lnTo>
                <a:lnTo>
                  <a:pt x="152514" y="323114"/>
                </a:lnTo>
                <a:lnTo>
                  <a:pt x="108465" y="305199"/>
                </a:lnTo>
                <a:lnTo>
                  <a:pt x="71051" y="284789"/>
                </a:lnTo>
                <a:lnTo>
                  <a:pt x="18579" y="237418"/>
                </a:lnTo>
                <a:lnTo>
                  <a:pt x="0" y="182879"/>
                </a:lnTo>
                <a:lnTo>
                  <a:pt x="4746" y="155148"/>
                </a:lnTo>
                <a:lnTo>
                  <a:pt x="40885" y="104424"/>
                </a:lnTo>
                <a:lnTo>
                  <a:pt x="108465" y="61624"/>
                </a:lnTo>
                <a:lnTo>
                  <a:pt x="152514" y="43796"/>
                </a:lnTo>
                <a:lnTo>
                  <a:pt x="202586" y="28670"/>
                </a:lnTo>
                <a:lnTo>
                  <a:pt x="258068" y="16488"/>
                </a:lnTo>
                <a:lnTo>
                  <a:pt x="318348" y="7488"/>
                </a:lnTo>
                <a:lnTo>
                  <a:pt x="382812" y="1912"/>
                </a:lnTo>
                <a:lnTo>
                  <a:pt x="450850" y="0"/>
                </a:lnTo>
                <a:close/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97400" y="12065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499100" y="1574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416300" y="1206500"/>
            <a:ext cx="901700" cy="367030"/>
          </a:xfrm>
          <a:custGeom>
            <a:avLst/>
            <a:gdLst/>
            <a:ahLst/>
            <a:cxnLst/>
            <a:rect l="l" t="t" r="r" b="b"/>
            <a:pathLst>
              <a:path w="901700" h="367030">
                <a:moveTo>
                  <a:pt x="450850" y="0"/>
                </a:moveTo>
                <a:lnTo>
                  <a:pt x="382812" y="1912"/>
                </a:lnTo>
                <a:lnTo>
                  <a:pt x="318348" y="7488"/>
                </a:lnTo>
                <a:lnTo>
                  <a:pt x="258068" y="16488"/>
                </a:lnTo>
                <a:lnTo>
                  <a:pt x="202586" y="28670"/>
                </a:lnTo>
                <a:lnTo>
                  <a:pt x="152514" y="43796"/>
                </a:lnTo>
                <a:lnTo>
                  <a:pt x="108465" y="61624"/>
                </a:lnTo>
                <a:lnTo>
                  <a:pt x="71051" y="81913"/>
                </a:lnTo>
                <a:lnTo>
                  <a:pt x="18579" y="128915"/>
                </a:lnTo>
                <a:lnTo>
                  <a:pt x="0" y="182879"/>
                </a:lnTo>
                <a:lnTo>
                  <a:pt x="4746" y="210927"/>
                </a:lnTo>
                <a:lnTo>
                  <a:pt x="40885" y="262117"/>
                </a:lnTo>
                <a:lnTo>
                  <a:pt x="108465" y="305199"/>
                </a:lnTo>
                <a:lnTo>
                  <a:pt x="152514" y="323114"/>
                </a:lnTo>
                <a:lnTo>
                  <a:pt x="202586" y="338298"/>
                </a:lnTo>
                <a:lnTo>
                  <a:pt x="258068" y="350516"/>
                </a:lnTo>
                <a:lnTo>
                  <a:pt x="318348" y="359534"/>
                </a:lnTo>
                <a:lnTo>
                  <a:pt x="382812" y="365116"/>
                </a:lnTo>
                <a:lnTo>
                  <a:pt x="450850" y="367029"/>
                </a:lnTo>
                <a:lnTo>
                  <a:pt x="518887" y="365116"/>
                </a:lnTo>
                <a:lnTo>
                  <a:pt x="583351" y="359534"/>
                </a:lnTo>
                <a:lnTo>
                  <a:pt x="643631" y="350516"/>
                </a:lnTo>
                <a:lnTo>
                  <a:pt x="699113" y="338298"/>
                </a:lnTo>
                <a:lnTo>
                  <a:pt x="749185" y="323114"/>
                </a:lnTo>
                <a:lnTo>
                  <a:pt x="793234" y="305199"/>
                </a:lnTo>
                <a:lnTo>
                  <a:pt x="830648" y="284789"/>
                </a:lnTo>
                <a:lnTo>
                  <a:pt x="883120" y="237418"/>
                </a:lnTo>
                <a:lnTo>
                  <a:pt x="901700" y="182879"/>
                </a:lnTo>
                <a:lnTo>
                  <a:pt x="896953" y="155148"/>
                </a:lnTo>
                <a:lnTo>
                  <a:pt x="860814" y="104424"/>
                </a:lnTo>
                <a:lnTo>
                  <a:pt x="793234" y="61624"/>
                </a:lnTo>
                <a:lnTo>
                  <a:pt x="749185" y="43796"/>
                </a:lnTo>
                <a:lnTo>
                  <a:pt x="699113" y="28670"/>
                </a:lnTo>
                <a:lnTo>
                  <a:pt x="643631" y="16488"/>
                </a:lnTo>
                <a:lnTo>
                  <a:pt x="583351" y="7488"/>
                </a:lnTo>
                <a:lnTo>
                  <a:pt x="518887" y="1912"/>
                </a:lnTo>
                <a:lnTo>
                  <a:pt x="450850" y="0"/>
                </a:lnTo>
                <a:close/>
              </a:path>
            </a:pathLst>
          </a:custGeom>
          <a:solidFill>
            <a:srgbClr val="0098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416300" y="1206500"/>
            <a:ext cx="901700" cy="367030"/>
          </a:xfrm>
          <a:custGeom>
            <a:avLst/>
            <a:gdLst/>
            <a:ahLst/>
            <a:cxnLst/>
            <a:rect l="l" t="t" r="r" b="b"/>
            <a:pathLst>
              <a:path w="901700" h="367030">
                <a:moveTo>
                  <a:pt x="450850" y="0"/>
                </a:moveTo>
                <a:lnTo>
                  <a:pt x="518887" y="1912"/>
                </a:lnTo>
                <a:lnTo>
                  <a:pt x="583351" y="7488"/>
                </a:lnTo>
                <a:lnTo>
                  <a:pt x="643631" y="16488"/>
                </a:lnTo>
                <a:lnTo>
                  <a:pt x="699113" y="28670"/>
                </a:lnTo>
                <a:lnTo>
                  <a:pt x="749185" y="43796"/>
                </a:lnTo>
                <a:lnTo>
                  <a:pt x="793234" y="61624"/>
                </a:lnTo>
                <a:lnTo>
                  <a:pt x="830648" y="81913"/>
                </a:lnTo>
                <a:lnTo>
                  <a:pt x="883120" y="128915"/>
                </a:lnTo>
                <a:lnTo>
                  <a:pt x="901700" y="182879"/>
                </a:lnTo>
                <a:lnTo>
                  <a:pt x="896953" y="210927"/>
                </a:lnTo>
                <a:lnTo>
                  <a:pt x="860814" y="262117"/>
                </a:lnTo>
                <a:lnTo>
                  <a:pt x="793234" y="305199"/>
                </a:lnTo>
                <a:lnTo>
                  <a:pt x="749185" y="323114"/>
                </a:lnTo>
                <a:lnTo>
                  <a:pt x="699113" y="338298"/>
                </a:lnTo>
                <a:lnTo>
                  <a:pt x="643631" y="350516"/>
                </a:lnTo>
                <a:lnTo>
                  <a:pt x="583351" y="359534"/>
                </a:lnTo>
                <a:lnTo>
                  <a:pt x="518887" y="365116"/>
                </a:lnTo>
                <a:lnTo>
                  <a:pt x="450850" y="367029"/>
                </a:lnTo>
                <a:lnTo>
                  <a:pt x="382812" y="365116"/>
                </a:lnTo>
                <a:lnTo>
                  <a:pt x="318348" y="359534"/>
                </a:lnTo>
                <a:lnTo>
                  <a:pt x="258068" y="350516"/>
                </a:lnTo>
                <a:lnTo>
                  <a:pt x="202586" y="338298"/>
                </a:lnTo>
                <a:lnTo>
                  <a:pt x="152514" y="323114"/>
                </a:lnTo>
                <a:lnTo>
                  <a:pt x="108465" y="305199"/>
                </a:lnTo>
                <a:lnTo>
                  <a:pt x="71051" y="284789"/>
                </a:lnTo>
                <a:lnTo>
                  <a:pt x="18579" y="237418"/>
                </a:lnTo>
                <a:lnTo>
                  <a:pt x="0" y="182879"/>
                </a:lnTo>
                <a:lnTo>
                  <a:pt x="4746" y="155148"/>
                </a:lnTo>
                <a:lnTo>
                  <a:pt x="40885" y="104424"/>
                </a:lnTo>
                <a:lnTo>
                  <a:pt x="108465" y="61624"/>
                </a:lnTo>
                <a:lnTo>
                  <a:pt x="152514" y="43796"/>
                </a:lnTo>
                <a:lnTo>
                  <a:pt x="202586" y="28670"/>
                </a:lnTo>
                <a:lnTo>
                  <a:pt x="258068" y="16488"/>
                </a:lnTo>
                <a:lnTo>
                  <a:pt x="318348" y="7488"/>
                </a:lnTo>
                <a:lnTo>
                  <a:pt x="382812" y="1912"/>
                </a:lnTo>
                <a:lnTo>
                  <a:pt x="450850" y="0"/>
                </a:lnTo>
                <a:close/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416300" y="12065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318000" y="1574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749550" y="996950"/>
            <a:ext cx="825500" cy="749300"/>
          </a:xfrm>
          <a:custGeom>
            <a:avLst/>
            <a:gdLst/>
            <a:ahLst/>
            <a:cxnLst/>
            <a:rect l="l" t="t" r="r" b="b"/>
            <a:pathLst>
              <a:path w="825500" h="749300">
                <a:moveTo>
                  <a:pt x="412750" y="0"/>
                </a:moveTo>
                <a:lnTo>
                  <a:pt x="363322" y="2428"/>
                </a:lnTo>
                <a:lnTo>
                  <a:pt x="315907" y="9556"/>
                </a:lnTo>
                <a:lnTo>
                  <a:pt x="270770" y="21143"/>
                </a:lnTo>
                <a:lnTo>
                  <a:pt x="228174" y="36952"/>
                </a:lnTo>
                <a:lnTo>
                  <a:pt x="188382" y="56742"/>
                </a:lnTo>
                <a:lnTo>
                  <a:pt x="151659" y="80276"/>
                </a:lnTo>
                <a:lnTo>
                  <a:pt x="118268" y="107314"/>
                </a:lnTo>
                <a:lnTo>
                  <a:pt x="88474" y="137619"/>
                </a:lnTo>
                <a:lnTo>
                  <a:pt x="62539" y="170950"/>
                </a:lnTo>
                <a:lnTo>
                  <a:pt x="40728" y="207069"/>
                </a:lnTo>
                <a:lnTo>
                  <a:pt x="23305" y="245737"/>
                </a:lnTo>
                <a:lnTo>
                  <a:pt x="10533" y="286716"/>
                </a:lnTo>
                <a:lnTo>
                  <a:pt x="2677" y="329766"/>
                </a:lnTo>
                <a:lnTo>
                  <a:pt x="0" y="374650"/>
                </a:lnTo>
                <a:lnTo>
                  <a:pt x="2677" y="419298"/>
                </a:lnTo>
                <a:lnTo>
                  <a:pt x="10533" y="462183"/>
                </a:lnTo>
                <a:lnTo>
                  <a:pt x="23305" y="503058"/>
                </a:lnTo>
                <a:lnTo>
                  <a:pt x="40728" y="541675"/>
                </a:lnTo>
                <a:lnTo>
                  <a:pt x="62539" y="577787"/>
                </a:lnTo>
                <a:lnTo>
                  <a:pt x="88474" y="611147"/>
                </a:lnTo>
                <a:lnTo>
                  <a:pt x="118268" y="641508"/>
                </a:lnTo>
                <a:lnTo>
                  <a:pt x="151659" y="668623"/>
                </a:lnTo>
                <a:lnTo>
                  <a:pt x="188382" y="692244"/>
                </a:lnTo>
                <a:lnTo>
                  <a:pt x="228174" y="712125"/>
                </a:lnTo>
                <a:lnTo>
                  <a:pt x="270770" y="728018"/>
                </a:lnTo>
                <a:lnTo>
                  <a:pt x="315907" y="739676"/>
                </a:lnTo>
                <a:lnTo>
                  <a:pt x="363322" y="746853"/>
                </a:lnTo>
                <a:lnTo>
                  <a:pt x="412750" y="749300"/>
                </a:lnTo>
                <a:lnTo>
                  <a:pt x="461943" y="746853"/>
                </a:lnTo>
                <a:lnTo>
                  <a:pt x="509192" y="739676"/>
                </a:lnTo>
                <a:lnTo>
                  <a:pt x="554225" y="728018"/>
                </a:lnTo>
                <a:lnTo>
                  <a:pt x="596770" y="712125"/>
                </a:lnTo>
                <a:lnTo>
                  <a:pt x="636555" y="692244"/>
                </a:lnTo>
                <a:lnTo>
                  <a:pt x="673307" y="668623"/>
                </a:lnTo>
                <a:lnTo>
                  <a:pt x="706755" y="641508"/>
                </a:lnTo>
                <a:lnTo>
                  <a:pt x="736625" y="611147"/>
                </a:lnTo>
                <a:lnTo>
                  <a:pt x="762647" y="577787"/>
                </a:lnTo>
                <a:lnTo>
                  <a:pt x="784548" y="541675"/>
                </a:lnTo>
                <a:lnTo>
                  <a:pt x="802056" y="503058"/>
                </a:lnTo>
                <a:lnTo>
                  <a:pt x="814899" y="462183"/>
                </a:lnTo>
                <a:lnTo>
                  <a:pt x="822804" y="419298"/>
                </a:lnTo>
                <a:lnTo>
                  <a:pt x="825500" y="374650"/>
                </a:lnTo>
                <a:lnTo>
                  <a:pt x="822804" y="329766"/>
                </a:lnTo>
                <a:lnTo>
                  <a:pt x="814899" y="286716"/>
                </a:lnTo>
                <a:lnTo>
                  <a:pt x="802056" y="245737"/>
                </a:lnTo>
                <a:lnTo>
                  <a:pt x="784548" y="207069"/>
                </a:lnTo>
                <a:lnTo>
                  <a:pt x="762647" y="170950"/>
                </a:lnTo>
                <a:lnTo>
                  <a:pt x="736625" y="137619"/>
                </a:lnTo>
                <a:lnTo>
                  <a:pt x="706755" y="107314"/>
                </a:lnTo>
                <a:lnTo>
                  <a:pt x="673307" y="80276"/>
                </a:lnTo>
                <a:lnTo>
                  <a:pt x="636555" y="56742"/>
                </a:lnTo>
                <a:lnTo>
                  <a:pt x="596770" y="36952"/>
                </a:lnTo>
                <a:lnTo>
                  <a:pt x="554225" y="21143"/>
                </a:lnTo>
                <a:lnTo>
                  <a:pt x="509192" y="9556"/>
                </a:lnTo>
                <a:lnTo>
                  <a:pt x="461943" y="2428"/>
                </a:lnTo>
                <a:lnTo>
                  <a:pt x="412750" y="0"/>
                </a:lnTo>
                <a:close/>
              </a:path>
            </a:pathLst>
          </a:custGeom>
          <a:solidFill>
            <a:srgbClr val="FFFF98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49550" y="996950"/>
            <a:ext cx="825500" cy="749300"/>
          </a:xfrm>
          <a:custGeom>
            <a:avLst/>
            <a:gdLst/>
            <a:ahLst/>
            <a:cxnLst/>
            <a:rect l="l" t="t" r="r" b="b"/>
            <a:pathLst>
              <a:path w="825500" h="749300">
                <a:moveTo>
                  <a:pt x="412750" y="0"/>
                </a:moveTo>
                <a:lnTo>
                  <a:pt x="461943" y="2428"/>
                </a:lnTo>
                <a:lnTo>
                  <a:pt x="509192" y="9556"/>
                </a:lnTo>
                <a:lnTo>
                  <a:pt x="554225" y="21143"/>
                </a:lnTo>
                <a:lnTo>
                  <a:pt x="596770" y="36952"/>
                </a:lnTo>
                <a:lnTo>
                  <a:pt x="636555" y="56742"/>
                </a:lnTo>
                <a:lnTo>
                  <a:pt x="673307" y="80276"/>
                </a:lnTo>
                <a:lnTo>
                  <a:pt x="706755" y="107314"/>
                </a:lnTo>
                <a:lnTo>
                  <a:pt x="736625" y="137619"/>
                </a:lnTo>
                <a:lnTo>
                  <a:pt x="762647" y="170950"/>
                </a:lnTo>
                <a:lnTo>
                  <a:pt x="784548" y="207069"/>
                </a:lnTo>
                <a:lnTo>
                  <a:pt x="802056" y="245737"/>
                </a:lnTo>
                <a:lnTo>
                  <a:pt x="814899" y="286716"/>
                </a:lnTo>
                <a:lnTo>
                  <a:pt x="822804" y="329766"/>
                </a:lnTo>
                <a:lnTo>
                  <a:pt x="825500" y="374650"/>
                </a:lnTo>
                <a:lnTo>
                  <a:pt x="822804" y="419298"/>
                </a:lnTo>
                <a:lnTo>
                  <a:pt x="814899" y="462183"/>
                </a:lnTo>
                <a:lnTo>
                  <a:pt x="802056" y="503058"/>
                </a:lnTo>
                <a:lnTo>
                  <a:pt x="784548" y="541675"/>
                </a:lnTo>
                <a:lnTo>
                  <a:pt x="762647" y="577787"/>
                </a:lnTo>
                <a:lnTo>
                  <a:pt x="736625" y="611147"/>
                </a:lnTo>
                <a:lnTo>
                  <a:pt x="706755" y="641508"/>
                </a:lnTo>
                <a:lnTo>
                  <a:pt x="673307" y="668623"/>
                </a:lnTo>
                <a:lnTo>
                  <a:pt x="636555" y="692244"/>
                </a:lnTo>
                <a:lnTo>
                  <a:pt x="596770" y="712125"/>
                </a:lnTo>
                <a:lnTo>
                  <a:pt x="554225" y="728018"/>
                </a:lnTo>
                <a:lnTo>
                  <a:pt x="509192" y="739676"/>
                </a:lnTo>
                <a:lnTo>
                  <a:pt x="461943" y="746853"/>
                </a:lnTo>
                <a:lnTo>
                  <a:pt x="412750" y="749300"/>
                </a:lnTo>
                <a:lnTo>
                  <a:pt x="363322" y="746853"/>
                </a:lnTo>
                <a:lnTo>
                  <a:pt x="315907" y="739676"/>
                </a:lnTo>
                <a:lnTo>
                  <a:pt x="270770" y="728018"/>
                </a:lnTo>
                <a:lnTo>
                  <a:pt x="228174" y="712125"/>
                </a:lnTo>
                <a:lnTo>
                  <a:pt x="188382" y="692244"/>
                </a:lnTo>
                <a:lnTo>
                  <a:pt x="151659" y="668623"/>
                </a:lnTo>
                <a:lnTo>
                  <a:pt x="118268" y="641508"/>
                </a:lnTo>
                <a:lnTo>
                  <a:pt x="88474" y="611147"/>
                </a:lnTo>
                <a:lnTo>
                  <a:pt x="62539" y="577787"/>
                </a:lnTo>
                <a:lnTo>
                  <a:pt x="40728" y="541675"/>
                </a:lnTo>
                <a:lnTo>
                  <a:pt x="23305" y="503058"/>
                </a:lnTo>
                <a:lnTo>
                  <a:pt x="10533" y="462183"/>
                </a:lnTo>
                <a:lnTo>
                  <a:pt x="2677" y="419298"/>
                </a:lnTo>
                <a:lnTo>
                  <a:pt x="0" y="374650"/>
                </a:lnTo>
                <a:lnTo>
                  <a:pt x="2677" y="329766"/>
                </a:lnTo>
                <a:lnTo>
                  <a:pt x="10533" y="286716"/>
                </a:lnTo>
                <a:lnTo>
                  <a:pt x="23305" y="245737"/>
                </a:lnTo>
                <a:lnTo>
                  <a:pt x="40728" y="207069"/>
                </a:lnTo>
                <a:lnTo>
                  <a:pt x="62539" y="170950"/>
                </a:lnTo>
                <a:lnTo>
                  <a:pt x="88474" y="137619"/>
                </a:lnTo>
                <a:lnTo>
                  <a:pt x="118268" y="107314"/>
                </a:lnTo>
                <a:lnTo>
                  <a:pt x="151659" y="80276"/>
                </a:lnTo>
                <a:lnTo>
                  <a:pt x="188382" y="56742"/>
                </a:lnTo>
                <a:lnTo>
                  <a:pt x="228174" y="36952"/>
                </a:lnTo>
                <a:lnTo>
                  <a:pt x="270770" y="21143"/>
                </a:lnTo>
                <a:lnTo>
                  <a:pt x="315907" y="9556"/>
                </a:lnTo>
                <a:lnTo>
                  <a:pt x="363322" y="2428"/>
                </a:lnTo>
                <a:lnTo>
                  <a:pt x="412750" y="0"/>
                </a:lnTo>
                <a:close/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749550" y="9969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75050" y="17462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340350" y="996950"/>
            <a:ext cx="824230" cy="749300"/>
          </a:xfrm>
          <a:custGeom>
            <a:avLst/>
            <a:gdLst/>
            <a:ahLst/>
            <a:cxnLst/>
            <a:rect l="l" t="t" r="r" b="b"/>
            <a:pathLst>
              <a:path w="824229" h="749300">
                <a:moveTo>
                  <a:pt x="411479" y="0"/>
                </a:moveTo>
                <a:lnTo>
                  <a:pt x="362305" y="2428"/>
                </a:lnTo>
                <a:lnTo>
                  <a:pt x="315108" y="9556"/>
                </a:lnTo>
                <a:lnTo>
                  <a:pt x="270154" y="21143"/>
                </a:lnTo>
                <a:lnTo>
                  <a:pt x="227711" y="36952"/>
                </a:lnTo>
                <a:lnTo>
                  <a:pt x="188045" y="56742"/>
                </a:lnTo>
                <a:lnTo>
                  <a:pt x="151422" y="80276"/>
                </a:lnTo>
                <a:lnTo>
                  <a:pt x="118109" y="107314"/>
                </a:lnTo>
                <a:lnTo>
                  <a:pt x="88374" y="137619"/>
                </a:lnTo>
                <a:lnTo>
                  <a:pt x="62481" y="170950"/>
                </a:lnTo>
                <a:lnTo>
                  <a:pt x="40699" y="207069"/>
                </a:lnTo>
                <a:lnTo>
                  <a:pt x="23293" y="245737"/>
                </a:lnTo>
                <a:lnTo>
                  <a:pt x="10530" y="286716"/>
                </a:lnTo>
                <a:lnTo>
                  <a:pt x="2676" y="329766"/>
                </a:lnTo>
                <a:lnTo>
                  <a:pt x="0" y="374650"/>
                </a:lnTo>
                <a:lnTo>
                  <a:pt x="2676" y="419298"/>
                </a:lnTo>
                <a:lnTo>
                  <a:pt x="10530" y="462183"/>
                </a:lnTo>
                <a:lnTo>
                  <a:pt x="23293" y="503058"/>
                </a:lnTo>
                <a:lnTo>
                  <a:pt x="40699" y="541675"/>
                </a:lnTo>
                <a:lnTo>
                  <a:pt x="62481" y="577787"/>
                </a:lnTo>
                <a:lnTo>
                  <a:pt x="88374" y="611147"/>
                </a:lnTo>
                <a:lnTo>
                  <a:pt x="118109" y="641508"/>
                </a:lnTo>
                <a:lnTo>
                  <a:pt x="151422" y="668623"/>
                </a:lnTo>
                <a:lnTo>
                  <a:pt x="188045" y="692244"/>
                </a:lnTo>
                <a:lnTo>
                  <a:pt x="227711" y="712125"/>
                </a:lnTo>
                <a:lnTo>
                  <a:pt x="270154" y="728018"/>
                </a:lnTo>
                <a:lnTo>
                  <a:pt x="315108" y="739676"/>
                </a:lnTo>
                <a:lnTo>
                  <a:pt x="362305" y="746853"/>
                </a:lnTo>
                <a:lnTo>
                  <a:pt x="411479" y="749300"/>
                </a:lnTo>
                <a:lnTo>
                  <a:pt x="460907" y="746853"/>
                </a:lnTo>
                <a:lnTo>
                  <a:pt x="508322" y="739676"/>
                </a:lnTo>
                <a:lnTo>
                  <a:pt x="553459" y="728018"/>
                </a:lnTo>
                <a:lnTo>
                  <a:pt x="596055" y="712125"/>
                </a:lnTo>
                <a:lnTo>
                  <a:pt x="635847" y="692244"/>
                </a:lnTo>
                <a:lnTo>
                  <a:pt x="672570" y="668623"/>
                </a:lnTo>
                <a:lnTo>
                  <a:pt x="705961" y="641508"/>
                </a:lnTo>
                <a:lnTo>
                  <a:pt x="735755" y="611147"/>
                </a:lnTo>
                <a:lnTo>
                  <a:pt x="761690" y="577787"/>
                </a:lnTo>
                <a:lnTo>
                  <a:pt x="783501" y="541675"/>
                </a:lnTo>
                <a:lnTo>
                  <a:pt x="800924" y="503058"/>
                </a:lnTo>
                <a:lnTo>
                  <a:pt x="813696" y="462183"/>
                </a:lnTo>
                <a:lnTo>
                  <a:pt x="821552" y="419298"/>
                </a:lnTo>
                <a:lnTo>
                  <a:pt x="824229" y="374650"/>
                </a:lnTo>
                <a:lnTo>
                  <a:pt x="821552" y="329766"/>
                </a:lnTo>
                <a:lnTo>
                  <a:pt x="813696" y="286716"/>
                </a:lnTo>
                <a:lnTo>
                  <a:pt x="800924" y="245737"/>
                </a:lnTo>
                <a:lnTo>
                  <a:pt x="783501" y="207069"/>
                </a:lnTo>
                <a:lnTo>
                  <a:pt x="761690" y="170950"/>
                </a:lnTo>
                <a:lnTo>
                  <a:pt x="735755" y="137619"/>
                </a:lnTo>
                <a:lnTo>
                  <a:pt x="705961" y="107314"/>
                </a:lnTo>
                <a:lnTo>
                  <a:pt x="672570" y="80276"/>
                </a:lnTo>
                <a:lnTo>
                  <a:pt x="635847" y="56742"/>
                </a:lnTo>
                <a:lnTo>
                  <a:pt x="596055" y="36952"/>
                </a:lnTo>
                <a:lnTo>
                  <a:pt x="553459" y="21143"/>
                </a:lnTo>
                <a:lnTo>
                  <a:pt x="508322" y="9556"/>
                </a:lnTo>
                <a:lnTo>
                  <a:pt x="460907" y="2428"/>
                </a:lnTo>
                <a:lnTo>
                  <a:pt x="411479" y="0"/>
                </a:lnTo>
                <a:close/>
              </a:path>
            </a:pathLst>
          </a:custGeom>
          <a:solidFill>
            <a:srgbClr val="FFFF98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340350" y="996950"/>
            <a:ext cx="824230" cy="749300"/>
          </a:xfrm>
          <a:custGeom>
            <a:avLst/>
            <a:gdLst/>
            <a:ahLst/>
            <a:cxnLst/>
            <a:rect l="l" t="t" r="r" b="b"/>
            <a:pathLst>
              <a:path w="824229" h="749300">
                <a:moveTo>
                  <a:pt x="411479" y="0"/>
                </a:moveTo>
                <a:lnTo>
                  <a:pt x="460907" y="2428"/>
                </a:lnTo>
                <a:lnTo>
                  <a:pt x="508322" y="9556"/>
                </a:lnTo>
                <a:lnTo>
                  <a:pt x="553459" y="21143"/>
                </a:lnTo>
                <a:lnTo>
                  <a:pt x="596055" y="36952"/>
                </a:lnTo>
                <a:lnTo>
                  <a:pt x="635847" y="56742"/>
                </a:lnTo>
                <a:lnTo>
                  <a:pt x="672570" y="80276"/>
                </a:lnTo>
                <a:lnTo>
                  <a:pt x="705961" y="107314"/>
                </a:lnTo>
                <a:lnTo>
                  <a:pt x="735755" y="137619"/>
                </a:lnTo>
                <a:lnTo>
                  <a:pt x="761690" y="170950"/>
                </a:lnTo>
                <a:lnTo>
                  <a:pt x="783501" y="207069"/>
                </a:lnTo>
                <a:lnTo>
                  <a:pt x="800924" y="245737"/>
                </a:lnTo>
                <a:lnTo>
                  <a:pt x="813696" y="286716"/>
                </a:lnTo>
                <a:lnTo>
                  <a:pt x="821552" y="329766"/>
                </a:lnTo>
                <a:lnTo>
                  <a:pt x="824229" y="374650"/>
                </a:lnTo>
                <a:lnTo>
                  <a:pt x="821552" y="419298"/>
                </a:lnTo>
                <a:lnTo>
                  <a:pt x="813696" y="462183"/>
                </a:lnTo>
                <a:lnTo>
                  <a:pt x="800924" y="503058"/>
                </a:lnTo>
                <a:lnTo>
                  <a:pt x="783501" y="541675"/>
                </a:lnTo>
                <a:lnTo>
                  <a:pt x="761690" y="577787"/>
                </a:lnTo>
                <a:lnTo>
                  <a:pt x="735755" y="611147"/>
                </a:lnTo>
                <a:lnTo>
                  <a:pt x="705961" y="641508"/>
                </a:lnTo>
                <a:lnTo>
                  <a:pt x="672570" y="668623"/>
                </a:lnTo>
                <a:lnTo>
                  <a:pt x="635847" y="692244"/>
                </a:lnTo>
                <a:lnTo>
                  <a:pt x="596055" y="712125"/>
                </a:lnTo>
                <a:lnTo>
                  <a:pt x="553459" y="728018"/>
                </a:lnTo>
                <a:lnTo>
                  <a:pt x="508322" y="739676"/>
                </a:lnTo>
                <a:lnTo>
                  <a:pt x="460907" y="746853"/>
                </a:lnTo>
                <a:lnTo>
                  <a:pt x="411479" y="749300"/>
                </a:lnTo>
                <a:lnTo>
                  <a:pt x="362305" y="746853"/>
                </a:lnTo>
                <a:lnTo>
                  <a:pt x="315108" y="739676"/>
                </a:lnTo>
                <a:lnTo>
                  <a:pt x="270154" y="728018"/>
                </a:lnTo>
                <a:lnTo>
                  <a:pt x="227711" y="712125"/>
                </a:lnTo>
                <a:lnTo>
                  <a:pt x="188045" y="692244"/>
                </a:lnTo>
                <a:lnTo>
                  <a:pt x="151422" y="668623"/>
                </a:lnTo>
                <a:lnTo>
                  <a:pt x="118109" y="641508"/>
                </a:lnTo>
                <a:lnTo>
                  <a:pt x="88374" y="611147"/>
                </a:lnTo>
                <a:lnTo>
                  <a:pt x="62481" y="577787"/>
                </a:lnTo>
                <a:lnTo>
                  <a:pt x="40699" y="541675"/>
                </a:lnTo>
                <a:lnTo>
                  <a:pt x="23293" y="503058"/>
                </a:lnTo>
                <a:lnTo>
                  <a:pt x="10530" y="462183"/>
                </a:lnTo>
                <a:lnTo>
                  <a:pt x="2676" y="419298"/>
                </a:lnTo>
                <a:lnTo>
                  <a:pt x="0" y="374650"/>
                </a:lnTo>
                <a:lnTo>
                  <a:pt x="2676" y="329766"/>
                </a:lnTo>
                <a:lnTo>
                  <a:pt x="10530" y="286716"/>
                </a:lnTo>
                <a:lnTo>
                  <a:pt x="23293" y="245737"/>
                </a:lnTo>
                <a:lnTo>
                  <a:pt x="40699" y="207069"/>
                </a:lnTo>
                <a:lnTo>
                  <a:pt x="62481" y="170950"/>
                </a:lnTo>
                <a:lnTo>
                  <a:pt x="88374" y="137619"/>
                </a:lnTo>
                <a:lnTo>
                  <a:pt x="118109" y="107314"/>
                </a:lnTo>
                <a:lnTo>
                  <a:pt x="151422" y="80276"/>
                </a:lnTo>
                <a:lnTo>
                  <a:pt x="188045" y="56742"/>
                </a:lnTo>
                <a:lnTo>
                  <a:pt x="227711" y="36952"/>
                </a:lnTo>
                <a:lnTo>
                  <a:pt x="270154" y="21143"/>
                </a:lnTo>
                <a:lnTo>
                  <a:pt x="315108" y="9556"/>
                </a:lnTo>
                <a:lnTo>
                  <a:pt x="362305" y="2428"/>
                </a:lnTo>
                <a:lnTo>
                  <a:pt x="411479" y="0"/>
                </a:lnTo>
                <a:close/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340350" y="9969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165850" y="17462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5567679" y="1172209"/>
            <a:ext cx="4375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4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spc="29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844800" y="1172209"/>
            <a:ext cx="5765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9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spc="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280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419100" y="390525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506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39700" y="3705859"/>
            <a:ext cx="8597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7995" algn="l"/>
              </a:tabLst>
            </a:pPr>
            <a:r>
              <a:rPr sz="2800" spc="105" dirty="0">
                <a:solidFill>
                  <a:srgbClr val="FFFFFF"/>
                </a:solidFill>
                <a:latin typeface="Arial"/>
                <a:cs typeface="Arial"/>
              </a:rPr>
              <a:t>H	</a:t>
            </a:r>
            <a:r>
              <a:rPr sz="2800" spc="-187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200" spc="127" baseline="-20833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4200" spc="202" baseline="-20833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4200" spc="142" baseline="5952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4200" baseline="5952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35000" y="3382009"/>
            <a:ext cx="2476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8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800" spc="9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990600" y="3962400"/>
            <a:ext cx="581660" cy="210820"/>
          </a:xfrm>
          <a:custGeom>
            <a:avLst/>
            <a:gdLst/>
            <a:ahLst/>
            <a:cxnLst/>
            <a:rect l="l" t="t" r="r" b="b"/>
            <a:pathLst>
              <a:path w="581660" h="210820">
                <a:moveTo>
                  <a:pt x="0" y="0"/>
                </a:moveTo>
                <a:lnTo>
                  <a:pt x="1269" y="0"/>
                </a:lnTo>
                <a:lnTo>
                  <a:pt x="75909" y="1552"/>
                </a:lnTo>
                <a:lnTo>
                  <a:pt x="144660" y="6108"/>
                </a:lnTo>
                <a:lnTo>
                  <a:pt x="207764" y="13516"/>
                </a:lnTo>
                <a:lnTo>
                  <a:pt x="265464" y="23621"/>
                </a:lnTo>
                <a:lnTo>
                  <a:pt x="318004" y="36273"/>
                </a:lnTo>
                <a:lnTo>
                  <a:pt x="365625" y="51317"/>
                </a:lnTo>
                <a:lnTo>
                  <a:pt x="408571" y="68603"/>
                </a:lnTo>
                <a:lnTo>
                  <a:pt x="447084" y="87976"/>
                </a:lnTo>
                <a:lnTo>
                  <a:pt x="481408" y="109284"/>
                </a:lnTo>
                <a:lnTo>
                  <a:pt x="511784" y="132375"/>
                </a:lnTo>
                <a:lnTo>
                  <a:pt x="561667" y="183296"/>
                </a:lnTo>
                <a:lnTo>
                  <a:pt x="581660" y="21081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21460" y="4136390"/>
            <a:ext cx="80009" cy="130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238500" y="3815079"/>
            <a:ext cx="207010" cy="433070"/>
          </a:xfrm>
          <a:custGeom>
            <a:avLst/>
            <a:gdLst/>
            <a:ahLst/>
            <a:cxnLst/>
            <a:rect l="l" t="t" r="r" b="b"/>
            <a:pathLst>
              <a:path w="207010" h="433070">
                <a:moveTo>
                  <a:pt x="0" y="433070"/>
                </a:moveTo>
                <a:lnTo>
                  <a:pt x="2102" y="367679"/>
                </a:lnTo>
                <a:lnTo>
                  <a:pt x="8251" y="308455"/>
                </a:lnTo>
                <a:lnTo>
                  <a:pt x="18214" y="255076"/>
                </a:lnTo>
                <a:lnTo>
                  <a:pt x="31754" y="207221"/>
                </a:lnTo>
                <a:lnTo>
                  <a:pt x="48638" y="164571"/>
                </a:lnTo>
                <a:lnTo>
                  <a:pt x="68631" y="126804"/>
                </a:lnTo>
                <a:lnTo>
                  <a:pt x="91498" y="93600"/>
                </a:lnTo>
                <a:lnTo>
                  <a:pt x="117004" y="64638"/>
                </a:lnTo>
                <a:lnTo>
                  <a:pt x="174994" y="18158"/>
                </a:lnTo>
                <a:lnTo>
                  <a:pt x="20701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409950" y="3790950"/>
            <a:ext cx="132080" cy="72390"/>
          </a:xfrm>
          <a:custGeom>
            <a:avLst/>
            <a:gdLst/>
            <a:ahLst/>
            <a:cxnLst/>
            <a:rect l="l" t="t" r="r" b="b"/>
            <a:pathLst>
              <a:path w="132079" h="72389">
                <a:moveTo>
                  <a:pt x="132079" y="0"/>
                </a:moveTo>
                <a:lnTo>
                  <a:pt x="0" y="1269"/>
                </a:lnTo>
                <a:lnTo>
                  <a:pt x="59689" y="21589"/>
                </a:lnTo>
                <a:lnTo>
                  <a:pt x="22860" y="72389"/>
                </a:lnTo>
                <a:lnTo>
                  <a:pt x="1320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971800" y="5638800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506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048000" y="3810000"/>
            <a:ext cx="990600" cy="1828800"/>
          </a:xfrm>
          <a:custGeom>
            <a:avLst/>
            <a:gdLst/>
            <a:ahLst/>
            <a:cxnLst/>
            <a:rect l="l" t="t" r="r" b="b"/>
            <a:pathLst>
              <a:path w="990600" h="1828800">
                <a:moveTo>
                  <a:pt x="990600" y="0"/>
                </a:moveTo>
                <a:lnTo>
                  <a:pt x="990047" y="61571"/>
                </a:lnTo>
                <a:lnTo>
                  <a:pt x="988401" y="122635"/>
                </a:lnTo>
                <a:lnTo>
                  <a:pt x="985680" y="183159"/>
                </a:lnTo>
                <a:lnTo>
                  <a:pt x="981900" y="243110"/>
                </a:lnTo>
                <a:lnTo>
                  <a:pt x="977079" y="302457"/>
                </a:lnTo>
                <a:lnTo>
                  <a:pt x="971235" y="361168"/>
                </a:lnTo>
                <a:lnTo>
                  <a:pt x="964385" y="419211"/>
                </a:lnTo>
                <a:lnTo>
                  <a:pt x="956547" y="476552"/>
                </a:lnTo>
                <a:lnTo>
                  <a:pt x="947737" y="533162"/>
                </a:lnTo>
                <a:lnTo>
                  <a:pt x="937975" y="589007"/>
                </a:lnTo>
                <a:lnTo>
                  <a:pt x="927276" y="644055"/>
                </a:lnTo>
                <a:lnTo>
                  <a:pt x="915659" y="698274"/>
                </a:lnTo>
                <a:lnTo>
                  <a:pt x="903141" y="751633"/>
                </a:lnTo>
                <a:lnTo>
                  <a:pt x="889740" y="804098"/>
                </a:lnTo>
                <a:lnTo>
                  <a:pt x="875473" y="855639"/>
                </a:lnTo>
                <a:lnTo>
                  <a:pt x="860357" y="906223"/>
                </a:lnTo>
                <a:lnTo>
                  <a:pt x="844410" y="955818"/>
                </a:lnTo>
                <a:lnTo>
                  <a:pt x="827650" y="1004392"/>
                </a:lnTo>
                <a:lnTo>
                  <a:pt x="810094" y="1051912"/>
                </a:lnTo>
                <a:lnTo>
                  <a:pt x="791759" y="1098348"/>
                </a:lnTo>
                <a:lnTo>
                  <a:pt x="772663" y="1143666"/>
                </a:lnTo>
                <a:lnTo>
                  <a:pt x="752824" y="1187835"/>
                </a:lnTo>
                <a:lnTo>
                  <a:pt x="732258" y="1230822"/>
                </a:lnTo>
                <a:lnTo>
                  <a:pt x="710984" y="1272596"/>
                </a:lnTo>
                <a:lnTo>
                  <a:pt x="689019" y="1313125"/>
                </a:lnTo>
                <a:lnTo>
                  <a:pt x="666380" y="1352376"/>
                </a:lnTo>
                <a:lnTo>
                  <a:pt x="643086" y="1390317"/>
                </a:lnTo>
                <a:lnTo>
                  <a:pt x="619152" y="1426917"/>
                </a:lnTo>
                <a:lnTo>
                  <a:pt x="594598" y="1462143"/>
                </a:lnTo>
                <a:lnTo>
                  <a:pt x="569440" y="1495963"/>
                </a:lnTo>
                <a:lnTo>
                  <a:pt x="543695" y="1528345"/>
                </a:lnTo>
                <a:lnTo>
                  <a:pt x="517382" y="1559257"/>
                </a:lnTo>
                <a:lnTo>
                  <a:pt x="490518" y="1588667"/>
                </a:lnTo>
                <a:lnTo>
                  <a:pt x="463120" y="1616544"/>
                </a:lnTo>
                <a:lnTo>
                  <a:pt x="435206" y="1642854"/>
                </a:lnTo>
                <a:lnTo>
                  <a:pt x="377899" y="1690647"/>
                </a:lnTo>
                <a:lnTo>
                  <a:pt x="318737" y="1731792"/>
                </a:lnTo>
                <a:lnTo>
                  <a:pt x="257860" y="1766031"/>
                </a:lnTo>
                <a:lnTo>
                  <a:pt x="195408" y="1793107"/>
                </a:lnTo>
                <a:lnTo>
                  <a:pt x="131521" y="1812765"/>
                </a:lnTo>
                <a:lnTo>
                  <a:pt x="66338" y="1824748"/>
                </a:lnTo>
                <a:lnTo>
                  <a:pt x="33304" y="1827781"/>
                </a:lnTo>
                <a:lnTo>
                  <a:pt x="0" y="182880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0480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038600" y="563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038600" y="2819400"/>
            <a:ext cx="914400" cy="1219200"/>
          </a:xfrm>
          <a:custGeom>
            <a:avLst/>
            <a:gdLst/>
            <a:ahLst/>
            <a:cxnLst/>
            <a:rect l="l" t="t" r="r" b="b"/>
            <a:pathLst>
              <a:path w="914400" h="1219200">
                <a:moveTo>
                  <a:pt x="0" y="1216660"/>
                </a:moveTo>
                <a:lnTo>
                  <a:pt x="675" y="1149797"/>
                </a:lnTo>
                <a:lnTo>
                  <a:pt x="2679" y="1083889"/>
                </a:lnTo>
                <a:lnTo>
                  <a:pt x="5977" y="1019030"/>
                </a:lnTo>
                <a:lnTo>
                  <a:pt x="10534" y="955310"/>
                </a:lnTo>
                <a:lnTo>
                  <a:pt x="16315" y="892821"/>
                </a:lnTo>
                <a:lnTo>
                  <a:pt x="23286" y="831656"/>
                </a:lnTo>
                <a:lnTo>
                  <a:pt x="31412" y="771907"/>
                </a:lnTo>
                <a:lnTo>
                  <a:pt x="40658" y="713666"/>
                </a:lnTo>
                <a:lnTo>
                  <a:pt x="50989" y="657024"/>
                </a:lnTo>
                <a:lnTo>
                  <a:pt x="62371" y="602074"/>
                </a:lnTo>
                <a:lnTo>
                  <a:pt x="74768" y="548907"/>
                </a:lnTo>
                <a:lnTo>
                  <a:pt x="88148" y="497616"/>
                </a:lnTo>
                <a:lnTo>
                  <a:pt x="102473" y="448293"/>
                </a:lnTo>
                <a:lnTo>
                  <a:pt x="117711" y="401029"/>
                </a:lnTo>
                <a:lnTo>
                  <a:pt x="133826" y="355917"/>
                </a:lnTo>
                <a:lnTo>
                  <a:pt x="150783" y="313049"/>
                </a:lnTo>
                <a:lnTo>
                  <a:pt x="168548" y="272516"/>
                </a:lnTo>
                <a:lnTo>
                  <a:pt x="187086" y="234411"/>
                </a:lnTo>
                <a:lnTo>
                  <a:pt x="206362" y="198826"/>
                </a:lnTo>
                <a:lnTo>
                  <a:pt x="226342" y="165852"/>
                </a:lnTo>
                <a:lnTo>
                  <a:pt x="268273" y="108108"/>
                </a:lnTo>
                <a:lnTo>
                  <a:pt x="312602" y="61915"/>
                </a:lnTo>
                <a:lnTo>
                  <a:pt x="359052" y="28008"/>
                </a:lnTo>
                <a:lnTo>
                  <a:pt x="407343" y="7124"/>
                </a:lnTo>
                <a:lnTo>
                  <a:pt x="457200" y="0"/>
                </a:lnTo>
                <a:lnTo>
                  <a:pt x="482306" y="1804"/>
                </a:lnTo>
                <a:lnTo>
                  <a:pt x="531414" y="15963"/>
                </a:lnTo>
                <a:lnTo>
                  <a:pt x="578820" y="43568"/>
                </a:lnTo>
                <a:lnTo>
                  <a:pt x="624244" y="83872"/>
                </a:lnTo>
                <a:lnTo>
                  <a:pt x="667409" y="136131"/>
                </a:lnTo>
                <a:lnTo>
                  <a:pt x="708037" y="199600"/>
                </a:lnTo>
                <a:lnTo>
                  <a:pt x="727313" y="235305"/>
                </a:lnTo>
                <a:lnTo>
                  <a:pt x="745851" y="273534"/>
                </a:lnTo>
                <a:lnTo>
                  <a:pt x="763616" y="314192"/>
                </a:lnTo>
                <a:lnTo>
                  <a:pt x="780573" y="357187"/>
                </a:lnTo>
                <a:lnTo>
                  <a:pt x="796688" y="402426"/>
                </a:lnTo>
                <a:lnTo>
                  <a:pt x="811926" y="449815"/>
                </a:lnTo>
                <a:lnTo>
                  <a:pt x="826251" y="499262"/>
                </a:lnTo>
                <a:lnTo>
                  <a:pt x="839631" y="550673"/>
                </a:lnTo>
                <a:lnTo>
                  <a:pt x="852028" y="603955"/>
                </a:lnTo>
                <a:lnTo>
                  <a:pt x="863410" y="659015"/>
                </a:lnTo>
                <a:lnTo>
                  <a:pt x="873741" y="715760"/>
                </a:lnTo>
                <a:lnTo>
                  <a:pt x="882987" y="774097"/>
                </a:lnTo>
                <a:lnTo>
                  <a:pt x="891113" y="833932"/>
                </a:lnTo>
                <a:lnTo>
                  <a:pt x="898084" y="895173"/>
                </a:lnTo>
                <a:lnTo>
                  <a:pt x="903865" y="957726"/>
                </a:lnTo>
                <a:lnTo>
                  <a:pt x="908422" y="1021499"/>
                </a:lnTo>
                <a:lnTo>
                  <a:pt x="911720" y="1086397"/>
                </a:lnTo>
                <a:lnTo>
                  <a:pt x="913724" y="1152328"/>
                </a:lnTo>
                <a:lnTo>
                  <a:pt x="914400" y="121920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0386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953000" y="403231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579"/>
                </a:moveTo>
                <a:lnTo>
                  <a:pt x="0" y="0"/>
                </a:lnTo>
                <a:lnTo>
                  <a:pt x="0" y="12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953000" y="4038600"/>
            <a:ext cx="1447800" cy="2209800"/>
          </a:xfrm>
          <a:custGeom>
            <a:avLst/>
            <a:gdLst/>
            <a:ahLst/>
            <a:cxnLst/>
            <a:rect l="l" t="t" r="r" b="b"/>
            <a:pathLst>
              <a:path w="1447800" h="2209800">
                <a:moveTo>
                  <a:pt x="1447800" y="2209800"/>
                </a:moveTo>
                <a:lnTo>
                  <a:pt x="1372076" y="2206833"/>
                </a:lnTo>
                <a:lnTo>
                  <a:pt x="1297369" y="2198029"/>
                </a:lnTo>
                <a:lnTo>
                  <a:pt x="1223774" y="2183534"/>
                </a:lnTo>
                <a:lnTo>
                  <a:pt x="1151386" y="2163493"/>
                </a:lnTo>
                <a:lnTo>
                  <a:pt x="1080300" y="2138052"/>
                </a:lnTo>
                <a:lnTo>
                  <a:pt x="1010610" y="2107357"/>
                </a:lnTo>
                <a:lnTo>
                  <a:pt x="976319" y="2090084"/>
                </a:lnTo>
                <a:lnTo>
                  <a:pt x="942413" y="2071552"/>
                </a:lnTo>
                <a:lnTo>
                  <a:pt x="908903" y="2051780"/>
                </a:lnTo>
                <a:lnTo>
                  <a:pt x="875802" y="2030784"/>
                </a:lnTo>
                <a:lnTo>
                  <a:pt x="843122" y="2008585"/>
                </a:lnTo>
                <a:lnTo>
                  <a:pt x="810874" y="1985198"/>
                </a:lnTo>
                <a:lnTo>
                  <a:pt x="779071" y="1960644"/>
                </a:lnTo>
                <a:lnTo>
                  <a:pt x="747723" y="1934940"/>
                </a:lnTo>
                <a:lnTo>
                  <a:pt x="716844" y="1908104"/>
                </a:lnTo>
                <a:lnTo>
                  <a:pt x="686445" y="1880154"/>
                </a:lnTo>
                <a:lnTo>
                  <a:pt x="656537" y="1851110"/>
                </a:lnTo>
                <a:lnTo>
                  <a:pt x="627133" y="1820988"/>
                </a:lnTo>
                <a:lnTo>
                  <a:pt x="598245" y="1789807"/>
                </a:lnTo>
                <a:lnTo>
                  <a:pt x="569885" y="1757585"/>
                </a:lnTo>
                <a:lnTo>
                  <a:pt x="542064" y="1724341"/>
                </a:lnTo>
                <a:lnTo>
                  <a:pt x="514794" y="1690093"/>
                </a:lnTo>
                <a:lnTo>
                  <a:pt x="488087" y="1654858"/>
                </a:lnTo>
                <a:lnTo>
                  <a:pt x="461955" y="1618655"/>
                </a:lnTo>
                <a:lnTo>
                  <a:pt x="436411" y="1581502"/>
                </a:lnTo>
                <a:lnTo>
                  <a:pt x="411465" y="1543418"/>
                </a:lnTo>
                <a:lnTo>
                  <a:pt x="387129" y="1504421"/>
                </a:lnTo>
                <a:lnTo>
                  <a:pt x="363417" y="1464528"/>
                </a:lnTo>
                <a:lnTo>
                  <a:pt x="340339" y="1423758"/>
                </a:lnTo>
                <a:lnTo>
                  <a:pt x="317907" y="1382130"/>
                </a:lnTo>
                <a:lnTo>
                  <a:pt x="296133" y="1339661"/>
                </a:lnTo>
                <a:lnTo>
                  <a:pt x="275030" y="1296369"/>
                </a:lnTo>
                <a:lnTo>
                  <a:pt x="254608" y="1252273"/>
                </a:lnTo>
                <a:lnTo>
                  <a:pt x="234881" y="1207391"/>
                </a:lnTo>
                <a:lnTo>
                  <a:pt x="215859" y="1161741"/>
                </a:lnTo>
                <a:lnTo>
                  <a:pt x="197555" y="1115342"/>
                </a:lnTo>
                <a:lnTo>
                  <a:pt x="179981" y="1068211"/>
                </a:lnTo>
                <a:lnTo>
                  <a:pt x="163147" y="1020367"/>
                </a:lnTo>
                <a:lnTo>
                  <a:pt x="147068" y="971827"/>
                </a:lnTo>
                <a:lnTo>
                  <a:pt x="131753" y="922611"/>
                </a:lnTo>
                <a:lnTo>
                  <a:pt x="117216" y="872736"/>
                </a:lnTo>
                <a:lnTo>
                  <a:pt x="103467" y="822221"/>
                </a:lnTo>
                <a:lnTo>
                  <a:pt x="90520" y="771083"/>
                </a:lnTo>
                <a:lnTo>
                  <a:pt x="78385" y="719341"/>
                </a:lnTo>
                <a:lnTo>
                  <a:pt x="67075" y="667013"/>
                </a:lnTo>
                <a:lnTo>
                  <a:pt x="56601" y="614118"/>
                </a:lnTo>
                <a:lnTo>
                  <a:pt x="46976" y="560673"/>
                </a:lnTo>
                <a:lnTo>
                  <a:pt x="38211" y="506696"/>
                </a:lnTo>
                <a:lnTo>
                  <a:pt x="30318" y="452207"/>
                </a:lnTo>
                <a:lnTo>
                  <a:pt x="23309" y="397222"/>
                </a:lnTo>
                <a:lnTo>
                  <a:pt x="17196" y="341761"/>
                </a:lnTo>
                <a:lnTo>
                  <a:pt x="11991" y="285841"/>
                </a:lnTo>
                <a:lnTo>
                  <a:pt x="7706" y="229481"/>
                </a:lnTo>
                <a:lnTo>
                  <a:pt x="4352" y="172698"/>
                </a:lnTo>
                <a:lnTo>
                  <a:pt x="1942" y="115512"/>
                </a:lnTo>
                <a:lnTo>
                  <a:pt x="487" y="57939"/>
                </a:lnTo>
                <a:lnTo>
                  <a:pt x="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953000" y="403231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579"/>
                </a:moveTo>
                <a:lnTo>
                  <a:pt x="0" y="0"/>
                </a:lnTo>
                <a:lnTo>
                  <a:pt x="0" y="12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400800" y="6248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867400" y="6248400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506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14400" y="36576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5478779" y="1968500"/>
            <a:ext cx="27762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10" dirty="0">
                <a:solidFill>
                  <a:srgbClr val="336698"/>
                </a:solidFill>
                <a:latin typeface="Arial"/>
                <a:cs typeface="Arial"/>
              </a:rPr>
              <a:t>activated</a:t>
            </a:r>
            <a:r>
              <a:rPr sz="2000" spc="-70" dirty="0">
                <a:solidFill>
                  <a:srgbClr val="336698"/>
                </a:solidFill>
                <a:latin typeface="Arial"/>
                <a:cs typeface="Arial"/>
              </a:rPr>
              <a:t> </a:t>
            </a:r>
            <a:r>
              <a:rPr sz="2000" spc="100" dirty="0">
                <a:solidFill>
                  <a:srgbClr val="336698"/>
                </a:solidFill>
                <a:latin typeface="Arial"/>
                <a:cs typeface="Arial"/>
              </a:rPr>
              <a:t>complex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85" dirty="0">
                <a:solidFill>
                  <a:srgbClr val="336698"/>
                </a:solidFill>
                <a:latin typeface="Arial"/>
                <a:cs typeface="Arial"/>
              </a:rPr>
              <a:t>is</a:t>
            </a:r>
            <a:r>
              <a:rPr sz="2000" spc="-65" dirty="0">
                <a:solidFill>
                  <a:srgbClr val="336698"/>
                </a:solidFill>
                <a:latin typeface="Arial"/>
                <a:cs typeface="Arial"/>
              </a:rPr>
              <a:t> </a:t>
            </a:r>
            <a:r>
              <a:rPr sz="2000" spc="114" dirty="0">
                <a:solidFill>
                  <a:srgbClr val="336698"/>
                </a:solidFill>
                <a:latin typeface="Arial"/>
                <a:cs typeface="Arial"/>
              </a:rPr>
              <a:t>trigonal</a:t>
            </a:r>
            <a:r>
              <a:rPr sz="2000" spc="-75" dirty="0">
                <a:solidFill>
                  <a:srgbClr val="336698"/>
                </a:solidFill>
                <a:latin typeface="Arial"/>
                <a:cs typeface="Arial"/>
              </a:rPr>
              <a:t> </a:t>
            </a:r>
            <a:r>
              <a:rPr sz="2000" spc="114" dirty="0">
                <a:solidFill>
                  <a:srgbClr val="336698"/>
                </a:solidFill>
                <a:latin typeface="Arial"/>
                <a:cs typeface="Arial"/>
              </a:rPr>
              <a:t>planar</a:t>
            </a:r>
            <a:r>
              <a:rPr sz="2000" spc="-75" dirty="0">
                <a:solidFill>
                  <a:srgbClr val="336698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336698"/>
                </a:solidFill>
                <a:latin typeface="Arial"/>
                <a:cs typeface="Arial"/>
              </a:rPr>
              <a:t>(sp</a:t>
            </a:r>
            <a:r>
              <a:rPr sz="1725" spc="127" baseline="28985" dirty="0">
                <a:solidFill>
                  <a:srgbClr val="336698"/>
                </a:solidFill>
                <a:latin typeface="Arial"/>
                <a:cs typeface="Arial"/>
              </a:rPr>
              <a:t>2</a:t>
            </a:r>
            <a:r>
              <a:rPr sz="1725" spc="-60" baseline="28985" dirty="0">
                <a:solidFill>
                  <a:srgbClr val="336698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336698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900430" y="6083300"/>
            <a:ext cx="21228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90" dirty="0">
                <a:solidFill>
                  <a:srgbClr val="330098"/>
                </a:solidFill>
                <a:latin typeface="Arial"/>
                <a:cs typeface="Arial"/>
              </a:rPr>
              <a:t>(R)-configuration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6690359" y="6311900"/>
            <a:ext cx="21107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90" dirty="0">
                <a:solidFill>
                  <a:srgbClr val="CC0000"/>
                </a:solidFill>
                <a:latin typeface="Arial"/>
                <a:cs typeface="Arial"/>
              </a:rPr>
              <a:t>(S)-configuration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234429" y="3340100"/>
            <a:ext cx="1676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14" dirty="0">
                <a:solidFill>
                  <a:srgbClr val="CC0000"/>
                </a:solidFill>
                <a:latin typeface="Arial"/>
                <a:cs typeface="Arial"/>
              </a:rPr>
              <a:t>configuration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234429" y="3644900"/>
            <a:ext cx="13182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85" dirty="0">
                <a:solidFill>
                  <a:srgbClr val="CC0000"/>
                </a:solidFill>
                <a:latin typeface="Arial"/>
                <a:cs typeface="Arial"/>
              </a:rPr>
              <a:t>is</a:t>
            </a:r>
            <a:r>
              <a:rPr sz="2000" spc="-13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spc="114" dirty="0">
                <a:solidFill>
                  <a:srgbClr val="CC0000"/>
                </a:solidFill>
                <a:latin typeface="Arial"/>
                <a:cs typeface="Arial"/>
              </a:rPr>
              <a:t>inverted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3733800" y="563880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822700" y="563880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911600" y="563880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999229" y="563880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088129" y="563880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177029" y="563880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264659" y="563880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353559" y="563880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442459" y="563880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531359" y="563880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618990" y="563880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707890" y="563880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796790" y="563880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885690" y="563880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973320" y="563880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062220" y="5638800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317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495800" y="3072129"/>
            <a:ext cx="0" cy="2490470"/>
          </a:xfrm>
          <a:custGeom>
            <a:avLst/>
            <a:gdLst/>
            <a:ahLst/>
            <a:cxnLst/>
            <a:rect l="l" t="t" r="r" b="b"/>
            <a:pathLst>
              <a:path h="2490470">
                <a:moveTo>
                  <a:pt x="0" y="2490470"/>
                </a:moveTo>
                <a:lnTo>
                  <a:pt x="0" y="0"/>
                </a:lnTo>
              </a:path>
            </a:pathLst>
          </a:custGeom>
          <a:ln w="12700">
            <a:solidFill>
              <a:srgbClr val="3366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457700" y="2971800"/>
            <a:ext cx="76200" cy="1257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4559300" y="4809490"/>
            <a:ext cx="313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5" dirty="0">
                <a:solidFill>
                  <a:srgbClr val="336698"/>
                </a:solidFill>
                <a:latin typeface="Arial"/>
                <a:cs typeface="Arial"/>
              </a:rPr>
              <a:t>Ea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7207250" y="6540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232650" y="6540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258050" y="6540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282180" y="6540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307580" y="6540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332980" y="6540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358380" y="6540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383780" y="6540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409180" y="6540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434580" y="65405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42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458709" y="6540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484109" y="6540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509509" y="65405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1270" y="-6350"/>
                </a:moveTo>
                <a:lnTo>
                  <a:pt x="1270" y="635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816850" y="6540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842250" y="6540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867650" y="65405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42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891780" y="6540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917180" y="6540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942580" y="6540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967980" y="6540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993380" y="6540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018780" y="6540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042909" y="6540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068309" y="6540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093709" y="6540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119109" y="65405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1270" y="-6350"/>
                </a:moveTo>
                <a:lnTo>
                  <a:pt x="1270" y="635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679690" y="2286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467600" y="793750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152400" y="0"/>
                </a:moveTo>
                <a:lnTo>
                  <a:pt x="0" y="30480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696200" y="793750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0" y="0"/>
                </a:moveTo>
                <a:lnTo>
                  <a:pt x="152400" y="30480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 txBox="1"/>
          <p:nvPr/>
        </p:nvSpPr>
        <p:spPr>
          <a:xfrm>
            <a:off x="6705600" y="474979"/>
            <a:ext cx="1846580" cy="97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852169" algn="l"/>
                <a:tab pos="1457960" algn="l"/>
              </a:tabLst>
            </a:pPr>
            <a:r>
              <a:rPr sz="2400" spc="55" dirty="0">
                <a:solidFill>
                  <a:srgbClr val="FFFFFF"/>
                </a:solidFill>
                <a:latin typeface="Arial"/>
                <a:cs typeface="Arial"/>
              </a:rPr>
              <a:t>HO	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C	</a:t>
            </a:r>
            <a:r>
              <a:rPr sz="2400" spc="1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  <a:p>
            <a:pPr marL="148590">
              <a:lnSpc>
                <a:spcPct val="100000"/>
              </a:lnSpc>
              <a:spcBef>
                <a:spcPts val="2450"/>
              </a:spcBef>
            </a:pPr>
            <a:r>
              <a:rPr sz="1800" spc="105" dirty="0">
                <a:solidFill>
                  <a:srgbClr val="FFFFFF"/>
                </a:solidFill>
                <a:latin typeface="Arial"/>
                <a:cs typeface="Arial"/>
              </a:rPr>
              <a:t>partial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Arial"/>
                <a:cs typeface="Arial"/>
              </a:rPr>
              <a:t>bonding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4348479" y="266700"/>
            <a:ext cx="11544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2485" algn="l"/>
              </a:tabLst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R	</a:t>
            </a:r>
            <a:r>
              <a:rPr sz="2000" spc="65" dirty="0">
                <a:solidFill>
                  <a:srgbClr val="009800"/>
                </a:solidFill>
                <a:latin typeface="Arial"/>
                <a:cs typeface="Arial"/>
              </a:rPr>
              <a:t>2</a:t>
            </a:r>
            <a:r>
              <a:rPr sz="2000" spc="135" dirty="0">
                <a:solidFill>
                  <a:srgbClr val="009800"/>
                </a:solidFill>
                <a:latin typeface="Arial"/>
                <a:cs typeface="Arial"/>
              </a:rPr>
              <a:t>p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5060950" y="685800"/>
            <a:ext cx="120650" cy="361950"/>
          </a:xfrm>
          <a:custGeom>
            <a:avLst/>
            <a:gdLst/>
            <a:ahLst/>
            <a:cxnLst/>
            <a:rect l="l" t="t" r="r" b="b"/>
            <a:pathLst>
              <a:path w="120650" h="361950">
                <a:moveTo>
                  <a:pt x="120650" y="0"/>
                </a:moveTo>
                <a:lnTo>
                  <a:pt x="0" y="361950"/>
                </a:lnTo>
              </a:path>
            </a:pathLst>
          </a:custGeom>
          <a:ln w="12700">
            <a:solidFill>
              <a:srgbClr val="00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029200" y="1012189"/>
            <a:ext cx="74929" cy="130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495800" y="1583689"/>
            <a:ext cx="228600" cy="838200"/>
          </a:xfrm>
          <a:custGeom>
            <a:avLst/>
            <a:gdLst/>
            <a:ahLst/>
            <a:cxnLst/>
            <a:rect l="l" t="t" r="r" b="b"/>
            <a:pathLst>
              <a:path w="228600" h="838200">
                <a:moveTo>
                  <a:pt x="0" y="0"/>
                </a:moveTo>
                <a:lnTo>
                  <a:pt x="76200" y="838200"/>
                </a:lnTo>
                <a:lnTo>
                  <a:pt x="22860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495800" y="1583689"/>
            <a:ext cx="228600" cy="838200"/>
          </a:xfrm>
          <a:custGeom>
            <a:avLst/>
            <a:gdLst/>
            <a:ahLst/>
            <a:cxnLst/>
            <a:rect l="l" t="t" r="r" b="b"/>
            <a:pathLst>
              <a:path w="228600" h="838200">
                <a:moveTo>
                  <a:pt x="0" y="0"/>
                </a:moveTo>
                <a:lnTo>
                  <a:pt x="76200" y="838200"/>
                </a:lnTo>
                <a:lnTo>
                  <a:pt x="228600" y="838200"/>
                </a:lnTo>
                <a:lnTo>
                  <a:pt x="0" y="0"/>
                </a:lnTo>
                <a:close/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495800" y="15836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26940" y="2424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 txBox="1">
            <a:spLocks noGrp="1"/>
          </p:cNvSpPr>
          <p:nvPr>
            <p:ph type="title"/>
          </p:nvPr>
        </p:nvSpPr>
        <p:spPr>
          <a:xfrm>
            <a:off x="292100" y="322579"/>
            <a:ext cx="24555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0" spc="35" dirty="0">
                <a:solidFill>
                  <a:srgbClr val="336698"/>
                </a:solidFill>
                <a:latin typeface="Arial"/>
                <a:cs typeface="Arial"/>
              </a:rPr>
              <a:t>THE</a:t>
            </a:r>
            <a:r>
              <a:rPr sz="2400" b="0" spc="-130" dirty="0">
                <a:solidFill>
                  <a:srgbClr val="336698"/>
                </a:solidFill>
                <a:latin typeface="Arial"/>
                <a:cs typeface="Arial"/>
              </a:rPr>
              <a:t> </a:t>
            </a:r>
            <a:r>
              <a:rPr sz="2400" b="0" spc="40" dirty="0">
                <a:solidFill>
                  <a:srgbClr val="336698"/>
                </a:solidFill>
                <a:latin typeface="Arial"/>
                <a:cs typeface="Arial"/>
              </a:rPr>
              <a:t>INVERSION  </a:t>
            </a:r>
            <a:r>
              <a:rPr sz="2400" b="0" dirty="0">
                <a:solidFill>
                  <a:srgbClr val="336698"/>
                </a:solidFill>
                <a:latin typeface="Arial"/>
                <a:cs typeface="Arial"/>
              </a:rPr>
              <a:t>PROCESS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2353310" y="3416300"/>
            <a:ext cx="41020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80" dirty="0">
                <a:solidFill>
                  <a:srgbClr val="336698"/>
                </a:solidFill>
                <a:latin typeface="Arial"/>
                <a:cs typeface="Arial"/>
              </a:rPr>
              <a:t>s</a:t>
            </a:r>
            <a:r>
              <a:rPr sz="2000" spc="135" dirty="0">
                <a:solidFill>
                  <a:srgbClr val="336698"/>
                </a:solidFill>
                <a:latin typeface="Arial"/>
                <a:cs typeface="Arial"/>
              </a:rPr>
              <a:t>p</a:t>
            </a:r>
            <a:r>
              <a:rPr sz="1725" spc="67" baseline="28985" dirty="0">
                <a:solidFill>
                  <a:srgbClr val="336698"/>
                </a:solidFill>
                <a:latin typeface="Arial"/>
                <a:cs typeface="Arial"/>
              </a:rPr>
              <a:t>3</a:t>
            </a:r>
            <a:endParaRPr sz="1725" baseline="28985">
              <a:latin typeface="Arial"/>
              <a:cs typeface="Arial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8449309" y="4102100"/>
            <a:ext cx="4114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90" dirty="0">
                <a:solidFill>
                  <a:srgbClr val="336698"/>
                </a:solidFill>
                <a:latin typeface="Arial"/>
                <a:cs typeface="Arial"/>
              </a:rPr>
              <a:t>s</a:t>
            </a:r>
            <a:r>
              <a:rPr sz="2000" spc="135" dirty="0">
                <a:solidFill>
                  <a:srgbClr val="336698"/>
                </a:solidFill>
                <a:latin typeface="Arial"/>
                <a:cs typeface="Arial"/>
              </a:rPr>
              <a:t>p</a:t>
            </a:r>
            <a:r>
              <a:rPr sz="1725" spc="67" baseline="28985" dirty="0">
                <a:solidFill>
                  <a:srgbClr val="336698"/>
                </a:solidFill>
                <a:latin typeface="Arial"/>
                <a:cs typeface="Arial"/>
              </a:rPr>
              <a:t>3</a:t>
            </a:r>
            <a:endParaRPr sz="1725" baseline="28985">
              <a:latin typeface="Arial"/>
              <a:cs typeface="Arial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3724909" y="520700"/>
            <a:ext cx="41020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80" dirty="0">
                <a:solidFill>
                  <a:srgbClr val="336698"/>
                </a:solidFill>
                <a:latin typeface="Arial"/>
                <a:cs typeface="Arial"/>
              </a:rPr>
              <a:t>s</a:t>
            </a:r>
            <a:r>
              <a:rPr sz="2000" spc="135" dirty="0">
                <a:solidFill>
                  <a:srgbClr val="336698"/>
                </a:solidFill>
                <a:latin typeface="Arial"/>
                <a:cs typeface="Arial"/>
              </a:rPr>
              <a:t>p</a:t>
            </a:r>
            <a:r>
              <a:rPr sz="1725" spc="67" baseline="28985" dirty="0">
                <a:solidFill>
                  <a:srgbClr val="336698"/>
                </a:solidFill>
                <a:latin typeface="Arial"/>
                <a:cs typeface="Arial"/>
              </a:rPr>
              <a:t>2</a:t>
            </a:r>
            <a:endParaRPr sz="1725" baseline="28985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270" y="1838960"/>
            <a:ext cx="6990715" cy="168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100"/>
              </a:spcBef>
              <a:tabLst>
                <a:tab pos="4074795" algn="l"/>
              </a:tabLst>
            </a:pPr>
            <a:r>
              <a:rPr sz="4800" b="0" spc="-270" dirty="0">
                <a:latin typeface="Arial Black"/>
                <a:cs typeface="Arial Black"/>
              </a:rPr>
              <a:t>S</a:t>
            </a:r>
            <a:r>
              <a:rPr sz="4125" b="0" spc="-412" baseline="-24242" dirty="0">
                <a:latin typeface="Arial Black"/>
                <a:cs typeface="Arial Black"/>
              </a:rPr>
              <a:t>N</a:t>
            </a:r>
            <a:r>
              <a:rPr sz="4800" b="0" spc="-535" dirty="0">
                <a:latin typeface="Arial Black"/>
                <a:cs typeface="Arial Black"/>
              </a:rPr>
              <a:t>2</a:t>
            </a:r>
            <a:r>
              <a:rPr sz="4800" b="0" spc="-285" dirty="0">
                <a:latin typeface="Arial Black"/>
                <a:cs typeface="Arial Black"/>
              </a:rPr>
              <a:t> </a:t>
            </a:r>
            <a:r>
              <a:rPr sz="4800" b="0" spc="-430" dirty="0">
                <a:latin typeface="Arial Black"/>
                <a:cs typeface="Arial Black"/>
              </a:rPr>
              <a:t>r</a:t>
            </a:r>
            <a:r>
              <a:rPr sz="4800" b="0" spc="-650" dirty="0">
                <a:latin typeface="Arial Black"/>
                <a:cs typeface="Arial Black"/>
              </a:rPr>
              <a:t>e</a:t>
            </a:r>
            <a:r>
              <a:rPr sz="4800" b="0" spc="-550" dirty="0">
                <a:latin typeface="Arial Black"/>
                <a:cs typeface="Arial Black"/>
              </a:rPr>
              <a:t>a</a:t>
            </a:r>
            <a:r>
              <a:rPr sz="4800" b="0" spc="-805" dirty="0">
                <a:latin typeface="Arial Black"/>
                <a:cs typeface="Arial Black"/>
              </a:rPr>
              <a:t>c</a:t>
            </a:r>
            <a:r>
              <a:rPr sz="4800" b="0" spc="-509" dirty="0">
                <a:latin typeface="Arial Black"/>
                <a:cs typeface="Arial Black"/>
              </a:rPr>
              <a:t>ti</a:t>
            </a:r>
            <a:r>
              <a:rPr sz="4800" b="0" spc="-875" dirty="0">
                <a:latin typeface="Arial Black"/>
                <a:cs typeface="Arial Black"/>
              </a:rPr>
              <a:t>o</a:t>
            </a:r>
            <a:r>
              <a:rPr sz="4800" b="0" spc="-535" dirty="0">
                <a:latin typeface="Arial Black"/>
                <a:cs typeface="Arial Black"/>
              </a:rPr>
              <a:t>n</a:t>
            </a:r>
            <a:r>
              <a:rPr sz="4800" b="0" spc="-285" dirty="0">
                <a:latin typeface="Arial Black"/>
                <a:cs typeface="Arial Black"/>
              </a:rPr>
              <a:t> </a:t>
            </a:r>
            <a:r>
              <a:rPr sz="4800" b="0" spc="-265" dirty="0">
                <a:latin typeface="Arial Black"/>
                <a:cs typeface="Arial Black"/>
              </a:rPr>
              <a:t>:</a:t>
            </a:r>
            <a:r>
              <a:rPr sz="4800" b="0" dirty="0">
                <a:latin typeface="Arial Black"/>
                <a:cs typeface="Arial Black"/>
              </a:rPr>
              <a:t>	</a:t>
            </a:r>
            <a:r>
              <a:rPr sz="4800" spc="110" dirty="0"/>
              <a:t>s</a:t>
            </a:r>
            <a:r>
              <a:rPr sz="4800" spc="120" dirty="0"/>
              <a:t>ubst</a:t>
            </a:r>
            <a:r>
              <a:rPr sz="4800" spc="114" dirty="0"/>
              <a:t>r</a:t>
            </a:r>
            <a:r>
              <a:rPr sz="4800" spc="385" dirty="0"/>
              <a:t>a</a:t>
            </a:r>
            <a:r>
              <a:rPr sz="4800" spc="120" dirty="0"/>
              <a:t>t</a:t>
            </a:r>
            <a:r>
              <a:rPr sz="4800" dirty="0"/>
              <a:t>e  </a:t>
            </a:r>
            <a:r>
              <a:rPr sz="4800" spc="105" dirty="0"/>
              <a:t>structure</a:t>
            </a:r>
            <a:endParaRPr sz="4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1480820"/>
            <a:ext cx="32429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50" spc="-277" baseline="17921" dirty="0">
                <a:solidFill>
                  <a:srgbClr val="00CCFF"/>
                </a:solidFill>
                <a:latin typeface="Symbol"/>
                <a:cs typeface="Symbol"/>
              </a:rPr>
              <a:t></a:t>
            </a:r>
            <a:r>
              <a:rPr sz="4800" spc="-185" dirty="0">
                <a:solidFill>
                  <a:srgbClr val="FF0000"/>
                </a:solidFill>
                <a:latin typeface="Arial Black"/>
                <a:cs typeface="Arial Black"/>
              </a:rPr>
              <a:t>Less</a:t>
            </a:r>
            <a:r>
              <a:rPr sz="4800" spc="-35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4800" spc="-595" dirty="0">
                <a:solidFill>
                  <a:srgbClr val="FF0000"/>
                </a:solidFill>
                <a:latin typeface="Arial Black"/>
                <a:cs typeface="Arial Black"/>
              </a:rPr>
              <a:t>bulky</a:t>
            </a:r>
            <a:endParaRPr sz="48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3247389"/>
            <a:ext cx="564451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4650" spc="-375" baseline="17921" dirty="0">
                <a:solidFill>
                  <a:srgbClr val="00CCFF"/>
                </a:solidFill>
                <a:latin typeface="Symbol"/>
                <a:cs typeface="Symbol"/>
              </a:rPr>
              <a:t></a:t>
            </a:r>
            <a:r>
              <a:rPr sz="4800" spc="-250" dirty="0">
                <a:solidFill>
                  <a:srgbClr val="FF0000"/>
                </a:solidFill>
                <a:latin typeface="Arial Black"/>
                <a:cs typeface="Arial Black"/>
              </a:rPr>
              <a:t>Should </a:t>
            </a:r>
            <a:r>
              <a:rPr sz="4800" spc="-540" dirty="0">
                <a:solidFill>
                  <a:srgbClr val="FF0000"/>
                </a:solidFill>
                <a:latin typeface="Arial Black"/>
                <a:cs typeface="Arial Black"/>
              </a:rPr>
              <a:t>stabilize </a:t>
            </a:r>
            <a:r>
              <a:rPr sz="4800" spc="-630" dirty="0">
                <a:solidFill>
                  <a:srgbClr val="FF0000"/>
                </a:solidFill>
                <a:latin typeface="Arial Black"/>
                <a:cs typeface="Arial Black"/>
              </a:rPr>
              <a:t>the  </a:t>
            </a:r>
            <a:r>
              <a:rPr sz="4800" spc="-590" dirty="0">
                <a:solidFill>
                  <a:srgbClr val="FF0000"/>
                </a:solidFill>
                <a:latin typeface="Arial Black"/>
                <a:cs typeface="Arial Black"/>
              </a:rPr>
              <a:t>transition</a:t>
            </a:r>
            <a:r>
              <a:rPr sz="4800" spc="-29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4800" spc="-640" dirty="0">
                <a:solidFill>
                  <a:srgbClr val="FF0000"/>
                </a:solidFill>
                <a:latin typeface="Arial Black"/>
                <a:cs typeface="Arial Black"/>
              </a:rPr>
              <a:t>state</a:t>
            </a:r>
            <a:endParaRPr sz="4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470" y="482600"/>
            <a:ext cx="82429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335" dirty="0">
                <a:latin typeface="Arial Black"/>
                <a:cs typeface="Arial Black"/>
              </a:rPr>
              <a:t>S</a:t>
            </a:r>
            <a:r>
              <a:rPr sz="3825" b="0" spc="-502" baseline="-23965" dirty="0">
                <a:latin typeface="Arial Black"/>
                <a:cs typeface="Arial Black"/>
              </a:rPr>
              <a:t>N</a:t>
            </a:r>
            <a:r>
              <a:rPr sz="4400" b="0" spc="-335" dirty="0">
                <a:latin typeface="Arial Black"/>
                <a:cs typeface="Arial Black"/>
              </a:rPr>
              <a:t>2 </a:t>
            </a:r>
            <a:r>
              <a:rPr sz="4400" b="0" spc="-495" dirty="0">
                <a:latin typeface="Arial Black"/>
                <a:cs typeface="Arial Black"/>
              </a:rPr>
              <a:t>Reaction: </a:t>
            </a:r>
            <a:r>
              <a:rPr sz="4400" b="0" spc="-545" dirty="0">
                <a:latin typeface="Arial Black"/>
                <a:cs typeface="Arial Black"/>
              </a:rPr>
              <a:t>substrate</a:t>
            </a:r>
            <a:r>
              <a:rPr sz="4400" b="0" spc="65" dirty="0">
                <a:latin typeface="Arial Black"/>
                <a:cs typeface="Arial Black"/>
              </a:rPr>
              <a:t> </a:t>
            </a:r>
            <a:r>
              <a:rPr sz="4400" b="0" spc="-575" dirty="0">
                <a:latin typeface="Arial Black"/>
                <a:cs typeface="Arial Black"/>
              </a:rPr>
              <a:t>structure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2130" y="1183083"/>
            <a:ext cx="5539105" cy="896619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KI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Acetone at</a:t>
            </a:r>
            <a:r>
              <a:rPr sz="20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25°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090"/>
              </a:spcBef>
            </a:pPr>
            <a:r>
              <a:rPr sz="2775" b="1" spc="52" baseline="25525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50" b="1" spc="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50" b="1" spc="20" dirty="0">
                <a:solidFill>
                  <a:srgbClr val="0000FF"/>
                </a:solidFill>
                <a:latin typeface="Arial"/>
                <a:cs typeface="Arial"/>
              </a:rPr>
              <a:t>el</a:t>
            </a:r>
            <a:endParaRPr sz="18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00040" y="2033270"/>
            <a:ext cx="896619" cy="0"/>
          </a:xfrm>
          <a:custGeom>
            <a:avLst/>
            <a:gdLst/>
            <a:ahLst/>
            <a:cxnLst/>
            <a:rect l="l" t="t" r="r" b="b"/>
            <a:pathLst>
              <a:path w="896620">
                <a:moveTo>
                  <a:pt x="0" y="0"/>
                </a:moveTo>
                <a:lnTo>
                  <a:pt x="896620" y="0"/>
                </a:lnTo>
              </a:path>
            </a:pathLst>
          </a:custGeom>
          <a:ln w="1397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38470" y="2258060"/>
            <a:ext cx="431800" cy="3105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25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sz="1850" b="1" spc="35" dirty="0">
                <a:solidFill>
                  <a:srgbClr val="0000FF"/>
                </a:solidFill>
                <a:latin typeface="Arial"/>
                <a:cs typeface="Arial"/>
              </a:rPr>
              <a:t>5</a:t>
            </a:r>
            <a:r>
              <a:rPr sz="1850" b="1" spc="30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endParaRPr sz="18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65800" y="3028950"/>
            <a:ext cx="160655" cy="3105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3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endParaRPr sz="18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51829" y="4053839"/>
            <a:ext cx="634365" cy="3105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25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sz="1850" b="1" spc="30" dirty="0">
                <a:solidFill>
                  <a:srgbClr val="0000FF"/>
                </a:solidFill>
                <a:latin typeface="Arial"/>
                <a:cs typeface="Arial"/>
              </a:rPr>
              <a:t>.0</a:t>
            </a:r>
            <a:r>
              <a:rPr sz="1850" b="1" spc="20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sz="1850" b="1" spc="30" dirty="0">
                <a:solidFill>
                  <a:srgbClr val="0000FF"/>
                </a:solidFill>
                <a:latin typeface="Arial"/>
                <a:cs typeface="Arial"/>
              </a:rPr>
              <a:t>8</a:t>
            </a:r>
            <a:endParaRPr sz="18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29909" y="5538470"/>
            <a:ext cx="1314450" cy="3105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20" dirty="0">
                <a:solidFill>
                  <a:srgbClr val="0000FF"/>
                </a:solidFill>
                <a:latin typeface="Arial"/>
                <a:cs typeface="Arial"/>
              </a:rPr>
              <a:t>unreactive!</a:t>
            </a:r>
            <a:endParaRPr sz="18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9339" y="2141219"/>
            <a:ext cx="804545" cy="3105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20" dirty="0">
                <a:solidFill>
                  <a:srgbClr val="0000FF"/>
                </a:solidFill>
                <a:latin typeface="Arial"/>
                <a:cs typeface="Arial"/>
              </a:rPr>
              <a:t>CH</a:t>
            </a:r>
            <a:r>
              <a:rPr sz="1875" b="1" spc="30" baseline="-28888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sz="1875" b="1" spc="225" baseline="-2888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50" b="1" spc="25" dirty="0">
                <a:solidFill>
                  <a:srgbClr val="0000FF"/>
                </a:solidFill>
                <a:latin typeface="Arial"/>
                <a:cs typeface="Arial"/>
              </a:rPr>
              <a:t>Br</a:t>
            </a:r>
            <a:endParaRPr sz="18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65580" y="2299970"/>
            <a:ext cx="92710" cy="0"/>
          </a:xfrm>
          <a:custGeom>
            <a:avLst/>
            <a:gdLst/>
            <a:ahLst/>
            <a:cxnLst/>
            <a:rect l="l" t="t" r="r" b="b"/>
            <a:pathLst>
              <a:path w="92709">
                <a:moveTo>
                  <a:pt x="0" y="0"/>
                </a:moveTo>
                <a:lnTo>
                  <a:pt x="92709" y="0"/>
                </a:lnTo>
              </a:path>
            </a:pathLst>
          </a:custGeom>
          <a:ln w="1397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49069" y="3206750"/>
            <a:ext cx="93980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980" y="0"/>
                </a:lnTo>
              </a:path>
            </a:pathLst>
          </a:custGeom>
          <a:ln w="1397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52830" y="3046730"/>
            <a:ext cx="1313815" cy="3105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20" dirty="0">
                <a:solidFill>
                  <a:srgbClr val="0000FF"/>
                </a:solidFill>
                <a:latin typeface="Arial"/>
                <a:cs typeface="Arial"/>
              </a:rPr>
              <a:t>CH</a:t>
            </a:r>
            <a:r>
              <a:rPr sz="1875" b="1" spc="30" baseline="-28888" dirty="0">
                <a:solidFill>
                  <a:srgbClr val="0000FF"/>
                </a:solidFill>
                <a:latin typeface="Arial"/>
                <a:cs typeface="Arial"/>
              </a:rPr>
              <a:t>3 </a:t>
            </a:r>
            <a:r>
              <a:rPr sz="1850" b="1" spc="20" dirty="0">
                <a:solidFill>
                  <a:srgbClr val="0000FF"/>
                </a:solidFill>
                <a:latin typeface="Arial"/>
                <a:cs typeface="Arial"/>
              </a:rPr>
              <a:t>CH</a:t>
            </a:r>
            <a:r>
              <a:rPr sz="1875" b="1" spc="30" baseline="-28888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sz="1875" b="1" spc="-30" baseline="-2888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50" b="1" spc="25" dirty="0">
                <a:solidFill>
                  <a:srgbClr val="0000FF"/>
                </a:solidFill>
                <a:latin typeface="Arial"/>
                <a:cs typeface="Arial"/>
              </a:rPr>
              <a:t>Br</a:t>
            </a:r>
            <a:endParaRPr sz="18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59610" y="3206750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709" y="0"/>
                </a:lnTo>
              </a:path>
            </a:pathLst>
          </a:custGeom>
          <a:ln w="1397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49069" y="4184650"/>
            <a:ext cx="93980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980" y="0"/>
                </a:lnTo>
              </a:path>
            </a:pathLst>
          </a:custGeom>
          <a:ln w="1397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59610" y="4184650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709" y="0"/>
                </a:lnTo>
              </a:path>
            </a:pathLst>
          </a:custGeom>
          <a:ln w="1397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52830" y="4025900"/>
            <a:ext cx="1313815" cy="8096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031875" algn="l"/>
              </a:tabLst>
            </a:pPr>
            <a:r>
              <a:rPr sz="1850" b="1" spc="30" dirty="0">
                <a:solidFill>
                  <a:srgbClr val="0000FF"/>
                </a:solidFill>
                <a:latin typeface="Arial"/>
                <a:cs typeface="Arial"/>
              </a:rPr>
              <a:t>CH</a:t>
            </a:r>
            <a:r>
              <a:rPr sz="1875" b="1" spc="15" baseline="-28888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sz="1875" b="1" baseline="-2888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75" b="1" spc="-187" baseline="-2888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50" b="1" spc="3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50" b="1" spc="4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50" b="1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1850" b="1" spc="30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50" b="1" spc="2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endParaRPr sz="1850">
              <a:latin typeface="Arial"/>
              <a:cs typeface="Arial"/>
            </a:endParaRPr>
          </a:p>
          <a:p>
            <a:pPr marL="522605">
              <a:lnSpc>
                <a:spcPct val="100000"/>
              </a:lnSpc>
              <a:spcBef>
                <a:spcPts val="1710"/>
              </a:spcBef>
            </a:pPr>
            <a:r>
              <a:rPr sz="1850" b="1" spc="20" dirty="0">
                <a:solidFill>
                  <a:srgbClr val="0000FF"/>
                </a:solidFill>
                <a:latin typeface="Arial"/>
                <a:cs typeface="Arial"/>
              </a:rPr>
              <a:t>CH</a:t>
            </a:r>
            <a:r>
              <a:rPr sz="1875" b="1" spc="30" baseline="-28888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endParaRPr sz="1875" baseline="-28888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663700" y="4310379"/>
            <a:ext cx="0" cy="248920"/>
          </a:xfrm>
          <a:custGeom>
            <a:avLst/>
            <a:gdLst/>
            <a:ahLst/>
            <a:cxnLst/>
            <a:rect l="l" t="t" r="r" b="b"/>
            <a:pathLst>
              <a:path h="248920">
                <a:moveTo>
                  <a:pt x="0" y="0"/>
                </a:moveTo>
                <a:lnTo>
                  <a:pt x="0" y="248920"/>
                </a:lnTo>
              </a:path>
            </a:pathLst>
          </a:custGeom>
          <a:ln w="1397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49069" y="5834379"/>
            <a:ext cx="93980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980" y="0"/>
                </a:lnTo>
              </a:path>
            </a:pathLst>
          </a:custGeom>
          <a:ln w="1397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52830" y="5674359"/>
            <a:ext cx="1313815" cy="3105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031875" algn="l"/>
              </a:tabLst>
            </a:pPr>
            <a:r>
              <a:rPr sz="1850" b="1" spc="30" dirty="0">
                <a:solidFill>
                  <a:srgbClr val="0000FF"/>
                </a:solidFill>
                <a:latin typeface="Arial"/>
                <a:cs typeface="Arial"/>
              </a:rPr>
              <a:t>CH</a:t>
            </a:r>
            <a:r>
              <a:rPr sz="1875" b="1" spc="15" baseline="-28888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sz="1875" b="1" baseline="-2888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75" b="1" spc="-187" baseline="-2888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50" b="1" spc="4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50" b="1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1850" b="1" spc="30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50" b="1" spc="2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endParaRPr sz="18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783079" y="5834379"/>
            <a:ext cx="269240" cy="0"/>
          </a:xfrm>
          <a:custGeom>
            <a:avLst/>
            <a:gdLst/>
            <a:ahLst/>
            <a:cxnLst/>
            <a:rect l="l" t="t" r="r" b="b"/>
            <a:pathLst>
              <a:path w="269239">
                <a:moveTo>
                  <a:pt x="0" y="0"/>
                </a:moveTo>
                <a:lnTo>
                  <a:pt x="269239" y="0"/>
                </a:lnTo>
              </a:path>
            </a:pathLst>
          </a:custGeom>
          <a:ln w="1397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563369" y="5175250"/>
            <a:ext cx="463550" cy="3105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30" dirty="0">
                <a:solidFill>
                  <a:srgbClr val="0000FF"/>
                </a:solidFill>
                <a:latin typeface="Arial"/>
                <a:cs typeface="Arial"/>
              </a:rPr>
              <a:t>CH</a:t>
            </a:r>
            <a:r>
              <a:rPr sz="1875" b="1" spc="15" baseline="-28888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endParaRPr sz="1875" baseline="-28888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63700" y="5459729"/>
            <a:ext cx="0" cy="248920"/>
          </a:xfrm>
          <a:custGeom>
            <a:avLst/>
            <a:gdLst/>
            <a:ahLst/>
            <a:cxnLst/>
            <a:rect l="l" t="t" r="r" b="b"/>
            <a:pathLst>
              <a:path h="248920">
                <a:moveTo>
                  <a:pt x="0" y="248920"/>
                </a:moveTo>
                <a:lnTo>
                  <a:pt x="0" y="0"/>
                </a:lnTo>
              </a:path>
            </a:pathLst>
          </a:custGeom>
          <a:ln w="1397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563369" y="6173470"/>
            <a:ext cx="463550" cy="3105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30" dirty="0">
                <a:solidFill>
                  <a:srgbClr val="0000FF"/>
                </a:solidFill>
                <a:latin typeface="Arial"/>
                <a:cs typeface="Arial"/>
              </a:rPr>
              <a:t>CH</a:t>
            </a:r>
            <a:r>
              <a:rPr sz="1875" b="1" spc="15" baseline="-28888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endParaRPr sz="1875" baseline="-28888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663700" y="5958840"/>
            <a:ext cx="0" cy="248920"/>
          </a:xfrm>
          <a:custGeom>
            <a:avLst/>
            <a:gdLst/>
            <a:ahLst/>
            <a:cxnLst/>
            <a:rect l="l" t="t" r="r" b="b"/>
            <a:pathLst>
              <a:path h="248920">
                <a:moveTo>
                  <a:pt x="0" y="0"/>
                </a:moveTo>
                <a:lnTo>
                  <a:pt x="0" y="248920"/>
                </a:lnTo>
              </a:path>
            </a:pathLst>
          </a:custGeom>
          <a:ln w="1397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914400"/>
            <a:ext cx="8701659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5669" y="34290"/>
            <a:ext cx="6738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10" dirty="0">
                <a:solidFill>
                  <a:srgbClr val="0000CC"/>
                </a:solidFill>
                <a:latin typeface="Arial Black"/>
                <a:cs typeface="Arial Black"/>
              </a:rPr>
              <a:t>Relative</a:t>
            </a:r>
            <a:r>
              <a:rPr sz="1800" b="0" spc="-105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1800" b="0" spc="-220" dirty="0">
                <a:solidFill>
                  <a:srgbClr val="0000CC"/>
                </a:solidFill>
                <a:latin typeface="Arial Black"/>
                <a:cs typeface="Arial Black"/>
              </a:rPr>
              <a:t>rates</a:t>
            </a:r>
            <a:r>
              <a:rPr sz="1800" b="0" spc="-100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1800" b="0" spc="-204" dirty="0">
                <a:solidFill>
                  <a:srgbClr val="0000CC"/>
                </a:solidFill>
                <a:latin typeface="Arial Black"/>
                <a:cs typeface="Arial Black"/>
              </a:rPr>
              <a:t>of</a:t>
            </a:r>
            <a:r>
              <a:rPr sz="1800" b="0" spc="-100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1800" b="0" spc="-140" dirty="0">
                <a:solidFill>
                  <a:srgbClr val="0000CC"/>
                </a:solidFill>
                <a:latin typeface="Arial Black"/>
                <a:cs typeface="Arial Black"/>
              </a:rPr>
              <a:t>S</a:t>
            </a:r>
            <a:r>
              <a:rPr sz="1575" b="0" spc="-209" baseline="-23809" dirty="0">
                <a:solidFill>
                  <a:srgbClr val="0000CC"/>
                </a:solidFill>
                <a:latin typeface="Arial Black"/>
                <a:cs typeface="Arial Black"/>
              </a:rPr>
              <a:t>N</a:t>
            </a:r>
            <a:r>
              <a:rPr sz="1800" b="0" spc="-140" dirty="0">
                <a:solidFill>
                  <a:srgbClr val="0000CC"/>
                </a:solidFill>
                <a:latin typeface="Arial Black"/>
                <a:cs typeface="Arial Black"/>
              </a:rPr>
              <a:t>2</a:t>
            </a:r>
            <a:r>
              <a:rPr sz="1800" b="0" spc="-100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1800" b="0" spc="-225" dirty="0">
                <a:solidFill>
                  <a:srgbClr val="0000CC"/>
                </a:solidFill>
                <a:latin typeface="Arial Black"/>
                <a:cs typeface="Arial Black"/>
              </a:rPr>
              <a:t>reactions</a:t>
            </a:r>
            <a:r>
              <a:rPr sz="1800" b="0" spc="-100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1800" b="0" spc="-204" dirty="0">
                <a:solidFill>
                  <a:srgbClr val="0000CC"/>
                </a:solidFill>
                <a:latin typeface="Arial Black"/>
                <a:cs typeface="Arial Black"/>
              </a:rPr>
              <a:t>of</a:t>
            </a:r>
            <a:r>
              <a:rPr sz="1800" b="0" spc="-90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1800" b="0" spc="-229" dirty="0">
                <a:solidFill>
                  <a:srgbClr val="0000CC"/>
                </a:solidFill>
                <a:latin typeface="Arial Black"/>
                <a:cs typeface="Arial Black"/>
              </a:rPr>
              <a:t>alkyl</a:t>
            </a:r>
            <a:r>
              <a:rPr sz="1800" b="0" spc="-105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1800" b="0" spc="-220" dirty="0">
                <a:solidFill>
                  <a:srgbClr val="0000CC"/>
                </a:solidFill>
                <a:latin typeface="Arial Black"/>
                <a:cs typeface="Arial Black"/>
              </a:rPr>
              <a:t>chlorides</a:t>
            </a:r>
            <a:r>
              <a:rPr sz="1800" b="0" spc="-90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1800" b="0" spc="-280" dirty="0">
                <a:solidFill>
                  <a:srgbClr val="0000CC"/>
                </a:solidFill>
                <a:latin typeface="Arial Black"/>
                <a:cs typeface="Arial Black"/>
              </a:rPr>
              <a:t>with</a:t>
            </a:r>
            <a:r>
              <a:rPr sz="1800" b="0" spc="-100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1800" b="0" spc="-235" dirty="0">
                <a:solidFill>
                  <a:srgbClr val="0000CC"/>
                </a:solidFill>
                <a:latin typeface="Arial Black"/>
                <a:cs typeface="Arial Black"/>
              </a:rPr>
              <a:t>the</a:t>
            </a:r>
            <a:r>
              <a:rPr sz="1800" b="0" spc="-110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1800" b="0" spc="-210" dirty="0">
                <a:solidFill>
                  <a:srgbClr val="0000CC"/>
                </a:solidFill>
                <a:latin typeface="Arial Black"/>
                <a:cs typeface="Arial Black"/>
              </a:rPr>
              <a:t>iodide</a:t>
            </a:r>
            <a:r>
              <a:rPr sz="1800" b="0" spc="-100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1800" b="0" spc="-210" dirty="0">
                <a:solidFill>
                  <a:srgbClr val="0000CC"/>
                </a:solidFill>
                <a:latin typeface="Arial Black"/>
                <a:cs typeface="Arial Black"/>
              </a:rPr>
              <a:t>ion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3029" y="1310640"/>
            <a:ext cx="1038225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relative</a:t>
            </a:r>
            <a:r>
              <a:rPr sz="155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5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rate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41220" y="1324610"/>
            <a:ext cx="1214755" cy="8521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Alkyl</a:t>
            </a:r>
            <a:r>
              <a:rPr sz="1550" b="1" spc="-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55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chloride</a:t>
            </a: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Times New Roman"/>
              <a:cs typeface="Times New Roman"/>
            </a:endParaRPr>
          </a:p>
          <a:p>
            <a:pPr marL="118110">
              <a:lnSpc>
                <a:spcPct val="100000"/>
              </a:lnSpc>
              <a:tabLst>
                <a:tab pos="681355" algn="l"/>
              </a:tabLst>
            </a:pPr>
            <a:r>
              <a:rPr sz="1550" spc="-5" dirty="0">
                <a:latin typeface="Arial"/>
                <a:cs typeface="Arial"/>
              </a:rPr>
              <a:t>Me	</a:t>
            </a:r>
            <a:r>
              <a:rPr sz="1550" spc="-10" dirty="0">
                <a:latin typeface="Arial"/>
                <a:cs typeface="Arial"/>
              </a:rPr>
              <a:t>Cl</a:t>
            </a:r>
            <a:endParaRPr sz="15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50160" y="2047239"/>
            <a:ext cx="252729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0" y="0"/>
                </a:moveTo>
                <a:lnTo>
                  <a:pt x="252729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27040" y="1880870"/>
            <a:ext cx="319405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b="1" dirty="0">
                <a:latin typeface="Times New Roman"/>
                <a:cs typeface="Times New Roman"/>
              </a:rPr>
              <a:t>2</a:t>
            </a:r>
            <a:r>
              <a:rPr sz="1550" b="1" spc="-20" dirty="0">
                <a:latin typeface="Times New Roman"/>
                <a:cs typeface="Times New Roman"/>
              </a:rPr>
              <a:t>0</a:t>
            </a:r>
            <a:r>
              <a:rPr sz="1550" b="1" spc="-5" dirty="0">
                <a:latin typeface="Times New Roman"/>
                <a:cs typeface="Times New Roman"/>
              </a:rPr>
              <a:t>0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08860" y="2882900"/>
            <a:ext cx="360680" cy="209550"/>
          </a:xfrm>
          <a:custGeom>
            <a:avLst/>
            <a:gdLst/>
            <a:ahLst/>
            <a:cxnLst/>
            <a:rect l="l" t="t" r="r" b="b"/>
            <a:pathLst>
              <a:path w="360680" h="209550">
                <a:moveTo>
                  <a:pt x="0" y="209550"/>
                </a:moveTo>
                <a:lnTo>
                  <a:pt x="360679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48939" y="2960370"/>
            <a:ext cx="210185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5" dirty="0">
                <a:latin typeface="Arial"/>
                <a:cs typeface="Arial"/>
              </a:rPr>
              <a:t>C</a:t>
            </a:r>
            <a:r>
              <a:rPr sz="1550" spc="-5" dirty="0">
                <a:latin typeface="Arial"/>
                <a:cs typeface="Arial"/>
              </a:rPr>
              <a:t>l</a:t>
            </a:r>
            <a:endParaRPr sz="15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69539" y="2882900"/>
            <a:ext cx="284480" cy="163830"/>
          </a:xfrm>
          <a:custGeom>
            <a:avLst/>
            <a:gdLst/>
            <a:ahLst/>
            <a:cxnLst/>
            <a:rect l="l" t="t" r="r" b="b"/>
            <a:pathLst>
              <a:path w="284480" h="163830">
                <a:moveTo>
                  <a:pt x="0" y="0"/>
                </a:moveTo>
                <a:lnTo>
                  <a:pt x="284480" y="163829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69539" y="2463800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419100"/>
                </a:moveTo>
                <a:lnTo>
                  <a:pt x="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56250" y="2731770"/>
            <a:ext cx="367665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b="1" spc="-20" dirty="0">
                <a:latin typeface="Times New Roman"/>
                <a:cs typeface="Times New Roman"/>
              </a:rPr>
              <a:t>0</a:t>
            </a:r>
            <a:r>
              <a:rPr sz="1550" b="1" spc="-15" dirty="0">
                <a:latin typeface="Times New Roman"/>
                <a:cs typeface="Times New Roman"/>
              </a:rPr>
              <a:t>.</a:t>
            </a:r>
            <a:r>
              <a:rPr sz="1550" b="1" dirty="0">
                <a:latin typeface="Times New Roman"/>
                <a:cs typeface="Times New Roman"/>
              </a:rPr>
              <a:t>0</a:t>
            </a:r>
            <a:r>
              <a:rPr sz="1550" b="1" spc="-5" dirty="0">
                <a:latin typeface="Times New Roman"/>
                <a:cs typeface="Times New Roman"/>
              </a:rPr>
              <a:t>2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88210" y="3702050"/>
            <a:ext cx="29718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5" dirty="0">
                <a:latin typeface="Arial"/>
                <a:cs typeface="Arial"/>
              </a:rPr>
              <a:t>M</a:t>
            </a:r>
            <a:r>
              <a:rPr sz="1550" spc="-5" dirty="0">
                <a:latin typeface="Arial"/>
                <a:cs typeface="Arial"/>
              </a:rPr>
              <a:t>e</a:t>
            </a:r>
            <a:endParaRPr sz="15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89860" y="3911600"/>
            <a:ext cx="17780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0" dirty="0">
                <a:latin typeface="Arial"/>
                <a:cs typeface="Arial"/>
              </a:rPr>
              <a:t>O</a:t>
            </a:r>
            <a:endParaRPr sz="15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99360" y="3881120"/>
            <a:ext cx="196850" cy="114300"/>
          </a:xfrm>
          <a:custGeom>
            <a:avLst/>
            <a:gdLst/>
            <a:ahLst/>
            <a:cxnLst/>
            <a:rect l="l" t="t" r="r" b="b"/>
            <a:pathLst>
              <a:path w="196850" h="114300">
                <a:moveTo>
                  <a:pt x="0" y="0"/>
                </a:moveTo>
                <a:lnTo>
                  <a:pt x="196850" y="114299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58770" y="3834129"/>
            <a:ext cx="281940" cy="163830"/>
          </a:xfrm>
          <a:custGeom>
            <a:avLst/>
            <a:gdLst/>
            <a:ahLst/>
            <a:cxnLst/>
            <a:rect l="l" t="t" r="r" b="b"/>
            <a:pathLst>
              <a:path w="281939" h="163829">
                <a:moveTo>
                  <a:pt x="0" y="163830"/>
                </a:moveTo>
                <a:lnTo>
                  <a:pt x="28194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418840" y="3911600"/>
            <a:ext cx="210185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5" dirty="0">
                <a:latin typeface="Arial"/>
                <a:cs typeface="Arial"/>
              </a:rPr>
              <a:t>C</a:t>
            </a:r>
            <a:r>
              <a:rPr sz="1550" spc="-5" dirty="0">
                <a:latin typeface="Arial"/>
                <a:cs typeface="Arial"/>
              </a:rPr>
              <a:t>l</a:t>
            </a:r>
            <a:endParaRPr sz="15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140710" y="3834129"/>
            <a:ext cx="283210" cy="163830"/>
          </a:xfrm>
          <a:custGeom>
            <a:avLst/>
            <a:gdLst/>
            <a:ahLst/>
            <a:cxnLst/>
            <a:rect l="l" t="t" r="r" b="b"/>
            <a:pathLst>
              <a:path w="283210" h="163829">
                <a:moveTo>
                  <a:pt x="0" y="0"/>
                </a:moveTo>
                <a:lnTo>
                  <a:pt x="283210" y="163830"/>
                </a:lnTo>
              </a:path>
            </a:pathLst>
          </a:custGeom>
          <a:ln w="13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579109" y="3792220"/>
            <a:ext cx="319405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b="1" dirty="0">
                <a:latin typeface="Times New Roman"/>
                <a:cs typeface="Times New Roman"/>
              </a:rPr>
              <a:t>9</a:t>
            </a:r>
            <a:r>
              <a:rPr sz="1550" b="1" spc="-20" dirty="0">
                <a:latin typeface="Times New Roman"/>
                <a:cs typeface="Times New Roman"/>
              </a:rPr>
              <a:t>2</a:t>
            </a:r>
            <a:r>
              <a:rPr sz="1550" b="1" spc="-5" dirty="0">
                <a:latin typeface="Times New Roman"/>
                <a:cs typeface="Times New Roman"/>
              </a:rPr>
              <a:t>0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05050" y="5087620"/>
            <a:ext cx="0" cy="417830"/>
          </a:xfrm>
          <a:custGeom>
            <a:avLst/>
            <a:gdLst/>
            <a:ahLst/>
            <a:cxnLst/>
            <a:rect l="l" t="t" r="r" b="b"/>
            <a:pathLst>
              <a:path h="417829">
                <a:moveTo>
                  <a:pt x="0" y="0"/>
                </a:moveTo>
                <a:lnTo>
                  <a:pt x="0" y="417829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54579" y="5115559"/>
            <a:ext cx="0" cy="360680"/>
          </a:xfrm>
          <a:custGeom>
            <a:avLst/>
            <a:gdLst/>
            <a:ahLst/>
            <a:cxnLst/>
            <a:rect l="l" t="t" r="r" b="b"/>
            <a:pathLst>
              <a:path h="360679">
                <a:moveTo>
                  <a:pt x="0" y="0"/>
                </a:moveTo>
                <a:lnTo>
                  <a:pt x="0" y="360679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05050" y="5505450"/>
            <a:ext cx="360680" cy="208279"/>
          </a:xfrm>
          <a:custGeom>
            <a:avLst/>
            <a:gdLst/>
            <a:ahLst/>
            <a:cxnLst/>
            <a:rect l="l" t="t" r="r" b="b"/>
            <a:pathLst>
              <a:path w="360680" h="208279">
                <a:moveTo>
                  <a:pt x="0" y="0"/>
                </a:moveTo>
                <a:lnTo>
                  <a:pt x="360680" y="20828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65729" y="5505450"/>
            <a:ext cx="363220" cy="208279"/>
          </a:xfrm>
          <a:custGeom>
            <a:avLst/>
            <a:gdLst/>
            <a:ahLst/>
            <a:cxnLst/>
            <a:rect l="l" t="t" r="r" b="b"/>
            <a:pathLst>
              <a:path w="363219" h="208279">
                <a:moveTo>
                  <a:pt x="0" y="208280"/>
                </a:moveTo>
                <a:lnTo>
                  <a:pt x="363219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65729" y="5476240"/>
            <a:ext cx="312420" cy="179070"/>
          </a:xfrm>
          <a:custGeom>
            <a:avLst/>
            <a:gdLst/>
            <a:ahLst/>
            <a:cxnLst/>
            <a:rect l="l" t="t" r="r" b="b"/>
            <a:pathLst>
              <a:path w="312419" h="179070">
                <a:moveTo>
                  <a:pt x="0" y="179070"/>
                </a:moveTo>
                <a:lnTo>
                  <a:pt x="312419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28950" y="5087620"/>
            <a:ext cx="0" cy="417830"/>
          </a:xfrm>
          <a:custGeom>
            <a:avLst/>
            <a:gdLst/>
            <a:ahLst/>
            <a:cxnLst/>
            <a:rect l="l" t="t" r="r" b="b"/>
            <a:pathLst>
              <a:path h="417829">
                <a:moveTo>
                  <a:pt x="0" y="417829"/>
                </a:moveTo>
                <a:lnTo>
                  <a:pt x="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65729" y="4878070"/>
            <a:ext cx="363220" cy="209550"/>
          </a:xfrm>
          <a:custGeom>
            <a:avLst/>
            <a:gdLst/>
            <a:ahLst/>
            <a:cxnLst/>
            <a:rect l="l" t="t" r="r" b="b"/>
            <a:pathLst>
              <a:path w="363219" h="209550">
                <a:moveTo>
                  <a:pt x="363219" y="209549"/>
                </a:moveTo>
                <a:lnTo>
                  <a:pt x="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65729" y="4936490"/>
            <a:ext cx="312420" cy="179070"/>
          </a:xfrm>
          <a:custGeom>
            <a:avLst/>
            <a:gdLst/>
            <a:ahLst/>
            <a:cxnLst/>
            <a:rect l="l" t="t" r="r" b="b"/>
            <a:pathLst>
              <a:path w="312419" h="179070">
                <a:moveTo>
                  <a:pt x="312419" y="179070"/>
                </a:moveTo>
                <a:lnTo>
                  <a:pt x="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05050" y="4878070"/>
            <a:ext cx="360680" cy="209550"/>
          </a:xfrm>
          <a:custGeom>
            <a:avLst/>
            <a:gdLst/>
            <a:ahLst/>
            <a:cxnLst/>
            <a:rect l="l" t="t" r="r" b="b"/>
            <a:pathLst>
              <a:path w="360680" h="209550">
                <a:moveTo>
                  <a:pt x="360680" y="0"/>
                </a:moveTo>
                <a:lnTo>
                  <a:pt x="0" y="209549"/>
                </a:lnTo>
              </a:path>
            </a:pathLst>
          </a:custGeom>
          <a:ln w="13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28950" y="4878070"/>
            <a:ext cx="360680" cy="209550"/>
          </a:xfrm>
          <a:custGeom>
            <a:avLst/>
            <a:gdLst/>
            <a:ahLst/>
            <a:cxnLst/>
            <a:rect l="l" t="t" r="r" b="b"/>
            <a:pathLst>
              <a:path w="360679" h="209550">
                <a:moveTo>
                  <a:pt x="0" y="209549"/>
                </a:moveTo>
                <a:lnTo>
                  <a:pt x="360679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89629" y="4878070"/>
            <a:ext cx="363220" cy="209550"/>
          </a:xfrm>
          <a:custGeom>
            <a:avLst/>
            <a:gdLst/>
            <a:ahLst/>
            <a:cxnLst/>
            <a:rect l="l" t="t" r="r" b="b"/>
            <a:pathLst>
              <a:path w="363220" h="209550">
                <a:moveTo>
                  <a:pt x="0" y="0"/>
                </a:moveTo>
                <a:lnTo>
                  <a:pt x="363220" y="209549"/>
                </a:lnTo>
              </a:path>
            </a:pathLst>
          </a:custGeom>
          <a:ln w="13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032250" y="4747259"/>
            <a:ext cx="210185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5" dirty="0">
                <a:latin typeface="Arial"/>
                <a:cs typeface="Arial"/>
              </a:rPr>
              <a:t>C</a:t>
            </a:r>
            <a:r>
              <a:rPr sz="1550" spc="-5" dirty="0">
                <a:latin typeface="Arial"/>
                <a:cs typeface="Arial"/>
              </a:rPr>
              <a:t>l</a:t>
            </a:r>
            <a:endParaRPr sz="155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752850" y="4926329"/>
            <a:ext cx="278130" cy="161290"/>
          </a:xfrm>
          <a:custGeom>
            <a:avLst/>
            <a:gdLst/>
            <a:ahLst/>
            <a:cxnLst/>
            <a:rect l="l" t="t" r="r" b="b"/>
            <a:pathLst>
              <a:path w="278129" h="161289">
                <a:moveTo>
                  <a:pt x="0" y="161290"/>
                </a:moveTo>
                <a:lnTo>
                  <a:pt x="278129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302000" y="4329429"/>
            <a:ext cx="17780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0" dirty="0">
                <a:latin typeface="Arial"/>
                <a:cs typeface="Arial"/>
              </a:rPr>
              <a:t>O</a:t>
            </a:r>
            <a:endParaRPr sz="155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365500" y="4568190"/>
            <a:ext cx="0" cy="325120"/>
          </a:xfrm>
          <a:custGeom>
            <a:avLst/>
            <a:gdLst/>
            <a:ahLst/>
            <a:cxnLst/>
            <a:rect l="l" t="t" r="r" b="b"/>
            <a:pathLst>
              <a:path h="325120">
                <a:moveTo>
                  <a:pt x="0" y="325120"/>
                </a:moveTo>
                <a:lnTo>
                  <a:pt x="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15029" y="4568190"/>
            <a:ext cx="0" cy="325120"/>
          </a:xfrm>
          <a:custGeom>
            <a:avLst/>
            <a:gdLst/>
            <a:ahLst/>
            <a:cxnLst/>
            <a:rect l="l" t="t" r="r" b="b"/>
            <a:pathLst>
              <a:path h="325120">
                <a:moveTo>
                  <a:pt x="0" y="325120"/>
                </a:moveTo>
                <a:lnTo>
                  <a:pt x="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426709" y="4850129"/>
            <a:ext cx="709295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b="1" spc="-10" dirty="0">
                <a:latin typeface="Times New Roman"/>
                <a:cs typeface="Times New Roman"/>
              </a:rPr>
              <a:t>1</a:t>
            </a:r>
            <a:r>
              <a:rPr sz="1550" b="1" spc="-15" dirty="0">
                <a:latin typeface="Times New Roman"/>
                <a:cs typeface="Times New Roman"/>
              </a:rPr>
              <a:t>,</a:t>
            </a:r>
            <a:r>
              <a:rPr sz="1550" b="1" dirty="0">
                <a:latin typeface="Times New Roman"/>
                <a:cs typeface="Times New Roman"/>
              </a:rPr>
              <a:t>0</a:t>
            </a:r>
            <a:r>
              <a:rPr sz="1550" b="1" spc="-20" dirty="0">
                <a:latin typeface="Times New Roman"/>
                <a:cs typeface="Times New Roman"/>
              </a:rPr>
              <a:t>0</a:t>
            </a:r>
            <a:r>
              <a:rPr sz="1550" b="1" spc="-15" dirty="0">
                <a:latin typeface="Times New Roman"/>
                <a:cs typeface="Times New Roman"/>
              </a:rPr>
              <a:t>,</a:t>
            </a:r>
            <a:r>
              <a:rPr sz="1550" b="1" spc="-10" dirty="0">
                <a:latin typeface="Times New Roman"/>
                <a:cs typeface="Times New Roman"/>
              </a:rPr>
              <a:t>00</a:t>
            </a:r>
            <a:r>
              <a:rPr sz="1550" b="1" spc="-5" dirty="0">
                <a:latin typeface="Times New Roman"/>
                <a:cs typeface="Times New Roman"/>
              </a:rPr>
              <a:t>0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783069" y="720090"/>
            <a:ext cx="1085850" cy="8775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400" spc="-165" dirty="0">
                <a:latin typeface="Arial Black"/>
                <a:cs typeface="Arial Black"/>
              </a:rPr>
              <a:t>The </a:t>
            </a:r>
            <a:r>
              <a:rPr sz="1400" spc="-175" dirty="0">
                <a:latin typeface="Arial Black"/>
                <a:cs typeface="Arial Black"/>
              </a:rPr>
              <a:t>rates </a:t>
            </a:r>
            <a:r>
              <a:rPr sz="1400" spc="-160" dirty="0">
                <a:latin typeface="Arial Black"/>
                <a:cs typeface="Arial Black"/>
              </a:rPr>
              <a:t>are  given </a:t>
            </a:r>
            <a:r>
              <a:rPr sz="1400" spc="-215" dirty="0">
                <a:latin typeface="Arial Black"/>
                <a:cs typeface="Arial Black"/>
              </a:rPr>
              <a:t>with  </a:t>
            </a:r>
            <a:r>
              <a:rPr sz="1400" spc="-180" dirty="0">
                <a:latin typeface="Arial Black"/>
                <a:cs typeface="Arial Black"/>
              </a:rPr>
              <a:t>respect</a:t>
            </a:r>
            <a:r>
              <a:rPr sz="1400" spc="-85" dirty="0">
                <a:latin typeface="Arial Black"/>
                <a:cs typeface="Arial Black"/>
              </a:rPr>
              <a:t> </a:t>
            </a:r>
            <a:r>
              <a:rPr sz="1400" spc="-190" dirty="0">
                <a:latin typeface="Arial Black"/>
                <a:cs typeface="Arial Black"/>
              </a:rPr>
              <a:t>to</a:t>
            </a:r>
            <a:endParaRPr sz="1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400" spc="-120" dirty="0">
                <a:latin typeface="Arial Black"/>
                <a:cs typeface="Arial Black"/>
              </a:rPr>
              <a:t>n-BuCl</a:t>
            </a:r>
            <a:endParaRPr sz="1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4900" y="1122679"/>
            <a:ext cx="45961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7285" algn="l"/>
              </a:tabLst>
            </a:pPr>
            <a:r>
              <a:rPr sz="2800" spc="75" dirty="0"/>
              <a:t>Nucleophilic	</a:t>
            </a:r>
            <a:r>
              <a:rPr sz="2800" spc="60" dirty="0"/>
              <a:t>Substitution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605914" y="2835275"/>
            <a:ext cx="241299" cy="242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84170" y="3194050"/>
            <a:ext cx="492759" cy="0"/>
          </a:xfrm>
          <a:custGeom>
            <a:avLst/>
            <a:gdLst/>
            <a:ahLst/>
            <a:cxnLst/>
            <a:rect l="l" t="t" r="r" b="b"/>
            <a:pathLst>
              <a:path w="492760">
                <a:moveTo>
                  <a:pt x="0" y="0"/>
                </a:moveTo>
                <a:lnTo>
                  <a:pt x="492759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91200" y="3194050"/>
            <a:ext cx="482600" cy="0"/>
          </a:xfrm>
          <a:custGeom>
            <a:avLst/>
            <a:gdLst/>
            <a:ahLst/>
            <a:cxnLst/>
            <a:rect l="l" t="t" r="r" b="b"/>
            <a:pathLst>
              <a:path w="482600">
                <a:moveTo>
                  <a:pt x="0" y="0"/>
                </a:moveTo>
                <a:lnTo>
                  <a:pt x="482600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4125" y="2812414"/>
            <a:ext cx="242570" cy="242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70450" y="3157220"/>
            <a:ext cx="232410" cy="120650"/>
          </a:xfrm>
          <a:custGeom>
            <a:avLst/>
            <a:gdLst/>
            <a:ahLst/>
            <a:cxnLst/>
            <a:rect l="l" t="t" r="r" b="b"/>
            <a:pathLst>
              <a:path w="232410" h="120650">
                <a:moveTo>
                  <a:pt x="0" y="0"/>
                </a:moveTo>
                <a:lnTo>
                  <a:pt x="27939" y="59689"/>
                </a:lnTo>
                <a:lnTo>
                  <a:pt x="0" y="120650"/>
                </a:lnTo>
                <a:lnTo>
                  <a:pt x="232410" y="596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91609" y="3216910"/>
            <a:ext cx="901700" cy="0"/>
          </a:xfrm>
          <a:custGeom>
            <a:avLst/>
            <a:gdLst/>
            <a:ahLst/>
            <a:cxnLst/>
            <a:rect l="l" t="t" r="r" b="b"/>
            <a:pathLst>
              <a:path w="901700">
                <a:moveTo>
                  <a:pt x="9017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86529" y="3219450"/>
            <a:ext cx="911860" cy="0"/>
          </a:xfrm>
          <a:custGeom>
            <a:avLst/>
            <a:gdLst/>
            <a:ahLst/>
            <a:cxnLst/>
            <a:rect l="l" t="t" r="r" b="b"/>
            <a:pathLst>
              <a:path w="911860">
                <a:moveTo>
                  <a:pt x="0" y="0"/>
                </a:moveTo>
                <a:lnTo>
                  <a:pt x="911860" y="0"/>
                </a:lnTo>
              </a:path>
            </a:pathLst>
          </a:custGeom>
          <a:ln w="22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82089" y="3036569"/>
            <a:ext cx="180975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b="1" spc="20" dirty="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77160" y="3036569"/>
            <a:ext cx="3797935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723265" algn="l"/>
                <a:tab pos="2917825" algn="l"/>
                <a:tab pos="3629025" algn="l"/>
              </a:tabLst>
            </a:pPr>
            <a:r>
              <a:rPr sz="1800" b="1" spc="20" dirty="0">
                <a:latin typeface="Arial"/>
                <a:cs typeface="Arial"/>
              </a:rPr>
              <a:t>R	X	R	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26019" y="3036569"/>
            <a:ext cx="180975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b="1" spc="20" dirty="0"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90420" y="2915919"/>
            <a:ext cx="277495" cy="556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450" b="1" spc="15" dirty="0">
                <a:latin typeface="Times New Roman"/>
                <a:cs typeface="Times New Roman"/>
              </a:rPr>
              <a:t>+</a:t>
            </a:r>
            <a:endParaRPr sz="34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56730" y="2893060"/>
            <a:ext cx="277495" cy="556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450" b="1" spc="15" dirty="0">
                <a:latin typeface="Times New Roman"/>
                <a:cs typeface="Times New Roman"/>
              </a:rPr>
              <a:t>+</a:t>
            </a:r>
            <a:endParaRPr sz="34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12289" y="3683000"/>
            <a:ext cx="5191125" cy="426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21005" algn="l"/>
                <a:tab pos="779145" algn="l"/>
                <a:tab pos="2201545" algn="l"/>
                <a:tab pos="2666365" algn="l"/>
                <a:tab pos="3424554" algn="l"/>
                <a:tab pos="3889375" algn="l"/>
              </a:tabLst>
            </a:pPr>
            <a:r>
              <a:rPr sz="2600" b="1" spc="25" dirty="0">
                <a:latin typeface="Times New Roman"/>
                <a:cs typeface="Times New Roman"/>
              </a:rPr>
              <a:t>R	</a:t>
            </a:r>
            <a:r>
              <a:rPr sz="2600" b="1" spc="20" dirty="0">
                <a:latin typeface="Times New Roman"/>
                <a:cs typeface="Times New Roman"/>
              </a:rPr>
              <a:t>=	</a:t>
            </a:r>
            <a:r>
              <a:rPr sz="2600" b="1" spc="5" dirty="0">
                <a:latin typeface="Times New Roman"/>
                <a:cs typeface="Times New Roman"/>
              </a:rPr>
              <a:t>a</a:t>
            </a:r>
            <a:r>
              <a:rPr sz="2600" b="1" spc="15" dirty="0">
                <a:latin typeface="Times New Roman"/>
                <a:cs typeface="Times New Roman"/>
              </a:rPr>
              <a:t>l</a:t>
            </a:r>
            <a:r>
              <a:rPr sz="2600" b="1" spc="45" dirty="0">
                <a:latin typeface="Times New Roman"/>
                <a:cs typeface="Times New Roman"/>
              </a:rPr>
              <a:t>i</a:t>
            </a:r>
            <a:r>
              <a:rPr sz="2600" b="1" spc="10" dirty="0">
                <a:latin typeface="Times New Roman"/>
                <a:cs typeface="Times New Roman"/>
              </a:rPr>
              <a:t>p</a:t>
            </a:r>
            <a:r>
              <a:rPr sz="2600" b="1" spc="50" dirty="0">
                <a:latin typeface="Times New Roman"/>
                <a:cs typeface="Times New Roman"/>
              </a:rPr>
              <a:t>h</a:t>
            </a:r>
            <a:r>
              <a:rPr sz="2600" b="1" spc="15" dirty="0">
                <a:latin typeface="Times New Roman"/>
                <a:cs typeface="Times New Roman"/>
              </a:rPr>
              <a:t>at</a:t>
            </a:r>
            <a:r>
              <a:rPr sz="2600" b="1" spc="5" dirty="0">
                <a:latin typeface="Times New Roman"/>
                <a:cs typeface="Times New Roman"/>
              </a:rPr>
              <a:t>i</a:t>
            </a:r>
            <a:r>
              <a:rPr sz="2600" b="1" spc="15" dirty="0">
                <a:latin typeface="Times New Roman"/>
                <a:cs typeface="Times New Roman"/>
              </a:rPr>
              <a:t>c</a:t>
            </a:r>
            <a:r>
              <a:rPr sz="2600" b="1" dirty="0">
                <a:latin typeface="Times New Roman"/>
                <a:cs typeface="Times New Roman"/>
              </a:rPr>
              <a:t>	</a:t>
            </a:r>
            <a:r>
              <a:rPr sz="2600" b="1" spc="15" dirty="0">
                <a:latin typeface="Times New Roman"/>
                <a:cs typeface="Times New Roman"/>
              </a:rPr>
              <a:t>as</a:t>
            </a:r>
            <a:r>
              <a:rPr sz="2600" b="1" dirty="0">
                <a:latin typeface="Times New Roman"/>
                <a:cs typeface="Times New Roman"/>
              </a:rPr>
              <a:t>	</a:t>
            </a:r>
            <a:r>
              <a:rPr sz="2600" b="1" spc="100" dirty="0">
                <a:latin typeface="Times New Roman"/>
                <a:cs typeface="Times New Roman"/>
              </a:rPr>
              <a:t>w</a:t>
            </a:r>
            <a:r>
              <a:rPr sz="2600" b="1" spc="5" dirty="0">
                <a:latin typeface="Times New Roman"/>
                <a:cs typeface="Times New Roman"/>
              </a:rPr>
              <a:t>el</a:t>
            </a:r>
            <a:r>
              <a:rPr sz="2600" b="1" spc="10" dirty="0">
                <a:latin typeface="Times New Roman"/>
                <a:cs typeface="Times New Roman"/>
              </a:rPr>
              <a:t>l</a:t>
            </a:r>
            <a:r>
              <a:rPr sz="2600" b="1" dirty="0">
                <a:latin typeface="Times New Roman"/>
                <a:cs typeface="Times New Roman"/>
              </a:rPr>
              <a:t>	</a:t>
            </a:r>
            <a:r>
              <a:rPr sz="2600" b="1" spc="15" dirty="0">
                <a:latin typeface="Times New Roman"/>
                <a:cs typeface="Times New Roman"/>
              </a:rPr>
              <a:t>as</a:t>
            </a:r>
            <a:r>
              <a:rPr sz="2600" b="1" dirty="0">
                <a:latin typeface="Times New Roman"/>
                <a:cs typeface="Times New Roman"/>
              </a:rPr>
              <a:t>	</a:t>
            </a:r>
            <a:r>
              <a:rPr sz="2600" b="1" spc="15" dirty="0">
                <a:latin typeface="Times New Roman"/>
                <a:cs typeface="Times New Roman"/>
              </a:rPr>
              <a:t>a</a:t>
            </a:r>
            <a:r>
              <a:rPr sz="2600" b="1" spc="10" dirty="0">
                <a:latin typeface="Times New Roman"/>
                <a:cs typeface="Times New Roman"/>
              </a:rPr>
              <a:t>r</a:t>
            </a:r>
            <a:r>
              <a:rPr sz="2600" b="1" spc="15" dirty="0">
                <a:latin typeface="Times New Roman"/>
                <a:cs typeface="Times New Roman"/>
              </a:rPr>
              <a:t>o</a:t>
            </a:r>
            <a:r>
              <a:rPr sz="2600" b="1" spc="60" dirty="0">
                <a:latin typeface="Times New Roman"/>
                <a:cs typeface="Times New Roman"/>
              </a:rPr>
              <a:t>m</a:t>
            </a:r>
            <a:r>
              <a:rPr sz="2600" b="1" spc="15" dirty="0">
                <a:latin typeface="Times New Roman"/>
                <a:cs typeface="Times New Roman"/>
              </a:rPr>
              <a:t>at</a:t>
            </a:r>
            <a:r>
              <a:rPr sz="2600" b="1" spc="5" dirty="0">
                <a:latin typeface="Times New Roman"/>
                <a:cs typeface="Times New Roman"/>
              </a:rPr>
              <a:t>i</a:t>
            </a:r>
            <a:r>
              <a:rPr sz="2600" b="1" spc="15" dirty="0">
                <a:latin typeface="Times New Roman"/>
                <a:cs typeface="Times New Roman"/>
              </a:rPr>
              <a:t>c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1689" y="5443220"/>
            <a:ext cx="2452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20" dirty="0">
                <a:latin typeface="Arial Black"/>
                <a:cs typeface="Arial Black"/>
              </a:rPr>
              <a:t>Nucleophile </a:t>
            </a:r>
            <a:r>
              <a:rPr sz="1800" spc="-140" dirty="0">
                <a:latin typeface="Arial Black"/>
                <a:cs typeface="Arial Black"/>
              </a:rPr>
              <a:t>+</a:t>
            </a:r>
            <a:r>
              <a:rPr sz="1800" spc="5" dirty="0">
                <a:latin typeface="Arial Black"/>
                <a:cs typeface="Arial Black"/>
              </a:rPr>
              <a:t> </a:t>
            </a:r>
            <a:r>
              <a:rPr sz="1800" spc="-220" dirty="0">
                <a:latin typeface="Arial Black"/>
                <a:cs typeface="Arial Black"/>
              </a:rPr>
              <a:t>Substrate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52523" y="5443220"/>
            <a:ext cx="2517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20" dirty="0">
                <a:latin typeface="Arial Black"/>
                <a:cs typeface="Arial Black"/>
              </a:rPr>
              <a:t>Product </a:t>
            </a:r>
            <a:r>
              <a:rPr sz="1800" spc="-140" dirty="0">
                <a:latin typeface="Arial Black"/>
                <a:cs typeface="Arial Black"/>
              </a:rPr>
              <a:t>+ </a:t>
            </a:r>
            <a:r>
              <a:rPr sz="1800" spc="-210" dirty="0">
                <a:latin typeface="Arial Black"/>
                <a:cs typeface="Arial Black"/>
              </a:rPr>
              <a:t>Leaving</a:t>
            </a:r>
            <a:r>
              <a:rPr sz="1800" spc="25" dirty="0">
                <a:latin typeface="Arial Black"/>
                <a:cs typeface="Arial Black"/>
              </a:rPr>
              <a:t> </a:t>
            </a:r>
            <a:r>
              <a:rPr sz="1800" spc="-210" dirty="0">
                <a:latin typeface="Arial Black"/>
                <a:cs typeface="Arial Black"/>
              </a:rPr>
              <a:t>group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505200" y="5562600"/>
            <a:ext cx="1531620" cy="0"/>
          </a:xfrm>
          <a:custGeom>
            <a:avLst/>
            <a:gdLst/>
            <a:ahLst/>
            <a:cxnLst/>
            <a:rect l="l" t="t" r="r" b="b"/>
            <a:pathLst>
              <a:path w="1531620">
                <a:moveTo>
                  <a:pt x="0" y="0"/>
                </a:moveTo>
                <a:lnTo>
                  <a:pt x="1531620" y="0"/>
                </a:lnTo>
              </a:path>
            </a:pathLst>
          </a:custGeom>
          <a:ln w="27940">
            <a:solidFill>
              <a:srgbClr val="00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20309" y="5520690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0" y="0"/>
                </a:moveTo>
                <a:lnTo>
                  <a:pt x="0" y="85090"/>
                </a:lnTo>
                <a:lnTo>
                  <a:pt x="85089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0033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6930" y="1005839"/>
            <a:ext cx="209550" cy="120650"/>
          </a:xfrm>
          <a:custGeom>
            <a:avLst/>
            <a:gdLst/>
            <a:ahLst/>
            <a:cxnLst/>
            <a:rect l="l" t="t" r="r" b="b"/>
            <a:pathLst>
              <a:path w="209550" h="120650">
                <a:moveTo>
                  <a:pt x="209550" y="0"/>
                </a:moveTo>
                <a:lnTo>
                  <a:pt x="0" y="12065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6480" y="1005839"/>
            <a:ext cx="321310" cy="185420"/>
          </a:xfrm>
          <a:custGeom>
            <a:avLst/>
            <a:gdLst/>
            <a:ahLst/>
            <a:cxnLst/>
            <a:rect l="l" t="t" r="r" b="b"/>
            <a:pathLst>
              <a:path w="321309" h="185419">
                <a:moveTo>
                  <a:pt x="321309" y="18542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83689" y="833119"/>
            <a:ext cx="427990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b="1" spc="-25" dirty="0">
                <a:latin typeface="Arial"/>
                <a:cs typeface="Arial"/>
              </a:rPr>
              <a:t>H</a:t>
            </a:r>
            <a:r>
              <a:rPr sz="2050" b="1" spc="-5" dirty="0">
                <a:latin typeface="Arial"/>
                <a:cs typeface="Arial"/>
              </a:rPr>
              <a:t>al</a:t>
            </a:r>
            <a:endParaRPr sz="20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67789" y="1083310"/>
            <a:ext cx="187960" cy="107950"/>
          </a:xfrm>
          <a:custGeom>
            <a:avLst/>
            <a:gdLst/>
            <a:ahLst/>
            <a:cxnLst/>
            <a:rect l="l" t="t" r="r" b="b"/>
            <a:pathLst>
              <a:path w="187959" h="107950">
                <a:moveTo>
                  <a:pt x="187959" y="0"/>
                </a:moveTo>
                <a:lnTo>
                  <a:pt x="0" y="10795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0869" y="462279"/>
            <a:ext cx="552450" cy="8928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37820">
              <a:lnSpc>
                <a:spcPct val="100000"/>
              </a:lnSpc>
              <a:spcBef>
                <a:spcPts val="90"/>
              </a:spcBef>
            </a:pPr>
            <a:r>
              <a:rPr sz="2050" b="1" spc="-10" dirty="0">
                <a:latin typeface="Arial"/>
                <a:cs typeface="Arial"/>
              </a:rPr>
              <a:t>O</a:t>
            </a: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2050" b="1" spc="-10" dirty="0">
                <a:latin typeface="Arial"/>
                <a:cs typeface="Arial"/>
              </a:rPr>
              <a:t>R</a:t>
            </a:r>
            <a:endParaRPr sz="20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16000" y="774700"/>
            <a:ext cx="0" cy="250190"/>
          </a:xfrm>
          <a:custGeom>
            <a:avLst/>
            <a:gdLst/>
            <a:ahLst/>
            <a:cxnLst/>
            <a:rect l="l" t="t" r="r" b="b"/>
            <a:pathLst>
              <a:path h="250190">
                <a:moveTo>
                  <a:pt x="0" y="250189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0769" y="774700"/>
            <a:ext cx="0" cy="250190"/>
          </a:xfrm>
          <a:custGeom>
            <a:avLst/>
            <a:gdLst/>
            <a:ahLst/>
            <a:cxnLst/>
            <a:rect l="l" t="t" r="r" b="b"/>
            <a:pathLst>
              <a:path h="250190">
                <a:moveTo>
                  <a:pt x="0" y="250189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83940" y="1052830"/>
            <a:ext cx="232410" cy="119380"/>
          </a:xfrm>
          <a:custGeom>
            <a:avLst/>
            <a:gdLst/>
            <a:ahLst/>
            <a:cxnLst/>
            <a:rect l="l" t="t" r="r" b="b"/>
            <a:pathLst>
              <a:path w="232410" h="119380">
                <a:moveTo>
                  <a:pt x="0" y="0"/>
                </a:moveTo>
                <a:lnTo>
                  <a:pt x="27939" y="60960"/>
                </a:lnTo>
                <a:lnTo>
                  <a:pt x="0" y="119380"/>
                </a:lnTo>
                <a:lnTo>
                  <a:pt x="23241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35200" y="1111250"/>
            <a:ext cx="1370330" cy="0"/>
          </a:xfrm>
          <a:custGeom>
            <a:avLst/>
            <a:gdLst/>
            <a:ahLst/>
            <a:cxnLst/>
            <a:rect l="l" t="t" r="r" b="b"/>
            <a:pathLst>
              <a:path w="1370329">
                <a:moveTo>
                  <a:pt x="137032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32660" y="1112519"/>
            <a:ext cx="1379220" cy="0"/>
          </a:xfrm>
          <a:custGeom>
            <a:avLst/>
            <a:gdLst/>
            <a:ahLst/>
            <a:cxnLst/>
            <a:rect l="l" t="t" r="r" b="b"/>
            <a:pathLst>
              <a:path w="1379220">
                <a:moveTo>
                  <a:pt x="0" y="0"/>
                </a:moveTo>
                <a:lnTo>
                  <a:pt x="1379219" y="0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722879" y="666749"/>
            <a:ext cx="432434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b="1" spc="-25" dirty="0">
                <a:latin typeface="Arial"/>
                <a:cs typeface="Arial"/>
              </a:rPr>
              <a:t>N</a:t>
            </a:r>
            <a:r>
              <a:rPr sz="2050" b="1" spc="-50" dirty="0">
                <a:latin typeface="Arial"/>
                <a:cs typeface="Arial"/>
              </a:rPr>
              <a:t>u</a:t>
            </a:r>
            <a:r>
              <a:rPr sz="2400" b="1" baseline="27777" dirty="0">
                <a:latin typeface="Arial"/>
                <a:cs typeface="Arial"/>
              </a:rPr>
              <a:t>-</a:t>
            </a:r>
            <a:endParaRPr sz="2400" baseline="27777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55440" y="1042669"/>
            <a:ext cx="209550" cy="124460"/>
          </a:xfrm>
          <a:custGeom>
            <a:avLst/>
            <a:gdLst/>
            <a:ahLst/>
            <a:cxnLst/>
            <a:rect l="l" t="t" r="r" b="b"/>
            <a:pathLst>
              <a:path w="209550" h="124459">
                <a:moveTo>
                  <a:pt x="209550" y="0"/>
                </a:moveTo>
                <a:lnTo>
                  <a:pt x="0" y="124459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64990" y="1042669"/>
            <a:ext cx="321310" cy="185420"/>
          </a:xfrm>
          <a:custGeom>
            <a:avLst/>
            <a:gdLst/>
            <a:ahLst/>
            <a:cxnLst/>
            <a:rect l="l" t="t" r="r" b="b"/>
            <a:pathLst>
              <a:path w="321310" h="185419">
                <a:moveTo>
                  <a:pt x="321310" y="185419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02200" y="873760"/>
            <a:ext cx="369570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b="1" spc="-25" dirty="0">
                <a:latin typeface="Arial"/>
                <a:cs typeface="Arial"/>
              </a:rPr>
              <a:t>N</a:t>
            </a:r>
            <a:r>
              <a:rPr sz="2050" b="1" spc="-10" dirty="0">
                <a:latin typeface="Arial"/>
                <a:cs typeface="Arial"/>
              </a:rPr>
              <a:t>u</a:t>
            </a:r>
            <a:endParaRPr sz="20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686300" y="1120139"/>
            <a:ext cx="187960" cy="107950"/>
          </a:xfrm>
          <a:custGeom>
            <a:avLst/>
            <a:gdLst/>
            <a:ahLst/>
            <a:cxnLst/>
            <a:rect l="l" t="t" r="r" b="b"/>
            <a:pathLst>
              <a:path w="187960" h="107950">
                <a:moveTo>
                  <a:pt x="187960" y="0"/>
                </a:moveTo>
                <a:lnTo>
                  <a:pt x="0" y="10795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929379" y="502919"/>
            <a:ext cx="552450" cy="8915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37820">
              <a:lnSpc>
                <a:spcPct val="100000"/>
              </a:lnSpc>
              <a:spcBef>
                <a:spcPts val="90"/>
              </a:spcBef>
            </a:pPr>
            <a:r>
              <a:rPr sz="2050" b="1" spc="-10" dirty="0">
                <a:latin typeface="Arial"/>
                <a:cs typeface="Arial"/>
              </a:rPr>
              <a:t>O</a:t>
            </a: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10"/>
              </a:spcBef>
            </a:pPr>
            <a:r>
              <a:rPr sz="2050" b="1" spc="-10" dirty="0">
                <a:latin typeface="Arial"/>
                <a:cs typeface="Arial"/>
              </a:rPr>
              <a:t>R</a:t>
            </a:r>
            <a:endParaRPr sz="20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34509" y="814069"/>
            <a:ext cx="0" cy="247650"/>
          </a:xfrm>
          <a:custGeom>
            <a:avLst/>
            <a:gdLst/>
            <a:ahLst/>
            <a:cxnLst/>
            <a:rect l="l" t="t" r="r" b="b"/>
            <a:pathLst>
              <a:path h="247650">
                <a:moveTo>
                  <a:pt x="0" y="24765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99279" y="814069"/>
            <a:ext cx="0" cy="247650"/>
          </a:xfrm>
          <a:custGeom>
            <a:avLst/>
            <a:gdLst/>
            <a:ahLst/>
            <a:cxnLst/>
            <a:rect l="l" t="t" r="r" b="b"/>
            <a:pathLst>
              <a:path h="247650">
                <a:moveTo>
                  <a:pt x="0" y="24765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339850" y="3161030"/>
            <a:ext cx="993140" cy="2952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756285" algn="l"/>
              </a:tabLst>
            </a:pPr>
            <a:r>
              <a:rPr sz="1750" b="1" spc="5" dirty="0">
                <a:latin typeface="Arial"/>
                <a:cs typeface="Arial"/>
              </a:rPr>
              <a:t>Me	</a:t>
            </a:r>
            <a:r>
              <a:rPr sz="1750" b="1" dirty="0">
                <a:latin typeface="Arial"/>
                <a:cs typeface="Arial"/>
              </a:rPr>
              <a:t>Cl</a:t>
            </a:r>
            <a:endParaRPr sz="17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84020" y="3309620"/>
            <a:ext cx="392430" cy="0"/>
          </a:xfrm>
          <a:custGeom>
            <a:avLst/>
            <a:gdLst/>
            <a:ahLst/>
            <a:cxnLst/>
            <a:rect l="l" t="t" r="r" b="b"/>
            <a:pathLst>
              <a:path w="392430">
                <a:moveTo>
                  <a:pt x="0" y="0"/>
                </a:moveTo>
                <a:lnTo>
                  <a:pt x="39243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64559" y="3068320"/>
            <a:ext cx="271780" cy="157480"/>
          </a:xfrm>
          <a:custGeom>
            <a:avLst/>
            <a:gdLst/>
            <a:ahLst/>
            <a:cxnLst/>
            <a:rect l="l" t="t" r="r" b="b"/>
            <a:pathLst>
              <a:path w="271779" h="157480">
                <a:moveTo>
                  <a:pt x="271779" y="0"/>
                </a:moveTo>
                <a:lnTo>
                  <a:pt x="0" y="15747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36340" y="3068320"/>
            <a:ext cx="270510" cy="157480"/>
          </a:xfrm>
          <a:custGeom>
            <a:avLst/>
            <a:gdLst/>
            <a:ahLst/>
            <a:cxnLst/>
            <a:rect l="l" t="t" r="r" b="b"/>
            <a:pathLst>
              <a:path w="270510" h="157480">
                <a:moveTo>
                  <a:pt x="270510" y="15747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182109" y="2918460"/>
            <a:ext cx="251460" cy="2952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50" b="1" spc="20" dirty="0">
                <a:latin typeface="Arial"/>
                <a:cs typeface="Arial"/>
              </a:rPr>
              <a:t>C</a:t>
            </a:r>
            <a:r>
              <a:rPr sz="1750" b="1" dirty="0">
                <a:latin typeface="Arial"/>
                <a:cs typeface="Arial"/>
              </a:rPr>
              <a:t>l</a:t>
            </a:r>
            <a:endParaRPr sz="175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006850" y="3122929"/>
            <a:ext cx="175260" cy="102870"/>
          </a:xfrm>
          <a:custGeom>
            <a:avLst/>
            <a:gdLst/>
            <a:ahLst/>
            <a:cxnLst/>
            <a:rect l="l" t="t" r="r" b="b"/>
            <a:pathLst>
              <a:path w="175260" h="102869">
                <a:moveTo>
                  <a:pt x="175260" y="0"/>
                </a:moveTo>
                <a:lnTo>
                  <a:pt x="0" y="10287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07129" y="2874010"/>
            <a:ext cx="0" cy="210820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21081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63009" y="2874010"/>
            <a:ext cx="0" cy="210820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21081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92779" y="3068320"/>
            <a:ext cx="271780" cy="157480"/>
          </a:xfrm>
          <a:custGeom>
            <a:avLst/>
            <a:gdLst/>
            <a:ahLst/>
            <a:cxnLst/>
            <a:rect l="l" t="t" r="r" b="b"/>
            <a:pathLst>
              <a:path w="271779" h="157480">
                <a:moveTo>
                  <a:pt x="271780" y="15747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92779" y="3134360"/>
            <a:ext cx="215900" cy="123189"/>
          </a:xfrm>
          <a:custGeom>
            <a:avLst/>
            <a:gdLst/>
            <a:ahLst/>
            <a:cxnLst/>
            <a:rect l="l" t="t" r="r" b="b"/>
            <a:pathLst>
              <a:path w="215900" h="123189">
                <a:moveTo>
                  <a:pt x="215899" y="12318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22270" y="3068320"/>
            <a:ext cx="270510" cy="157480"/>
          </a:xfrm>
          <a:custGeom>
            <a:avLst/>
            <a:gdLst/>
            <a:ahLst/>
            <a:cxnLst/>
            <a:rect l="l" t="t" r="r" b="b"/>
            <a:pathLst>
              <a:path w="270510" h="157480">
                <a:moveTo>
                  <a:pt x="270510" y="0"/>
                </a:moveTo>
                <a:lnTo>
                  <a:pt x="0" y="15747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22270" y="3225800"/>
            <a:ext cx="0" cy="312420"/>
          </a:xfrm>
          <a:custGeom>
            <a:avLst/>
            <a:gdLst/>
            <a:ahLst/>
            <a:cxnLst/>
            <a:rect l="l" t="t" r="r" b="b"/>
            <a:pathLst>
              <a:path h="312420">
                <a:moveTo>
                  <a:pt x="0" y="0"/>
                </a:moveTo>
                <a:lnTo>
                  <a:pt x="0" y="31242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78150" y="3257550"/>
            <a:ext cx="0" cy="248920"/>
          </a:xfrm>
          <a:custGeom>
            <a:avLst/>
            <a:gdLst/>
            <a:ahLst/>
            <a:cxnLst/>
            <a:rect l="l" t="t" r="r" b="b"/>
            <a:pathLst>
              <a:path h="248920">
                <a:moveTo>
                  <a:pt x="0" y="0"/>
                </a:moveTo>
                <a:lnTo>
                  <a:pt x="0" y="24892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22270" y="3538220"/>
            <a:ext cx="270510" cy="157480"/>
          </a:xfrm>
          <a:custGeom>
            <a:avLst/>
            <a:gdLst/>
            <a:ahLst/>
            <a:cxnLst/>
            <a:rect l="l" t="t" r="r" b="b"/>
            <a:pathLst>
              <a:path w="270510" h="157479">
                <a:moveTo>
                  <a:pt x="0" y="0"/>
                </a:moveTo>
                <a:lnTo>
                  <a:pt x="270510" y="15747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92779" y="3538220"/>
            <a:ext cx="271780" cy="157480"/>
          </a:xfrm>
          <a:custGeom>
            <a:avLst/>
            <a:gdLst/>
            <a:ahLst/>
            <a:cxnLst/>
            <a:rect l="l" t="t" r="r" b="b"/>
            <a:pathLst>
              <a:path w="271779" h="157479">
                <a:moveTo>
                  <a:pt x="0" y="157479"/>
                </a:moveTo>
                <a:lnTo>
                  <a:pt x="27178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92779" y="3506470"/>
            <a:ext cx="215900" cy="124460"/>
          </a:xfrm>
          <a:custGeom>
            <a:avLst/>
            <a:gdLst/>
            <a:ahLst/>
            <a:cxnLst/>
            <a:rect l="l" t="t" r="r" b="b"/>
            <a:pathLst>
              <a:path w="215900" h="124460">
                <a:moveTo>
                  <a:pt x="0" y="124459"/>
                </a:moveTo>
                <a:lnTo>
                  <a:pt x="21589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64559" y="3225800"/>
            <a:ext cx="0" cy="312420"/>
          </a:xfrm>
          <a:custGeom>
            <a:avLst/>
            <a:gdLst/>
            <a:ahLst/>
            <a:cxnLst/>
            <a:rect l="l" t="t" r="r" b="b"/>
            <a:pathLst>
              <a:path h="312420">
                <a:moveTo>
                  <a:pt x="0" y="31242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8369" y="4334509"/>
            <a:ext cx="2400300" cy="1871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971800" y="5299709"/>
            <a:ext cx="26416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H</a:t>
            </a:r>
            <a:endParaRPr sz="2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350770" y="4556759"/>
            <a:ext cx="246379" cy="3105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spc="-20" dirty="0">
                <a:latin typeface="Times New Roman"/>
                <a:cs typeface="Times New Roman"/>
              </a:rPr>
              <a:t>C</a:t>
            </a:r>
            <a:r>
              <a:rPr sz="1850" spc="5" dirty="0">
                <a:latin typeface="Times New Roman"/>
                <a:cs typeface="Times New Roman"/>
              </a:rPr>
              <a:t>l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2100" y="4635500"/>
            <a:ext cx="1664970" cy="3638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00" spc="10" dirty="0">
                <a:solidFill>
                  <a:srgbClr val="0000FF"/>
                </a:solidFill>
                <a:latin typeface="Symbol"/>
                <a:cs typeface="Symbol"/>
              </a:rPr>
              <a:t></a:t>
            </a:r>
            <a:r>
              <a:rPr sz="2200" spc="10" dirty="0">
                <a:solidFill>
                  <a:srgbClr val="0000FF"/>
                </a:solidFill>
                <a:latin typeface="Times New Roman"/>
                <a:cs typeface="Times New Roman"/>
              </a:rPr>
              <a:t>* </a:t>
            </a:r>
            <a:r>
              <a:rPr sz="2200" spc="5" dirty="0">
                <a:solidFill>
                  <a:srgbClr val="0000FF"/>
                </a:solidFill>
                <a:latin typeface="Times New Roman"/>
                <a:cs typeface="Times New Roman"/>
              </a:rPr>
              <a:t>of </a:t>
            </a:r>
            <a:r>
              <a:rPr sz="2200" spc="10" dirty="0">
                <a:solidFill>
                  <a:srgbClr val="0000FF"/>
                </a:solidFill>
                <a:latin typeface="Times New Roman"/>
                <a:cs typeface="Times New Roman"/>
              </a:rPr>
              <a:t>the</a:t>
            </a:r>
            <a:r>
              <a:rPr sz="2200" spc="-10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spc="15" dirty="0">
                <a:solidFill>
                  <a:srgbClr val="0000FF"/>
                </a:solidFill>
                <a:latin typeface="Times New Roman"/>
                <a:cs typeface="Times New Roman"/>
              </a:rPr>
              <a:t>C=O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833370" y="3994261"/>
            <a:ext cx="2056130" cy="1189990"/>
          </a:xfrm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200" spc="10" dirty="0">
                <a:solidFill>
                  <a:srgbClr val="0000FF"/>
                </a:solidFill>
                <a:latin typeface="Symbol"/>
                <a:cs typeface="Symbol"/>
              </a:rPr>
              <a:t></a:t>
            </a:r>
            <a:r>
              <a:rPr sz="2200" spc="10" dirty="0">
                <a:solidFill>
                  <a:srgbClr val="0000FF"/>
                </a:solidFill>
                <a:latin typeface="Times New Roman"/>
                <a:cs typeface="Times New Roman"/>
              </a:rPr>
              <a:t> * </a:t>
            </a:r>
            <a:r>
              <a:rPr sz="2200" spc="5" dirty="0">
                <a:solidFill>
                  <a:srgbClr val="0000FF"/>
                </a:solidFill>
                <a:latin typeface="Times New Roman"/>
                <a:cs typeface="Times New Roman"/>
              </a:rPr>
              <a:t>of of the</a:t>
            </a:r>
            <a:r>
              <a:rPr sz="2200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0000FF"/>
                </a:solidFill>
                <a:latin typeface="Times New Roman"/>
                <a:cs typeface="Times New Roman"/>
              </a:rPr>
              <a:t>C-Cl</a:t>
            </a:r>
            <a:endParaRPr sz="2200">
              <a:latin typeface="Times New Roman"/>
              <a:cs typeface="Times New Roman"/>
            </a:endParaRPr>
          </a:p>
          <a:p>
            <a:pPr marL="81280">
              <a:lnSpc>
                <a:spcPct val="100000"/>
              </a:lnSpc>
              <a:spcBef>
                <a:spcPts val="1830"/>
              </a:spcBef>
            </a:pPr>
            <a:r>
              <a:rPr sz="2600" dirty="0">
                <a:latin typeface="Arial"/>
                <a:cs typeface="Arial"/>
              </a:rPr>
              <a:t>H</a:t>
            </a:r>
            <a:endParaRPr sz="2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139439" y="6022340"/>
            <a:ext cx="44577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20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u</a:t>
            </a:r>
            <a:endParaRPr sz="2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852159" y="751840"/>
            <a:ext cx="189166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solidFill>
                  <a:srgbClr val="0000CC"/>
                </a:solidFill>
                <a:latin typeface="Arial Black"/>
                <a:cs typeface="Arial Black"/>
              </a:rPr>
              <a:t>only </a:t>
            </a:r>
            <a:r>
              <a:rPr sz="2000" spc="-140" dirty="0">
                <a:solidFill>
                  <a:srgbClr val="0000CC"/>
                </a:solidFill>
                <a:latin typeface="Arial Black"/>
                <a:cs typeface="Arial Black"/>
              </a:rPr>
              <a:t>S</a:t>
            </a:r>
            <a:r>
              <a:rPr sz="1725" spc="-209" baseline="-24154" dirty="0">
                <a:solidFill>
                  <a:srgbClr val="0000CC"/>
                </a:solidFill>
                <a:latin typeface="Arial Black"/>
                <a:cs typeface="Arial Black"/>
              </a:rPr>
              <a:t>N</a:t>
            </a:r>
            <a:r>
              <a:rPr sz="2000" spc="-140" dirty="0">
                <a:solidFill>
                  <a:srgbClr val="0000CC"/>
                </a:solidFill>
                <a:latin typeface="Arial Black"/>
                <a:cs typeface="Arial Black"/>
              </a:rPr>
              <a:t>2, </a:t>
            </a:r>
            <a:r>
              <a:rPr sz="2000" spc="-225" dirty="0">
                <a:solidFill>
                  <a:srgbClr val="0000CC"/>
                </a:solidFill>
                <a:latin typeface="Arial Black"/>
                <a:cs typeface="Arial Black"/>
              </a:rPr>
              <a:t>no</a:t>
            </a:r>
            <a:r>
              <a:rPr sz="2000" spc="-50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2000" spc="-155" dirty="0">
                <a:solidFill>
                  <a:srgbClr val="0000CC"/>
                </a:solidFill>
                <a:latin typeface="Arial Black"/>
                <a:cs typeface="Arial Black"/>
              </a:rPr>
              <a:t>S</a:t>
            </a:r>
            <a:r>
              <a:rPr sz="1725" spc="-232" baseline="-24154" dirty="0">
                <a:solidFill>
                  <a:srgbClr val="0000CC"/>
                </a:solidFill>
                <a:latin typeface="Arial Black"/>
                <a:cs typeface="Arial Black"/>
              </a:rPr>
              <a:t>N</a:t>
            </a:r>
            <a:r>
              <a:rPr sz="2000" spc="-155" dirty="0">
                <a:solidFill>
                  <a:srgbClr val="0000CC"/>
                </a:solidFill>
                <a:latin typeface="Arial Black"/>
                <a:cs typeface="Arial Black"/>
              </a:rPr>
              <a:t>1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38150" y="1614169"/>
            <a:ext cx="5137150" cy="12884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90"/>
              </a:spcBef>
            </a:pPr>
            <a:r>
              <a:rPr sz="2050" b="1" spc="-10" dirty="0">
                <a:latin typeface="Arial"/>
                <a:cs typeface="Arial"/>
              </a:rPr>
              <a:t>R </a:t>
            </a:r>
            <a:r>
              <a:rPr sz="2050" b="1" spc="-5" dirty="0">
                <a:latin typeface="Arial"/>
                <a:cs typeface="Arial"/>
              </a:rPr>
              <a:t>= </a:t>
            </a:r>
            <a:r>
              <a:rPr sz="2050" b="1" spc="-15" dirty="0">
                <a:latin typeface="Arial"/>
                <a:cs typeface="Arial"/>
              </a:rPr>
              <a:t>alkyl, </a:t>
            </a:r>
            <a:r>
              <a:rPr sz="2050" b="1" spc="-20" dirty="0">
                <a:latin typeface="Arial"/>
                <a:cs typeface="Arial"/>
              </a:rPr>
              <a:t>aryl, </a:t>
            </a:r>
            <a:r>
              <a:rPr sz="2050" b="1" spc="-15" dirty="0">
                <a:latin typeface="Arial"/>
                <a:cs typeface="Arial"/>
              </a:rPr>
              <a:t>OR'</a:t>
            </a:r>
            <a:endParaRPr sz="2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225" dirty="0">
                <a:solidFill>
                  <a:srgbClr val="0000CC"/>
                </a:solidFill>
                <a:latin typeface="Arial Black"/>
                <a:cs typeface="Arial Black"/>
              </a:rPr>
              <a:t>Relative </a:t>
            </a:r>
            <a:r>
              <a:rPr sz="2000" spc="-245" dirty="0">
                <a:solidFill>
                  <a:srgbClr val="0000CC"/>
                </a:solidFill>
                <a:latin typeface="Arial Black"/>
                <a:cs typeface="Arial Black"/>
              </a:rPr>
              <a:t>rates </a:t>
            </a:r>
            <a:r>
              <a:rPr sz="2000" spc="-225" dirty="0">
                <a:solidFill>
                  <a:srgbClr val="0000CC"/>
                </a:solidFill>
                <a:latin typeface="Arial Black"/>
                <a:cs typeface="Arial Black"/>
              </a:rPr>
              <a:t>of </a:t>
            </a:r>
            <a:r>
              <a:rPr sz="2000" spc="-150" dirty="0">
                <a:solidFill>
                  <a:srgbClr val="0000CC"/>
                </a:solidFill>
                <a:latin typeface="Arial Black"/>
                <a:cs typeface="Arial Black"/>
              </a:rPr>
              <a:t>S</a:t>
            </a:r>
            <a:r>
              <a:rPr sz="1725" spc="-225" baseline="-24154" dirty="0">
                <a:solidFill>
                  <a:srgbClr val="0000CC"/>
                </a:solidFill>
                <a:latin typeface="Arial Black"/>
                <a:cs typeface="Arial Black"/>
              </a:rPr>
              <a:t>N</a:t>
            </a:r>
            <a:r>
              <a:rPr sz="2000" spc="-150" dirty="0">
                <a:solidFill>
                  <a:srgbClr val="0000CC"/>
                </a:solidFill>
                <a:latin typeface="Arial Black"/>
                <a:cs typeface="Arial Black"/>
              </a:rPr>
              <a:t>2 </a:t>
            </a:r>
            <a:r>
              <a:rPr sz="2000" spc="-250" dirty="0">
                <a:solidFill>
                  <a:srgbClr val="0000CC"/>
                </a:solidFill>
                <a:latin typeface="Arial Black"/>
                <a:cs typeface="Arial Black"/>
              </a:rPr>
              <a:t>reactions </a:t>
            </a:r>
            <a:r>
              <a:rPr sz="2000" spc="-310" dirty="0">
                <a:solidFill>
                  <a:srgbClr val="0000CC"/>
                </a:solidFill>
                <a:latin typeface="Arial Black"/>
                <a:cs typeface="Arial Black"/>
              </a:rPr>
              <a:t>with </a:t>
            </a:r>
            <a:r>
              <a:rPr sz="2000" spc="-225" dirty="0">
                <a:solidFill>
                  <a:srgbClr val="0000CC"/>
                </a:solidFill>
                <a:latin typeface="Arial Black"/>
                <a:cs typeface="Arial Black"/>
              </a:rPr>
              <a:t>iodide</a:t>
            </a:r>
            <a:r>
              <a:rPr sz="2000" spc="-195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2000" spc="-220" dirty="0">
                <a:solidFill>
                  <a:srgbClr val="0000CC"/>
                </a:solidFill>
                <a:latin typeface="Arial Black"/>
                <a:cs typeface="Arial Black"/>
              </a:rPr>
              <a:t>ion</a:t>
            </a:r>
            <a:endParaRPr sz="2000">
              <a:latin typeface="Arial Black"/>
              <a:cs typeface="Arial Black"/>
            </a:endParaRPr>
          </a:p>
          <a:p>
            <a:pPr marL="1457960" algn="ctr">
              <a:lnSpc>
                <a:spcPct val="100000"/>
              </a:lnSpc>
              <a:spcBef>
                <a:spcPts val="430"/>
              </a:spcBef>
            </a:pPr>
            <a:r>
              <a:rPr sz="1750" b="1" spc="5" dirty="0">
                <a:latin typeface="Arial"/>
                <a:cs typeface="Arial"/>
              </a:rPr>
              <a:t>O</a:t>
            </a:r>
            <a:endParaRPr sz="17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885690" y="3006090"/>
            <a:ext cx="595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15" dirty="0">
                <a:solidFill>
                  <a:srgbClr val="0000CC"/>
                </a:solidFill>
                <a:latin typeface="Arial Black"/>
                <a:cs typeface="Arial Black"/>
              </a:rPr>
              <a:t>1</a:t>
            </a:r>
            <a:r>
              <a:rPr sz="1800" spc="-95" dirty="0">
                <a:solidFill>
                  <a:srgbClr val="0000CC"/>
                </a:solidFill>
                <a:latin typeface="Arial Black"/>
                <a:cs typeface="Arial Black"/>
              </a:rPr>
              <a:t>:</a:t>
            </a:r>
            <a:r>
              <a:rPr sz="1800" spc="-204" dirty="0">
                <a:solidFill>
                  <a:srgbClr val="0000CC"/>
                </a:solidFill>
                <a:latin typeface="Arial Black"/>
                <a:cs typeface="Arial Black"/>
              </a:rPr>
              <a:t>5</a:t>
            </a:r>
            <a:r>
              <a:rPr sz="1800" spc="-215" dirty="0">
                <a:solidFill>
                  <a:srgbClr val="0000CC"/>
                </a:solidFill>
                <a:latin typeface="Arial Black"/>
                <a:cs typeface="Arial Black"/>
              </a:rPr>
              <a:t>0</a:t>
            </a:r>
            <a:r>
              <a:rPr sz="1800" spc="-200" dirty="0">
                <a:solidFill>
                  <a:srgbClr val="0000CC"/>
                </a:solidFill>
                <a:latin typeface="Arial Black"/>
                <a:cs typeface="Arial Black"/>
              </a:rPr>
              <a:t>0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613400" y="6540500"/>
            <a:ext cx="170180" cy="0"/>
          </a:xfrm>
          <a:custGeom>
            <a:avLst/>
            <a:gdLst/>
            <a:ahLst/>
            <a:cxnLst/>
            <a:rect l="l" t="t" r="r" b="b"/>
            <a:pathLst>
              <a:path w="170179">
                <a:moveTo>
                  <a:pt x="170179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613400" y="4309109"/>
            <a:ext cx="0" cy="2231390"/>
          </a:xfrm>
          <a:custGeom>
            <a:avLst/>
            <a:gdLst/>
            <a:ahLst/>
            <a:cxnLst/>
            <a:rect l="l" t="t" r="r" b="b"/>
            <a:pathLst>
              <a:path h="2231390">
                <a:moveTo>
                  <a:pt x="0" y="223139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13400" y="4309109"/>
            <a:ext cx="170180" cy="0"/>
          </a:xfrm>
          <a:custGeom>
            <a:avLst/>
            <a:gdLst/>
            <a:ahLst/>
            <a:cxnLst/>
            <a:rect l="l" t="t" r="r" b="b"/>
            <a:pathLst>
              <a:path w="170179">
                <a:moveTo>
                  <a:pt x="0" y="0"/>
                </a:moveTo>
                <a:lnTo>
                  <a:pt x="170179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925184" y="5247004"/>
            <a:ext cx="1462087" cy="5499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346950" y="5979159"/>
            <a:ext cx="449580" cy="353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50" spc="320" dirty="0">
                <a:latin typeface="Arial"/>
                <a:cs typeface="Arial"/>
              </a:rPr>
              <a:t>N</a:t>
            </a:r>
            <a:r>
              <a:rPr sz="2150" spc="260" dirty="0">
                <a:latin typeface="Arial"/>
                <a:cs typeface="Arial"/>
              </a:rPr>
              <a:t>u</a:t>
            </a:r>
            <a:endParaRPr sz="21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364730" y="4514850"/>
            <a:ext cx="339090" cy="353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50" spc="300" dirty="0">
                <a:latin typeface="Times New Roman"/>
                <a:cs typeface="Times New Roman"/>
              </a:rPr>
              <a:t>C</a:t>
            </a:r>
            <a:r>
              <a:rPr sz="2150" spc="130" dirty="0">
                <a:latin typeface="Times New Roman"/>
                <a:cs typeface="Times New Roman"/>
              </a:rPr>
              <a:t>l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407400" y="4309109"/>
            <a:ext cx="170180" cy="0"/>
          </a:xfrm>
          <a:custGeom>
            <a:avLst/>
            <a:gdLst/>
            <a:ahLst/>
            <a:cxnLst/>
            <a:rect l="l" t="t" r="r" b="b"/>
            <a:pathLst>
              <a:path w="170179">
                <a:moveTo>
                  <a:pt x="0" y="0"/>
                </a:moveTo>
                <a:lnTo>
                  <a:pt x="170179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577580" y="4309109"/>
            <a:ext cx="0" cy="2231390"/>
          </a:xfrm>
          <a:custGeom>
            <a:avLst/>
            <a:gdLst/>
            <a:ahLst/>
            <a:cxnLst/>
            <a:rect l="l" t="t" r="r" b="b"/>
            <a:pathLst>
              <a:path h="2231390">
                <a:moveTo>
                  <a:pt x="0" y="0"/>
                </a:moveTo>
                <a:lnTo>
                  <a:pt x="0" y="223139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407400" y="6540500"/>
            <a:ext cx="170180" cy="0"/>
          </a:xfrm>
          <a:custGeom>
            <a:avLst/>
            <a:gdLst/>
            <a:ahLst/>
            <a:cxnLst/>
            <a:rect l="l" t="t" r="r" b="b"/>
            <a:pathLst>
              <a:path w="170179">
                <a:moveTo>
                  <a:pt x="170179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01865" y="5045709"/>
            <a:ext cx="666114" cy="738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7907019" y="4829810"/>
            <a:ext cx="337185" cy="904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 marR="5080" indent="-71120">
              <a:lnSpc>
                <a:spcPct val="134100"/>
              </a:lnSpc>
              <a:spcBef>
                <a:spcPts val="100"/>
              </a:spcBef>
            </a:pPr>
            <a:r>
              <a:rPr sz="2150" spc="335" dirty="0">
                <a:latin typeface="Arial"/>
                <a:cs typeface="Arial"/>
              </a:rPr>
              <a:t>H  H</a:t>
            </a:r>
            <a:endParaRPr sz="21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667750" y="4376420"/>
            <a:ext cx="186055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245" dirty="0">
                <a:latin typeface="Times New Roman"/>
                <a:cs typeface="Times New Roman"/>
              </a:rPr>
              <a:t>+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646544" y="5182234"/>
            <a:ext cx="265429" cy="7175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442200" y="4937759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0"/>
                </a:moveTo>
                <a:lnTo>
                  <a:pt x="0" y="55879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442200" y="4833620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442200" y="6002020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0"/>
                </a:moveTo>
                <a:lnTo>
                  <a:pt x="0" y="55879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442200" y="589787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42200" y="5789929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0"/>
                </a:moveTo>
                <a:lnTo>
                  <a:pt x="0" y="5588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5779770" y="4645660"/>
            <a:ext cx="998219" cy="59182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ct val="104600"/>
              </a:lnSpc>
              <a:spcBef>
                <a:spcPts val="30"/>
              </a:spcBef>
            </a:pPr>
            <a:r>
              <a:rPr sz="1800" spc="215" dirty="0">
                <a:solidFill>
                  <a:srgbClr val="0000FF"/>
                </a:solidFill>
                <a:latin typeface="Symbol"/>
                <a:cs typeface="Symbol"/>
              </a:rPr>
              <a:t></a:t>
            </a:r>
            <a:r>
              <a:rPr sz="1800" spc="215" dirty="0">
                <a:solidFill>
                  <a:srgbClr val="0000FF"/>
                </a:solidFill>
                <a:latin typeface="Times New Roman"/>
                <a:cs typeface="Times New Roman"/>
              </a:rPr>
              <a:t>* </a:t>
            </a:r>
            <a:r>
              <a:rPr sz="1800" spc="175" dirty="0">
                <a:solidFill>
                  <a:srgbClr val="0000FF"/>
                </a:solidFill>
                <a:latin typeface="Times New Roman"/>
                <a:cs typeface="Times New Roman"/>
              </a:rPr>
              <a:t>of  </a:t>
            </a:r>
            <a:r>
              <a:rPr sz="1800" spc="180" dirty="0">
                <a:solidFill>
                  <a:srgbClr val="0000FF"/>
                </a:solidFill>
                <a:latin typeface="Times New Roman"/>
                <a:cs typeface="Times New Roman"/>
              </a:rPr>
              <a:t>the</a:t>
            </a:r>
            <a:r>
              <a:rPr sz="1800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280" dirty="0">
                <a:solidFill>
                  <a:srgbClr val="0000FF"/>
                </a:solidFill>
                <a:latin typeface="Times New Roman"/>
                <a:cs typeface="Times New Roman"/>
              </a:rPr>
              <a:t>C=O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657850" y="3385820"/>
            <a:ext cx="32378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0830">
              <a:lnSpc>
                <a:spcPct val="100000"/>
              </a:lnSpc>
              <a:spcBef>
                <a:spcPts val="100"/>
              </a:spcBef>
            </a:pPr>
            <a:r>
              <a:rPr sz="1600" spc="-105" dirty="0">
                <a:solidFill>
                  <a:srgbClr val="0000CC"/>
                </a:solidFill>
                <a:latin typeface="Arial Black"/>
                <a:cs typeface="Arial Black"/>
              </a:rPr>
              <a:t>C=O </a:t>
            </a:r>
            <a:r>
              <a:rPr sz="1600" spc="-185" dirty="0">
                <a:solidFill>
                  <a:srgbClr val="0000CC"/>
                </a:solidFill>
                <a:latin typeface="Arial Black"/>
                <a:cs typeface="Arial Black"/>
              </a:rPr>
              <a:t>group </a:t>
            </a:r>
            <a:r>
              <a:rPr sz="1600" spc="-180" dirty="0">
                <a:solidFill>
                  <a:srgbClr val="0000CC"/>
                </a:solidFill>
                <a:latin typeface="Arial Black"/>
                <a:cs typeface="Arial Black"/>
              </a:rPr>
              <a:t>stabilizes </a:t>
            </a:r>
            <a:r>
              <a:rPr sz="1600" spc="-215" dirty="0">
                <a:solidFill>
                  <a:srgbClr val="0000CC"/>
                </a:solidFill>
                <a:latin typeface="Arial Black"/>
                <a:cs typeface="Arial Black"/>
              </a:rPr>
              <a:t>the </a:t>
            </a:r>
            <a:r>
              <a:rPr sz="1600" spc="-114" dirty="0">
                <a:solidFill>
                  <a:srgbClr val="0000CC"/>
                </a:solidFill>
                <a:latin typeface="Arial Black"/>
                <a:cs typeface="Arial Black"/>
              </a:rPr>
              <a:t>T.S. </a:t>
            </a:r>
            <a:r>
              <a:rPr sz="1600" spc="-185" dirty="0">
                <a:solidFill>
                  <a:srgbClr val="0000CC"/>
                </a:solidFill>
                <a:latin typeface="Arial Black"/>
                <a:cs typeface="Arial Black"/>
              </a:rPr>
              <a:t>by  </a:t>
            </a:r>
            <a:r>
              <a:rPr sz="1600" spc="-170" dirty="0">
                <a:solidFill>
                  <a:srgbClr val="0000CC"/>
                </a:solidFill>
                <a:latin typeface="Arial Black"/>
                <a:cs typeface="Arial Black"/>
              </a:rPr>
              <a:t>Overlap </a:t>
            </a:r>
            <a:r>
              <a:rPr sz="1600" spc="-185" dirty="0">
                <a:solidFill>
                  <a:srgbClr val="0000CC"/>
                </a:solidFill>
                <a:latin typeface="Arial Black"/>
                <a:cs typeface="Arial Black"/>
              </a:rPr>
              <a:t>of </a:t>
            </a:r>
            <a:r>
              <a:rPr sz="1600" spc="-210" dirty="0">
                <a:solidFill>
                  <a:srgbClr val="0000CC"/>
                </a:solidFill>
                <a:latin typeface="Arial Black"/>
                <a:cs typeface="Arial Black"/>
              </a:rPr>
              <a:t>its </a:t>
            </a:r>
            <a:r>
              <a:rPr sz="1600" spc="-140" dirty="0">
                <a:solidFill>
                  <a:srgbClr val="0000CC"/>
                </a:solidFill>
                <a:latin typeface="Symbol"/>
                <a:cs typeface="Symbol"/>
              </a:rPr>
              <a:t></a:t>
            </a:r>
            <a:r>
              <a:rPr sz="1600" spc="-140" dirty="0">
                <a:solidFill>
                  <a:srgbClr val="0000CC"/>
                </a:solidFill>
                <a:latin typeface="Arial Black"/>
                <a:cs typeface="Arial Black"/>
              </a:rPr>
              <a:t>* </a:t>
            </a:r>
            <a:r>
              <a:rPr sz="1600" spc="-195" dirty="0">
                <a:solidFill>
                  <a:srgbClr val="0000CC"/>
                </a:solidFill>
                <a:latin typeface="Arial Black"/>
                <a:cs typeface="Arial Black"/>
              </a:rPr>
              <a:t>orbital </a:t>
            </a:r>
            <a:r>
              <a:rPr sz="1600" spc="-245" dirty="0">
                <a:solidFill>
                  <a:srgbClr val="0000CC"/>
                </a:solidFill>
                <a:latin typeface="Arial Black"/>
                <a:cs typeface="Arial Black"/>
              </a:rPr>
              <a:t>with</a:t>
            </a:r>
            <a:r>
              <a:rPr sz="1600" spc="-10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1600" spc="-180" dirty="0">
                <a:solidFill>
                  <a:srgbClr val="0000CC"/>
                </a:solidFill>
                <a:latin typeface="Arial Black"/>
                <a:cs typeface="Arial Black"/>
              </a:rPr>
              <a:t>full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600" spc="-165" dirty="0">
                <a:solidFill>
                  <a:srgbClr val="0000CC"/>
                </a:solidFill>
                <a:latin typeface="Arial Black"/>
                <a:cs typeface="Arial Black"/>
              </a:rPr>
              <a:t>P-orbital </a:t>
            </a:r>
            <a:r>
              <a:rPr sz="1600" spc="-185" dirty="0">
                <a:solidFill>
                  <a:srgbClr val="0000CC"/>
                </a:solidFill>
                <a:latin typeface="Arial Black"/>
                <a:cs typeface="Arial Black"/>
              </a:rPr>
              <a:t>of </a:t>
            </a:r>
            <a:r>
              <a:rPr sz="1600" spc="-215" dirty="0">
                <a:solidFill>
                  <a:srgbClr val="0000CC"/>
                </a:solidFill>
                <a:latin typeface="Arial Black"/>
                <a:cs typeface="Arial Black"/>
              </a:rPr>
              <a:t>the </a:t>
            </a:r>
            <a:r>
              <a:rPr sz="1600" spc="-170" dirty="0">
                <a:solidFill>
                  <a:srgbClr val="0000CC"/>
                </a:solidFill>
                <a:latin typeface="Arial Black"/>
                <a:cs typeface="Arial Black"/>
              </a:rPr>
              <a:t>C-atom </a:t>
            </a:r>
            <a:r>
              <a:rPr sz="1600" spc="-185" dirty="0">
                <a:solidFill>
                  <a:srgbClr val="0000CC"/>
                </a:solidFill>
                <a:latin typeface="Arial Black"/>
                <a:cs typeface="Arial Black"/>
              </a:rPr>
              <a:t>under</a:t>
            </a:r>
            <a:r>
              <a:rPr sz="1600" spc="-65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1600" spc="-240" dirty="0">
                <a:solidFill>
                  <a:srgbClr val="0000CC"/>
                </a:solidFill>
                <a:latin typeface="Arial Black"/>
                <a:cs typeface="Arial Black"/>
              </a:rPr>
              <a:t>attack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733800" y="5410200"/>
            <a:ext cx="1258570" cy="0"/>
          </a:xfrm>
          <a:custGeom>
            <a:avLst/>
            <a:gdLst/>
            <a:ahLst/>
            <a:cxnLst/>
            <a:rect l="l" t="t" r="r" b="b"/>
            <a:pathLst>
              <a:path w="1258570">
                <a:moveTo>
                  <a:pt x="0" y="0"/>
                </a:moveTo>
                <a:lnTo>
                  <a:pt x="125857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963159" y="5339079"/>
            <a:ext cx="142240" cy="142240"/>
          </a:xfrm>
          <a:custGeom>
            <a:avLst/>
            <a:gdLst/>
            <a:ahLst/>
            <a:cxnLst/>
            <a:rect l="l" t="t" r="r" b="b"/>
            <a:pathLst>
              <a:path w="142239" h="142239">
                <a:moveTo>
                  <a:pt x="0" y="0"/>
                </a:moveTo>
                <a:lnTo>
                  <a:pt x="57150" y="71120"/>
                </a:lnTo>
                <a:lnTo>
                  <a:pt x="0" y="142240"/>
                </a:lnTo>
                <a:lnTo>
                  <a:pt x="142239" y="711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014220"/>
            <a:ext cx="70669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56205" algn="l"/>
                <a:tab pos="4040504" algn="l"/>
                <a:tab pos="4592955" algn="l"/>
              </a:tabLst>
            </a:pPr>
            <a:r>
              <a:rPr b="0" spc="-185" dirty="0">
                <a:latin typeface="Arial Black"/>
                <a:cs typeface="Arial Black"/>
              </a:rPr>
              <a:t>S</a:t>
            </a:r>
            <a:r>
              <a:rPr sz="2775" b="0" spc="-1155" baseline="-24024" dirty="0">
                <a:latin typeface="Arial Black"/>
                <a:cs typeface="Arial Black"/>
              </a:rPr>
              <a:t>N</a:t>
            </a:r>
            <a:r>
              <a:rPr sz="3200" b="0" spc="-355" dirty="0">
                <a:latin typeface="Arial Black"/>
                <a:cs typeface="Arial Black"/>
              </a:rPr>
              <a:t>2</a:t>
            </a:r>
            <a:r>
              <a:rPr sz="3200" b="0" spc="-175" dirty="0">
                <a:latin typeface="Arial Black"/>
                <a:cs typeface="Arial Black"/>
              </a:rPr>
              <a:t> </a:t>
            </a:r>
            <a:r>
              <a:rPr sz="3200" b="0" spc="-285" dirty="0">
                <a:latin typeface="Arial Black"/>
                <a:cs typeface="Arial Black"/>
              </a:rPr>
              <a:t>r</a:t>
            </a:r>
            <a:r>
              <a:rPr sz="3200" b="0" spc="-425" dirty="0">
                <a:latin typeface="Arial Black"/>
                <a:cs typeface="Arial Black"/>
              </a:rPr>
              <a:t>e</a:t>
            </a:r>
            <a:r>
              <a:rPr sz="3200" b="0" spc="-450" dirty="0">
                <a:latin typeface="Arial Black"/>
                <a:cs typeface="Arial Black"/>
              </a:rPr>
              <a:t>a</a:t>
            </a:r>
            <a:r>
              <a:rPr sz="3200" b="0" spc="-440" dirty="0">
                <a:latin typeface="Arial Black"/>
                <a:cs typeface="Arial Black"/>
              </a:rPr>
              <a:t>c</a:t>
            </a:r>
            <a:r>
              <a:rPr sz="3200" b="0" spc="-370" dirty="0">
                <a:latin typeface="Arial Black"/>
                <a:cs typeface="Arial Black"/>
              </a:rPr>
              <a:t>tio</a:t>
            </a:r>
            <a:r>
              <a:rPr sz="3200" b="0" spc="-505" dirty="0">
                <a:latin typeface="Arial Black"/>
                <a:cs typeface="Arial Black"/>
              </a:rPr>
              <a:t>n</a:t>
            </a:r>
            <a:r>
              <a:rPr sz="3200" b="0" spc="-180" dirty="0">
                <a:latin typeface="Arial Black"/>
                <a:cs typeface="Arial Black"/>
              </a:rPr>
              <a:t> :</a:t>
            </a:r>
            <a:r>
              <a:rPr sz="3200" b="0" dirty="0">
                <a:latin typeface="Arial Black"/>
                <a:cs typeface="Arial Black"/>
              </a:rPr>
              <a:t>	</a:t>
            </a:r>
            <a:r>
              <a:rPr sz="3200" spc="260" dirty="0">
                <a:solidFill>
                  <a:srgbClr val="3705D5"/>
                </a:solidFill>
              </a:rPr>
              <a:t>E</a:t>
            </a:r>
            <a:r>
              <a:rPr sz="3200" spc="75" dirty="0">
                <a:solidFill>
                  <a:srgbClr val="3705D5"/>
                </a:solidFill>
              </a:rPr>
              <a:t>ff</a:t>
            </a:r>
            <a:r>
              <a:rPr sz="3200" spc="275" dirty="0">
                <a:solidFill>
                  <a:srgbClr val="3705D5"/>
                </a:solidFill>
              </a:rPr>
              <a:t>e</a:t>
            </a:r>
            <a:r>
              <a:rPr sz="3200" spc="85" dirty="0">
                <a:solidFill>
                  <a:srgbClr val="3705D5"/>
                </a:solidFill>
              </a:rPr>
              <a:t>c</a:t>
            </a:r>
            <a:r>
              <a:rPr sz="3200" spc="-180" dirty="0">
                <a:solidFill>
                  <a:srgbClr val="3705D5"/>
                </a:solidFill>
              </a:rPr>
              <a:t>t</a:t>
            </a:r>
            <a:r>
              <a:rPr sz="3200" dirty="0">
                <a:solidFill>
                  <a:srgbClr val="3705D5"/>
                </a:solidFill>
              </a:rPr>
              <a:t>	</a:t>
            </a:r>
            <a:r>
              <a:rPr sz="3200" spc="90" dirty="0">
                <a:solidFill>
                  <a:srgbClr val="3705D5"/>
                </a:solidFill>
              </a:rPr>
              <a:t>o</a:t>
            </a:r>
            <a:r>
              <a:rPr sz="3200" spc="-180" dirty="0">
                <a:solidFill>
                  <a:srgbClr val="3705D5"/>
                </a:solidFill>
              </a:rPr>
              <a:t>f</a:t>
            </a:r>
            <a:r>
              <a:rPr sz="3200" dirty="0">
                <a:solidFill>
                  <a:srgbClr val="3705D5"/>
                </a:solidFill>
              </a:rPr>
              <a:t>	</a:t>
            </a:r>
            <a:r>
              <a:rPr sz="3200" spc="265" dirty="0">
                <a:solidFill>
                  <a:srgbClr val="3705D5"/>
                </a:solidFill>
              </a:rPr>
              <a:t>N</a:t>
            </a:r>
            <a:r>
              <a:rPr sz="3200" spc="90" dirty="0">
                <a:solidFill>
                  <a:srgbClr val="3705D5"/>
                </a:solidFill>
              </a:rPr>
              <a:t>u</a:t>
            </a:r>
            <a:r>
              <a:rPr sz="3200" spc="85" dirty="0">
                <a:solidFill>
                  <a:srgbClr val="3705D5"/>
                </a:solidFill>
              </a:rPr>
              <a:t>c</a:t>
            </a:r>
            <a:r>
              <a:rPr sz="3200" spc="75" dirty="0">
                <a:solidFill>
                  <a:srgbClr val="3705D5"/>
                </a:solidFill>
              </a:rPr>
              <a:t>l</a:t>
            </a:r>
            <a:r>
              <a:rPr sz="3200" spc="265" dirty="0">
                <a:solidFill>
                  <a:srgbClr val="3705D5"/>
                </a:solidFill>
              </a:rPr>
              <a:t>e</a:t>
            </a:r>
            <a:r>
              <a:rPr sz="3200" spc="100" dirty="0">
                <a:solidFill>
                  <a:srgbClr val="3705D5"/>
                </a:solidFill>
              </a:rPr>
              <a:t>o</a:t>
            </a:r>
            <a:r>
              <a:rPr sz="3200" spc="90" dirty="0">
                <a:solidFill>
                  <a:srgbClr val="3705D5"/>
                </a:solidFill>
              </a:rPr>
              <a:t>ph</a:t>
            </a:r>
            <a:r>
              <a:rPr sz="3200" spc="75" dirty="0">
                <a:solidFill>
                  <a:srgbClr val="3705D5"/>
                </a:solidFill>
              </a:rPr>
              <a:t>il</a:t>
            </a:r>
            <a:r>
              <a:rPr sz="3200" dirty="0">
                <a:solidFill>
                  <a:srgbClr val="3705D5"/>
                </a:solidFill>
              </a:rPr>
              <a:t>e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014220"/>
            <a:ext cx="7964805" cy="1974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1302385" algn="l"/>
                <a:tab pos="4483735" algn="l"/>
                <a:tab pos="5498465" algn="l"/>
              </a:tabLst>
            </a:pPr>
            <a:r>
              <a:rPr sz="3075" spc="937" baseline="17615" dirty="0">
                <a:solidFill>
                  <a:srgbClr val="00CCFF"/>
                </a:solidFill>
                <a:latin typeface="Symbol"/>
                <a:cs typeface="Symbol"/>
              </a:rPr>
              <a:t></a:t>
            </a:r>
            <a:r>
              <a:rPr sz="3075" spc="937" baseline="17615" dirty="0">
                <a:solidFill>
                  <a:srgbClr val="00CCFF"/>
                </a:solidFill>
                <a:latin typeface="Times New Roman"/>
                <a:cs typeface="Times New Roman"/>
              </a:rPr>
              <a:t>	</a:t>
            </a:r>
            <a:r>
              <a:rPr sz="3200" b="1" spc="114" dirty="0">
                <a:solidFill>
                  <a:srgbClr val="FF0000"/>
                </a:solidFill>
                <a:latin typeface="Arial"/>
                <a:cs typeface="Arial"/>
              </a:rPr>
              <a:t>The	</a:t>
            </a:r>
            <a:r>
              <a:rPr sz="3200" b="1" spc="75" dirty="0">
                <a:solidFill>
                  <a:srgbClr val="FF0000"/>
                </a:solidFill>
                <a:latin typeface="Arial"/>
                <a:cs typeface="Arial"/>
              </a:rPr>
              <a:t>nucleophilicity	</a:t>
            </a:r>
            <a:r>
              <a:rPr sz="3200" b="1" spc="55" dirty="0">
                <a:solidFill>
                  <a:srgbClr val="FF0000"/>
                </a:solidFill>
                <a:latin typeface="Arial"/>
                <a:cs typeface="Arial"/>
              </a:rPr>
              <a:t>may	</a:t>
            </a:r>
            <a:r>
              <a:rPr sz="3200" b="1" spc="45" dirty="0">
                <a:solidFill>
                  <a:srgbClr val="FF0000"/>
                </a:solidFill>
                <a:latin typeface="Arial"/>
                <a:cs typeface="Arial"/>
              </a:rPr>
              <a:t>be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tabLst>
                <a:tab pos="2646045" algn="l"/>
                <a:tab pos="3648075" algn="l"/>
                <a:tab pos="4460875" algn="l"/>
                <a:tab pos="6882130" algn="l"/>
              </a:tabLst>
            </a:pPr>
            <a:r>
              <a:rPr sz="3200" b="1" spc="110" dirty="0">
                <a:solidFill>
                  <a:srgbClr val="FF0000"/>
                </a:solidFill>
                <a:latin typeface="Arial"/>
                <a:cs typeface="Arial"/>
              </a:rPr>
              <a:t>correlated	</a:t>
            </a:r>
            <a:r>
              <a:rPr sz="3200" b="1" spc="15" dirty="0">
                <a:solidFill>
                  <a:srgbClr val="FF0000"/>
                </a:solidFill>
                <a:latin typeface="Arial"/>
                <a:cs typeface="Arial"/>
              </a:rPr>
              <a:t>with	</a:t>
            </a:r>
            <a:r>
              <a:rPr sz="3200" b="1" spc="55" dirty="0">
                <a:solidFill>
                  <a:srgbClr val="FF0000"/>
                </a:solidFill>
                <a:latin typeface="Arial"/>
                <a:cs typeface="Arial"/>
              </a:rPr>
              <a:t>the	</a:t>
            </a:r>
            <a:r>
              <a:rPr sz="3200" b="1" spc="105" dirty="0">
                <a:solidFill>
                  <a:srgbClr val="FF0000"/>
                </a:solidFill>
                <a:latin typeface="Arial"/>
                <a:cs typeface="Arial"/>
              </a:rPr>
              <a:t>availability	</a:t>
            </a:r>
            <a:r>
              <a:rPr sz="3200" b="1" spc="-45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endParaRPr sz="320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  <a:tabLst>
                <a:tab pos="1167765" algn="l"/>
                <a:tab pos="1708785" algn="l"/>
                <a:tab pos="2122805" algn="l"/>
                <a:tab pos="2628900" algn="l"/>
                <a:tab pos="3029585" algn="l"/>
                <a:tab pos="4225925" algn="l"/>
                <a:tab pos="5153660" algn="l"/>
                <a:tab pos="5964555" algn="l"/>
                <a:tab pos="7128509" algn="l"/>
              </a:tabLst>
            </a:pPr>
            <a:r>
              <a:rPr sz="3200" b="1" spc="7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3200" b="1" spc="9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e	</a:t>
            </a:r>
            <a:r>
              <a:rPr sz="3200" b="1" spc="26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3200" b="1" spc="7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3200" b="1" spc="26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3200" b="1" spc="9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3200" b="1" spc="7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3200" b="1" spc="8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3200" b="1" spc="9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200" b="1" spc="-17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3200" b="1" spc="10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3200" b="1" spc="26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200" b="1" spc="7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3200" b="1" spc="8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3200" b="1" spc="-18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3200" b="1" spc="26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200" b="1" spc="9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3200" b="1" spc="-17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3200" b="1" spc="7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3200" b="1" spc="9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e	</a:t>
            </a:r>
            <a:r>
              <a:rPr sz="3200" b="1" spc="26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3200" b="1" spc="27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200" b="1" spc="8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e	</a:t>
            </a:r>
            <a:r>
              <a:rPr sz="3200" b="1" spc="85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3200" b="1" spc="7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3200" b="1" spc="8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3200" b="1" spc="-114" dirty="0">
                <a:solidFill>
                  <a:srgbClr val="FF0000"/>
                </a:solidFill>
                <a:latin typeface="Arial"/>
                <a:cs typeface="Arial"/>
              </a:rPr>
              <a:t>h  </a:t>
            </a:r>
            <a:r>
              <a:rPr sz="3200" b="1" spc="30" dirty="0">
                <a:solidFill>
                  <a:srgbClr val="FF0000"/>
                </a:solidFill>
                <a:latin typeface="Arial"/>
                <a:cs typeface="Arial"/>
              </a:rPr>
              <a:t>which	</a:t>
            </a:r>
            <a:r>
              <a:rPr sz="3200" b="1" spc="-50" dirty="0">
                <a:solidFill>
                  <a:srgbClr val="FF0000"/>
                </a:solidFill>
                <a:latin typeface="Arial"/>
                <a:cs typeface="Arial"/>
              </a:rPr>
              <a:t>it	is	</a:t>
            </a:r>
            <a:r>
              <a:rPr sz="3200" b="1" spc="100" dirty="0">
                <a:solidFill>
                  <a:srgbClr val="FF0000"/>
                </a:solidFill>
                <a:latin typeface="Arial"/>
                <a:cs typeface="Arial"/>
              </a:rPr>
              <a:t>donated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0360" y="247650"/>
            <a:ext cx="59239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495" dirty="0">
                <a:solidFill>
                  <a:srgbClr val="2A5380"/>
                </a:solidFill>
                <a:latin typeface="Arial Black"/>
                <a:cs typeface="Arial Black"/>
              </a:rPr>
              <a:t>Trends </a:t>
            </a:r>
            <a:r>
              <a:rPr sz="4400" b="0" spc="-490" dirty="0">
                <a:solidFill>
                  <a:srgbClr val="2A5380"/>
                </a:solidFill>
                <a:latin typeface="Arial Black"/>
                <a:cs typeface="Arial Black"/>
              </a:rPr>
              <a:t>in </a:t>
            </a:r>
            <a:r>
              <a:rPr sz="4400" b="0" spc="-495" dirty="0">
                <a:solidFill>
                  <a:srgbClr val="2A5380"/>
                </a:solidFill>
                <a:latin typeface="Arial Black"/>
                <a:cs typeface="Arial Black"/>
              </a:rPr>
              <a:t>Nuc.</a:t>
            </a:r>
            <a:r>
              <a:rPr sz="4400" b="0" spc="204" dirty="0">
                <a:solidFill>
                  <a:srgbClr val="2A5380"/>
                </a:solidFill>
                <a:latin typeface="Arial Black"/>
                <a:cs typeface="Arial Black"/>
              </a:rPr>
              <a:t> </a:t>
            </a:r>
            <a:r>
              <a:rPr sz="4400" b="0" spc="-525" dirty="0">
                <a:solidFill>
                  <a:srgbClr val="2A5380"/>
                </a:solidFill>
                <a:latin typeface="Arial Black"/>
                <a:cs typeface="Arial Black"/>
              </a:rPr>
              <a:t>Strength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370329"/>
            <a:ext cx="7352665" cy="354965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354330" marR="5080" indent="-341630">
              <a:lnSpc>
                <a:spcPts val="3460"/>
              </a:lnSpc>
              <a:spcBef>
                <a:spcPts val="930"/>
              </a:spcBef>
              <a:buClr>
                <a:srgbClr val="00CCFF"/>
              </a:buClr>
              <a:buSzPct val="65277"/>
              <a:buFont typeface="Symbol"/>
              <a:buChar char=""/>
              <a:tabLst>
                <a:tab pos="354330" algn="l"/>
              </a:tabLst>
            </a:pPr>
            <a:r>
              <a:rPr sz="3600" spc="-5" dirty="0">
                <a:solidFill>
                  <a:srgbClr val="0000CC"/>
                </a:solidFill>
                <a:latin typeface="Arial"/>
                <a:cs typeface="Arial"/>
              </a:rPr>
              <a:t>Increases down Periodic </a:t>
            </a:r>
            <a:r>
              <a:rPr sz="3600" dirty="0">
                <a:solidFill>
                  <a:srgbClr val="0000CC"/>
                </a:solidFill>
                <a:latin typeface="Arial"/>
                <a:cs typeface="Arial"/>
              </a:rPr>
              <a:t>Table, </a:t>
            </a:r>
            <a:r>
              <a:rPr sz="3600" spc="-5" dirty="0">
                <a:solidFill>
                  <a:srgbClr val="0000CC"/>
                </a:solidFill>
                <a:latin typeface="Arial"/>
                <a:cs typeface="Arial"/>
              </a:rPr>
              <a:t>as  </a:t>
            </a:r>
            <a:r>
              <a:rPr sz="3600" dirty="0">
                <a:solidFill>
                  <a:srgbClr val="0000CC"/>
                </a:solidFill>
                <a:latin typeface="Arial"/>
                <a:cs typeface="Arial"/>
              </a:rPr>
              <a:t>size </a:t>
            </a:r>
            <a:r>
              <a:rPr sz="3600" spc="-5" dirty="0">
                <a:solidFill>
                  <a:srgbClr val="0000CC"/>
                </a:solidFill>
                <a:latin typeface="Arial"/>
                <a:cs typeface="Arial"/>
              </a:rPr>
              <a:t>and polarizability</a:t>
            </a:r>
            <a:r>
              <a:rPr sz="3600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0000CC"/>
                </a:solidFill>
                <a:latin typeface="Arial"/>
                <a:cs typeface="Arial"/>
              </a:rPr>
              <a:t>increase:</a:t>
            </a:r>
            <a:endParaRPr sz="3600">
              <a:latin typeface="Arial"/>
              <a:cs typeface="Arial"/>
            </a:endParaRPr>
          </a:p>
          <a:p>
            <a:pPr marL="594995">
              <a:lnSpc>
                <a:spcPct val="100000"/>
              </a:lnSpc>
              <a:spcBef>
                <a:spcPts val="60"/>
              </a:spcBef>
            </a:pPr>
            <a:r>
              <a:rPr sz="3600" spc="-155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3150" spc="-232" baseline="29100" dirty="0">
                <a:solidFill>
                  <a:srgbClr val="0000CC"/>
                </a:solidFill>
                <a:latin typeface="Arial"/>
                <a:cs typeface="Arial"/>
              </a:rPr>
              <a:t>-</a:t>
            </a:r>
            <a:r>
              <a:rPr sz="2100" spc="-15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000CC"/>
                </a:solidFill>
                <a:latin typeface="Arial"/>
                <a:cs typeface="Arial"/>
              </a:rPr>
              <a:t>&gt; </a:t>
            </a:r>
            <a:r>
              <a:rPr sz="3600" spc="-100" dirty="0">
                <a:solidFill>
                  <a:srgbClr val="0000CC"/>
                </a:solidFill>
                <a:latin typeface="Arial"/>
                <a:cs typeface="Arial"/>
              </a:rPr>
              <a:t>Br</a:t>
            </a:r>
            <a:r>
              <a:rPr sz="3150" spc="-150" baseline="29100" dirty="0">
                <a:solidFill>
                  <a:srgbClr val="0000CC"/>
                </a:solidFill>
                <a:latin typeface="Arial"/>
                <a:cs typeface="Arial"/>
              </a:rPr>
              <a:t>-</a:t>
            </a:r>
            <a:r>
              <a:rPr sz="2100" spc="-10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000CC"/>
                </a:solidFill>
                <a:latin typeface="Arial"/>
                <a:cs typeface="Arial"/>
              </a:rPr>
              <a:t>&gt; </a:t>
            </a:r>
            <a:r>
              <a:rPr sz="3600" spc="-100" dirty="0">
                <a:solidFill>
                  <a:srgbClr val="0000CC"/>
                </a:solidFill>
                <a:latin typeface="Arial"/>
                <a:cs typeface="Arial"/>
              </a:rPr>
              <a:t>Cl</a:t>
            </a:r>
            <a:r>
              <a:rPr sz="3150" spc="-150" baseline="29100" dirty="0">
                <a:solidFill>
                  <a:srgbClr val="0000CC"/>
                </a:solidFill>
                <a:latin typeface="Arial"/>
                <a:cs typeface="Arial"/>
              </a:rPr>
              <a:t>-</a:t>
            </a:r>
            <a:r>
              <a:rPr sz="2100" spc="-2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600" spc="-100" dirty="0">
                <a:solidFill>
                  <a:srgbClr val="0000CC"/>
                </a:solidFill>
                <a:latin typeface="Arial"/>
                <a:cs typeface="Arial"/>
              </a:rPr>
              <a:t>&gt;F</a:t>
            </a:r>
            <a:r>
              <a:rPr sz="3150" spc="-150" baseline="29100" dirty="0">
                <a:solidFill>
                  <a:srgbClr val="0000CC"/>
                </a:solidFill>
                <a:latin typeface="Arial"/>
                <a:cs typeface="Arial"/>
              </a:rPr>
              <a:t>-</a:t>
            </a:r>
            <a:endParaRPr sz="3150" baseline="29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50">
              <a:latin typeface="Times New Roman"/>
              <a:cs typeface="Times New Roman"/>
            </a:endParaRPr>
          </a:p>
          <a:p>
            <a:pPr marL="354330" marR="132080" indent="-341630">
              <a:lnSpc>
                <a:spcPct val="79900"/>
              </a:lnSpc>
              <a:buClr>
                <a:srgbClr val="00CCFF"/>
              </a:buClr>
              <a:buSzPct val="65277"/>
              <a:buFont typeface="Symbol"/>
              <a:buChar char=""/>
              <a:tabLst>
                <a:tab pos="354330" algn="l"/>
              </a:tabLst>
            </a:pPr>
            <a:r>
              <a:rPr sz="3600" spc="-5" dirty="0">
                <a:solidFill>
                  <a:srgbClr val="0000CC"/>
                </a:solidFill>
                <a:latin typeface="Arial"/>
                <a:cs typeface="Arial"/>
              </a:rPr>
              <a:t>Of </a:t>
            </a:r>
            <a:r>
              <a:rPr sz="3600" dirty="0">
                <a:solidFill>
                  <a:srgbClr val="0000CC"/>
                </a:solidFill>
                <a:latin typeface="Arial"/>
                <a:cs typeface="Arial"/>
              </a:rPr>
              <a:t>a </a:t>
            </a:r>
            <a:r>
              <a:rPr sz="3600" spc="-5" dirty="0">
                <a:solidFill>
                  <a:srgbClr val="0000CC"/>
                </a:solidFill>
                <a:latin typeface="Arial"/>
                <a:cs typeface="Arial"/>
              </a:rPr>
              <a:t>conjugate acid-base </a:t>
            </a:r>
            <a:r>
              <a:rPr sz="3600" dirty="0">
                <a:solidFill>
                  <a:srgbClr val="0000CC"/>
                </a:solidFill>
                <a:latin typeface="Arial"/>
                <a:cs typeface="Arial"/>
              </a:rPr>
              <a:t>pair, </a:t>
            </a:r>
            <a:r>
              <a:rPr sz="3600" spc="-5" dirty="0">
                <a:solidFill>
                  <a:srgbClr val="0000CC"/>
                </a:solidFill>
                <a:latin typeface="Arial"/>
                <a:cs typeface="Arial"/>
              </a:rPr>
              <a:t>the  base </a:t>
            </a:r>
            <a:r>
              <a:rPr sz="3600" dirty="0">
                <a:solidFill>
                  <a:srgbClr val="0000CC"/>
                </a:solidFill>
                <a:latin typeface="Arial"/>
                <a:cs typeface="Arial"/>
              </a:rPr>
              <a:t>is</a:t>
            </a:r>
            <a:r>
              <a:rPr sz="3600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0000CC"/>
                </a:solidFill>
                <a:latin typeface="Arial"/>
                <a:cs typeface="Arial"/>
              </a:rPr>
              <a:t>stronger: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9969" y="4770120"/>
            <a:ext cx="4411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19350" algn="l"/>
              </a:tabLst>
            </a:pPr>
            <a:r>
              <a:rPr sz="3600" spc="-105" dirty="0">
                <a:solidFill>
                  <a:srgbClr val="0000CC"/>
                </a:solidFill>
                <a:latin typeface="Arial"/>
                <a:cs typeface="Arial"/>
              </a:rPr>
              <a:t>OH</a:t>
            </a:r>
            <a:r>
              <a:rPr sz="3150" spc="-157" baseline="29100" dirty="0">
                <a:solidFill>
                  <a:srgbClr val="0000CC"/>
                </a:solidFill>
                <a:latin typeface="Arial"/>
                <a:cs typeface="Arial"/>
              </a:rPr>
              <a:t>-</a:t>
            </a:r>
            <a:r>
              <a:rPr sz="3150" spc="-7" baseline="2910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000CC"/>
                </a:solidFill>
                <a:latin typeface="Arial"/>
                <a:cs typeface="Arial"/>
              </a:rPr>
              <a:t>&gt;</a:t>
            </a:r>
            <a:r>
              <a:rPr sz="36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600" spc="-125" dirty="0">
                <a:solidFill>
                  <a:srgbClr val="0000CC"/>
                </a:solidFill>
                <a:latin typeface="Arial"/>
                <a:cs typeface="Arial"/>
              </a:rPr>
              <a:t>H</a:t>
            </a:r>
            <a:r>
              <a:rPr sz="3150" spc="-187" baseline="-23809" dirty="0">
                <a:solidFill>
                  <a:srgbClr val="0000CC"/>
                </a:solidFill>
                <a:latin typeface="Arial"/>
                <a:cs typeface="Arial"/>
              </a:rPr>
              <a:t>2</a:t>
            </a:r>
            <a:r>
              <a:rPr sz="3600" spc="-125" dirty="0">
                <a:solidFill>
                  <a:srgbClr val="0000CC"/>
                </a:solidFill>
                <a:latin typeface="Arial"/>
                <a:cs typeface="Arial"/>
              </a:rPr>
              <a:t>O,	</a:t>
            </a:r>
            <a:r>
              <a:rPr sz="3600" dirty="0">
                <a:solidFill>
                  <a:srgbClr val="0000CC"/>
                </a:solidFill>
                <a:latin typeface="Arial"/>
                <a:cs typeface="Arial"/>
              </a:rPr>
              <a:t>NH </a:t>
            </a:r>
            <a:r>
              <a:rPr sz="3150" spc="-450" baseline="29100" dirty="0">
                <a:solidFill>
                  <a:srgbClr val="0000CC"/>
                </a:solidFill>
                <a:latin typeface="Arial"/>
                <a:cs typeface="Arial"/>
              </a:rPr>
              <a:t>- </a:t>
            </a:r>
            <a:r>
              <a:rPr sz="3600" dirty="0">
                <a:solidFill>
                  <a:srgbClr val="0000CC"/>
                </a:solidFill>
                <a:latin typeface="Arial"/>
                <a:cs typeface="Arial"/>
              </a:rPr>
              <a:t>&gt;</a:t>
            </a:r>
            <a:r>
              <a:rPr sz="3600" spc="-40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0000CC"/>
                </a:solidFill>
                <a:latin typeface="Arial"/>
                <a:cs typeface="Arial"/>
              </a:rPr>
              <a:t>NH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30170" y="5087620"/>
            <a:ext cx="2898775" cy="344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481455" algn="l"/>
                <a:tab pos="2799715" algn="l"/>
              </a:tabLst>
            </a:pPr>
            <a:r>
              <a:rPr sz="2100" spc="-495" dirty="0">
                <a:latin typeface="Arial"/>
                <a:cs typeface="Arial"/>
              </a:rPr>
              <a:t>2	</a:t>
            </a:r>
            <a:r>
              <a:rPr sz="3150" spc="-742" baseline="2645" dirty="0">
                <a:solidFill>
                  <a:srgbClr val="0000CC"/>
                </a:solidFill>
                <a:latin typeface="Arial"/>
                <a:cs typeface="Arial"/>
              </a:rPr>
              <a:t>2	3</a:t>
            </a:r>
            <a:endParaRPr sz="3150" baseline="2645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2994" y="1150781"/>
            <a:ext cx="7166609" cy="4733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0869" y="339089"/>
            <a:ext cx="528764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000" spc="-5" dirty="0"/>
              <a:t>Polarizability </a:t>
            </a:r>
            <a:r>
              <a:rPr sz="2000" dirty="0"/>
              <a:t>and </a:t>
            </a:r>
            <a:r>
              <a:rPr sz="2000" spc="-5" dirty="0"/>
              <a:t>nucleophilicity </a:t>
            </a:r>
            <a:r>
              <a:rPr sz="2000" dirty="0"/>
              <a:t>- </a:t>
            </a:r>
            <a:r>
              <a:rPr sz="2000" b="0" dirty="0">
                <a:latin typeface="Arial"/>
                <a:cs typeface="Arial"/>
              </a:rPr>
              <a:t>increased  </a:t>
            </a:r>
            <a:r>
              <a:rPr sz="2000" b="0" spc="-5" dirty="0">
                <a:latin typeface="Arial"/>
                <a:cs typeface="Arial"/>
              </a:rPr>
              <a:t>polarizability </a:t>
            </a:r>
            <a:r>
              <a:rPr sz="2000" b="0" dirty="0">
                <a:latin typeface="Arial"/>
                <a:cs typeface="Arial"/>
              </a:rPr>
              <a:t>makes </a:t>
            </a:r>
            <a:r>
              <a:rPr sz="2000" b="0" spc="-5" dirty="0">
                <a:latin typeface="Arial"/>
                <a:cs typeface="Arial"/>
              </a:rPr>
              <a:t>for </a:t>
            </a:r>
            <a:r>
              <a:rPr sz="2000" b="0" dirty="0">
                <a:latin typeface="Arial"/>
                <a:cs typeface="Arial"/>
              </a:rPr>
              <a:t>a </a:t>
            </a:r>
            <a:r>
              <a:rPr sz="2000" b="0" spc="-5" dirty="0">
                <a:latin typeface="Arial"/>
                <a:cs typeface="Arial"/>
              </a:rPr>
              <a:t>better</a:t>
            </a:r>
            <a:r>
              <a:rPr sz="2000" b="0" spc="-2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nucleophile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4269" y="6130290"/>
            <a:ext cx="2251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35" dirty="0">
                <a:solidFill>
                  <a:srgbClr val="FF0000"/>
                </a:solidFill>
                <a:latin typeface="Arial Black"/>
                <a:cs typeface="Arial Black"/>
              </a:rPr>
              <a:t>I- </a:t>
            </a:r>
            <a:r>
              <a:rPr sz="2400" spc="-185" dirty="0">
                <a:solidFill>
                  <a:srgbClr val="FF0000"/>
                </a:solidFill>
                <a:latin typeface="Arial Black"/>
                <a:cs typeface="Arial Black"/>
              </a:rPr>
              <a:t>&gt; Br- &gt; </a:t>
            </a:r>
            <a:r>
              <a:rPr sz="2400" spc="-140" dirty="0">
                <a:solidFill>
                  <a:srgbClr val="FF0000"/>
                </a:solidFill>
                <a:latin typeface="Arial Black"/>
                <a:cs typeface="Arial Black"/>
              </a:rPr>
              <a:t>Cl-</a:t>
            </a:r>
            <a:r>
              <a:rPr sz="2400" spc="-3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400" spc="-110" dirty="0">
                <a:solidFill>
                  <a:srgbClr val="FF0000"/>
                </a:solidFill>
                <a:latin typeface="Arial Black"/>
                <a:cs typeface="Arial Black"/>
              </a:rPr>
              <a:t>&gt;F-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7825" y="1626235"/>
            <a:ext cx="181610" cy="181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36570" y="1831339"/>
            <a:ext cx="387350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35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06420" y="2617470"/>
            <a:ext cx="387350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35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50734" y="1598294"/>
            <a:ext cx="181609" cy="1816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25670" y="1769110"/>
            <a:ext cx="173990" cy="90170"/>
          </a:xfrm>
          <a:custGeom>
            <a:avLst/>
            <a:gdLst/>
            <a:ahLst/>
            <a:cxnLst/>
            <a:rect l="l" t="t" r="r" b="b"/>
            <a:pathLst>
              <a:path w="173989" h="90169">
                <a:moveTo>
                  <a:pt x="0" y="0"/>
                </a:moveTo>
                <a:lnTo>
                  <a:pt x="20319" y="45719"/>
                </a:lnTo>
                <a:lnTo>
                  <a:pt x="0" y="90169"/>
                </a:lnTo>
                <a:lnTo>
                  <a:pt x="173989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61129" y="1814829"/>
            <a:ext cx="782320" cy="0"/>
          </a:xfrm>
          <a:custGeom>
            <a:avLst/>
            <a:gdLst/>
            <a:ahLst/>
            <a:cxnLst/>
            <a:rect l="l" t="t" r="r" b="b"/>
            <a:pathLst>
              <a:path w="782320">
                <a:moveTo>
                  <a:pt x="78232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58590" y="1816100"/>
            <a:ext cx="787400" cy="0"/>
          </a:xfrm>
          <a:custGeom>
            <a:avLst/>
            <a:gdLst/>
            <a:ahLst/>
            <a:cxnLst/>
            <a:rect l="l" t="t" r="r" b="b"/>
            <a:pathLst>
              <a:path w="787400">
                <a:moveTo>
                  <a:pt x="0" y="0"/>
                </a:moveTo>
                <a:lnTo>
                  <a:pt x="787400" y="0"/>
                </a:lnTo>
              </a:path>
            </a:pathLst>
          </a:custGeom>
          <a:ln w="17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59959" y="2536189"/>
            <a:ext cx="175260" cy="91440"/>
          </a:xfrm>
          <a:custGeom>
            <a:avLst/>
            <a:gdLst/>
            <a:ahLst/>
            <a:cxnLst/>
            <a:rect l="l" t="t" r="r" b="b"/>
            <a:pathLst>
              <a:path w="175260" h="91439">
                <a:moveTo>
                  <a:pt x="0" y="0"/>
                </a:moveTo>
                <a:lnTo>
                  <a:pt x="21589" y="45720"/>
                </a:lnTo>
                <a:lnTo>
                  <a:pt x="0" y="91439"/>
                </a:lnTo>
                <a:lnTo>
                  <a:pt x="175260" y="457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96690" y="2581910"/>
            <a:ext cx="781050" cy="0"/>
          </a:xfrm>
          <a:custGeom>
            <a:avLst/>
            <a:gdLst/>
            <a:ahLst/>
            <a:cxnLst/>
            <a:rect l="l" t="t" r="r" b="b"/>
            <a:pathLst>
              <a:path w="781050">
                <a:moveTo>
                  <a:pt x="7810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92879" y="2583179"/>
            <a:ext cx="788670" cy="0"/>
          </a:xfrm>
          <a:custGeom>
            <a:avLst/>
            <a:gdLst/>
            <a:ahLst/>
            <a:cxnLst/>
            <a:rect l="l" t="t" r="r" b="b"/>
            <a:pathLst>
              <a:path w="788670">
                <a:moveTo>
                  <a:pt x="0" y="0"/>
                </a:moveTo>
                <a:lnTo>
                  <a:pt x="78867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34439" y="1728469"/>
            <a:ext cx="48514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b="1" spc="10" dirty="0">
                <a:latin typeface="Arial"/>
                <a:cs typeface="Arial"/>
              </a:rPr>
              <a:t>CH</a:t>
            </a:r>
            <a:r>
              <a:rPr sz="1575" b="1" spc="-22" baseline="-18518" dirty="0">
                <a:latin typeface="Arial"/>
                <a:cs typeface="Arial"/>
              </a:rPr>
              <a:t>3</a:t>
            </a:r>
            <a:r>
              <a:rPr sz="1350" b="1" spc="15" dirty="0">
                <a:latin typeface="Arial"/>
                <a:cs typeface="Arial"/>
              </a:rPr>
              <a:t>O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75889" y="1710689"/>
            <a:ext cx="83502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772795" algn="l"/>
              </a:tabLst>
            </a:pPr>
            <a:r>
              <a:rPr sz="1350" b="1" spc="10" dirty="0">
                <a:latin typeface="Arial"/>
                <a:cs typeface="Arial"/>
              </a:rPr>
              <a:t>H</a:t>
            </a:r>
            <a:r>
              <a:rPr sz="1575" b="1" spc="-22" baseline="-18518" dirty="0">
                <a:latin typeface="Arial"/>
                <a:cs typeface="Arial"/>
              </a:rPr>
              <a:t>3</a:t>
            </a:r>
            <a:r>
              <a:rPr sz="1350" b="1" spc="15" dirty="0">
                <a:latin typeface="Arial"/>
                <a:cs typeface="Arial"/>
              </a:rPr>
              <a:t>C</a:t>
            </a:r>
            <a:r>
              <a:rPr sz="1350" b="1" dirty="0">
                <a:latin typeface="Arial"/>
                <a:cs typeface="Arial"/>
              </a:rPr>
              <a:t>	</a:t>
            </a:r>
            <a:r>
              <a:rPr sz="1350" b="1" spc="5" dirty="0">
                <a:latin typeface="Arial"/>
                <a:cs typeface="Arial"/>
              </a:rPr>
              <a:t>I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52219" y="2513330"/>
            <a:ext cx="61150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b="1" spc="10" dirty="0">
                <a:latin typeface="Arial"/>
                <a:cs typeface="Arial"/>
              </a:rPr>
              <a:t>CH</a:t>
            </a:r>
            <a:r>
              <a:rPr sz="1575" b="1" spc="-22" baseline="-18518" dirty="0">
                <a:latin typeface="Arial"/>
                <a:cs typeface="Arial"/>
              </a:rPr>
              <a:t>3</a:t>
            </a:r>
            <a:r>
              <a:rPr sz="1350" b="1" spc="15" dirty="0">
                <a:latin typeface="Arial"/>
                <a:cs typeface="Arial"/>
              </a:rPr>
              <a:t>OH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45739" y="2496819"/>
            <a:ext cx="34988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b="1" dirty="0">
                <a:latin typeface="Arial"/>
                <a:cs typeface="Arial"/>
              </a:rPr>
              <a:t>H</a:t>
            </a:r>
            <a:r>
              <a:rPr sz="1575" b="1" spc="-7" baseline="-18518" dirty="0">
                <a:latin typeface="Arial"/>
                <a:cs typeface="Arial"/>
              </a:rPr>
              <a:t>3</a:t>
            </a:r>
            <a:r>
              <a:rPr sz="1350" b="1" spc="15" dirty="0">
                <a:latin typeface="Arial"/>
                <a:cs typeface="Arial"/>
              </a:rPr>
              <a:t>C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05200" y="2496819"/>
            <a:ext cx="7429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b="1" spc="5" dirty="0">
                <a:latin typeface="Arial"/>
                <a:cs typeface="Arial"/>
              </a:rPr>
              <a:t>I</a:t>
            </a:r>
            <a:endParaRPr sz="13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14009" y="1678939"/>
            <a:ext cx="955675" cy="27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spc="10" dirty="0">
                <a:latin typeface="Times New Roman"/>
                <a:cs typeface="Times New Roman"/>
              </a:rPr>
              <a:t>CH</a:t>
            </a:r>
            <a:r>
              <a:rPr sz="1725" b="1" spc="15" baseline="-16908" dirty="0">
                <a:latin typeface="Times New Roman"/>
                <a:cs typeface="Times New Roman"/>
              </a:rPr>
              <a:t>3</a:t>
            </a:r>
            <a:r>
              <a:rPr sz="1600" b="1" spc="10" dirty="0">
                <a:latin typeface="Times New Roman"/>
                <a:cs typeface="Times New Roman"/>
              </a:rPr>
              <a:t>OCH</a:t>
            </a:r>
            <a:r>
              <a:rPr sz="1725" b="1" spc="15" baseline="-16908" dirty="0">
                <a:latin typeface="Times New Roman"/>
                <a:cs typeface="Times New Roman"/>
              </a:rPr>
              <a:t>3</a:t>
            </a:r>
            <a:endParaRPr sz="1725" baseline="-16908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66079" y="2377439"/>
            <a:ext cx="955675" cy="27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spc="10" dirty="0">
                <a:latin typeface="Times New Roman"/>
                <a:cs typeface="Times New Roman"/>
              </a:rPr>
              <a:t>CH</a:t>
            </a:r>
            <a:r>
              <a:rPr sz="1725" b="1" spc="15" baseline="-16908" dirty="0">
                <a:latin typeface="Times New Roman"/>
                <a:cs typeface="Times New Roman"/>
              </a:rPr>
              <a:t>3</a:t>
            </a:r>
            <a:r>
              <a:rPr sz="1600" b="1" spc="10" dirty="0">
                <a:latin typeface="Times New Roman"/>
                <a:cs typeface="Times New Roman"/>
              </a:rPr>
              <a:t>OCH</a:t>
            </a:r>
            <a:r>
              <a:rPr sz="1725" b="1" spc="15" baseline="-16908" dirty="0">
                <a:latin typeface="Times New Roman"/>
                <a:cs typeface="Times New Roman"/>
              </a:rPr>
              <a:t>3</a:t>
            </a:r>
            <a:endParaRPr sz="1725" baseline="-16908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91350" y="2379980"/>
            <a:ext cx="256540" cy="2647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b="1" dirty="0">
                <a:latin typeface="Times New Roman"/>
                <a:cs typeface="Times New Roman"/>
              </a:rPr>
              <a:t>H</a:t>
            </a:r>
            <a:r>
              <a:rPr sz="1550" b="1" spc="5" dirty="0">
                <a:latin typeface="Times New Roman"/>
                <a:cs typeface="Times New Roman"/>
              </a:rPr>
              <a:t>I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99300" y="1696719"/>
            <a:ext cx="7429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b="1" spc="5" dirty="0">
                <a:latin typeface="Arial"/>
                <a:cs typeface="Arial"/>
              </a:rPr>
              <a:t>I</a:t>
            </a:r>
            <a:endParaRPr sz="13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66620" y="1644650"/>
            <a:ext cx="204470" cy="4019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10" dirty="0">
                <a:latin typeface="Times New Roman"/>
                <a:cs typeface="Times New Roman"/>
              </a:rPr>
              <a:t>+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14159" y="1626869"/>
            <a:ext cx="204470" cy="4019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10" dirty="0">
                <a:latin typeface="Times New Roman"/>
                <a:cs typeface="Times New Roman"/>
              </a:rPr>
              <a:t>+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3269" y="34290"/>
            <a:ext cx="7734300" cy="169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4983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Effect 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of </a:t>
            </a:r>
            <a:r>
              <a:rPr sz="24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Nucleophile</a:t>
            </a:r>
            <a:r>
              <a:rPr sz="24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920"/>
              </a:spcBef>
            </a:pPr>
            <a:r>
              <a:rPr sz="2000" b="1" spc="-5" dirty="0">
                <a:solidFill>
                  <a:srgbClr val="983300"/>
                </a:solidFill>
                <a:latin typeface="Times New Roman"/>
                <a:cs typeface="Times New Roman"/>
              </a:rPr>
              <a:t>The nucleophilicity </a:t>
            </a:r>
            <a:r>
              <a:rPr sz="2000" b="1" spc="5" dirty="0">
                <a:solidFill>
                  <a:srgbClr val="983300"/>
                </a:solidFill>
                <a:latin typeface="Times New Roman"/>
                <a:cs typeface="Times New Roman"/>
              </a:rPr>
              <a:t>may </a:t>
            </a:r>
            <a:r>
              <a:rPr sz="2000" b="1" dirty="0">
                <a:solidFill>
                  <a:srgbClr val="983300"/>
                </a:solidFill>
                <a:latin typeface="Times New Roman"/>
                <a:cs typeface="Times New Roman"/>
              </a:rPr>
              <a:t>be </a:t>
            </a:r>
            <a:r>
              <a:rPr sz="2000" b="1" spc="-5" dirty="0">
                <a:solidFill>
                  <a:srgbClr val="983300"/>
                </a:solidFill>
                <a:latin typeface="Times New Roman"/>
                <a:cs typeface="Times New Roman"/>
              </a:rPr>
              <a:t>correlated </a:t>
            </a:r>
            <a:r>
              <a:rPr sz="2000" b="1" dirty="0">
                <a:solidFill>
                  <a:srgbClr val="983300"/>
                </a:solidFill>
                <a:latin typeface="Times New Roman"/>
                <a:cs typeface="Times New Roman"/>
              </a:rPr>
              <a:t>to </a:t>
            </a:r>
            <a:r>
              <a:rPr sz="2000" b="1" spc="-5" dirty="0">
                <a:solidFill>
                  <a:srgbClr val="983300"/>
                </a:solidFill>
                <a:latin typeface="Times New Roman"/>
                <a:cs typeface="Times New Roman"/>
              </a:rPr>
              <a:t>its basicity </a:t>
            </a:r>
            <a:r>
              <a:rPr sz="2000" b="1" dirty="0">
                <a:solidFill>
                  <a:srgbClr val="983300"/>
                </a:solidFill>
                <a:latin typeface="Times New Roman"/>
                <a:cs typeface="Times New Roman"/>
              </a:rPr>
              <a:t>as both </a:t>
            </a:r>
            <a:r>
              <a:rPr sz="2000" b="1" spc="-5" dirty="0">
                <a:solidFill>
                  <a:srgbClr val="983300"/>
                </a:solidFill>
                <a:latin typeface="Times New Roman"/>
                <a:cs typeface="Times New Roman"/>
              </a:rPr>
              <a:t>involve </a:t>
            </a:r>
            <a:r>
              <a:rPr sz="2000" b="1" dirty="0">
                <a:solidFill>
                  <a:srgbClr val="983300"/>
                </a:solidFill>
                <a:latin typeface="Times New Roman"/>
                <a:cs typeface="Times New Roman"/>
              </a:rPr>
              <a:t>the  </a:t>
            </a:r>
            <a:r>
              <a:rPr sz="2000" b="1" spc="-5" dirty="0">
                <a:solidFill>
                  <a:srgbClr val="983300"/>
                </a:solidFill>
                <a:latin typeface="Times New Roman"/>
                <a:cs typeface="Times New Roman"/>
              </a:rPr>
              <a:t>availability </a:t>
            </a:r>
            <a:r>
              <a:rPr sz="2000" b="1" dirty="0">
                <a:solidFill>
                  <a:srgbClr val="983300"/>
                </a:solidFill>
                <a:latin typeface="Times New Roman"/>
                <a:cs typeface="Times New Roman"/>
              </a:rPr>
              <a:t>of the </a:t>
            </a:r>
            <a:r>
              <a:rPr sz="2000" b="1" spc="-5" dirty="0">
                <a:solidFill>
                  <a:srgbClr val="983300"/>
                </a:solidFill>
                <a:latin typeface="Times New Roman"/>
                <a:cs typeface="Times New Roman"/>
              </a:rPr>
              <a:t>electron pairs </a:t>
            </a:r>
            <a:r>
              <a:rPr sz="2000" b="1" dirty="0">
                <a:solidFill>
                  <a:srgbClr val="983300"/>
                </a:solidFill>
                <a:latin typeface="Times New Roman"/>
                <a:cs typeface="Times New Roman"/>
              </a:rPr>
              <a:t>and the ease </a:t>
            </a:r>
            <a:r>
              <a:rPr sz="2000" b="1" spc="-5" dirty="0">
                <a:solidFill>
                  <a:srgbClr val="983300"/>
                </a:solidFill>
                <a:latin typeface="Times New Roman"/>
                <a:cs typeface="Times New Roman"/>
              </a:rPr>
              <a:t>with which it is</a:t>
            </a:r>
            <a:r>
              <a:rPr sz="2000" b="1" spc="105" dirty="0">
                <a:solidFill>
                  <a:srgbClr val="9833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83300"/>
                </a:solidFill>
                <a:latin typeface="Times New Roman"/>
                <a:cs typeface="Times New Roman"/>
              </a:rPr>
              <a:t>donated</a:t>
            </a:r>
            <a:endParaRPr sz="2000">
              <a:latin typeface="Times New Roman"/>
              <a:cs typeface="Times New Roman"/>
            </a:endParaRPr>
          </a:p>
          <a:p>
            <a:pPr marR="339090" algn="ctr">
              <a:lnSpc>
                <a:spcPct val="100000"/>
              </a:lnSpc>
              <a:spcBef>
                <a:spcPts val="1060"/>
              </a:spcBef>
            </a:pPr>
            <a:r>
              <a:rPr sz="2050" b="1" spc="5" dirty="0">
                <a:latin typeface="Times New Roman"/>
                <a:cs typeface="Times New Roman"/>
              </a:rPr>
              <a:t>rapid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47820" y="2178050"/>
            <a:ext cx="51562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b="1" spc="10" dirty="0">
                <a:latin typeface="Times New Roman"/>
                <a:cs typeface="Times New Roman"/>
              </a:rPr>
              <a:t>v</a:t>
            </a:r>
            <a:r>
              <a:rPr sz="2050" b="1" spc="-35" dirty="0">
                <a:latin typeface="Times New Roman"/>
                <a:cs typeface="Times New Roman"/>
              </a:rPr>
              <a:t>e</a:t>
            </a:r>
            <a:r>
              <a:rPr sz="2050" b="1" spc="-5" dirty="0">
                <a:latin typeface="Times New Roman"/>
                <a:cs typeface="Times New Roman"/>
              </a:rPr>
              <a:t>r</a:t>
            </a:r>
            <a:r>
              <a:rPr sz="2050" b="1" dirty="0">
                <a:latin typeface="Times New Roman"/>
                <a:cs typeface="Times New Roman"/>
              </a:rPr>
              <a:t>y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54170" y="2586989"/>
            <a:ext cx="52197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b="1" spc="-5" dirty="0">
                <a:latin typeface="Times New Roman"/>
                <a:cs typeface="Times New Roman"/>
              </a:rPr>
              <a:t>s</a:t>
            </a:r>
            <a:r>
              <a:rPr sz="2050" b="1" spc="5" dirty="0">
                <a:latin typeface="Times New Roman"/>
                <a:cs typeface="Times New Roman"/>
              </a:rPr>
              <a:t>l</a:t>
            </a:r>
            <a:r>
              <a:rPr sz="2050" b="1" spc="10" dirty="0">
                <a:latin typeface="Times New Roman"/>
                <a:cs typeface="Times New Roman"/>
              </a:rPr>
              <a:t>o</a:t>
            </a:r>
            <a:r>
              <a:rPr sz="2050" b="1" spc="5" dirty="0">
                <a:latin typeface="Times New Roman"/>
                <a:cs typeface="Times New Roman"/>
              </a:rPr>
              <a:t>w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31940" y="2343150"/>
            <a:ext cx="204470" cy="4019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10" dirty="0">
                <a:latin typeface="Times New Roman"/>
                <a:cs typeface="Times New Roman"/>
              </a:rPr>
              <a:t>+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18689" y="2429510"/>
            <a:ext cx="204470" cy="4019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10" dirty="0">
                <a:latin typeface="Times New Roman"/>
                <a:cs typeface="Times New Roman"/>
              </a:rPr>
              <a:t>+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71600" y="3285490"/>
            <a:ext cx="16236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1400" b="1" spc="-27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400" b="1" spc="-80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r>
              <a:rPr sz="1400" b="1" spc="-26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srgbClr val="0000CC"/>
                </a:solidFill>
                <a:latin typeface="Arial"/>
                <a:cs typeface="Arial"/>
              </a:rPr>
              <a:t>cle</a:t>
            </a:r>
            <a:r>
              <a:rPr sz="1400" b="1" spc="-26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00CC"/>
                </a:solidFill>
                <a:latin typeface="Arial"/>
                <a:cs typeface="Arial"/>
              </a:rPr>
              <a:t>op</a:t>
            </a:r>
            <a:r>
              <a:rPr sz="1400" b="1" spc="-26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00CC"/>
                </a:solidFill>
                <a:latin typeface="Arial"/>
                <a:cs typeface="Arial"/>
              </a:rPr>
              <a:t>hi</a:t>
            </a:r>
            <a:r>
              <a:rPr sz="1400" b="1" spc="-27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00CC"/>
                </a:solidFill>
                <a:latin typeface="Arial"/>
                <a:cs typeface="Arial"/>
              </a:rPr>
              <a:t>lic</a:t>
            </a:r>
            <a:r>
              <a:rPr sz="1400" b="1" spc="-26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00CC"/>
                </a:solidFill>
                <a:latin typeface="Arial"/>
                <a:cs typeface="Arial"/>
              </a:rPr>
              <a:t>it</a:t>
            </a:r>
            <a:r>
              <a:rPr sz="1400" b="1" spc="-26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400" b="1" spc="-80" dirty="0">
                <a:solidFill>
                  <a:srgbClr val="0000CC"/>
                </a:solidFill>
                <a:latin typeface="Arial"/>
                <a:cs typeface="Arial"/>
              </a:rPr>
              <a:t>y  </a:t>
            </a:r>
            <a:r>
              <a:rPr sz="1400" b="1" spc="-20" dirty="0">
                <a:solidFill>
                  <a:srgbClr val="0000CC"/>
                </a:solidFill>
                <a:latin typeface="Arial"/>
                <a:cs typeface="Arial"/>
              </a:rPr>
              <a:t>of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744595" y="3189604"/>
            <a:ext cx="180340" cy="179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568700" y="3384550"/>
            <a:ext cx="104139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b="1" spc="5" dirty="0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00729" y="3295650"/>
            <a:ext cx="516890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b="1" spc="10" dirty="0">
                <a:latin typeface="Arial"/>
                <a:cs typeface="Arial"/>
              </a:rPr>
              <a:t>CH</a:t>
            </a:r>
            <a:r>
              <a:rPr sz="1450" b="1" spc="120" dirty="0">
                <a:latin typeface="Arial"/>
                <a:cs typeface="Arial"/>
              </a:rPr>
              <a:t> </a:t>
            </a:r>
            <a:r>
              <a:rPr sz="1450" b="1" spc="10" dirty="0">
                <a:latin typeface="Arial"/>
                <a:cs typeface="Arial"/>
              </a:rPr>
              <a:t>O</a:t>
            </a:r>
            <a:endParaRPr sz="14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96790" y="3366770"/>
            <a:ext cx="104139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b="1" spc="5" dirty="0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28820" y="3277870"/>
            <a:ext cx="651510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b="1" spc="10" dirty="0">
                <a:latin typeface="Arial"/>
                <a:cs typeface="Arial"/>
              </a:rPr>
              <a:t>CH</a:t>
            </a:r>
            <a:r>
              <a:rPr sz="1450" b="1" spc="120" dirty="0">
                <a:latin typeface="Arial"/>
                <a:cs typeface="Arial"/>
              </a:rPr>
              <a:t> </a:t>
            </a:r>
            <a:r>
              <a:rPr sz="1450" b="1" spc="10" dirty="0">
                <a:latin typeface="Arial"/>
                <a:cs typeface="Arial"/>
              </a:rPr>
              <a:t>OH</a:t>
            </a:r>
            <a:endParaRPr sz="14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075429" y="3028950"/>
            <a:ext cx="354330" cy="7143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500" b="1" spc="20" dirty="0">
                <a:latin typeface="Times New Roman"/>
                <a:cs typeface="Times New Roman"/>
              </a:rPr>
              <a:t>&gt;</a:t>
            </a:r>
            <a:endParaRPr sz="45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25109" y="3158490"/>
            <a:ext cx="3044190" cy="45085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670"/>
              </a:lnSpc>
              <a:spcBef>
                <a:spcPts val="160"/>
              </a:spcBef>
            </a:pPr>
            <a:r>
              <a:rPr sz="1400" b="1" dirty="0">
                <a:solidFill>
                  <a:srgbClr val="CC3300"/>
                </a:solidFill>
                <a:latin typeface="Times New Roman"/>
                <a:cs typeface="Times New Roman"/>
              </a:rPr>
              <a:t>A negatively charged </a:t>
            </a:r>
            <a:r>
              <a:rPr sz="1400" b="1" spc="-5" dirty="0">
                <a:solidFill>
                  <a:srgbClr val="CC3300"/>
                </a:solidFill>
                <a:latin typeface="Times New Roman"/>
                <a:cs typeface="Times New Roman"/>
              </a:rPr>
              <a:t>nucleophile </a:t>
            </a:r>
            <a:r>
              <a:rPr sz="1400" b="1" spc="5" dirty="0">
                <a:solidFill>
                  <a:srgbClr val="CC3300"/>
                </a:solidFill>
                <a:latin typeface="Times New Roman"/>
                <a:cs typeface="Times New Roman"/>
              </a:rPr>
              <a:t>is  always </a:t>
            </a:r>
            <a:r>
              <a:rPr sz="1400" b="1" spc="-5" dirty="0">
                <a:solidFill>
                  <a:srgbClr val="CC3300"/>
                </a:solidFill>
                <a:latin typeface="Times New Roman"/>
                <a:cs typeface="Times New Roman"/>
              </a:rPr>
              <a:t>stronger </a:t>
            </a:r>
            <a:r>
              <a:rPr sz="1400" b="1" dirty="0">
                <a:solidFill>
                  <a:srgbClr val="CC3300"/>
                </a:solidFill>
                <a:latin typeface="Times New Roman"/>
                <a:cs typeface="Times New Roman"/>
              </a:rPr>
              <a:t>than its conjugate</a:t>
            </a:r>
            <a:r>
              <a:rPr sz="1400" b="1" spc="-40" dirty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CC3300"/>
                </a:solidFill>
                <a:latin typeface="Times New Roman"/>
                <a:cs typeface="Times New Roman"/>
              </a:rPr>
              <a:t>acid.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30300" y="3747770"/>
            <a:ext cx="1879600" cy="53530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960"/>
              </a:lnSpc>
              <a:spcBef>
                <a:spcPts val="240"/>
              </a:spcBef>
            </a:pPr>
            <a:r>
              <a:rPr sz="1700" b="1" spc="-10" dirty="0">
                <a:solidFill>
                  <a:srgbClr val="00009F"/>
                </a:solidFill>
                <a:latin typeface="Arial"/>
                <a:cs typeface="Arial"/>
              </a:rPr>
              <a:t>Stronger base  </a:t>
            </a:r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better</a:t>
            </a:r>
            <a:r>
              <a:rPr sz="17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nucleophile</a:t>
            </a:r>
            <a:endParaRPr sz="17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070350" y="3747770"/>
            <a:ext cx="1960880" cy="53530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374650">
              <a:lnSpc>
                <a:spcPts val="1960"/>
              </a:lnSpc>
              <a:spcBef>
                <a:spcPts val="240"/>
              </a:spcBef>
            </a:pPr>
            <a:r>
              <a:rPr sz="1700" b="1" spc="-5" dirty="0">
                <a:solidFill>
                  <a:srgbClr val="00009F"/>
                </a:solidFill>
                <a:latin typeface="Arial"/>
                <a:cs typeface="Arial"/>
              </a:rPr>
              <a:t>weaker base  </a:t>
            </a:r>
            <a:r>
              <a:rPr sz="1700" b="1" spc="-10" dirty="0">
                <a:solidFill>
                  <a:srgbClr val="FF0000"/>
                </a:solidFill>
                <a:latin typeface="Arial"/>
                <a:cs typeface="Arial"/>
              </a:rPr>
              <a:t>poorer</a:t>
            </a:r>
            <a:r>
              <a:rPr sz="17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nucleophile</a:t>
            </a:r>
            <a:endParaRPr sz="17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24150" y="4544059"/>
            <a:ext cx="349250" cy="286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00" b="1" spc="-15" dirty="0">
                <a:latin typeface="Arial"/>
                <a:cs typeface="Arial"/>
              </a:rPr>
              <a:t>H</a:t>
            </a:r>
            <a:r>
              <a:rPr sz="1700" b="1" spc="5" dirty="0">
                <a:latin typeface="Arial"/>
                <a:cs typeface="Arial"/>
              </a:rPr>
              <a:t>O</a:t>
            </a:r>
            <a:endParaRPr sz="17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041650" y="4479290"/>
            <a:ext cx="165100" cy="1663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91179" y="4932679"/>
            <a:ext cx="165099" cy="165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548889" y="5012690"/>
            <a:ext cx="599440" cy="728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700" b="1" spc="-15" dirty="0">
                <a:latin typeface="Arial"/>
                <a:cs typeface="Arial"/>
              </a:rPr>
              <a:t>CH</a:t>
            </a:r>
            <a:r>
              <a:rPr sz="2025" spc="-7" baseline="-16460" dirty="0">
                <a:latin typeface="Arial"/>
                <a:cs typeface="Arial"/>
              </a:rPr>
              <a:t>3</a:t>
            </a:r>
            <a:r>
              <a:rPr sz="1700" b="1" spc="5" dirty="0">
                <a:latin typeface="Arial"/>
                <a:cs typeface="Arial"/>
              </a:rPr>
              <a:t>O</a:t>
            </a:r>
            <a:endParaRPr sz="1700">
              <a:latin typeface="Arial"/>
              <a:cs typeface="Arial"/>
            </a:endParaRPr>
          </a:p>
          <a:p>
            <a:pPr marL="33020" algn="ctr">
              <a:lnSpc>
                <a:spcPct val="100000"/>
              </a:lnSpc>
              <a:spcBef>
                <a:spcPts val="1440"/>
              </a:spcBef>
            </a:pPr>
            <a:r>
              <a:rPr sz="1700" b="1" spc="-5" dirty="0">
                <a:latin typeface="Arial"/>
                <a:cs typeface="Arial"/>
              </a:rPr>
              <a:t>H</a:t>
            </a:r>
            <a:r>
              <a:rPr sz="2025" spc="-7" baseline="-14403" dirty="0">
                <a:latin typeface="Arial"/>
                <a:cs typeface="Arial"/>
              </a:rPr>
              <a:t>2</a:t>
            </a:r>
            <a:r>
              <a:rPr sz="1700" b="1" spc="-5" dirty="0">
                <a:latin typeface="Arial"/>
                <a:cs typeface="Arial"/>
              </a:rPr>
              <a:t>N</a:t>
            </a:r>
            <a:endParaRPr sz="17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072129" y="5384800"/>
            <a:ext cx="165100" cy="165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516629" y="4372102"/>
            <a:ext cx="251460" cy="139827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62230">
              <a:lnSpc>
                <a:spcPct val="100000"/>
              </a:lnSpc>
              <a:spcBef>
                <a:spcPts val="1080"/>
              </a:spcBef>
            </a:pPr>
            <a:r>
              <a:rPr sz="2350" b="1" spc="15" dirty="0">
                <a:latin typeface="Arial"/>
                <a:cs typeface="Arial"/>
              </a:rPr>
              <a:t>&gt;</a:t>
            </a:r>
            <a:endParaRPr sz="2350">
              <a:latin typeface="Arial"/>
              <a:cs typeface="Arial"/>
            </a:endParaRPr>
          </a:p>
          <a:p>
            <a:pPr marL="29209">
              <a:lnSpc>
                <a:spcPct val="100000"/>
              </a:lnSpc>
              <a:spcBef>
                <a:spcPts val="990"/>
              </a:spcBef>
            </a:pPr>
            <a:r>
              <a:rPr sz="2350" b="1" spc="15" dirty="0">
                <a:latin typeface="Arial"/>
                <a:cs typeface="Arial"/>
              </a:rPr>
              <a:t>&gt;</a:t>
            </a:r>
            <a:endParaRPr sz="2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2350" b="1" spc="15" dirty="0">
                <a:latin typeface="Arial"/>
                <a:cs typeface="Arial"/>
              </a:rPr>
              <a:t>&gt;</a:t>
            </a:r>
            <a:endParaRPr sz="23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020820" y="4528820"/>
            <a:ext cx="755015" cy="11918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10"/>
              </a:spcBef>
            </a:pPr>
            <a:r>
              <a:rPr sz="1700" b="1" spc="-5" dirty="0">
                <a:latin typeface="Arial"/>
                <a:cs typeface="Arial"/>
              </a:rPr>
              <a:t>H</a:t>
            </a:r>
            <a:r>
              <a:rPr sz="2025" spc="-7" baseline="-16460" dirty="0">
                <a:latin typeface="Arial"/>
                <a:cs typeface="Arial"/>
              </a:rPr>
              <a:t>2</a:t>
            </a:r>
            <a:r>
              <a:rPr sz="1700" b="1" spc="-5" dirty="0">
                <a:latin typeface="Arial"/>
                <a:cs typeface="Arial"/>
              </a:rPr>
              <a:t>O</a:t>
            </a:r>
            <a:endParaRPr sz="1700">
              <a:latin typeface="Arial"/>
              <a:cs typeface="Arial"/>
            </a:endParaRPr>
          </a:p>
          <a:p>
            <a:pPr marL="40005" marR="5080" indent="-27940">
              <a:lnSpc>
                <a:spcPct val="160800"/>
              </a:lnSpc>
              <a:spcBef>
                <a:spcPts val="570"/>
              </a:spcBef>
            </a:pPr>
            <a:r>
              <a:rPr sz="1700" b="1" spc="-15" dirty="0">
                <a:latin typeface="Arial"/>
                <a:cs typeface="Arial"/>
              </a:rPr>
              <a:t>CH</a:t>
            </a:r>
            <a:r>
              <a:rPr sz="2025" spc="-7" baseline="-14403" dirty="0">
                <a:latin typeface="Arial"/>
                <a:cs typeface="Arial"/>
              </a:rPr>
              <a:t>3</a:t>
            </a:r>
            <a:r>
              <a:rPr sz="1700" b="1" spc="-5" dirty="0">
                <a:latin typeface="Arial"/>
                <a:cs typeface="Arial"/>
              </a:rPr>
              <a:t>O</a:t>
            </a:r>
            <a:r>
              <a:rPr sz="1700" b="1" dirty="0">
                <a:latin typeface="Arial"/>
                <a:cs typeface="Arial"/>
              </a:rPr>
              <a:t>H  </a:t>
            </a:r>
            <a:r>
              <a:rPr sz="1700" b="1" spc="-10" dirty="0">
                <a:latin typeface="Arial"/>
                <a:cs typeface="Arial"/>
              </a:rPr>
              <a:t>NH</a:t>
            </a:r>
            <a:r>
              <a:rPr sz="2025" spc="-15" baseline="-16460" dirty="0">
                <a:latin typeface="Arial"/>
                <a:cs typeface="Arial"/>
              </a:rPr>
              <a:t>3</a:t>
            </a:r>
            <a:endParaRPr sz="2025" baseline="-1646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54659" y="5901690"/>
            <a:ext cx="77781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direct relationship between basicity and nucleophilicity 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is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maintained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if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reaction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occurs 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in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the gas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phase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0"/>
            <a:ext cx="7876540" cy="2350770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1819910">
              <a:lnSpc>
                <a:spcPct val="100000"/>
              </a:lnSpc>
              <a:spcBef>
                <a:spcPts val="1560"/>
              </a:spcBef>
            </a:pPr>
            <a:r>
              <a:rPr sz="3200" spc="-229" dirty="0">
                <a:solidFill>
                  <a:srgbClr val="2A5380"/>
                </a:solidFill>
                <a:latin typeface="Arial Black"/>
                <a:cs typeface="Arial Black"/>
              </a:rPr>
              <a:t>S</a:t>
            </a:r>
            <a:r>
              <a:rPr sz="2775" spc="-345" baseline="-24024" dirty="0">
                <a:solidFill>
                  <a:srgbClr val="2A5380"/>
                </a:solidFill>
                <a:latin typeface="Arial Black"/>
                <a:cs typeface="Arial Black"/>
              </a:rPr>
              <a:t>N</a:t>
            </a:r>
            <a:r>
              <a:rPr sz="3200" spc="-229" dirty="0">
                <a:solidFill>
                  <a:srgbClr val="2A5380"/>
                </a:solidFill>
                <a:latin typeface="Arial Black"/>
                <a:cs typeface="Arial Black"/>
              </a:rPr>
              <a:t>2: </a:t>
            </a:r>
            <a:r>
              <a:rPr sz="3200" spc="-385" dirty="0">
                <a:solidFill>
                  <a:srgbClr val="2A5380"/>
                </a:solidFill>
                <a:latin typeface="Arial Black"/>
                <a:cs typeface="Arial Black"/>
              </a:rPr>
              <a:t>Nucleophilic</a:t>
            </a:r>
            <a:r>
              <a:rPr sz="3200" spc="-160" dirty="0">
                <a:solidFill>
                  <a:srgbClr val="2A5380"/>
                </a:solidFill>
                <a:latin typeface="Arial Black"/>
                <a:cs typeface="Arial Black"/>
              </a:rPr>
              <a:t> </a:t>
            </a:r>
            <a:r>
              <a:rPr sz="3200" spc="-380" dirty="0">
                <a:solidFill>
                  <a:srgbClr val="2A5380"/>
                </a:solidFill>
                <a:latin typeface="Arial Black"/>
                <a:cs typeface="Arial Black"/>
              </a:rPr>
              <a:t>Strength</a:t>
            </a:r>
            <a:endParaRPr sz="3200">
              <a:latin typeface="Arial Black"/>
              <a:cs typeface="Arial Black"/>
            </a:endParaRPr>
          </a:p>
          <a:p>
            <a:pPr marL="354330" indent="-341630">
              <a:lnSpc>
                <a:spcPct val="100000"/>
              </a:lnSpc>
              <a:spcBef>
                <a:spcPts val="1460"/>
              </a:spcBef>
              <a:buClr>
                <a:srgbClr val="00CCFF"/>
              </a:buClr>
              <a:buSzPct val="64062"/>
              <a:buFont typeface="Symbol"/>
              <a:buChar char=""/>
              <a:tabLst>
                <a:tab pos="353695" algn="l"/>
                <a:tab pos="354330" algn="l"/>
              </a:tabLst>
            </a:pPr>
            <a:r>
              <a:rPr sz="3200" spc="-360" dirty="0">
                <a:solidFill>
                  <a:srgbClr val="2A5380"/>
                </a:solidFill>
                <a:latin typeface="Arial Black"/>
                <a:cs typeface="Arial Black"/>
              </a:rPr>
              <a:t>Stronger </a:t>
            </a:r>
            <a:r>
              <a:rPr sz="3200" spc="-375" dirty="0">
                <a:solidFill>
                  <a:srgbClr val="2A5380"/>
                </a:solidFill>
                <a:latin typeface="Arial Black"/>
                <a:cs typeface="Arial Black"/>
              </a:rPr>
              <a:t>nucleophiles </a:t>
            </a:r>
            <a:r>
              <a:rPr sz="3200" spc="-425" dirty="0">
                <a:solidFill>
                  <a:srgbClr val="2A5380"/>
                </a:solidFill>
                <a:latin typeface="Arial Black"/>
                <a:cs typeface="Arial Black"/>
              </a:rPr>
              <a:t>react</a:t>
            </a:r>
            <a:r>
              <a:rPr sz="3200" spc="185" dirty="0">
                <a:solidFill>
                  <a:srgbClr val="2A5380"/>
                </a:solidFill>
                <a:latin typeface="Arial Black"/>
                <a:cs typeface="Arial Black"/>
              </a:rPr>
              <a:t> </a:t>
            </a:r>
            <a:r>
              <a:rPr sz="3200" spc="-360" dirty="0">
                <a:solidFill>
                  <a:srgbClr val="2A5380"/>
                </a:solidFill>
                <a:latin typeface="Arial Black"/>
                <a:cs typeface="Arial Black"/>
              </a:rPr>
              <a:t>faster.</a:t>
            </a:r>
            <a:endParaRPr sz="3200">
              <a:latin typeface="Arial Black"/>
              <a:cs typeface="Arial Black"/>
            </a:endParaRPr>
          </a:p>
          <a:p>
            <a:pPr marL="354330" marR="5080" indent="-341630">
              <a:lnSpc>
                <a:spcPts val="3460"/>
              </a:lnSpc>
              <a:spcBef>
                <a:spcPts val="840"/>
              </a:spcBef>
              <a:buClr>
                <a:srgbClr val="00CCFF"/>
              </a:buClr>
              <a:buSzPct val="64062"/>
              <a:buFont typeface="Symbol"/>
              <a:buChar char=""/>
              <a:tabLst>
                <a:tab pos="353695" algn="l"/>
                <a:tab pos="354330" algn="l"/>
              </a:tabLst>
            </a:pPr>
            <a:r>
              <a:rPr sz="3200" spc="-360" dirty="0">
                <a:solidFill>
                  <a:srgbClr val="2A5380"/>
                </a:solidFill>
                <a:latin typeface="Arial Black"/>
                <a:cs typeface="Arial Black"/>
              </a:rPr>
              <a:t>Strong </a:t>
            </a:r>
            <a:r>
              <a:rPr sz="3200" spc="-355" dirty="0">
                <a:solidFill>
                  <a:srgbClr val="2A5380"/>
                </a:solidFill>
                <a:latin typeface="Arial Black"/>
                <a:cs typeface="Arial Black"/>
              </a:rPr>
              <a:t>bases </a:t>
            </a:r>
            <a:r>
              <a:rPr sz="3200" spc="-360" dirty="0">
                <a:solidFill>
                  <a:srgbClr val="2A5380"/>
                </a:solidFill>
                <a:latin typeface="Arial Black"/>
                <a:cs typeface="Arial Black"/>
              </a:rPr>
              <a:t>are </a:t>
            </a:r>
            <a:r>
              <a:rPr sz="3200" spc="-385" dirty="0">
                <a:solidFill>
                  <a:srgbClr val="2A5380"/>
                </a:solidFill>
                <a:latin typeface="Arial Black"/>
                <a:cs typeface="Arial Black"/>
              </a:rPr>
              <a:t>strong </a:t>
            </a:r>
            <a:r>
              <a:rPr sz="3200" spc="-355" dirty="0">
                <a:solidFill>
                  <a:srgbClr val="2A5380"/>
                </a:solidFill>
                <a:latin typeface="Arial Black"/>
                <a:cs typeface="Arial Black"/>
              </a:rPr>
              <a:t>nucleophiles, </a:t>
            </a:r>
            <a:r>
              <a:rPr sz="3200" spc="-415" dirty="0">
                <a:solidFill>
                  <a:srgbClr val="2A5380"/>
                </a:solidFill>
                <a:latin typeface="Arial Black"/>
                <a:cs typeface="Arial Black"/>
              </a:rPr>
              <a:t>but  not </a:t>
            </a:r>
            <a:r>
              <a:rPr sz="3200" spc="-360" dirty="0">
                <a:solidFill>
                  <a:srgbClr val="2A5380"/>
                </a:solidFill>
                <a:latin typeface="Arial Black"/>
                <a:cs typeface="Arial Black"/>
              </a:rPr>
              <a:t>all </a:t>
            </a:r>
            <a:r>
              <a:rPr sz="3200" spc="-385" dirty="0">
                <a:solidFill>
                  <a:srgbClr val="2A5380"/>
                </a:solidFill>
                <a:latin typeface="Arial Black"/>
                <a:cs typeface="Arial Black"/>
              </a:rPr>
              <a:t>strong </a:t>
            </a:r>
            <a:r>
              <a:rPr sz="3200" spc="-375" dirty="0">
                <a:solidFill>
                  <a:srgbClr val="2A5380"/>
                </a:solidFill>
                <a:latin typeface="Arial Black"/>
                <a:cs typeface="Arial Black"/>
              </a:rPr>
              <a:t>nucleophiles </a:t>
            </a:r>
            <a:r>
              <a:rPr sz="3200" spc="-355" dirty="0">
                <a:solidFill>
                  <a:srgbClr val="2A5380"/>
                </a:solidFill>
                <a:latin typeface="Arial Black"/>
                <a:cs typeface="Arial Black"/>
              </a:rPr>
              <a:t>are</a:t>
            </a:r>
            <a:r>
              <a:rPr sz="3200" spc="-710" dirty="0">
                <a:solidFill>
                  <a:srgbClr val="2A5380"/>
                </a:solidFill>
                <a:latin typeface="Arial Black"/>
                <a:cs typeface="Arial Black"/>
              </a:rPr>
              <a:t> </a:t>
            </a:r>
            <a:r>
              <a:rPr sz="3200" spc="-355" dirty="0">
                <a:solidFill>
                  <a:srgbClr val="2A5380"/>
                </a:solidFill>
                <a:latin typeface="Arial Black"/>
                <a:cs typeface="Arial Black"/>
              </a:rPr>
              <a:t>basic.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2481689"/>
            <a:ext cx="7763509" cy="4301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014220"/>
            <a:ext cx="76498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53055" algn="l"/>
                <a:tab pos="4237990" algn="l"/>
                <a:tab pos="4791075" algn="l"/>
                <a:tab pos="6460490" algn="l"/>
              </a:tabLst>
            </a:pPr>
            <a:r>
              <a:rPr b="0" spc="-254" dirty="0">
                <a:latin typeface="Arial Black"/>
                <a:cs typeface="Arial Black"/>
              </a:rPr>
              <a:t>S</a:t>
            </a:r>
            <a:r>
              <a:rPr b="0" spc="-285" dirty="0">
                <a:latin typeface="Arial Black"/>
                <a:cs typeface="Arial Black"/>
              </a:rPr>
              <a:t>N</a:t>
            </a:r>
            <a:r>
              <a:rPr b="0" spc="-355" dirty="0">
                <a:latin typeface="Arial Black"/>
                <a:cs typeface="Arial Black"/>
              </a:rPr>
              <a:t>2</a:t>
            </a:r>
            <a:r>
              <a:rPr b="0" spc="-175" dirty="0">
                <a:latin typeface="Arial Black"/>
                <a:cs typeface="Arial Black"/>
              </a:rPr>
              <a:t> </a:t>
            </a:r>
            <a:r>
              <a:rPr b="0" spc="-365" dirty="0">
                <a:latin typeface="Arial Black"/>
                <a:cs typeface="Arial Black"/>
              </a:rPr>
              <a:t>r</a:t>
            </a:r>
            <a:r>
              <a:rPr b="0" spc="-350" dirty="0">
                <a:latin typeface="Arial Black"/>
                <a:cs typeface="Arial Black"/>
              </a:rPr>
              <a:t>ea</a:t>
            </a:r>
            <a:r>
              <a:rPr b="0" spc="-530" dirty="0">
                <a:latin typeface="Arial Black"/>
                <a:cs typeface="Arial Black"/>
              </a:rPr>
              <a:t>c</a:t>
            </a:r>
            <a:r>
              <a:rPr b="0" spc="-545" dirty="0">
                <a:latin typeface="Arial Black"/>
                <a:cs typeface="Arial Black"/>
              </a:rPr>
              <a:t>t</a:t>
            </a:r>
            <a:r>
              <a:rPr b="0" spc="-245" dirty="0">
                <a:latin typeface="Arial Black"/>
                <a:cs typeface="Arial Black"/>
              </a:rPr>
              <a:t>i</a:t>
            </a:r>
            <a:r>
              <a:rPr b="0" spc="-470" dirty="0">
                <a:latin typeface="Arial Black"/>
                <a:cs typeface="Arial Black"/>
              </a:rPr>
              <a:t>o</a:t>
            </a:r>
            <a:r>
              <a:rPr b="0" spc="-355" dirty="0">
                <a:latin typeface="Arial Black"/>
                <a:cs typeface="Arial Black"/>
              </a:rPr>
              <a:t>n</a:t>
            </a:r>
            <a:r>
              <a:rPr b="0" spc="-175" dirty="0">
                <a:latin typeface="Arial Black"/>
                <a:cs typeface="Arial Black"/>
              </a:rPr>
              <a:t> </a:t>
            </a:r>
            <a:r>
              <a:rPr b="0" spc="-180" dirty="0">
                <a:latin typeface="Arial Black"/>
                <a:cs typeface="Arial Black"/>
              </a:rPr>
              <a:t>:</a:t>
            </a:r>
            <a:r>
              <a:rPr b="0" dirty="0">
                <a:latin typeface="Arial Black"/>
                <a:cs typeface="Arial Black"/>
              </a:rPr>
              <a:t>	</a:t>
            </a:r>
            <a:r>
              <a:rPr spc="260" dirty="0">
                <a:solidFill>
                  <a:srgbClr val="3705D5"/>
                </a:solidFill>
              </a:rPr>
              <a:t>E</a:t>
            </a:r>
            <a:r>
              <a:rPr spc="75" dirty="0">
                <a:solidFill>
                  <a:srgbClr val="3705D5"/>
                </a:solidFill>
              </a:rPr>
              <a:t>ff</a:t>
            </a:r>
            <a:r>
              <a:rPr spc="265" dirty="0">
                <a:solidFill>
                  <a:srgbClr val="3705D5"/>
                </a:solidFill>
              </a:rPr>
              <a:t>e</a:t>
            </a:r>
            <a:r>
              <a:rPr spc="85" dirty="0">
                <a:solidFill>
                  <a:srgbClr val="3705D5"/>
                </a:solidFill>
              </a:rPr>
              <a:t>c</a:t>
            </a:r>
            <a:r>
              <a:rPr spc="-180" dirty="0">
                <a:solidFill>
                  <a:srgbClr val="3705D5"/>
                </a:solidFill>
              </a:rPr>
              <a:t>t</a:t>
            </a:r>
            <a:r>
              <a:rPr dirty="0">
                <a:solidFill>
                  <a:srgbClr val="3705D5"/>
                </a:solidFill>
              </a:rPr>
              <a:t>	</a:t>
            </a:r>
            <a:r>
              <a:rPr spc="90" dirty="0">
                <a:solidFill>
                  <a:srgbClr val="3705D5"/>
                </a:solidFill>
              </a:rPr>
              <a:t>o</a:t>
            </a:r>
            <a:r>
              <a:rPr spc="-180" dirty="0">
                <a:solidFill>
                  <a:srgbClr val="3705D5"/>
                </a:solidFill>
              </a:rPr>
              <a:t>f</a:t>
            </a:r>
            <a:r>
              <a:rPr dirty="0">
                <a:solidFill>
                  <a:srgbClr val="3705D5"/>
                </a:solidFill>
              </a:rPr>
              <a:t>	</a:t>
            </a:r>
            <a:r>
              <a:rPr spc="75" dirty="0">
                <a:solidFill>
                  <a:srgbClr val="3705D5"/>
                </a:solidFill>
              </a:rPr>
              <a:t>l</a:t>
            </a:r>
            <a:r>
              <a:rPr spc="265" dirty="0">
                <a:solidFill>
                  <a:srgbClr val="3705D5"/>
                </a:solidFill>
              </a:rPr>
              <a:t>ea</a:t>
            </a:r>
            <a:r>
              <a:rPr spc="85" dirty="0">
                <a:solidFill>
                  <a:srgbClr val="3705D5"/>
                </a:solidFill>
              </a:rPr>
              <a:t>vi</a:t>
            </a:r>
            <a:r>
              <a:rPr spc="90" dirty="0">
                <a:solidFill>
                  <a:srgbClr val="3705D5"/>
                </a:solidFill>
              </a:rPr>
              <a:t>n</a:t>
            </a:r>
            <a:r>
              <a:rPr spc="-175" dirty="0">
                <a:solidFill>
                  <a:srgbClr val="3705D5"/>
                </a:solidFill>
              </a:rPr>
              <a:t>g</a:t>
            </a:r>
            <a:r>
              <a:rPr dirty="0">
                <a:solidFill>
                  <a:srgbClr val="3705D5"/>
                </a:solidFill>
              </a:rPr>
              <a:t>	</a:t>
            </a:r>
            <a:r>
              <a:rPr spc="90" dirty="0">
                <a:solidFill>
                  <a:srgbClr val="3705D5"/>
                </a:solidFill>
              </a:rPr>
              <a:t>grou</a:t>
            </a:r>
            <a:r>
              <a:rPr spc="-175" dirty="0">
                <a:solidFill>
                  <a:srgbClr val="3705D5"/>
                </a:solidFill>
              </a:rPr>
              <a:t>p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253490"/>
            <a:ext cx="8214359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lr>
                <a:srgbClr val="0000CC"/>
              </a:buClr>
              <a:buSzPct val="97500"/>
              <a:buFont typeface="Arial Black"/>
              <a:buChar char="•"/>
              <a:tabLst>
                <a:tab pos="191770" algn="l"/>
              </a:tabLst>
            </a:pPr>
            <a:r>
              <a:rPr sz="4000" spc="-445" dirty="0">
                <a:solidFill>
                  <a:srgbClr val="0000CC"/>
                </a:solidFill>
                <a:latin typeface="Arial Black"/>
                <a:cs typeface="Arial Black"/>
              </a:rPr>
              <a:t>A </a:t>
            </a:r>
            <a:r>
              <a:rPr sz="4000" spc="-450" dirty="0">
                <a:solidFill>
                  <a:srgbClr val="0000CC"/>
                </a:solidFill>
                <a:latin typeface="Arial Black"/>
                <a:cs typeface="Arial Black"/>
              </a:rPr>
              <a:t>good leaving group needs </a:t>
            </a:r>
            <a:r>
              <a:rPr sz="4000" spc="-555" dirty="0">
                <a:solidFill>
                  <a:srgbClr val="0000CC"/>
                </a:solidFill>
                <a:latin typeface="Arial Black"/>
                <a:cs typeface="Arial Black"/>
              </a:rPr>
              <a:t>to </a:t>
            </a:r>
            <a:r>
              <a:rPr sz="4000" spc="-450" dirty="0">
                <a:solidFill>
                  <a:srgbClr val="0000CC"/>
                </a:solidFill>
                <a:latin typeface="Arial Black"/>
                <a:cs typeface="Arial Black"/>
              </a:rPr>
              <a:t>be </a:t>
            </a:r>
            <a:r>
              <a:rPr sz="4000" spc="-445" dirty="0">
                <a:solidFill>
                  <a:srgbClr val="0000CC"/>
                </a:solidFill>
                <a:latin typeface="Arial Black"/>
                <a:cs typeface="Arial Black"/>
              </a:rPr>
              <a:t>a  </a:t>
            </a:r>
            <a:r>
              <a:rPr sz="4000" spc="-450" dirty="0">
                <a:solidFill>
                  <a:srgbClr val="0000CC"/>
                </a:solidFill>
                <a:latin typeface="Arial Black"/>
                <a:cs typeface="Arial Black"/>
              </a:rPr>
              <a:t>Stable anions </a:t>
            </a:r>
            <a:r>
              <a:rPr sz="4000" spc="-560" dirty="0">
                <a:solidFill>
                  <a:srgbClr val="0000CC"/>
                </a:solidFill>
                <a:latin typeface="Arial Black"/>
                <a:cs typeface="Arial Black"/>
              </a:rPr>
              <a:t>that </a:t>
            </a:r>
            <a:r>
              <a:rPr sz="4000" spc="-445" dirty="0">
                <a:solidFill>
                  <a:srgbClr val="0000CC"/>
                </a:solidFill>
                <a:latin typeface="Arial Black"/>
                <a:cs typeface="Arial Black"/>
              </a:rPr>
              <a:t>are </a:t>
            </a:r>
            <a:r>
              <a:rPr sz="4000" spc="-620" dirty="0">
                <a:solidFill>
                  <a:srgbClr val="0000CC"/>
                </a:solidFill>
                <a:latin typeface="Arial Black"/>
                <a:cs typeface="Arial Black"/>
              </a:rPr>
              <a:t>weak </a:t>
            </a:r>
            <a:r>
              <a:rPr sz="4000" spc="-450" dirty="0">
                <a:solidFill>
                  <a:srgbClr val="0000CC"/>
                </a:solidFill>
                <a:latin typeface="Arial Black"/>
                <a:cs typeface="Arial Black"/>
              </a:rPr>
              <a:t>bases  </a:t>
            </a:r>
            <a:r>
              <a:rPr sz="4000" spc="-580" dirty="0">
                <a:solidFill>
                  <a:srgbClr val="0000CC"/>
                </a:solidFill>
                <a:latin typeface="Arial Black"/>
                <a:cs typeface="Arial Black"/>
              </a:rPr>
              <a:t>which </a:t>
            </a:r>
            <a:r>
              <a:rPr sz="4000" spc="-520" dirty="0">
                <a:solidFill>
                  <a:srgbClr val="0000CC"/>
                </a:solidFill>
                <a:latin typeface="Arial Black"/>
                <a:cs typeface="Arial Black"/>
              </a:rPr>
              <a:t>can </a:t>
            </a:r>
            <a:r>
              <a:rPr sz="4000" spc="-450" dirty="0">
                <a:solidFill>
                  <a:srgbClr val="0000CC"/>
                </a:solidFill>
                <a:latin typeface="Arial Black"/>
                <a:cs typeface="Arial Black"/>
              </a:rPr>
              <a:t>delocalize</a:t>
            </a:r>
            <a:r>
              <a:rPr sz="4000" spc="-370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4000" spc="-484" dirty="0">
                <a:solidFill>
                  <a:srgbClr val="0000CC"/>
                </a:solidFill>
                <a:latin typeface="Arial Black"/>
                <a:cs typeface="Arial Black"/>
              </a:rPr>
              <a:t>charge</a:t>
            </a:r>
            <a:endParaRPr sz="4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6620" y="718820"/>
            <a:ext cx="48075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42945" algn="l"/>
              </a:tabLst>
            </a:pPr>
            <a:r>
              <a:rPr sz="4400" b="0" spc="-5" dirty="0">
                <a:latin typeface="Arial"/>
                <a:cs typeface="Arial"/>
              </a:rPr>
              <a:t>The</a:t>
            </a:r>
            <a:r>
              <a:rPr sz="4400" b="0" dirty="0">
                <a:latin typeface="Arial"/>
                <a:cs typeface="Arial"/>
              </a:rPr>
              <a:t> </a:t>
            </a:r>
            <a:r>
              <a:rPr sz="4400" b="0" spc="-5" dirty="0">
                <a:latin typeface="Arial"/>
                <a:cs typeface="Arial"/>
              </a:rPr>
              <a:t>Leaving	</a:t>
            </a:r>
            <a:r>
              <a:rPr sz="4400" b="0" spc="-10" dirty="0">
                <a:latin typeface="Arial"/>
                <a:cs typeface="Arial"/>
              </a:rPr>
              <a:t>Group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048000"/>
            <a:ext cx="8763000" cy="1663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3920" y="262890"/>
            <a:ext cx="45961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7285" algn="l"/>
              </a:tabLst>
            </a:pPr>
            <a:r>
              <a:rPr sz="2800" spc="75" dirty="0"/>
              <a:t>Nucleophilic	</a:t>
            </a:r>
            <a:r>
              <a:rPr sz="2800" spc="60" dirty="0"/>
              <a:t>Substitution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319520" y="1234440"/>
            <a:ext cx="431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4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1575" b="1" spc="112" baseline="-23809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3269" y="1309370"/>
            <a:ext cx="1845310" cy="1324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4680">
              <a:lnSpc>
                <a:spcPct val="100000"/>
              </a:lnSpc>
              <a:spcBef>
                <a:spcPts val="100"/>
              </a:spcBef>
            </a:pPr>
            <a:r>
              <a:rPr sz="1800" b="1" spc="70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1575" b="1" spc="104" baseline="-23809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1800" b="1" spc="70" dirty="0">
                <a:solidFill>
                  <a:srgbClr val="0000CC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590"/>
              </a:spcBef>
            </a:pPr>
            <a:r>
              <a:rPr sz="1800" b="1" spc="20" dirty="0">
                <a:solidFill>
                  <a:srgbClr val="0000CC"/>
                </a:solidFill>
                <a:latin typeface="Arial"/>
                <a:cs typeface="Arial"/>
              </a:rPr>
              <a:t>S: </a:t>
            </a:r>
            <a:r>
              <a:rPr sz="1800" b="1" spc="45" dirty="0">
                <a:solidFill>
                  <a:srgbClr val="0000CC"/>
                </a:solidFill>
                <a:latin typeface="Arial"/>
                <a:cs typeface="Arial"/>
              </a:rPr>
              <a:t>Substitution  </a:t>
            </a:r>
            <a:r>
              <a:rPr sz="1800" b="1" spc="20" dirty="0">
                <a:solidFill>
                  <a:srgbClr val="0000CC"/>
                </a:solidFill>
                <a:latin typeface="Arial"/>
                <a:cs typeface="Arial"/>
              </a:rPr>
              <a:t>N: </a:t>
            </a:r>
            <a:r>
              <a:rPr sz="1800" b="1" spc="50" dirty="0">
                <a:solidFill>
                  <a:srgbClr val="0000CC"/>
                </a:solidFill>
                <a:latin typeface="Arial"/>
                <a:cs typeface="Arial"/>
              </a:rPr>
              <a:t>Nucleophilic  </a:t>
            </a:r>
            <a:r>
              <a:rPr sz="1800" b="1" spc="20" dirty="0">
                <a:solidFill>
                  <a:srgbClr val="0000CC"/>
                </a:solidFill>
                <a:latin typeface="Arial"/>
                <a:cs typeface="Arial"/>
              </a:rPr>
              <a:t>1:</a:t>
            </a:r>
            <a:r>
              <a:rPr sz="1800" b="1" spc="25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0000CC"/>
                </a:solidFill>
                <a:latin typeface="Arial"/>
                <a:cs typeface="Arial"/>
              </a:rPr>
              <a:t>unimolecular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79159" y="1863090"/>
            <a:ext cx="18199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25" dirty="0">
                <a:solidFill>
                  <a:srgbClr val="0000CC"/>
                </a:solidFill>
                <a:latin typeface="Arial"/>
                <a:cs typeface="Arial"/>
              </a:rPr>
              <a:t>S: </a:t>
            </a:r>
            <a:r>
              <a:rPr sz="1800" b="1" spc="45" dirty="0">
                <a:solidFill>
                  <a:srgbClr val="0000CC"/>
                </a:solidFill>
                <a:latin typeface="Arial"/>
                <a:cs typeface="Arial"/>
              </a:rPr>
              <a:t>Substitution  </a:t>
            </a:r>
            <a:r>
              <a:rPr sz="1800" b="1" spc="20" dirty="0">
                <a:solidFill>
                  <a:srgbClr val="0000CC"/>
                </a:solidFill>
                <a:latin typeface="Arial"/>
                <a:cs typeface="Arial"/>
              </a:rPr>
              <a:t>N: </a:t>
            </a:r>
            <a:r>
              <a:rPr sz="1800" b="1" spc="50" dirty="0">
                <a:solidFill>
                  <a:srgbClr val="0000CC"/>
                </a:solidFill>
                <a:latin typeface="Arial"/>
                <a:cs typeface="Arial"/>
              </a:rPr>
              <a:t>Nucleophilic  </a:t>
            </a:r>
            <a:r>
              <a:rPr sz="1800" b="1" spc="20" dirty="0">
                <a:solidFill>
                  <a:srgbClr val="0000CC"/>
                </a:solidFill>
                <a:latin typeface="Arial"/>
                <a:cs typeface="Arial"/>
              </a:rPr>
              <a:t>2:</a:t>
            </a:r>
            <a:r>
              <a:rPr sz="1800" b="1" spc="28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0000CC"/>
                </a:solidFill>
                <a:latin typeface="Arial"/>
                <a:cs typeface="Arial"/>
              </a:rPr>
              <a:t>Bimolecular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2740" y="3665220"/>
            <a:ext cx="1384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3865" y="3541395"/>
            <a:ext cx="137160" cy="144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12519" y="3656329"/>
            <a:ext cx="3835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5" dirty="0">
                <a:latin typeface="Arial"/>
                <a:cs typeface="Arial"/>
              </a:rPr>
              <a:t>C</a:t>
            </a:r>
            <a:r>
              <a:rPr sz="1400" b="1" spc="160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X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66189" y="3776979"/>
            <a:ext cx="100330" cy="0"/>
          </a:xfrm>
          <a:custGeom>
            <a:avLst/>
            <a:gdLst/>
            <a:ahLst/>
            <a:cxnLst/>
            <a:rect l="l" t="t" r="r" b="b"/>
            <a:pathLst>
              <a:path w="100330">
                <a:moveTo>
                  <a:pt x="0" y="0"/>
                </a:moveTo>
                <a:lnTo>
                  <a:pt x="100329" y="0"/>
                </a:lnTo>
              </a:path>
            </a:pathLst>
          </a:custGeom>
          <a:ln w="10160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4730" y="3843020"/>
            <a:ext cx="110489" cy="116839"/>
          </a:xfrm>
          <a:custGeom>
            <a:avLst/>
            <a:gdLst/>
            <a:ahLst/>
            <a:cxnLst/>
            <a:rect l="l" t="t" r="r" b="b"/>
            <a:pathLst>
              <a:path w="110490" h="116839">
                <a:moveTo>
                  <a:pt x="110489" y="0"/>
                </a:moveTo>
                <a:lnTo>
                  <a:pt x="0" y="11683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9010" y="3628390"/>
            <a:ext cx="27940" cy="46990"/>
          </a:xfrm>
          <a:custGeom>
            <a:avLst/>
            <a:gdLst/>
            <a:ahLst/>
            <a:cxnLst/>
            <a:rect l="l" t="t" r="r" b="b"/>
            <a:pathLst>
              <a:path w="27940" h="46989">
                <a:moveTo>
                  <a:pt x="0" y="46990"/>
                </a:moveTo>
                <a:lnTo>
                  <a:pt x="2794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7269" y="3660140"/>
            <a:ext cx="20320" cy="36830"/>
          </a:xfrm>
          <a:custGeom>
            <a:avLst/>
            <a:gdLst/>
            <a:ahLst/>
            <a:cxnLst/>
            <a:rect l="l" t="t" r="r" b="b"/>
            <a:pathLst>
              <a:path w="20319" h="36829">
                <a:moveTo>
                  <a:pt x="0" y="36830"/>
                </a:moveTo>
                <a:lnTo>
                  <a:pt x="2032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2989" y="3691890"/>
            <a:ext cx="13970" cy="25400"/>
          </a:xfrm>
          <a:custGeom>
            <a:avLst/>
            <a:gdLst/>
            <a:ahLst/>
            <a:cxnLst/>
            <a:rect l="l" t="t" r="r" b="b"/>
            <a:pathLst>
              <a:path w="13969" h="25400">
                <a:moveTo>
                  <a:pt x="0" y="25400"/>
                </a:moveTo>
                <a:lnTo>
                  <a:pt x="1396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09980" y="3726179"/>
            <a:ext cx="5080" cy="10160"/>
          </a:xfrm>
          <a:custGeom>
            <a:avLst/>
            <a:gdLst/>
            <a:ahLst/>
            <a:cxnLst/>
            <a:rect l="l" t="t" r="r" b="b"/>
            <a:pathLst>
              <a:path w="5080" h="10160">
                <a:moveTo>
                  <a:pt x="0" y="10160"/>
                </a:moveTo>
                <a:lnTo>
                  <a:pt x="507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23950" y="3535679"/>
            <a:ext cx="39370" cy="152400"/>
          </a:xfrm>
          <a:custGeom>
            <a:avLst/>
            <a:gdLst/>
            <a:ahLst/>
            <a:cxnLst/>
            <a:rect l="l" t="t" r="r" b="b"/>
            <a:pathLst>
              <a:path w="39369" h="152400">
                <a:moveTo>
                  <a:pt x="0" y="0"/>
                </a:moveTo>
                <a:lnTo>
                  <a:pt x="39369" y="1524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99819" y="3524250"/>
            <a:ext cx="69850" cy="167640"/>
          </a:xfrm>
          <a:custGeom>
            <a:avLst/>
            <a:gdLst/>
            <a:ahLst/>
            <a:cxnLst/>
            <a:rect l="l" t="t" r="r" b="b"/>
            <a:pathLst>
              <a:path w="69850" h="167639">
                <a:moveTo>
                  <a:pt x="48260" y="0"/>
                </a:moveTo>
                <a:lnTo>
                  <a:pt x="0" y="15239"/>
                </a:lnTo>
                <a:lnTo>
                  <a:pt x="59690" y="167639"/>
                </a:lnTo>
                <a:lnTo>
                  <a:pt x="69850" y="166369"/>
                </a:lnTo>
                <a:lnTo>
                  <a:pt x="482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525009" y="3703320"/>
            <a:ext cx="3848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5" dirty="0">
                <a:latin typeface="Arial"/>
                <a:cs typeface="Arial"/>
              </a:rPr>
              <a:t>C</a:t>
            </a:r>
            <a:r>
              <a:rPr sz="1400" b="1" spc="165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677409" y="382397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51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25950" y="3890009"/>
            <a:ext cx="111760" cy="115570"/>
          </a:xfrm>
          <a:custGeom>
            <a:avLst/>
            <a:gdLst/>
            <a:ahLst/>
            <a:cxnLst/>
            <a:rect l="l" t="t" r="r" b="b"/>
            <a:pathLst>
              <a:path w="111760" h="115570">
                <a:moveTo>
                  <a:pt x="111760" y="0"/>
                </a:moveTo>
                <a:lnTo>
                  <a:pt x="0" y="115569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81500" y="3675379"/>
            <a:ext cx="26670" cy="46990"/>
          </a:xfrm>
          <a:custGeom>
            <a:avLst/>
            <a:gdLst/>
            <a:ahLst/>
            <a:cxnLst/>
            <a:rect l="l" t="t" r="r" b="b"/>
            <a:pathLst>
              <a:path w="26670" h="46989">
                <a:moveTo>
                  <a:pt x="0" y="46990"/>
                </a:moveTo>
                <a:lnTo>
                  <a:pt x="2667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27220" y="3707129"/>
            <a:ext cx="20320" cy="35560"/>
          </a:xfrm>
          <a:custGeom>
            <a:avLst/>
            <a:gdLst/>
            <a:ahLst/>
            <a:cxnLst/>
            <a:rect l="l" t="t" r="r" b="b"/>
            <a:pathLst>
              <a:path w="20320" h="35560">
                <a:moveTo>
                  <a:pt x="0" y="35560"/>
                </a:moveTo>
                <a:lnTo>
                  <a:pt x="2031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74209" y="3738879"/>
            <a:ext cx="13970" cy="22860"/>
          </a:xfrm>
          <a:custGeom>
            <a:avLst/>
            <a:gdLst/>
            <a:ahLst/>
            <a:cxnLst/>
            <a:rect l="l" t="t" r="r" b="b"/>
            <a:pathLst>
              <a:path w="13970" h="22860">
                <a:moveTo>
                  <a:pt x="0" y="22860"/>
                </a:moveTo>
                <a:lnTo>
                  <a:pt x="1396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19929" y="3770629"/>
            <a:ext cx="8890" cy="12700"/>
          </a:xfrm>
          <a:custGeom>
            <a:avLst/>
            <a:gdLst/>
            <a:ahLst/>
            <a:cxnLst/>
            <a:rect l="l" t="t" r="r" b="b"/>
            <a:pathLst>
              <a:path w="8889" h="12700">
                <a:moveTo>
                  <a:pt x="0" y="12700"/>
                </a:moveTo>
                <a:lnTo>
                  <a:pt x="889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6440" y="3582670"/>
            <a:ext cx="40640" cy="152400"/>
          </a:xfrm>
          <a:custGeom>
            <a:avLst/>
            <a:gdLst/>
            <a:ahLst/>
            <a:cxnLst/>
            <a:rect l="l" t="t" r="r" b="b"/>
            <a:pathLst>
              <a:path w="40639" h="152400">
                <a:moveTo>
                  <a:pt x="0" y="0"/>
                </a:moveTo>
                <a:lnTo>
                  <a:pt x="40639" y="1523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12309" y="3571240"/>
            <a:ext cx="69850" cy="167640"/>
          </a:xfrm>
          <a:custGeom>
            <a:avLst/>
            <a:gdLst/>
            <a:ahLst/>
            <a:cxnLst/>
            <a:rect l="l" t="t" r="r" b="b"/>
            <a:pathLst>
              <a:path w="69850" h="167639">
                <a:moveTo>
                  <a:pt x="48260" y="0"/>
                </a:moveTo>
                <a:lnTo>
                  <a:pt x="0" y="12700"/>
                </a:lnTo>
                <a:lnTo>
                  <a:pt x="59689" y="167640"/>
                </a:lnTo>
                <a:lnTo>
                  <a:pt x="69850" y="165100"/>
                </a:lnTo>
                <a:lnTo>
                  <a:pt x="482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61634" y="3617595"/>
            <a:ext cx="140970" cy="148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076190" y="3712209"/>
            <a:ext cx="4038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7495" algn="l"/>
              </a:tabLst>
            </a:pPr>
            <a:r>
              <a:rPr sz="1575" b="1" spc="-37" baseline="2645" dirty="0">
                <a:latin typeface="Times New Roman"/>
                <a:cs typeface="Times New Roman"/>
              </a:rPr>
              <a:t>+	</a:t>
            </a:r>
            <a:r>
              <a:rPr sz="1400" b="1" spc="-50" dirty="0">
                <a:latin typeface="Arial"/>
                <a:cs typeface="Arial"/>
              </a:rPr>
              <a:t>X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74369" y="3698239"/>
            <a:ext cx="98425" cy="1885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b="1" spc="-25" dirty="0">
                <a:latin typeface="Times New Roman"/>
                <a:cs typeface="Times New Roman"/>
              </a:rPr>
              <a:t>+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35910" y="3609339"/>
            <a:ext cx="264160" cy="2800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spc="-65" dirty="0">
                <a:latin typeface="Arial"/>
                <a:cs typeface="Arial"/>
              </a:rPr>
              <a:t>C</a:t>
            </a:r>
            <a:r>
              <a:rPr sz="1650" spc="-40" dirty="0">
                <a:latin typeface="Arial"/>
                <a:cs typeface="Arial"/>
              </a:rPr>
              <a:t>+</a:t>
            </a:r>
            <a:endParaRPr sz="165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909570" y="3859529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86379" y="3567429"/>
            <a:ext cx="44450" cy="27940"/>
          </a:xfrm>
          <a:custGeom>
            <a:avLst/>
            <a:gdLst/>
            <a:ahLst/>
            <a:cxnLst/>
            <a:rect l="l" t="t" r="r" b="b"/>
            <a:pathLst>
              <a:path w="44450" h="27939">
                <a:moveTo>
                  <a:pt x="0" y="27940"/>
                </a:moveTo>
                <a:lnTo>
                  <a:pt x="4445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23210" y="3622040"/>
            <a:ext cx="27940" cy="19050"/>
          </a:xfrm>
          <a:custGeom>
            <a:avLst/>
            <a:gdLst/>
            <a:ahLst/>
            <a:cxnLst/>
            <a:rect l="l" t="t" r="r" b="b"/>
            <a:pathLst>
              <a:path w="27939" h="19050">
                <a:moveTo>
                  <a:pt x="0" y="19050"/>
                </a:moveTo>
                <a:lnTo>
                  <a:pt x="2793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58770" y="3679190"/>
            <a:ext cx="12700" cy="6350"/>
          </a:xfrm>
          <a:custGeom>
            <a:avLst/>
            <a:gdLst/>
            <a:ahLst/>
            <a:cxnLst/>
            <a:rect l="l" t="t" r="r" b="b"/>
            <a:pathLst>
              <a:path w="12700" h="6350">
                <a:moveTo>
                  <a:pt x="0" y="6350"/>
                </a:moveTo>
                <a:lnTo>
                  <a:pt x="127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31160" y="3531870"/>
            <a:ext cx="38100" cy="140970"/>
          </a:xfrm>
          <a:custGeom>
            <a:avLst/>
            <a:gdLst/>
            <a:ahLst/>
            <a:cxnLst/>
            <a:rect l="l" t="t" r="r" b="b"/>
            <a:pathLst>
              <a:path w="38100" h="140970">
                <a:moveTo>
                  <a:pt x="38100" y="0"/>
                </a:moveTo>
                <a:lnTo>
                  <a:pt x="0" y="1409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26079" y="3520440"/>
            <a:ext cx="67310" cy="157480"/>
          </a:xfrm>
          <a:custGeom>
            <a:avLst/>
            <a:gdLst/>
            <a:ahLst/>
            <a:cxnLst/>
            <a:rect l="l" t="t" r="r" b="b"/>
            <a:pathLst>
              <a:path w="67310" h="157479">
                <a:moveTo>
                  <a:pt x="19050" y="0"/>
                </a:moveTo>
                <a:lnTo>
                  <a:pt x="0" y="154940"/>
                </a:lnTo>
                <a:lnTo>
                  <a:pt x="8889" y="157480"/>
                </a:lnTo>
                <a:lnTo>
                  <a:pt x="67309" y="12700"/>
                </a:lnTo>
                <a:lnTo>
                  <a:pt x="190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61539" y="3690620"/>
            <a:ext cx="151130" cy="82550"/>
          </a:xfrm>
          <a:custGeom>
            <a:avLst/>
            <a:gdLst/>
            <a:ahLst/>
            <a:cxnLst/>
            <a:rect l="l" t="t" r="r" b="b"/>
            <a:pathLst>
              <a:path w="151130" h="82550">
                <a:moveTo>
                  <a:pt x="0" y="0"/>
                </a:moveTo>
                <a:lnTo>
                  <a:pt x="20320" y="41909"/>
                </a:lnTo>
                <a:lnTo>
                  <a:pt x="0" y="82549"/>
                </a:lnTo>
                <a:lnTo>
                  <a:pt x="151130" y="4190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86230" y="3732529"/>
            <a:ext cx="590550" cy="0"/>
          </a:xfrm>
          <a:custGeom>
            <a:avLst/>
            <a:gdLst/>
            <a:ahLst/>
            <a:cxnLst/>
            <a:rect l="l" t="t" r="r" b="b"/>
            <a:pathLst>
              <a:path w="590550">
                <a:moveTo>
                  <a:pt x="5905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83689" y="3733800"/>
            <a:ext cx="598170" cy="0"/>
          </a:xfrm>
          <a:custGeom>
            <a:avLst/>
            <a:gdLst/>
            <a:ahLst/>
            <a:cxnLst/>
            <a:rect l="l" t="t" r="r" b="b"/>
            <a:pathLst>
              <a:path w="598169">
                <a:moveTo>
                  <a:pt x="0" y="0"/>
                </a:moveTo>
                <a:lnTo>
                  <a:pt x="59817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85259" y="3704590"/>
            <a:ext cx="151130" cy="82550"/>
          </a:xfrm>
          <a:custGeom>
            <a:avLst/>
            <a:gdLst/>
            <a:ahLst/>
            <a:cxnLst/>
            <a:rect l="l" t="t" r="r" b="b"/>
            <a:pathLst>
              <a:path w="151129" h="82550">
                <a:moveTo>
                  <a:pt x="0" y="0"/>
                </a:moveTo>
                <a:lnTo>
                  <a:pt x="17779" y="43180"/>
                </a:lnTo>
                <a:lnTo>
                  <a:pt x="0" y="82550"/>
                </a:lnTo>
                <a:lnTo>
                  <a:pt x="151129" y="431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84879" y="3745229"/>
            <a:ext cx="514350" cy="0"/>
          </a:xfrm>
          <a:custGeom>
            <a:avLst/>
            <a:gdLst/>
            <a:ahLst/>
            <a:cxnLst/>
            <a:rect l="l" t="t" r="r" b="b"/>
            <a:pathLst>
              <a:path w="514350">
                <a:moveTo>
                  <a:pt x="5143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82340" y="3746500"/>
            <a:ext cx="520700" cy="0"/>
          </a:xfrm>
          <a:custGeom>
            <a:avLst/>
            <a:gdLst/>
            <a:ahLst/>
            <a:cxnLst/>
            <a:rect l="l" t="t" r="r" b="b"/>
            <a:pathLst>
              <a:path w="520700">
                <a:moveTo>
                  <a:pt x="0" y="0"/>
                </a:moveTo>
                <a:lnTo>
                  <a:pt x="5207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49250" y="3105150"/>
            <a:ext cx="42278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solidFill>
                  <a:srgbClr val="00009F"/>
                </a:solidFill>
                <a:latin typeface="Arial"/>
                <a:cs typeface="Arial"/>
              </a:rPr>
              <a:t>leaving </a:t>
            </a:r>
            <a:r>
              <a:rPr sz="1400" b="1" spc="-50" dirty="0">
                <a:solidFill>
                  <a:srgbClr val="00009F"/>
                </a:solidFill>
                <a:latin typeface="Arial"/>
                <a:cs typeface="Arial"/>
              </a:rPr>
              <a:t>group </a:t>
            </a:r>
            <a:r>
              <a:rPr sz="1400" b="1" spc="-55" dirty="0">
                <a:solidFill>
                  <a:srgbClr val="00009F"/>
                </a:solidFill>
                <a:latin typeface="Arial"/>
                <a:cs typeface="Arial"/>
              </a:rPr>
              <a:t>goes </a:t>
            </a:r>
            <a:r>
              <a:rPr sz="1400" b="1" spc="-30" dirty="0">
                <a:solidFill>
                  <a:srgbClr val="00009F"/>
                </a:solidFill>
                <a:latin typeface="Arial"/>
                <a:cs typeface="Arial"/>
              </a:rPr>
              <a:t>first </a:t>
            </a:r>
            <a:r>
              <a:rPr sz="1400" b="1" spc="-50" dirty="0">
                <a:solidFill>
                  <a:srgbClr val="00009F"/>
                </a:solidFill>
                <a:latin typeface="Arial"/>
                <a:cs typeface="Arial"/>
              </a:rPr>
              <a:t>and </a:t>
            </a:r>
            <a:r>
              <a:rPr sz="1400" b="1" spc="-45" dirty="0">
                <a:solidFill>
                  <a:srgbClr val="00009F"/>
                </a:solidFill>
                <a:latin typeface="Arial"/>
                <a:cs typeface="Arial"/>
              </a:rPr>
              <a:t>nucleophile </a:t>
            </a:r>
            <a:r>
              <a:rPr sz="1400" b="1" spc="-55" dirty="0">
                <a:solidFill>
                  <a:srgbClr val="00009F"/>
                </a:solidFill>
                <a:latin typeface="Arial"/>
                <a:cs typeface="Arial"/>
              </a:rPr>
              <a:t>comes</a:t>
            </a:r>
            <a:r>
              <a:rPr sz="1400" b="1" spc="110" dirty="0">
                <a:solidFill>
                  <a:srgbClr val="00009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009F"/>
                </a:solidFill>
                <a:latin typeface="Arial"/>
                <a:cs typeface="Arial"/>
              </a:rPr>
              <a:t>later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46379" y="3064510"/>
            <a:ext cx="5528310" cy="1111250"/>
          </a:xfrm>
          <a:custGeom>
            <a:avLst/>
            <a:gdLst/>
            <a:ahLst/>
            <a:cxnLst/>
            <a:rect l="l" t="t" r="r" b="b"/>
            <a:pathLst>
              <a:path w="5528310" h="1111250">
                <a:moveTo>
                  <a:pt x="60960" y="0"/>
                </a:moveTo>
                <a:lnTo>
                  <a:pt x="5468620" y="0"/>
                </a:lnTo>
                <a:lnTo>
                  <a:pt x="5491876" y="5099"/>
                </a:lnTo>
                <a:lnTo>
                  <a:pt x="5510847" y="18891"/>
                </a:lnTo>
                <a:lnTo>
                  <a:pt x="5523626" y="39112"/>
                </a:lnTo>
                <a:lnTo>
                  <a:pt x="5528310" y="63500"/>
                </a:lnTo>
                <a:lnTo>
                  <a:pt x="5528310" y="1047750"/>
                </a:lnTo>
                <a:lnTo>
                  <a:pt x="5523626" y="1072137"/>
                </a:lnTo>
                <a:lnTo>
                  <a:pt x="5510847" y="1092358"/>
                </a:lnTo>
                <a:lnTo>
                  <a:pt x="5491876" y="1106150"/>
                </a:lnTo>
                <a:lnTo>
                  <a:pt x="5468620" y="1111250"/>
                </a:lnTo>
                <a:lnTo>
                  <a:pt x="60960" y="1111250"/>
                </a:lnTo>
                <a:lnTo>
                  <a:pt x="37504" y="1106150"/>
                </a:lnTo>
                <a:lnTo>
                  <a:pt x="18097" y="1092358"/>
                </a:lnTo>
                <a:lnTo>
                  <a:pt x="4881" y="1072137"/>
                </a:lnTo>
                <a:lnTo>
                  <a:pt x="0" y="1047750"/>
                </a:lnTo>
                <a:lnTo>
                  <a:pt x="0" y="63500"/>
                </a:lnTo>
                <a:lnTo>
                  <a:pt x="4881" y="39112"/>
                </a:lnTo>
                <a:lnTo>
                  <a:pt x="18097" y="18891"/>
                </a:lnTo>
                <a:lnTo>
                  <a:pt x="37504" y="5099"/>
                </a:lnTo>
                <a:lnTo>
                  <a:pt x="6096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44520" y="5121909"/>
            <a:ext cx="177799" cy="17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213859" y="5414009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12700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886200" y="5495290"/>
            <a:ext cx="143510" cy="144780"/>
          </a:xfrm>
          <a:custGeom>
            <a:avLst/>
            <a:gdLst/>
            <a:ahLst/>
            <a:cxnLst/>
            <a:rect l="l" t="t" r="r" b="b"/>
            <a:pathLst>
              <a:path w="143510" h="144779">
                <a:moveTo>
                  <a:pt x="143510" y="0"/>
                </a:moveTo>
                <a:lnTo>
                  <a:pt x="0" y="1447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829050" y="5231129"/>
            <a:ext cx="33020" cy="57150"/>
          </a:xfrm>
          <a:custGeom>
            <a:avLst/>
            <a:gdLst/>
            <a:ahLst/>
            <a:cxnLst/>
            <a:rect l="l" t="t" r="r" b="b"/>
            <a:pathLst>
              <a:path w="33020" h="57150">
                <a:moveTo>
                  <a:pt x="0" y="57150"/>
                </a:moveTo>
                <a:lnTo>
                  <a:pt x="3302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88740" y="5270500"/>
            <a:ext cx="26670" cy="44450"/>
          </a:xfrm>
          <a:custGeom>
            <a:avLst/>
            <a:gdLst/>
            <a:ahLst/>
            <a:cxnLst/>
            <a:rect l="l" t="t" r="r" b="b"/>
            <a:pathLst>
              <a:path w="26670" h="44450">
                <a:moveTo>
                  <a:pt x="0" y="44450"/>
                </a:moveTo>
                <a:lnTo>
                  <a:pt x="2667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948429" y="5309870"/>
            <a:ext cx="19050" cy="29209"/>
          </a:xfrm>
          <a:custGeom>
            <a:avLst/>
            <a:gdLst/>
            <a:ahLst/>
            <a:cxnLst/>
            <a:rect l="l" t="t" r="r" b="b"/>
            <a:pathLst>
              <a:path w="19050" h="29210">
                <a:moveTo>
                  <a:pt x="0" y="29209"/>
                </a:moveTo>
                <a:lnTo>
                  <a:pt x="190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009390" y="5349240"/>
            <a:ext cx="10160" cy="15240"/>
          </a:xfrm>
          <a:custGeom>
            <a:avLst/>
            <a:gdLst/>
            <a:ahLst/>
            <a:cxnLst/>
            <a:rect l="l" t="t" r="r" b="b"/>
            <a:pathLst>
              <a:path w="10160" h="15239">
                <a:moveTo>
                  <a:pt x="0" y="15240"/>
                </a:moveTo>
                <a:lnTo>
                  <a:pt x="1016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29709" y="5115559"/>
            <a:ext cx="53340" cy="189230"/>
          </a:xfrm>
          <a:custGeom>
            <a:avLst/>
            <a:gdLst/>
            <a:ahLst/>
            <a:cxnLst/>
            <a:rect l="l" t="t" r="r" b="b"/>
            <a:pathLst>
              <a:path w="53339" h="189229">
                <a:moveTo>
                  <a:pt x="0" y="0"/>
                </a:moveTo>
                <a:lnTo>
                  <a:pt x="53339" y="1892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99229" y="5102859"/>
            <a:ext cx="91440" cy="207010"/>
          </a:xfrm>
          <a:custGeom>
            <a:avLst/>
            <a:gdLst/>
            <a:ahLst/>
            <a:cxnLst/>
            <a:rect l="l" t="t" r="r" b="b"/>
            <a:pathLst>
              <a:path w="91439" h="207010">
                <a:moveTo>
                  <a:pt x="62230" y="0"/>
                </a:moveTo>
                <a:lnTo>
                  <a:pt x="0" y="15239"/>
                </a:lnTo>
                <a:lnTo>
                  <a:pt x="78740" y="207009"/>
                </a:lnTo>
                <a:lnTo>
                  <a:pt x="91440" y="204469"/>
                </a:lnTo>
                <a:lnTo>
                  <a:pt x="62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3003550" y="5279390"/>
            <a:ext cx="362839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029335" algn="l"/>
                <a:tab pos="1348105" algn="l"/>
                <a:tab pos="3148965" algn="l"/>
                <a:tab pos="3467735" algn="l"/>
              </a:tabLst>
            </a:pPr>
            <a:r>
              <a:rPr sz="1700" b="1" spc="20" dirty="0">
                <a:latin typeface="Arial"/>
                <a:cs typeface="Arial"/>
              </a:rPr>
              <a:t>Y	</a:t>
            </a:r>
            <a:r>
              <a:rPr sz="2550" b="1" spc="37" baseline="3267" dirty="0">
                <a:latin typeface="Arial"/>
                <a:cs typeface="Arial"/>
              </a:rPr>
              <a:t>C	</a:t>
            </a:r>
            <a:r>
              <a:rPr sz="2550" b="1" spc="30" baseline="3267" dirty="0">
                <a:latin typeface="Arial"/>
                <a:cs typeface="Arial"/>
              </a:rPr>
              <a:t>X	</a:t>
            </a:r>
            <a:r>
              <a:rPr sz="2550" b="1" spc="37" baseline="-3267" dirty="0">
                <a:latin typeface="Arial"/>
                <a:cs typeface="Arial"/>
              </a:rPr>
              <a:t>C	</a:t>
            </a:r>
            <a:r>
              <a:rPr sz="2550" b="1" spc="30" baseline="-3267" dirty="0">
                <a:latin typeface="Arial"/>
                <a:cs typeface="Arial"/>
              </a:rPr>
              <a:t>Y</a:t>
            </a:r>
            <a:endParaRPr sz="2550" baseline="-3267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336029" y="5438140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319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005829" y="5519420"/>
            <a:ext cx="147320" cy="143510"/>
          </a:xfrm>
          <a:custGeom>
            <a:avLst/>
            <a:gdLst/>
            <a:ahLst/>
            <a:cxnLst/>
            <a:rect l="l" t="t" r="r" b="b"/>
            <a:pathLst>
              <a:path w="147320" h="143510">
                <a:moveTo>
                  <a:pt x="147320" y="0"/>
                </a:moveTo>
                <a:lnTo>
                  <a:pt x="0" y="14350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948679" y="5255259"/>
            <a:ext cx="34290" cy="57150"/>
          </a:xfrm>
          <a:custGeom>
            <a:avLst/>
            <a:gdLst/>
            <a:ahLst/>
            <a:cxnLst/>
            <a:rect l="l" t="t" r="r" b="b"/>
            <a:pathLst>
              <a:path w="34289" h="57150">
                <a:moveTo>
                  <a:pt x="0" y="57149"/>
                </a:moveTo>
                <a:lnTo>
                  <a:pt x="3429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008370" y="5294629"/>
            <a:ext cx="26670" cy="44450"/>
          </a:xfrm>
          <a:custGeom>
            <a:avLst/>
            <a:gdLst/>
            <a:ahLst/>
            <a:cxnLst/>
            <a:rect l="l" t="t" r="r" b="b"/>
            <a:pathLst>
              <a:path w="26670" h="44450">
                <a:moveTo>
                  <a:pt x="0" y="44450"/>
                </a:moveTo>
                <a:lnTo>
                  <a:pt x="2666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069329" y="5332729"/>
            <a:ext cx="17780" cy="31750"/>
          </a:xfrm>
          <a:custGeom>
            <a:avLst/>
            <a:gdLst/>
            <a:ahLst/>
            <a:cxnLst/>
            <a:rect l="l" t="t" r="r" b="b"/>
            <a:pathLst>
              <a:path w="17779" h="31750">
                <a:moveTo>
                  <a:pt x="0" y="31750"/>
                </a:moveTo>
                <a:lnTo>
                  <a:pt x="1778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131559" y="5372100"/>
            <a:ext cx="7620" cy="16510"/>
          </a:xfrm>
          <a:custGeom>
            <a:avLst/>
            <a:gdLst/>
            <a:ahLst/>
            <a:cxnLst/>
            <a:rect l="l" t="t" r="r" b="b"/>
            <a:pathLst>
              <a:path w="7620" h="16510">
                <a:moveTo>
                  <a:pt x="0" y="16509"/>
                </a:moveTo>
                <a:lnTo>
                  <a:pt x="761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150609" y="5139690"/>
            <a:ext cx="52069" cy="187960"/>
          </a:xfrm>
          <a:custGeom>
            <a:avLst/>
            <a:gdLst/>
            <a:ahLst/>
            <a:cxnLst/>
            <a:rect l="l" t="t" r="r" b="b"/>
            <a:pathLst>
              <a:path w="52070" h="187960">
                <a:moveTo>
                  <a:pt x="0" y="0"/>
                </a:moveTo>
                <a:lnTo>
                  <a:pt x="52069" y="1879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118859" y="5126990"/>
            <a:ext cx="91440" cy="205740"/>
          </a:xfrm>
          <a:custGeom>
            <a:avLst/>
            <a:gdLst/>
            <a:ahLst/>
            <a:cxnLst/>
            <a:rect l="l" t="t" r="r" b="b"/>
            <a:pathLst>
              <a:path w="91439" h="205739">
                <a:moveTo>
                  <a:pt x="62229" y="0"/>
                </a:moveTo>
                <a:lnTo>
                  <a:pt x="0" y="17780"/>
                </a:lnTo>
                <a:lnTo>
                  <a:pt x="78739" y="205740"/>
                </a:lnTo>
                <a:lnTo>
                  <a:pt x="91439" y="203200"/>
                </a:lnTo>
                <a:lnTo>
                  <a:pt x="622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7203440" y="5302250"/>
            <a:ext cx="17272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b="1" spc="20" dirty="0">
                <a:latin typeface="Arial"/>
                <a:cs typeface="Arial"/>
              </a:rPr>
              <a:t>X</a:t>
            </a:r>
            <a:endParaRPr sz="17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7355840" y="5184140"/>
            <a:ext cx="182879" cy="1828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6858000" y="5344159"/>
            <a:ext cx="12128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spc="10" dirty="0">
                <a:latin typeface="Times New Roman"/>
                <a:cs typeface="Times New Roman"/>
              </a:rPr>
              <a:t>+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449320" y="5317490"/>
            <a:ext cx="12128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spc="10" dirty="0">
                <a:latin typeface="Times New Roman"/>
                <a:cs typeface="Times New Roman"/>
              </a:rPr>
              <a:t>+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382259" y="5307329"/>
            <a:ext cx="196850" cy="101600"/>
          </a:xfrm>
          <a:custGeom>
            <a:avLst/>
            <a:gdLst/>
            <a:ahLst/>
            <a:cxnLst/>
            <a:rect l="l" t="t" r="r" b="b"/>
            <a:pathLst>
              <a:path w="196850" h="101600">
                <a:moveTo>
                  <a:pt x="0" y="0"/>
                </a:moveTo>
                <a:lnTo>
                  <a:pt x="24129" y="52070"/>
                </a:lnTo>
                <a:lnTo>
                  <a:pt x="0" y="101600"/>
                </a:lnTo>
                <a:lnTo>
                  <a:pt x="196850" y="520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632959" y="5359400"/>
            <a:ext cx="768350" cy="0"/>
          </a:xfrm>
          <a:custGeom>
            <a:avLst/>
            <a:gdLst/>
            <a:ahLst/>
            <a:cxnLst/>
            <a:rect l="l" t="t" r="r" b="b"/>
            <a:pathLst>
              <a:path w="768350">
                <a:moveTo>
                  <a:pt x="7683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630420" y="5360670"/>
            <a:ext cx="775970" cy="0"/>
          </a:xfrm>
          <a:custGeom>
            <a:avLst/>
            <a:gdLst/>
            <a:ahLst/>
            <a:cxnLst/>
            <a:rect l="l" t="t" r="r" b="b"/>
            <a:pathLst>
              <a:path w="775970">
                <a:moveTo>
                  <a:pt x="0" y="0"/>
                </a:moveTo>
                <a:lnTo>
                  <a:pt x="77596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2123439" y="4638040"/>
            <a:ext cx="621411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b="1" spc="5" dirty="0">
                <a:solidFill>
                  <a:srgbClr val="00009F"/>
                </a:solidFill>
                <a:latin typeface="Arial"/>
                <a:cs typeface="Arial"/>
              </a:rPr>
              <a:t>nucleophile attacks and leaving group goes</a:t>
            </a:r>
            <a:r>
              <a:rPr sz="1700" b="1" spc="-25" dirty="0">
                <a:solidFill>
                  <a:srgbClr val="00009F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00009F"/>
                </a:solidFill>
                <a:latin typeface="Arial"/>
                <a:cs typeface="Arial"/>
              </a:rPr>
              <a:t>simultaneously</a:t>
            </a:r>
            <a:endParaRPr sz="17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893820" y="5388609"/>
            <a:ext cx="63500" cy="106680"/>
          </a:xfrm>
          <a:custGeom>
            <a:avLst/>
            <a:gdLst/>
            <a:ahLst/>
            <a:cxnLst/>
            <a:rect l="l" t="t" r="r" b="b"/>
            <a:pathLst>
              <a:path w="63500" h="106679">
                <a:moveTo>
                  <a:pt x="61806" y="86359"/>
                </a:moveTo>
                <a:lnTo>
                  <a:pt x="34289" y="86359"/>
                </a:lnTo>
                <a:lnTo>
                  <a:pt x="63500" y="106679"/>
                </a:lnTo>
                <a:lnTo>
                  <a:pt x="61806" y="86359"/>
                </a:lnTo>
                <a:close/>
              </a:path>
              <a:path w="63500" h="106679">
                <a:moveTo>
                  <a:pt x="54609" y="0"/>
                </a:moveTo>
                <a:lnTo>
                  <a:pt x="0" y="91439"/>
                </a:lnTo>
                <a:lnTo>
                  <a:pt x="34289" y="86359"/>
                </a:lnTo>
                <a:lnTo>
                  <a:pt x="61806" y="86359"/>
                </a:lnTo>
                <a:lnTo>
                  <a:pt x="5460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304540" y="5339079"/>
            <a:ext cx="635000" cy="344170"/>
          </a:xfrm>
          <a:custGeom>
            <a:avLst/>
            <a:gdLst/>
            <a:ahLst/>
            <a:cxnLst/>
            <a:rect l="l" t="t" r="r" b="b"/>
            <a:pathLst>
              <a:path w="635000" h="344170">
                <a:moveTo>
                  <a:pt x="1270" y="0"/>
                </a:moveTo>
                <a:lnTo>
                  <a:pt x="0" y="16510"/>
                </a:lnTo>
                <a:lnTo>
                  <a:pt x="0" y="33020"/>
                </a:lnTo>
                <a:lnTo>
                  <a:pt x="5080" y="81280"/>
                </a:lnTo>
                <a:lnTo>
                  <a:pt x="17780" y="128270"/>
                </a:lnTo>
                <a:lnTo>
                  <a:pt x="24130" y="143510"/>
                </a:lnTo>
                <a:lnTo>
                  <a:pt x="30480" y="158750"/>
                </a:lnTo>
                <a:lnTo>
                  <a:pt x="36830" y="172720"/>
                </a:lnTo>
                <a:lnTo>
                  <a:pt x="45720" y="187960"/>
                </a:lnTo>
                <a:lnTo>
                  <a:pt x="54610" y="200660"/>
                </a:lnTo>
                <a:lnTo>
                  <a:pt x="63500" y="214630"/>
                </a:lnTo>
                <a:lnTo>
                  <a:pt x="73660" y="227330"/>
                </a:lnTo>
                <a:lnTo>
                  <a:pt x="83820" y="240030"/>
                </a:lnTo>
                <a:lnTo>
                  <a:pt x="95250" y="251460"/>
                </a:lnTo>
                <a:lnTo>
                  <a:pt x="133350" y="283210"/>
                </a:lnTo>
                <a:lnTo>
                  <a:pt x="175260" y="308610"/>
                </a:lnTo>
                <a:lnTo>
                  <a:pt x="189230" y="316230"/>
                </a:lnTo>
                <a:lnTo>
                  <a:pt x="234950" y="332740"/>
                </a:lnTo>
                <a:lnTo>
                  <a:pt x="283210" y="342900"/>
                </a:lnTo>
                <a:lnTo>
                  <a:pt x="299720" y="344170"/>
                </a:lnTo>
                <a:lnTo>
                  <a:pt x="316230" y="344170"/>
                </a:lnTo>
                <a:lnTo>
                  <a:pt x="332739" y="344170"/>
                </a:lnTo>
                <a:lnTo>
                  <a:pt x="349250" y="344170"/>
                </a:lnTo>
                <a:lnTo>
                  <a:pt x="365760" y="341630"/>
                </a:lnTo>
                <a:lnTo>
                  <a:pt x="381000" y="339090"/>
                </a:lnTo>
                <a:lnTo>
                  <a:pt x="397510" y="336550"/>
                </a:lnTo>
                <a:lnTo>
                  <a:pt x="412750" y="332740"/>
                </a:lnTo>
                <a:lnTo>
                  <a:pt x="429260" y="327660"/>
                </a:lnTo>
                <a:lnTo>
                  <a:pt x="444500" y="321310"/>
                </a:lnTo>
                <a:lnTo>
                  <a:pt x="459739" y="314960"/>
                </a:lnTo>
                <a:lnTo>
                  <a:pt x="473710" y="307340"/>
                </a:lnTo>
                <a:lnTo>
                  <a:pt x="487680" y="299720"/>
                </a:lnTo>
                <a:lnTo>
                  <a:pt x="501650" y="290830"/>
                </a:lnTo>
                <a:lnTo>
                  <a:pt x="515620" y="281940"/>
                </a:lnTo>
                <a:lnTo>
                  <a:pt x="528320" y="271780"/>
                </a:lnTo>
                <a:lnTo>
                  <a:pt x="541020" y="261620"/>
                </a:lnTo>
                <a:lnTo>
                  <a:pt x="552450" y="250190"/>
                </a:lnTo>
                <a:lnTo>
                  <a:pt x="563880" y="238760"/>
                </a:lnTo>
                <a:lnTo>
                  <a:pt x="574039" y="226060"/>
                </a:lnTo>
                <a:lnTo>
                  <a:pt x="584200" y="213360"/>
                </a:lnTo>
                <a:lnTo>
                  <a:pt x="594360" y="199390"/>
                </a:lnTo>
                <a:lnTo>
                  <a:pt x="601980" y="185420"/>
                </a:lnTo>
                <a:lnTo>
                  <a:pt x="610870" y="171450"/>
                </a:lnTo>
                <a:lnTo>
                  <a:pt x="617220" y="157480"/>
                </a:lnTo>
                <a:lnTo>
                  <a:pt x="623570" y="142240"/>
                </a:lnTo>
                <a:lnTo>
                  <a:pt x="629920" y="127000"/>
                </a:lnTo>
                <a:lnTo>
                  <a:pt x="635000" y="110490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509770" y="5166359"/>
            <a:ext cx="78740" cy="104139"/>
          </a:xfrm>
          <a:custGeom>
            <a:avLst/>
            <a:gdLst/>
            <a:ahLst/>
            <a:cxnLst/>
            <a:rect l="l" t="t" r="r" b="b"/>
            <a:pathLst>
              <a:path w="78739" h="104139">
                <a:moveTo>
                  <a:pt x="54609" y="0"/>
                </a:moveTo>
                <a:lnTo>
                  <a:pt x="34289" y="27939"/>
                </a:lnTo>
                <a:lnTo>
                  <a:pt x="0" y="33019"/>
                </a:lnTo>
                <a:lnTo>
                  <a:pt x="78739" y="104139"/>
                </a:lnTo>
                <a:lnTo>
                  <a:pt x="5460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248150" y="5142229"/>
            <a:ext cx="309880" cy="213360"/>
          </a:xfrm>
          <a:custGeom>
            <a:avLst/>
            <a:gdLst/>
            <a:ahLst/>
            <a:cxnLst/>
            <a:rect l="l" t="t" r="r" b="b"/>
            <a:pathLst>
              <a:path w="309879" h="213360">
                <a:moveTo>
                  <a:pt x="309879" y="66040"/>
                </a:moveTo>
                <a:lnTo>
                  <a:pt x="304800" y="59690"/>
                </a:lnTo>
                <a:lnTo>
                  <a:pt x="298450" y="52070"/>
                </a:lnTo>
                <a:lnTo>
                  <a:pt x="292100" y="46990"/>
                </a:lnTo>
                <a:lnTo>
                  <a:pt x="285750" y="40640"/>
                </a:lnTo>
                <a:lnTo>
                  <a:pt x="278129" y="35560"/>
                </a:lnTo>
                <a:lnTo>
                  <a:pt x="271779" y="30480"/>
                </a:lnTo>
                <a:lnTo>
                  <a:pt x="264160" y="25400"/>
                </a:lnTo>
                <a:lnTo>
                  <a:pt x="223520" y="7620"/>
                </a:lnTo>
                <a:lnTo>
                  <a:pt x="214629" y="5080"/>
                </a:lnTo>
                <a:lnTo>
                  <a:pt x="207010" y="2540"/>
                </a:lnTo>
                <a:lnTo>
                  <a:pt x="198120" y="1270"/>
                </a:lnTo>
                <a:lnTo>
                  <a:pt x="189229" y="0"/>
                </a:lnTo>
                <a:lnTo>
                  <a:pt x="180339" y="0"/>
                </a:lnTo>
                <a:lnTo>
                  <a:pt x="171450" y="0"/>
                </a:lnTo>
                <a:lnTo>
                  <a:pt x="162560" y="0"/>
                </a:lnTo>
                <a:lnTo>
                  <a:pt x="153670" y="1270"/>
                </a:lnTo>
                <a:lnTo>
                  <a:pt x="144779" y="2540"/>
                </a:lnTo>
                <a:lnTo>
                  <a:pt x="135889" y="3810"/>
                </a:lnTo>
                <a:lnTo>
                  <a:pt x="127000" y="6350"/>
                </a:lnTo>
                <a:lnTo>
                  <a:pt x="119379" y="8890"/>
                </a:lnTo>
                <a:lnTo>
                  <a:pt x="110489" y="11430"/>
                </a:lnTo>
                <a:lnTo>
                  <a:pt x="102870" y="15240"/>
                </a:lnTo>
                <a:lnTo>
                  <a:pt x="93979" y="19050"/>
                </a:lnTo>
                <a:lnTo>
                  <a:pt x="86360" y="22860"/>
                </a:lnTo>
                <a:lnTo>
                  <a:pt x="78739" y="27940"/>
                </a:lnTo>
                <a:lnTo>
                  <a:pt x="71120" y="33020"/>
                </a:lnTo>
                <a:lnTo>
                  <a:pt x="64770" y="38100"/>
                </a:lnTo>
                <a:lnTo>
                  <a:pt x="58420" y="44450"/>
                </a:lnTo>
                <a:lnTo>
                  <a:pt x="52070" y="50800"/>
                </a:lnTo>
                <a:lnTo>
                  <a:pt x="45720" y="57150"/>
                </a:lnTo>
                <a:lnTo>
                  <a:pt x="39370" y="63500"/>
                </a:lnTo>
                <a:lnTo>
                  <a:pt x="34289" y="69850"/>
                </a:lnTo>
                <a:lnTo>
                  <a:pt x="29210" y="77470"/>
                </a:lnTo>
                <a:lnTo>
                  <a:pt x="24129" y="85090"/>
                </a:lnTo>
                <a:lnTo>
                  <a:pt x="20320" y="92710"/>
                </a:lnTo>
                <a:lnTo>
                  <a:pt x="16510" y="100330"/>
                </a:lnTo>
                <a:lnTo>
                  <a:pt x="12700" y="109220"/>
                </a:lnTo>
                <a:lnTo>
                  <a:pt x="8889" y="116840"/>
                </a:lnTo>
                <a:lnTo>
                  <a:pt x="6350" y="125730"/>
                </a:lnTo>
                <a:lnTo>
                  <a:pt x="3810" y="134620"/>
                </a:lnTo>
                <a:lnTo>
                  <a:pt x="2539" y="142240"/>
                </a:lnTo>
                <a:lnTo>
                  <a:pt x="1270" y="151130"/>
                </a:lnTo>
                <a:lnTo>
                  <a:pt x="0" y="160020"/>
                </a:lnTo>
                <a:lnTo>
                  <a:pt x="0" y="168910"/>
                </a:lnTo>
                <a:lnTo>
                  <a:pt x="0" y="177800"/>
                </a:lnTo>
                <a:lnTo>
                  <a:pt x="0" y="186690"/>
                </a:lnTo>
                <a:lnTo>
                  <a:pt x="1270" y="195580"/>
                </a:lnTo>
                <a:lnTo>
                  <a:pt x="2539" y="204470"/>
                </a:lnTo>
                <a:lnTo>
                  <a:pt x="3810" y="213360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002789" y="4519929"/>
            <a:ext cx="6659880" cy="1367790"/>
          </a:xfrm>
          <a:custGeom>
            <a:avLst/>
            <a:gdLst/>
            <a:ahLst/>
            <a:cxnLst/>
            <a:rect l="l" t="t" r="r" b="b"/>
            <a:pathLst>
              <a:path w="6659880" h="1367789">
                <a:moveTo>
                  <a:pt x="77470" y="0"/>
                </a:moveTo>
                <a:lnTo>
                  <a:pt x="6581140" y="0"/>
                </a:lnTo>
                <a:lnTo>
                  <a:pt x="6612195" y="6032"/>
                </a:lnTo>
                <a:lnTo>
                  <a:pt x="6637178" y="22542"/>
                </a:lnTo>
                <a:lnTo>
                  <a:pt x="6653827" y="47148"/>
                </a:lnTo>
                <a:lnTo>
                  <a:pt x="6659880" y="77470"/>
                </a:lnTo>
                <a:lnTo>
                  <a:pt x="6659880" y="1290320"/>
                </a:lnTo>
                <a:lnTo>
                  <a:pt x="6653827" y="1320641"/>
                </a:lnTo>
                <a:lnTo>
                  <a:pt x="6637178" y="1345247"/>
                </a:lnTo>
                <a:lnTo>
                  <a:pt x="6612195" y="1361757"/>
                </a:lnTo>
                <a:lnTo>
                  <a:pt x="6581140" y="1367790"/>
                </a:lnTo>
                <a:lnTo>
                  <a:pt x="77470" y="1367790"/>
                </a:lnTo>
                <a:lnTo>
                  <a:pt x="47148" y="1361757"/>
                </a:lnTo>
                <a:lnTo>
                  <a:pt x="22542" y="1345247"/>
                </a:lnTo>
                <a:lnTo>
                  <a:pt x="6032" y="1320641"/>
                </a:lnTo>
                <a:lnTo>
                  <a:pt x="0" y="1290320"/>
                </a:lnTo>
                <a:lnTo>
                  <a:pt x="0" y="77470"/>
                </a:lnTo>
                <a:lnTo>
                  <a:pt x="6032" y="47148"/>
                </a:lnTo>
                <a:lnTo>
                  <a:pt x="22542" y="22542"/>
                </a:lnTo>
                <a:lnTo>
                  <a:pt x="47148" y="6032"/>
                </a:lnTo>
                <a:lnTo>
                  <a:pt x="77470" y="0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5880" y="685800"/>
            <a:ext cx="64833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495" dirty="0">
                <a:latin typeface="Arial Black"/>
                <a:cs typeface="Arial Black"/>
              </a:rPr>
              <a:t>Sulfonate Leaving</a:t>
            </a:r>
            <a:r>
              <a:rPr sz="4400" b="0" spc="-30" dirty="0">
                <a:latin typeface="Arial Black"/>
                <a:cs typeface="Arial Black"/>
              </a:rPr>
              <a:t> </a:t>
            </a:r>
            <a:r>
              <a:rPr sz="4400" b="0" spc="-455" dirty="0">
                <a:latin typeface="Arial Black"/>
                <a:cs typeface="Arial Black"/>
              </a:rPr>
              <a:t>Groups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88029" y="2029460"/>
            <a:ext cx="265430" cy="469900"/>
          </a:xfrm>
          <a:custGeom>
            <a:avLst/>
            <a:gdLst/>
            <a:ahLst/>
            <a:cxnLst/>
            <a:rect l="l" t="t" r="r" b="b"/>
            <a:pathLst>
              <a:path w="265429" h="469900">
                <a:moveTo>
                  <a:pt x="265430" y="0"/>
                </a:moveTo>
                <a:lnTo>
                  <a:pt x="0" y="469900"/>
                </a:lnTo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88029" y="2499360"/>
            <a:ext cx="261620" cy="474980"/>
          </a:xfrm>
          <a:custGeom>
            <a:avLst/>
            <a:gdLst/>
            <a:ahLst/>
            <a:cxnLst/>
            <a:rect l="l" t="t" r="r" b="b"/>
            <a:pathLst>
              <a:path w="261620" h="474980">
                <a:moveTo>
                  <a:pt x="0" y="0"/>
                </a:moveTo>
                <a:lnTo>
                  <a:pt x="261620" y="474979"/>
                </a:lnTo>
              </a:path>
            </a:pathLst>
          </a:custGeom>
          <a:ln w="1523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11220" y="2532379"/>
            <a:ext cx="173990" cy="314960"/>
          </a:xfrm>
          <a:custGeom>
            <a:avLst/>
            <a:gdLst/>
            <a:ahLst/>
            <a:cxnLst/>
            <a:rect l="l" t="t" r="r" b="b"/>
            <a:pathLst>
              <a:path w="173989" h="314960">
                <a:moveTo>
                  <a:pt x="0" y="0"/>
                </a:moveTo>
                <a:lnTo>
                  <a:pt x="173989" y="314960"/>
                </a:lnTo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49650" y="2974339"/>
            <a:ext cx="524510" cy="0"/>
          </a:xfrm>
          <a:custGeom>
            <a:avLst/>
            <a:gdLst/>
            <a:ahLst/>
            <a:cxnLst/>
            <a:rect l="l" t="t" r="r" b="b"/>
            <a:pathLst>
              <a:path w="524510">
                <a:moveTo>
                  <a:pt x="0" y="0"/>
                </a:moveTo>
                <a:lnTo>
                  <a:pt x="524510" y="0"/>
                </a:lnTo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74159" y="2504439"/>
            <a:ext cx="265430" cy="469900"/>
          </a:xfrm>
          <a:custGeom>
            <a:avLst/>
            <a:gdLst/>
            <a:ahLst/>
            <a:cxnLst/>
            <a:rect l="l" t="t" r="r" b="b"/>
            <a:pathLst>
              <a:path w="265429" h="469900">
                <a:moveTo>
                  <a:pt x="0" y="469900"/>
                </a:moveTo>
                <a:lnTo>
                  <a:pt x="265429" y="0"/>
                </a:lnTo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38600" y="2534920"/>
            <a:ext cx="179070" cy="316230"/>
          </a:xfrm>
          <a:custGeom>
            <a:avLst/>
            <a:gdLst/>
            <a:ahLst/>
            <a:cxnLst/>
            <a:rect l="l" t="t" r="r" b="b"/>
            <a:pathLst>
              <a:path w="179070" h="316230">
                <a:moveTo>
                  <a:pt x="0" y="316229"/>
                </a:moveTo>
                <a:lnTo>
                  <a:pt x="179070" y="0"/>
                </a:lnTo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77970" y="2029460"/>
            <a:ext cx="261620" cy="474980"/>
          </a:xfrm>
          <a:custGeom>
            <a:avLst/>
            <a:gdLst/>
            <a:ahLst/>
            <a:cxnLst/>
            <a:rect l="l" t="t" r="r" b="b"/>
            <a:pathLst>
              <a:path w="261620" h="474980">
                <a:moveTo>
                  <a:pt x="261619" y="474979"/>
                </a:moveTo>
                <a:lnTo>
                  <a:pt x="0" y="0"/>
                </a:lnTo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87979" y="2499360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400049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39590" y="2504439"/>
            <a:ext cx="398780" cy="0"/>
          </a:xfrm>
          <a:custGeom>
            <a:avLst/>
            <a:gdLst/>
            <a:ahLst/>
            <a:cxnLst/>
            <a:rect l="l" t="t" r="r" b="b"/>
            <a:pathLst>
              <a:path w="398779">
                <a:moveTo>
                  <a:pt x="0" y="0"/>
                </a:moveTo>
                <a:lnTo>
                  <a:pt x="398780" y="0"/>
                </a:lnTo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79979" y="2499360"/>
            <a:ext cx="269240" cy="0"/>
          </a:xfrm>
          <a:custGeom>
            <a:avLst/>
            <a:gdLst/>
            <a:ahLst/>
            <a:cxnLst/>
            <a:rect l="l" t="t" r="r" b="b"/>
            <a:pathLst>
              <a:path w="269239">
                <a:moveTo>
                  <a:pt x="269239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42770" y="2499360"/>
            <a:ext cx="269240" cy="0"/>
          </a:xfrm>
          <a:custGeom>
            <a:avLst/>
            <a:gdLst/>
            <a:ahLst/>
            <a:cxnLst/>
            <a:rect l="l" t="t" r="r" b="b"/>
            <a:pathLst>
              <a:path w="269239">
                <a:moveTo>
                  <a:pt x="269240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99079" y="2091689"/>
            <a:ext cx="0" cy="278130"/>
          </a:xfrm>
          <a:custGeom>
            <a:avLst/>
            <a:gdLst/>
            <a:ahLst/>
            <a:cxnLst/>
            <a:rect l="l" t="t" r="r" b="b"/>
            <a:pathLst>
              <a:path h="278130">
                <a:moveTo>
                  <a:pt x="0" y="278130"/>
                </a:moveTo>
                <a:lnTo>
                  <a:pt x="0" y="0"/>
                </a:lnTo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658110" y="1776729"/>
            <a:ext cx="149161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894715" algn="l"/>
                <a:tab pos="1478280" algn="l"/>
              </a:tabLst>
            </a:pPr>
            <a:r>
              <a:rPr sz="2050" spc="-75" dirty="0">
                <a:solidFill>
                  <a:srgbClr val="FFFF00"/>
                </a:solidFill>
                <a:latin typeface="Arial"/>
                <a:cs typeface="Arial"/>
              </a:rPr>
              <a:t>O	</a:t>
            </a:r>
            <a:r>
              <a:rPr sz="2050" u="heavy" spc="-10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50" u="heavy" spc="-7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	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733039" y="2091689"/>
            <a:ext cx="0" cy="278130"/>
          </a:xfrm>
          <a:custGeom>
            <a:avLst/>
            <a:gdLst/>
            <a:ahLst/>
            <a:cxnLst/>
            <a:rect l="l" t="t" r="r" b="b"/>
            <a:pathLst>
              <a:path h="278130">
                <a:moveTo>
                  <a:pt x="0" y="278130"/>
                </a:moveTo>
                <a:lnTo>
                  <a:pt x="0" y="0"/>
                </a:lnTo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17980" y="2325370"/>
            <a:ext cx="3616325" cy="8763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26415" algn="l"/>
                <a:tab pos="1063625" algn="l"/>
                <a:tab pos="3154045" algn="l"/>
              </a:tabLst>
            </a:pPr>
            <a:r>
              <a:rPr sz="3075" spc="-104" baseline="1355" dirty="0">
                <a:solidFill>
                  <a:srgbClr val="FF0000"/>
                </a:solidFill>
                <a:latin typeface="Arial"/>
                <a:cs typeface="Arial"/>
              </a:rPr>
              <a:t>R	</a:t>
            </a:r>
            <a:r>
              <a:rPr sz="3075" spc="-112" baseline="1355" dirty="0">
                <a:solidFill>
                  <a:srgbClr val="FFFF00"/>
                </a:solidFill>
                <a:latin typeface="Arial"/>
                <a:cs typeface="Arial"/>
              </a:rPr>
              <a:t>O	</a:t>
            </a:r>
            <a:r>
              <a:rPr sz="3075" spc="-97" baseline="1355" dirty="0">
                <a:solidFill>
                  <a:srgbClr val="FFFF00"/>
                </a:solidFill>
                <a:latin typeface="Arial"/>
                <a:cs typeface="Arial"/>
              </a:rPr>
              <a:t>S	</a:t>
            </a:r>
            <a:r>
              <a:rPr sz="2050" spc="-85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050" spc="-75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025" spc="-44" baseline="-28806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endParaRPr sz="2025" baseline="-28806">
              <a:latin typeface="Arial"/>
              <a:cs typeface="Arial"/>
            </a:endParaRPr>
          </a:p>
          <a:p>
            <a:pPr marL="1052830">
              <a:lnSpc>
                <a:spcPct val="100000"/>
              </a:lnSpc>
              <a:spcBef>
                <a:spcPts val="1790"/>
              </a:spcBef>
            </a:pPr>
            <a:r>
              <a:rPr sz="2050" spc="-7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endParaRPr sz="20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733039" y="2627629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0"/>
                </a:moveTo>
                <a:lnTo>
                  <a:pt x="0" y="279400"/>
                </a:lnTo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99079" y="2627629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0"/>
                </a:moveTo>
                <a:lnTo>
                  <a:pt x="0" y="279400"/>
                </a:lnTo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88029" y="4178300"/>
            <a:ext cx="265430" cy="471170"/>
          </a:xfrm>
          <a:custGeom>
            <a:avLst/>
            <a:gdLst/>
            <a:ahLst/>
            <a:cxnLst/>
            <a:rect l="l" t="t" r="r" b="b"/>
            <a:pathLst>
              <a:path w="265429" h="471170">
                <a:moveTo>
                  <a:pt x="265430" y="0"/>
                </a:moveTo>
                <a:lnTo>
                  <a:pt x="0" y="471169"/>
                </a:lnTo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88029" y="4649470"/>
            <a:ext cx="261620" cy="473709"/>
          </a:xfrm>
          <a:custGeom>
            <a:avLst/>
            <a:gdLst/>
            <a:ahLst/>
            <a:cxnLst/>
            <a:rect l="l" t="t" r="r" b="b"/>
            <a:pathLst>
              <a:path w="261620" h="473710">
                <a:moveTo>
                  <a:pt x="0" y="0"/>
                </a:moveTo>
                <a:lnTo>
                  <a:pt x="261620" y="473709"/>
                </a:lnTo>
              </a:path>
            </a:pathLst>
          </a:custGeom>
          <a:ln w="1523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11220" y="4681220"/>
            <a:ext cx="173990" cy="314960"/>
          </a:xfrm>
          <a:custGeom>
            <a:avLst/>
            <a:gdLst/>
            <a:ahLst/>
            <a:cxnLst/>
            <a:rect l="l" t="t" r="r" b="b"/>
            <a:pathLst>
              <a:path w="173989" h="314960">
                <a:moveTo>
                  <a:pt x="0" y="0"/>
                </a:moveTo>
                <a:lnTo>
                  <a:pt x="173989" y="314959"/>
                </a:lnTo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49650" y="5123179"/>
            <a:ext cx="524510" cy="0"/>
          </a:xfrm>
          <a:custGeom>
            <a:avLst/>
            <a:gdLst/>
            <a:ahLst/>
            <a:cxnLst/>
            <a:rect l="l" t="t" r="r" b="b"/>
            <a:pathLst>
              <a:path w="524510">
                <a:moveTo>
                  <a:pt x="0" y="0"/>
                </a:moveTo>
                <a:lnTo>
                  <a:pt x="524510" y="0"/>
                </a:lnTo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74159" y="4653279"/>
            <a:ext cx="265430" cy="469900"/>
          </a:xfrm>
          <a:custGeom>
            <a:avLst/>
            <a:gdLst/>
            <a:ahLst/>
            <a:cxnLst/>
            <a:rect l="l" t="t" r="r" b="b"/>
            <a:pathLst>
              <a:path w="265429" h="469900">
                <a:moveTo>
                  <a:pt x="0" y="469900"/>
                </a:moveTo>
                <a:lnTo>
                  <a:pt x="265429" y="0"/>
                </a:lnTo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38600" y="4683759"/>
            <a:ext cx="179070" cy="316230"/>
          </a:xfrm>
          <a:custGeom>
            <a:avLst/>
            <a:gdLst/>
            <a:ahLst/>
            <a:cxnLst/>
            <a:rect l="l" t="t" r="r" b="b"/>
            <a:pathLst>
              <a:path w="179070" h="316229">
                <a:moveTo>
                  <a:pt x="0" y="316229"/>
                </a:moveTo>
                <a:lnTo>
                  <a:pt x="179070" y="0"/>
                </a:lnTo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77970" y="4178300"/>
            <a:ext cx="261620" cy="474980"/>
          </a:xfrm>
          <a:custGeom>
            <a:avLst/>
            <a:gdLst/>
            <a:ahLst/>
            <a:cxnLst/>
            <a:rect l="l" t="t" r="r" b="b"/>
            <a:pathLst>
              <a:path w="261620" h="474979">
                <a:moveTo>
                  <a:pt x="261619" y="474980"/>
                </a:moveTo>
                <a:lnTo>
                  <a:pt x="0" y="0"/>
                </a:lnTo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87979" y="4649470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400049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766309" y="4474209"/>
            <a:ext cx="27495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-60" dirty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sz="2050" spc="-3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endParaRPr sz="20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339590" y="4653279"/>
            <a:ext cx="406400" cy="0"/>
          </a:xfrm>
          <a:custGeom>
            <a:avLst/>
            <a:gdLst/>
            <a:ahLst/>
            <a:cxnLst/>
            <a:rect l="l" t="t" r="r" b="b"/>
            <a:pathLst>
              <a:path w="406400">
                <a:moveTo>
                  <a:pt x="0" y="0"/>
                </a:moveTo>
                <a:lnTo>
                  <a:pt x="406400" y="0"/>
                </a:lnTo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79979" y="4649470"/>
            <a:ext cx="269240" cy="0"/>
          </a:xfrm>
          <a:custGeom>
            <a:avLst/>
            <a:gdLst/>
            <a:ahLst/>
            <a:cxnLst/>
            <a:rect l="l" t="t" r="r" b="b"/>
            <a:pathLst>
              <a:path w="269239">
                <a:moveTo>
                  <a:pt x="269239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42770" y="4649470"/>
            <a:ext cx="269240" cy="0"/>
          </a:xfrm>
          <a:custGeom>
            <a:avLst/>
            <a:gdLst/>
            <a:ahLst/>
            <a:cxnLst/>
            <a:rect l="l" t="t" r="r" b="b"/>
            <a:pathLst>
              <a:path w="269239">
                <a:moveTo>
                  <a:pt x="269240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99079" y="4240529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33039" y="4240529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658110" y="5013959"/>
            <a:ext cx="21907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-7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endParaRPr sz="205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733039" y="4776470"/>
            <a:ext cx="0" cy="280670"/>
          </a:xfrm>
          <a:custGeom>
            <a:avLst/>
            <a:gdLst/>
            <a:ahLst/>
            <a:cxnLst/>
            <a:rect l="l" t="t" r="r" b="b"/>
            <a:pathLst>
              <a:path h="280670">
                <a:moveTo>
                  <a:pt x="0" y="0"/>
                </a:moveTo>
                <a:lnTo>
                  <a:pt x="0" y="280669"/>
                </a:lnTo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99079" y="4776470"/>
            <a:ext cx="0" cy="280670"/>
          </a:xfrm>
          <a:custGeom>
            <a:avLst/>
            <a:gdLst/>
            <a:ahLst/>
            <a:cxnLst/>
            <a:rect l="l" t="t" r="r" b="b"/>
            <a:pathLst>
              <a:path h="280670">
                <a:moveTo>
                  <a:pt x="0" y="0"/>
                </a:moveTo>
                <a:lnTo>
                  <a:pt x="0" y="280669"/>
                </a:lnTo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617980" y="3282950"/>
            <a:ext cx="2606675" cy="1524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90"/>
              </a:spcBef>
            </a:pPr>
            <a:r>
              <a:rPr sz="2050" i="1" spc="-45" dirty="0">
                <a:solidFill>
                  <a:srgbClr val="FFFF00"/>
                </a:solidFill>
                <a:latin typeface="Arial"/>
                <a:cs typeface="Arial"/>
              </a:rPr>
              <a:t>para</a:t>
            </a:r>
            <a:r>
              <a:rPr sz="2050" spc="-45" dirty="0">
                <a:solidFill>
                  <a:srgbClr val="FFFF00"/>
                </a:solidFill>
                <a:latin typeface="Arial"/>
                <a:cs typeface="Arial"/>
              </a:rPr>
              <a:t>-Toluenesulfonate</a:t>
            </a:r>
            <a:endParaRPr sz="2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Times New Roman"/>
              <a:cs typeface="Times New Roman"/>
            </a:endParaRPr>
          </a:p>
          <a:p>
            <a:pPr marL="1052830">
              <a:lnSpc>
                <a:spcPct val="100000"/>
              </a:lnSpc>
              <a:tabLst>
                <a:tab pos="1934845" algn="l"/>
                <a:tab pos="2518410" algn="l"/>
              </a:tabLst>
            </a:pPr>
            <a:r>
              <a:rPr sz="2050" spc="-75" dirty="0">
                <a:solidFill>
                  <a:srgbClr val="FFFF00"/>
                </a:solidFill>
                <a:latin typeface="Arial"/>
                <a:cs typeface="Arial"/>
              </a:rPr>
              <a:t>O	</a:t>
            </a:r>
            <a:r>
              <a:rPr sz="2050" u="heavy" spc="-10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50" u="heavy" spc="-7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	</a:t>
            </a: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30"/>
              </a:spcBef>
              <a:tabLst>
                <a:tab pos="526415" algn="l"/>
                <a:tab pos="1063625" algn="l"/>
              </a:tabLst>
            </a:pPr>
            <a:r>
              <a:rPr sz="2050" spc="-70" dirty="0">
                <a:solidFill>
                  <a:srgbClr val="FF0000"/>
                </a:solidFill>
                <a:latin typeface="Arial"/>
                <a:cs typeface="Arial"/>
              </a:rPr>
              <a:t>R	</a:t>
            </a:r>
            <a:r>
              <a:rPr sz="2050" spc="-75" dirty="0">
                <a:solidFill>
                  <a:srgbClr val="FFFF00"/>
                </a:solidFill>
                <a:latin typeface="Arial"/>
                <a:cs typeface="Arial"/>
              </a:rPr>
              <a:t>O	</a:t>
            </a:r>
            <a:r>
              <a:rPr sz="2050" spc="-65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endParaRPr sz="20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164069" y="3282950"/>
            <a:ext cx="965200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-50" dirty="0">
                <a:solidFill>
                  <a:srgbClr val="FFFF00"/>
                </a:solidFill>
                <a:latin typeface="Arial"/>
                <a:cs typeface="Arial"/>
              </a:rPr>
              <a:t>Tosylate</a:t>
            </a:r>
            <a:endParaRPr sz="20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738629" y="5434329"/>
            <a:ext cx="3310890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i="1" spc="-50" dirty="0">
                <a:solidFill>
                  <a:srgbClr val="FFFF00"/>
                </a:solidFill>
                <a:latin typeface="Arial"/>
                <a:cs typeface="Arial"/>
              </a:rPr>
              <a:t>para</a:t>
            </a:r>
            <a:r>
              <a:rPr sz="2050" spc="-50" dirty="0">
                <a:solidFill>
                  <a:srgbClr val="FFFF00"/>
                </a:solidFill>
                <a:latin typeface="Arial"/>
                <a:cs typeface="Arial"/>
              </a:rPr>
              <a:t>-Bromobenzenesulfonate</a:t>
            </a:r>
            <a:endParaRPr sz="20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198869" y="5434329"/>
            <a:ext cx="1061720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-55" dirty="0">
                <a:solidFill>
                  <a:srgbClr val="FFFF00"/>
                </a:solidFill>
                <a:latin typeface="Arial"/>
                <a:cs typeface="Arial"/>
              </a:rPr>
              <a:t>Br</a:t>
            </a:r>
            <a:r>
              <a:rPr sz="2050" spc="-50" dirty="0">
                <a:solidFill>
                  <a:srgbClr val="FFFF00"/>
                </a:solidFill>
                <a:latin typeface="Arial"/>
                <a:cs typeface="Arial"/>
              </a:rPr>
              <a:t>osy</a:t>
            </a:r>
            <a:r>
              <a:rPr sz="2050" spc="-3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050" spc="-5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50" spc="-2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50" spc="-5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endParaRPr sz="20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103109" y="2350770"/>
            <a:ext cx="1010919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26415" algn="l"/>
              </a:tabLst>
            </a:pPr>
            <a:r>
              <a:rPr sz="2050" spc="-70" dirty="0">
                <a:solidFill>
                  <a:srgbClr val="FF0000"/>
                </a:solidFill>
                <a:latin typeface="Arial"/>
                <a:cs typeface="Arial"/>
              </a:rPr>
              <a:t>R	</a:t>
            </a:r>
            <a:r>
              <a:rPr sz="2050" spc="-6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050" spc="-6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50" spc="-5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endParaRPr sz="205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327900" y="2529839"/>
            <a:ext cx="269240" cy="0"/>
          </a:xfrm>
          <a:custGeom>
            <a:avLst/>
            <a:gdLst/>
            <a:ahLst/>
            <a:cxnLst/>
            <a:rect l="l" t="t" r="r" b="b"/>
            <a:pathLst>
              <a:path w="269240">
                <a:moveTo>
                  <a:pt x="0" y="0"/>
                </a:moveTo>
                <a:lnTo>
                  <a:pt x="269240" y="0"/>
                </a:lnTo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133590" y="4484370"/>
            <a:ext cx="1024890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27685" algn="l"/>
              </a:tabLst>
            </a:pPr>
            <a:r>
              <a:rPr sz="2050" spc="-70" dirty="0">
                <a:solidFill>
                  <a:srgbClr val="FF0000"/>
                </a:solidFill>
                <a:latin typeface="Arial"/>
                <a:cs typeface="Arial"/>
              </a:rPr>
              <a:t>R	</a:t>
            </a:r>
            <a:r>
              <a:rPr sz="2050" spc="-6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050" spc="-80" dirty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sz="2050" spc="-5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endParaRPr sz="205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359650" y="4663440"/>
            <a:ext cx="269240" cy="0"/>
          </a:xfrm>
          <a:custGeom>
            <a:avLst/>
            <a:gdLst/>
            <a:ahLst/>
            <a:cxnLst/>
            <a:rect l="l" t="t" r="r" b="b"/>
            <a:pathLst>
              <a:path w="269240">
                <a:moveTo>
                  <a:pt x="0" y="0"/>
                </a:moveTo>
                <a:lnTo>
                  <a:pt x="269240" y="0"/>
                </a:lnTo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539" y="2090420"/>
            <a:ext cx="61652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56205" algn="l"/>
                <a:tab pos="4041140" algn="l"/>
                <a:tab pos="4592955" algn="l"/>
              </a:tabLst>
            </a:pPr>
            <a:r>
              <a:rPr b="0" spc="-175" dirty="0">
                <a:latin typeface="Arial Black"/>
                <a:cs typeface="Arial Black"/>
              </a:rPr>
              <a:t>S</a:t>
            </a:r>
            <a:r>
              <a:rPr sz="2775" b="0" spc="-1162" baseline="-24024" dirty="0">
                <a:latin typeface="Arial Black"/>
                <a:cs typeface="Arial Black"/>
              </a:rPr>
              <a:t>N</a:t>
            </a:r>
            <a:r>
              <a:rPr sz="3200" b="0" spc="-355" dirty="0">
                <a:latin typeface="Arial Black"/>
                <a:cs typeface="Arial Black"/>
              </a:rPr>
              <a:t>2</a:t>
            </a:r>
            <a:r>
              <a:rPr sz="3200" b="0" spc="-175" dirty="0">
                <a:latin typeface="Arial Black"/>
                <a:cs typeface="Arial Black"/>
              </a:rPr>
              <a:t> </a:t>
            </a:r>
            <a:r>
              <a:rPr sz="3200" b="0" spc="-285" dirty="0">
                <a:latin typeface="Arial Black"/>
                <a:cs typeface="Arial Black"/>
              </a:rPr>
              <a:t>r</a:t>
            </a:r>
            <a:r>
              <a:rPr sz="3200" b="0" spc="-425" dirty="0">
                <a:latin typeface="Arial Black"/>
                <a:cs typeface="Arial Black"/>
              </a:rPr>
              <a:t>e</a:t>
            </a:r>
            <a:r>
              <a:rPr sz="3200" b="0" spc="-450" dirty="0">
                <a:latin typeface="Arial Black"/>
                <a:cs typeface="Arial Black"/>
              </a:rPr>
              <a:t>a</a:t>
            </a:r>
            <a:r>
              <a:rPr sz="3200" b="0" spc="-440" dirty="0">
                <a:latin typeface="Arial Black"/>
                <a:cs typeface="Arial Black"/>
              </a:rPr>
              <a:t>c</a:t>
            </a:r>
            <a:r>
              <a:rPr sz="3200" b="0" spc="-340" dirty="0">
                <a:latin typeface="Arial Black"/>
                <a:cs typeface="Arial Black"/>
              </a:rPr>
              <a:t>ti</a:t>
            </a:r>
            <a:r>
              <a:rPr sz="3200" b="0" spc="-575" dirty="0">
                <a:latin typeface="Arial Black"/>
                <a:cs typeface="Arial Black"/>
              </a:rPr>
              <a:t>o</a:t>
            </a:r>
            <a:r>
              <a:rPr sz="3200" b="0" spc="-355" dirty="0">
                <a:latin typeface="Arial Black"/>
                <a:cs typeface="Arial Black"/>
              </a:rPr>
              <a:t>n</a:t>
            </a:r>
            <a:r>
              <a:rPr sz="3200" b="0" spc="-185" dirty="0">
                <a:latin typeface="Arial Black"/>
                <a:cs typeface="Arial Black"/>
              </a:rPr>
              <a:t> </a:t>
            </a:r>
            <a:r>
              <a:rPr sz="3200" b="0" spc="-180" dirty="0">
                <a:latin typeface="Arial Black"/>
                <a:cs typeface="Arial Black"/>
              </a:rPr>
              <a:t>:</a:t>
            </a:r>
            <a:r>
              <a:rPr sz="3200" b="0" dirty="0">
                <a:latin typeface="Arial Black"/>
                <a:cs typeface="Arial Black"/>
              </a:rPr>
              <a:t>	</a:t>
            </a:r>
            <a:r>
              <a:rPr sz="3200" spc="260" dirty="0">
                <a:solidFill>
                  <a:srgbClr val="3705D5"/>
                </a:solidFill>
              </a:rPr>
              <a:t>E</a:t>
            </a:r>
            <a:r>
              <a:rPr sz="3200" spc="75" dirty="0">
                <a:solidFill>
                  <a:srgbClr val="3705D5"/>
                </a:solidFill>
              </a:rPr>
              <a:t>f</a:t>
            </a:r>
            <a:r>
              <a:rPr sz="3200" spc="85" dirty="0">
                <a:solidFill>
                  <a:srgbClr val="3705D5"/>
                </a:solidFill>
              </a:rPr>
              <a:t>f</a:t>
            </a:r>
            <a:r>
              <a:rPr sz="3200" spc="265" dirty="0">
                <a:solidFill>
                  <a:srgbClr val="3705D5"/>
                </a:solidFill>
              </a:rPr>
              <a:t>e</a:t>
            </a:r>
            <a:r>
              <a:rPr sz="3200" spc="85" dirty="0">
                <a:solidFill>
                  <a:srgbClr val="3705D5"/>
                </a:solidFill>
              </a:rPr>
              <a:t>c</a:t>
            </a:r>
            <a:r>
              <a:rPr sz="3200" spc="-180" dirty="0">
                <a:solidFill>
                  <a:srgbClr val="3705D5"/>
                </a:solidFill>
              </a:rPr>
              <a:t>t</a:t>
            </a:r>
            <a:r>
              <a:rPr sz="3200" dirty="0">
                <a:solidFill>
                  <a:srgbClr val="3705D5"/>
                </a:solidFill>
              </a:rPr>
              <a:t>	</a:t>
            </a:r>
            <a:r>
              <a:rPr sz="3200" spc="100" dirty="0">
                <a:solidFill>
                  <a:srgbClr val="3705D5"/>
                </a:solidFill>
              </a:rPr>
              <a:t>o</a:t>
            </a:r>
            <a:r>
              <a:rPr sz="3200" spc="-180" dirty="0">
                <a:solidFill>
                  <a:srgbClr val="3705D5"/>
                </a:solidFill>
              </a:rPr>
              <a:t>f</a:t>
            </a:r>
            <a:r>
              <a:rPr sz="3200" dirty="0">
                <a:solidFill>
                  <a:srgbClr val="3705D5"/>
                </a:solidFill>
              </a:rPr>
              <a:t>	</a:t>
            </a:r>
            <a:r>
              <a:rPr sz="3200" spc="260" dirty="0">
                <a:solidFill>
                  <a:srgbClr val="3705D5"/>
                </a:solidFill>
              </a:rPr>
              <a:t>S</a:t>
            </a:r>
            <a:r>
              <a:rPr sz="3200" spc="90" dirty="0">
                <a:solidFill>
                  <a:srgbClr val="3705D5"/>
                </a:solidFill>
              </a:rPr>
              <a:t>o</a:t>
            </a:r>
            <a:r>
              <a:rPr sz="3200" spc="75" dirty="0">
                <a:solidFill>
                  <a:srgbClr val="3705D5"/>
                </a:solidFill>
              </a:rPr>
              <a:t>l</a:t>
            </a:r>
            <a:r>
              <a:rPr sz="3200" spc="95" dirty="0">
                <a:solidFill>
                  <a:srgbClr val="3705D5"/>
                </a:solidFill>
              </a:rPr>
              <a:t>v</a:t>
            </a:r>
            <a:r>
              <a:rPr sz="3200" spc="265" dirty="0">
                <a:solidFill>
                  <a:srgbClr val="3705D5"/>
                </a:solidFill>
              </a:rPr>
              <a:t>e</a:t>
            </a:r>
            <a:r>
              <a:rPr sz="3200" spc="90" dirty="0">
                <a:solidFill>
                  <a:srgbClr val="3705D5"/>
                </a:solidFill>
              </a:rPr>
              <a:t>n</a:t>
            </a:r>
            <a:r>
              <a:rPr sz="3200" spc="-180" dirty="0">
                <a:solidFill>
                  <a:srgbClr val="3705D5"/>
                </a:solidFill>
              </a:rPr>
              <a:t>t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98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0" y="1005839"/>
            <a:ext cx="227329" cy="342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50" spc="625" dirty="0">
                <a:solidFill>
                  <a:srgbClr val="00CCFF"/>
                </a:solidFill>
                <a:latin typeface="Symbol"/>
                <a:cs typeface="Symbol"/>
              </a:rPr>
              <a:t>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19779" y="947420"/>
            <a:ext cx="15843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60" dirty="0"/>
              <a:t>S</a:t>
            </a:r>
            <a:r>
              <a:rPr spc="100" dirty="0"/>
              <a:t>o</a:t>
            </a:r>
            <a:r>
              <a:rPr spc="75" dirty="0"/>
              <a:t>l</a:t>
            </a:r>
            <a:r>
              <a:rPr spc="85" dirty="0"/>
              <a:t>v</a:t>
            </a:r>
            <a:r>
              <a:rPr spc="265" dirty="0"/>
              <a:t>e</a:t>
            </a:r>
            <a:r>
              <a:rPr spc="90" dirty="0"/>
              <a:t>n</a:t>
            </a:r>
            <a:r>
              <a:rPr spc="-180" dirty="0"/>
              <a:t>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08270" y="2091690"/>
            <a:ext cx="1616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5" dirty="0">
                <a:solidFill>
                  <a:srgbClr val="FF0000"/>
                </a:solidFill>
                <a:latin typeface="Arial"/>
                <a:cs typeface="Arial"/>
              </a:rPr>
              <a:t>Polar</a:t>
            </a:r>
            <a:r>
              <a:rPr sz="1800" b="1" spc="2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55" dirty="0">
                <a:solidFill>
                  <a:srgbClr val="FF0000"/>
                </a:solidFill>
                <a:latin typeface="Arial"/>
                <a:cs typeface="Arial"/>
              </a:rPr>
              <a:t>Solvent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5169" y="2244090"/>
            <a:ext cx="2694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12570" algn="l"/>
              </a:tabLst>
            </a:pPr>
            <a:r>
              <a:rPr sz="2400" b="1" spc="55" dirty="0">
                <a:solidFill>
                  <a:srgbClr val="FF0000"/>
                </a:solidFill>
                <a:latin typeface="Arial"/>
                <a:cs typeface="Arial"/>
              </a:rPr>
              <a:t>nonpolar	</a:t>
            </a:r>
            <a:r>
              <a:rPr sz="2400" b="1" spc="70" dirty="0">
                <a:solidFill>
                  <a:srgbClr val="FF0000"/>
                </a:solidFill>
                <a:latin typeface="Arial"/>
                <a:cs typeface="Arial"/>
              </a:rPr>
              <a:t>Solvent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89579" y="3996690"/>
            <a:ext cx="1395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5" dirty="0">
                <a:solidFill>
                  <a:srgbClr val="FF0000"/>
                </a:solidFill>
                <a:latin typeface="Arial"/>
                <a:cs typeface="Arial"/>
              </a:rPr>
              <a:t>Polar</a:t>
            </a:r>
            <a:r>
              <a:rPr sz="1800" b="1" spc="2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FF0000"/>
                </a:solidFill>
                <a:latin typeface="Arial"/>
                <a:cs typeface="Arial"/>
              </a:rPr>
              <a:t>protic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44745" y="3996690"/>
            <a:ext cx="904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5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00" b="1" spc="4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800" b="1" spc="4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b="1" spc="50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1800" b="1" spc="14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spc="5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b="1" spc="-1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68720" y="3996690"/>
            <a:ext cx="2522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0" dirty="0">
                <a:solidFill>
                  <a:srgbClr val="FF0000"/>
                </a:solidFill>
                <a:latin typeface="Arial"/>
                <a:cs typeface="Arial"/>
              </a:rPr>
              <a:t>Polar </a:t>
            </a:r>
            <a:r>
              <a:rPr sz="1800" b="1" spc="40" dirty="0">
                <a:solidFill>
                  <a:srgbClr val="FF0000"/>
                </a:solidFill>
                <a:latin typeface="Arial"/>
                <a:cs typeface="Arial"/>
              </a:rPr>
              <a:t>aprotic</a:t>
            </a:r>
            <a:r>
              <a:rPr sz="18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55" dirty="0">
                <a:solidFill>
                  <a:srgbClr val="FF0000"/>
                </a:solidFill>
                <a:latin typeface="Arial"/>
                <a:cs typeface="Arial"/>
              </a:rPr>
              <a:t>Solvent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43200" y="1371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914400" y="0"/>
                </a:moveTo>
                <a:lnTo>
                  <a:pt x="0" y="914400"/>
                </a:lnTo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29200" y="14478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0"/>
                </a:moveTo>
                <a:lnTo>
                  <a:pt x="609600" y="685800"/>
                </a:lnTo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24400" y="2362200"/>
            <a:ext cx="1066800" cy="1676400"/>
          </a:xfrm>
          <a:custGeom>
            <a:avLst/>
            <a:gdLst/>
            <a:ahLst/>
            <a:cxnLst/>
            <a:rect l="l" t="t" r="r" b="b"/>
            <a:pathLst>
              <a:path w="1066800" h="1676400">
                <a:moveTo>
                  <a:pt x="1066800" y="0"/>
                </a:moveTo>
                <a:lnTo>
                  <a:pt x="0" y="1676400"/>
                </a:lnTo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53200" y="2438400"/>
            <a:ext cx="990600" cy="1447800"/>
          </a:xfrm>
          <a:custGeom>
            <a:avLst/>
            <a:gdLst/>
            <a:ahLst/>
            <a:cxnLst/>
            <a:rect l="l" t="t" r="r" b="b"/>
            <a:pathLst>
              <a:path w="990600" h="1447800">
                <a:moveTo>
                  <a:pt x="0" y="0"/>
                </a:moveTo>
                <a:lnTo>
                  <a:pt x="990600" y="1447800"/>
                </a:lnTo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82270" y="5139690"/>
            <a:ext cx="761047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spc="-380" dirty="0">
                <a:solidFill>
                  <a:srgbClr val="FFFFFF"/>
                </a:solidFill>
                <a:latin typeface="Arial Black"/>
                <a:cs typeface="Arial Black"/>
              </a:rPr>
              <a:t>SN2 </a:t>
            </a:r>
            <a:r>
              <a:rPr sz="4000" spc="-505" dirty="0">
                <a:solidFill>
                  <a:srgbClr val="FFFFFF"/>
                </a:solidFill>
                <a:latin typeface="Arial Black"/>
                <a:cs typeface="Arial Black"/>
              </a:rPr>
              <a:t>reaction </a:t>
            </a:r>
            <a:r>
              <a:rPr sz="4000" spc="-450" dirty="0">
                <a:solidFill>
                  <a:srgbClr val="FFFFFF"/>
                </a:solidFill>
                <a:latin typeface="Arial Black"/>
                <a:cs typeface="Arial Black"/>
              </a:rPr>
              <a:t>prefers polar </a:t>
            </a:r>
            <a:r>
              <a:rPr sz="4000" spc="-515" dirty="0">
                <a:solidFill>
                  <a:srgbClr val="FFFFFF"/>
                </a:solidFill>
                <a:latin typeface="Arial Black"/>
                <a:cs typeface="Arial Black"/>
              </a:rPr>
              <a:t>aprotic  </a:t>
            </a:r>
            <a:r>
              <a:rPr sz="4000" spc="-480" dirty="0">
                <a:solidFill>
                  <a:srgbClr val="FFFFFF"/>
                </a:solidFill>
                <a:latin typeface="Arial Black"/>
                <a:cs typeface="Arial Black"/>
              </a:rPr>
              <a:t>solvent</a:t>
            </a:r>
            <a:endParaRPr sz="4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0900" y="566420"/>
            <a:ext cx="45891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495" dirty="0">
                <a:solidFill>
                  <a:srgbClr val="2A5380"/>
                </a:solidFill>
                <a:latin typeface="Arial Black"/>
                <a:cs typeface="Arial Black"/>
              </a:rPr>
              <a:t>Solvent </a:t>
            </a:r>
            <a:r>
              <a:rPr sz="4400" b="0" spc="-530" dirty="0">
                <a:solidFill>
                  <a:srgbClr val="2A5380"/>
                </a:solidFill>
                <a:latin typeface="Arial Black"/>
                <a:cs typeface="Arial Black"/>
              </a:rPr>
              <a:t>Effects</a:t>
            </a:r>
            <a:r>
              <a:rPr sz="4400" b="0" spc="-25" dirty="0">
                <a:solidFill>
                  <a:srgbClr val="2A5380"/>
                </a:solidFill>
                <a:latin typeface="Arial Black"/>
                <a:cs typeface="Arial Black"/>
              </a:rPr>
              <a:t> </a:t>
            </a:r>
            <a:r>
              <a:rPr sz="4400" b="0" spc="-330" dirty="0">
                <a:solidFill>
                  <a:srgbClr val="2A5380"/>
                </a:solidFill>
                <a:latin typeface="Arial Black"/>
                <a:cs typeface="Arial Black"/>
              </a:rPr>
              <a:t>(1)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90499" rIns="0" bIns="0" rtlCol="0">
            <a:spAutoFit/>
          </a:bodyPr>
          <a:lstStyle/>
          <a:p>
            <a:pPr marL="632460" marR="60960" indent="-342900">
              <a:lnSpc>
                <a:spcPct val="100000"/>
              </a:lnSpc>
              <a:spcBef>
                <a:spcPts val="100"/>
              </a:spcBef>
            </a:pPr>
            <a:r>
              <a:rPr sz="3200" spc="-325" dirty="0">
                <a:solidFill>
                  <a:srgbClr val="2A5380"/>
                </a:solidFill>
              </a:rPr>
              <a:t>Polar </a:t>
            </a:r>
            <a:r>
              <a:rPr sz="3200" spc="-420" dirty="0">
                <a:solidFill>
                  <a:srgbClr val="2A5380"/>
                </a:solidFill>
              </a:rPr>
              <a:t>protic </a:t>
            </a:r>
            <a:r>
              <a:rPr sz="3200" spc="-380" dirty="0">
                <a:solidFill>
                  <a:srgbClr val="2A5380"/>
                </a:solidFill>
              </a:rPr>
              <a:t>solvents </a:t>
            </a:r>
            <a:r>
              <a:rPr sz="3200" spc="-180" dirty="0">
                <a:solidFill>
                  <a:srgbClr val="2A5380"/>
                </a:solidFill>
              </a:rPr>
              <a:t>(O-H </a:t>
            </a:r>
            <a:r>
              <a:rPr sz="3200" spc="-355" dirty="0">
                <a:solidFill>
                  <a:srgbClr val="2A5380"/>
                </a:solidFill>
              </a:rPr>
              <a:t>or </a:t>
            </a:r>
            <a:r>
              <a:rPr sz="3200" spc="-225" dirty="0">
                <a:solidFill>
                  <a:srgbClr val="2A5380"/>
                </a:solidFill>
              </a:rPr>
              <a:t>N-H) </a:t>
            </a:r>
            <a:r>
              <a:rPr sz="3200" spc="-385" dirty="0">
                <a:solidFill>
                  <a:srgbClr val="2A5380"/>
                </a:solidFill>
              </a:rPr>
              <a:t>reduce  </a:t>
            </a:r>
            <a:r>
              <a:rPr sz="3200" spc="-420" dirty="0">
                <a:solidFill>
                  <a:srgbClr val="2A5380"/>
                </a:solidFill>
              </a:rPr>
              <a:t>the </a:t>
            </a:r>
            <a:r>
              <a:rPr sz="3200" spc="-400" dirty="0">
                <a:solidFill>
                  <a:srgbClr val="2A5380"/>
                </a:solidFill>
              </a:rPr>
              <a:t>strength </a:t>
            </a:r>
            <a:r>
              <a:rPr sz="3200" spc="-355" dirty="0">
                <a:solidFill>
                  <a:srgbClr val="2A5380"/>
                </a:solidFill>
              </a:rPr>
              <a:t>of </a:t>
            </a:r>
            <a:r>
              <a:rPr sz="3200" spc="-420" dirty="0">
                <a:solidFill>
                  <a:srgbClr val="2A5380"/>
                </a:solidFill>
              </a:rPr>
              <a:t>the</a:t>
            </a:r>
            <a:r>
              <a:rPr sz="3200" spc="-215" dirty="0">
                <a:solidFill>
                  <a:srgbClr val="2A5380"/>
                </a:solidFill>
              </a:rPr>
              <a:t> </a:t>
            </a:r>
            <a:r>
              <a:rPr sz="3200" spc="-355" dirty="0">
                <a:solidFill>
                  <a:srgbClr val="2A5380"/>
                </a:solidFill>
              </a:rPr>
              <a:t>nucleophile.</a:t>
            </a:r>
            <a:endParaRPr sz="3200"/>
          </a:p>
          <a:p>
            <a:pPr marL="632460" marR="5080">
              <a:lnSpc>
                <a:spcPts val="3840"/>
              </a:lnSpc>
              <a:spcBef>
                <a:spcPts val="114"/>
              </a:spcBef>
            </a:pPr>
            <a:r>
              <a:rPr sz="3200" spc="-355" dirty="0">
                <a:solidFill>
                  <a:srgbClr val="2A5380"/>
                </a:solidFill>
              </a:rPr>
              <a:t>Hydrogen bonds </a:t>
            </a:r>
            <a:r>
              <a:rPr sz="3200" spc="-445" dirty="0">
                <a:solidFill>
                  <a:srgbClr val="2A5380"/>
                </a:solidFill>
              </a:rPr>
              <a:t>must </a:t>
            </a:r>
            <a:r>
              <a:rPr sz="3200" spc="-355" dirty="0">
                <a:solidFill>
                  <a:srgbClr val="2A5380"/>
                </a:solidFill>
              </a:rPr>
              <a:t>be </a:t>
            </a:r>
            <a:r>
              <a:rPr sz="3200" spc="-385" dirty="0">
                <a:solidFill>
                  <a:srgbClr val="2A5380"/>
                </a:solidFill>
              </a:rPr>
              <a:t>broken </a:t>
            </a:r>
            <a:r>
              <a:rPr sz="3200" spc="-360" dirty="0">
                <a:solidFill>
                  <a:srgbClr val="2A5380"/>
                </a:solidFill>
              </a:rPr>
              <a:t>before  </a:t>
            </a:r>
            <a:r>
              <a:rPr sz="3200" spc="-375" dirty="0">
                <a:solidFill>
                  <a:srgbClr val="2A5380"/>
                </a:solidFill>
              </a:rPr>
              <a:t>nucleophile </a:t>
            </a:r>
            <a:r>
              <a:rPr sz="3200" spc="-415" dirty="0">
                <a:solidFill>
                  <a:srgbClr val="2A5380"/>
                </a:solidFill>
              </a:rPr>
              <a:t>can </a:t>
            </a:r>
            <a:r>
              <a:rPr sz="3200" spc="-475" dirty="0">
                <a:solidFill>
                  <a:srgbClr val="2A5380"/>
                </a:solidFill>
              </a:rPr>
              <a:t>attack </a:t>
            </a:r>
            <a:r>
              <a:rPr sz="3200" spc="-420" dirty="0">
                <a:solidFill>
                  <a:srgbClr val="2A5380"/>
                </a:solidFill>
              </a:rPr>
              <a:t>the</a:t>
            </a:r>
            <a:r>
              <a:rPr sz="3200" spc="-715" dirty="0">
                <a:solidFill>
                  <a:srgbClr val="2A5380"/>
                </a:solidFill>
              </a:rPr>
              <a:t> </a:t>
            </a:r>
            <a:r>
              <a:rPr sz="3200" spc="-355" dirty="0">
                <a:solidFill>
                  <a:srgbClr val="2A5380"/>
                </a:solidFill>
              </a:rPr>
              <a:t>carbon.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533400" y="3276600"/>
            <a:ext cx="7239000" cy="3421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3300" y="718820"/>
            <a:ext cx="45897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495" dirty="0">
                <a:solidFill>
                  <a:srgbClr val="2A5380"/>
                </a:solidFill>
                <a:latin typeface="Arial Black"/>
                <a:cs typeface="Arial Black"/>
              </a:rPr>
              <a:t>Solvent </a:t>
            </a:r>
            <a:r>
              <a:rPr sz="4400" b="0" spc="-530" dirty="0">
                <a:solidFill>
                  <a:srgbClr val="2A5380"/>
                </a:solidFill>
                <a:latin typeface="Arial Black"/>
                <a:cs typeface="Arial Black"/>
              </a:rPr>
              <a:t>Effects</a:t>
            </a:r>
            <a:r>
              <a:rPr sz="4400" b="0" spc="-20" dirty="0">
                <a:solidFill>
                  <a:srgbClr val="2A5380"/>
                </a:solidFill>
                <a:latin typeface="Arial Black"/>
                <a:cs typeface="Arial Black"/>
              </a:rPr>
              <a:t> </a:t>
            </a:r>
            <a:r>
              <a:rPr sz="4400" b="0" spc="-330" dirty="0">
                <a:solidFill>
                  <a:srgbClr val="2A5380"/>
                </a:solidFill>
                <a:latin typeface="Arial Black"/>
                <a:cs typeface="Arial Black"/>
              </a:rPr>
              <a:t>(2)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480820"/>
            <a:ext cx="7900670" cy="159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00CCFF"/>
              </a:buClr>
              <a:buSzPct val="64062"/>
              <a:buFont typeface="Symbol"/>
              <a:buChar char=""/>
              <a:tabLst>
                <a:tab pos="354965" algn="l"/>
                <a:tab pos="355600" algn="l"/>
              </a:tabLst>
            </a:pPr>
            <a:r>
              <a:rPr sz="3200" spc="-325" dirty="0">
                <a:solidFill>
                  <a:srgbClr val="2A5380"/>
                </a:solidFill>
                <a:latin typeface="Arial Black"/>
                <a:cs typeface="Arial Black"/>
              </a:rPr>
              <a:t>Polar </a:t>
            </a:r>
            <a:r>
              <a:rPr sz="3200" spc="-409" dirty="0">
                <a:solidFill>
                  <a:srgbClr val="2A5380"/>
                </a:solidFill>
                <a:latin typeface="Arial Black"/>
                <a:cs typeface="Arial Black"/>
              </a:rPr>
              <a:t>aprotic </a:t>
            </a:r>
            <a:r>
              <a:rPr sz="3200" spc="-380" dirty="0">
                <a:solidFill>
                  <a:srgbClr val="2A5380"/>
                </a:solidFill>
                <a:latin typeface="Arial Black"/>
                <a:cs typeface="Arial Black"/>
              </a:rPr>
              <a:t>solvents </a:t>
            </a:r>
            <a:r>
              <a:rPr sz="3200" spc="-295" dirty="0">
                <a:solidFill>
                  <a:srgbClr val="2A5380"/>
                </a:solidFill>
                <a:latin typeface="Arial Black"/>
                <a:cs typeface="Arial Black"/>
              </a:rPr>
              <a:t>(no </a:t>
            </a:r>
            <a:r>
              <a:rPr sz="3200" spc="-180" dirty="0">
                <a:solidFill>
                  <a:srgbClr val="2A5380"/>
                </a:solidFill>
                <a:latin typeface="Arial Black"/>
                <a:cs typeface="Arial Black"/>
              </a:rPr>
              <a:t>O-H </a:t>
            </a:r>
            <a:r>
              <a:rPr sz="3200" spc="-355" dirty="0">
                <a:solidFill>
                  <a:srgbClr val="2A5380"/>
                </a:solidFill>
                <a:latin typeface="Arial Black"/>
                <a:cs typeface="Arial Black"/>
              </a:rPr>
              <a:t>or </a:t>
            </a:r>
            <a:r>
              <a:rPr sz="3200" spc="-220" dirty="0">
                <a:solidFill>
                  <a:srgbClr val="2A5380"/>
                </a:solidFill>
                <a:latin typeface="Arial Black"/>
                <a:cs typeface="Arial Black"/>
              </a:rPr>
              <a:t>N-H) </a:t>
            </a:r>
            <a:r>
              <a:rPr sz="3200" spc="-355" dirty="0">
                <a:solidFill>
                  <a:srgbClr val="2A5380"/>
                </a:solidFill>
                <a:latin typeface="Arial Black"/>
                <a:cs typeface="Arial Black"/>
              </a:rPr>
              <a:t>do  </a:t>
            </a:r>
            <a:r>
              <a:rPr sz="3200" spc="-415" dirty="0">
                <a:solidFill>
                  <a:srgbClr val="2A5380"/>
                </a:solidFill>
                <a:latin typeface="Arial Black"/>
                <a:cs typeface="Arial Black"/>
              </a:rPr>
              <a:t>not </a:t>
            </a:r>
            <a:r>
              <a:rPr sz="3200" spc="-405" dirty="0">
                <a:solidFill>
                  <a:srgbClr val="2A5380"/>
                </a:solidFill>
                <a:latin typeface="Arial Black"/>
                <a:cs typeface="Arial Black"/>
              </a:rPr>
              <a:t>form </a:t>
            </a:r>
            <a:r>
              <a:rPr sz="3200" spc="-355" dirty="0">
                <a:solidFill>
                  <a:srgbClr val="2A5380"/>
                </a:solidFill>
                <a:latin typeface="Arial Black"/>
                <a:cs typeface="Arial Black"/>
              </a:rPr>
              <a:t>hydrogen bonds </a:t>
            </a:r>
            <a:r>
              <a:rPr sz="3200" spc="-495" dirty="0">
                <a:solidFill>
                  <a:srgbClr val="2A5380"/>
                </a:solidFill>
                <a:latin typeface="Arial Black"/>
                <a:cs typeface="Arial Black"/>
              </a:rPr>
              <a:t>with</a:t>
            </a:r>
            <a:r>
              <a:rPr sz="3200" spc="-685" dirty="0">
                <a:solidFill>
                  <a:srgbClr val="2A5380"/>
                </a:solidFill>
                <a:latin typeface="Arial Black"/>
                <a:cs typeface="Arial Black"/>
              </a:rPr>
              <a:t> </a:t>
            </a:r>
            <a:r>
              <a:rPr sz="3200" spc="-375" dirty="0">
                <a:solidFill>
                  <a:srgbClr val="2A5380"/>
                </a:solidFill>
                <a:latin typeface="Arial Black"/>
                <a:cs typeface="Arial Black"/>
              </a:rPr>
              <a:t>nucleophile</a:t>
            </a:r>
            <a:endParaRPr sz="320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CCFF"/>
              </a:buClr>
              <a:buSzPct val="64062"/>
              <a:buFont typeface="Symbol"/>
              <a:buChar char=""/>
              <a:tabLst>
                <a:tab pos="354965" algn="l"/>
                <a:tab pos="355600" algn="l"/>
              </a:tabLst>
            </a:pPr>
            <a:r>
              <a:rPr sz="3200" spc="-355" dirty="0">
                <a:solidFill>
                  <a:srgbClr val="2A5380"/>
                </a:solidFill>
                <a:latin typeface="Arial Black"/>
                <a:cs typeface="Arial Black"/>
              </a:rPr>
              <a:t>Examples: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4010" y="4146550"/>
            <a:ext cx="340360" cy="0"/>
          </a:xfrm>
          <a:custGeom>
            <a:avLst/>
            <a:gdLst/>
            <a:ahLst/>
            <a:cxnLst/>
            <a:rect l="l" t="t" r="r" b="b"/>
            <a:pathLst>
              <a:path w="340360">
                <a:moveTo>
                  <a:pt x="0" y="0"/>
                </a:moveTo>
                <a:lnTo>
                  <a:pt x="340359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17420" y="4146550"/>
            <a:ext cx="254000" cy="0"/>
          </a:xfrm>
          <a:custGeom>
            <a:avLst/>
            <a:gdLst/>
            <a:ahLst/>
            <a:cxnLst/>
            <a:rect l="l" t="t" r="r" b="b"/>
            <a:pathLst>
              <a:path w="254000">
                <a:moveTo>
                  <a:pt x="0" y="0"/>
                </a:moveTo>
                <a:lnTo>
                  <a:pt x="25400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17420" y="4210050"/>
            <a:ext cx="254000" cy="0"/>
          </a:xfrm>
          <a:custGeom>
            <a:avLst/>
            <a:gdLst/>
            <a:ahLst/>
            <a:cxnLst/>
            <a:rect l="l" t="t" r="r" b="b"/>
            <a:pathLst>
              <a:path w="254000">
                <a:moveTo>
                  <a:pt x="0" y="0"/>
                </a:moveTo>
                <a:lnTo>
                  <a:pt x="25400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17420" y="4084320"/>
            <a:ext cx="254000" cy="0"/>
          </a:xfrm>
          <a:custGeom>
            <a:avLst/>
            <a:gdLst/>
            <a:ahLst/>
            <a:cxnLst/>
            <a:rect l="l" t="t" r="r" b="b"/>
            <a:pathLst>
              <a:path w="254000">
                <a:moveTo>
                  <a:pt x="0" y="0"/>
                </a:moveTo>
                <a:lnTo>
                  <a:pt x="25400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61389" y="3905250"/>
            <a:ext cx="1906270" cy="83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3935" algn="l"/>
                <a:tab pos="1551305" algn="l"/>
              </a:tabLst>
            </a:pPr>
            <a:r>
              <a:rPr sz="2650" b="1" spc="-60" dirty="0">
                <a:latin typeface="Times New Roman"/>
                <a:cs typeface="Times New Roman"/>
              </a:rPr>
              <a:t>CH</a:t>
            </a:r>
            <a:r>
              <a:rPr sz="3000" b="1" spc="-89" baseline="-13888" dirty="0">
                <a:latin typeface="Times New Roman"/>
                <a:cs typeface="Times New Roman"/>
              </a:rPr>
              <a:t>3	</a:t>
            </a:r>
            <a:r>
              <a:rPr sz="2650" b="1" spc="-5" dirty="0">
                <a:latin typeface="Times New Roman"/>
                <a:cs typeface="Times New Roman"/>
              </a:rPr>
              <a:t>C	N</a:t>
            </a:r>
            <a:endParaRPr sz="2650">
              <a:latin typeface="Times New Roman"/>
              <a:cs typeface="Times New Roman"/>
            </a:endParaRPr>
          </a:p>
          <a:p>
            <a:pPr marL="275590">
              <a:lnSpc>
                <a:spcPct val="100000"/>
              </a:lnSpc>
              <a:spcBef>
                <a:spcPts val="50"/>
              </a:spcBef>
            </a:pPr>
            <a:r>
              <a:rPr sz="2650" b="1" spc="-10" dirty="0">
                <a:latin typeface="Times New Roman"/>
                <a:cs typeface="Times New Roman"/>
              </a:rPr>
              <a:t>acetonitrile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81850" y="3733546"/>
            <a:ext cx="276225" cy="1102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 marR="5080" indent="-10160">
              <a:lnSpc>
                <a:spcPct val="138600"/>
              </a:lnSpc>
              <a:spcBef>
                <a:spcPts val="100"/>
              </a:spcBef>
            </a:pPr>
            <a:r>
              <a:rPr sz="2550" b="1" spc="-10" dirty="0">
                <a:latin typeface="Times New Roman"/>
                <a:cs typeface="Times New Roman"/>
              </a:rPr>
              <a:t>O  C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63970" y="4691379"/>
            <a:ext cx="1901825" cy="412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304925" algn="l"/>
              </a:tabLst>
            </a:pPr>
            <a:r>
              <a:rPr sz="2550" b="1" spc="-80" dirty="0">
                <a:latin typeface="Times New Roman"/>
                <a:cs typeface="Times New Roman"/>
              </a:rPr>
              <a:t>H</a:t>
            </a:r>
            <a:r>
              <a:rPr sz="2850" b="1" spc="-7" baseline="-13157" dirty="0">
                <a:latin typeface="Times New Roman"/>
                <a:cs typeface="Times New Roman"/>
              </a:rPr>
              <a:t>3</a:t>
            </a:r>
            <a:r>
              <a:rPr sz="2550" b="1" spc="-15" dirty="0">
                <a:latin typeface="Times New Roman"/>
                <a:cs typeface="Times New Roman"/>
              </a:rPr>
              <a:t>C</a:t>
            </a:r>
            <a:r>
              <a:rPr sz="2550" b="1" dirty="0">
                <a:latin typeface="Times New Roman"/>
                <a:cs typeface="Times New Roman"/>
              </a:rPr>
              <a:t>	</a:t>
            </a:r>
            <a:r>
              <a:rPr sz="2550" b="1" spc="-110" dirty="0">
                <a:latin typeface="Times New Roman"/>
                <a:cs typeface="Times New Roman"/>
              </a:rPr>
              <a:t>C</a:t>
            </a:r>
            <a:r>
              <a:rPr sz="2550" b="1" spc="-90" dirty="0">
                <a:latin typeface="Times New Roman"/>
                <a:cs typeface="Times New Roman"/>
              </a:rPr>
              <a:t>H</a:t>
            </a:r>
            <a:r>
              <a:rPr sz="2850" b="1" baseline="-13157" dirty="0">
                <a:latin typeface="Times New Roman"/>
                <a:cs typeface="Times New Roman"/>
              </a:rPr>
              <a:t>3</a:t>
            </a:r>
            <a:endParaRPr sz="2850" baseline="-13157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355840" y="4268470"/>
            <a:ext cx="0" cy="236220"/>
          </a:xfrm>
          <a:custGeom>
            <a:avLst/>
            <a:gdLst/>
            <a:ahLst/>
            <a:cxnLst/>
            <a:rect l="l" t="t" r="r" b="b"/>
            <a:pathLst>
              <a:path h="236220">
                <a:moveTo>
                  <a:pt x="0" y="236219"/>
                </a:moveTo>
                <a:lnTo>
                  <a:pt x="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74559" y="4268470"/>
            <a:ext cx="0" cy="236220"/>
          </a:xfrm>
          <a:custGeom>
            <a:avLst/>
            <a:gdLst/>
            <a:ahLst/>
            <a:cxnLst/>
            <a:rect l="l" t="t" r="r" b="b"/>
            <a:pathLst>
              <a:path h="236220">
                <a:moveTo>
                  <a:pt x="0" y="236219"/>
                </a:moveTo>
                <a:lnTo>
                  <a:pt x="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81190" y="4732020"/>
            <a:ext cx="203200" cy="116839"/>
          </a:xfrm>
          <a:custGeom>
            <a:avLst/>
            <a:gdLst/>
            <a:ahLst/>
            <a:cxnLst/>
            <a:rect l="l" t="t" r="r" b="b"/>
            <a:pathLst>
              <a:path w="203200" h="116839">
                <a:moveTo>
                  <a:pt x="203200" y="0"/>
                </a:moveTo>
                <a:lnTo>
                  <a:pt x="0" y="116839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46009" y="4732020"/>
            <a:ext cx="203200" cy="116839"/>
          </a:xfrm>
          <a:custGeom>
            <a:avLst/>
            <a:gdLst/>
            <a:ahLst/>
            <a:cxnLst/>
            <a:rect l="l" t="t" r="r" b="b"/>
            <a:pathLst>
              <a:path w="203200" h="116839">
                <a:moveTo>
                  <a:pt x="0" y="0"/>
                </a:moveTo>
                <a:lnTo>
                  <a:pt x="203200" y="116839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859269" y="5157470"/>
            <a:ext cx="1062990" cy="412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50" b="1" spc="-5" dirty="0">
                <a:latin typeface="Times New Roman"/>
                <a:cs typeface="Times New Roman"/>
              </a:rPr>
              <a:t>a</a:t>
            </a:r>
            <a:r>
              <a:rPr sz="2550" b="1" spc="-10" dirty="0">
                <a:latin typeface="Times New Roman"/>
                <a:cs typeface="Times New Roman"/>
              </a:rPr>
              <a:t>c</a:t>
            </a:r>
            <a:r>
              <a:rPr sz="2550" b="1" spc="-20" dirty="0">
                <a:latin typeface="Times New Roman"/>
                <a:cs typeface="Times New Roman"/>
              </a:rPr>
              <a:t>et</a:t>
            </a:r>
            <a:r>
              <a:rPr sz="2550" b="1" spc="-10" dirty="0">
                <a:latin typeface="Times New Roman"/>
                <a:cs typeface="Times New Roman"/>
              </a:rPr>
              <a:t>o</a:t>
            </a:r>
            <a:r>
              <a:rPr sz="2550" b="1" spc="-5" dirty="0">
                <a:latin typeface="Times New Roman"/>
                <a:cs typeface="Times New Roman"/>
              </a:rPr>
              <a:t>n</a:t>
            </a:r>
            <a:r>
              <a:rPr sz="2550" b="1" spc="-10" dirty="0">
                <a:latin typeface="Times New Roman"/>
                <a:cs typeface="Times New Roman"/>
              </a:rPr>
              <a:t>e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11500" y="5270500"/>
            <a:ext cx="2821940" cy="79248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668020" marR="5080" indent="-655955">
              <a:lnSpc>
                <a:spcPts val="2930"/>
              </a:lnSpc>
              <a:spcBef>
                <a:spcPts val="345"/>
              </a:spcBef>
            </a:pPr>
            <a:r>
              <a:rPr sz="2600" b="1" spc="-10" dirty="0">
                <a:latin typeface="Times New Roman"/>
                <a:cs typeface="Times New Roman"/>
              </a:rPr>
              <a:t>di</a:t>
            </a:r>
            <a:r>
              <a:rPr sz="2600" b="1" dirty="0">
                <a:latin typeface="Times New Roman"/>
                <a:cs typeface="Times New Roman"/>
              </a:rPr>
              <a:t>m</a:t>
            </a:r>
            <a:r>
              <a:rPr sz="2600" b="1" spc="-10" dirty="0">
                <a:latin typeface="Times New Roman"/>
                <a:cs typeface="Times New Roman"/>
              </a:rPr>
              <a:t>e</a:t>
            </a:r>
            <a:r>
              <a:rPr sz="2600" b="1" spc="-5" dirty="0">
                <a:latin typeface="Times New Roman"/>
                <a:cs typeface="Times New Roman"/>
              </a:rPr>
              <a:t>t</a:t>
            </a:r>
            <a:r>
              <a:rPr sz="2600" b="1" spc="-15" dirty="0">
                <a:latin typeface="Times New Roman"/>
                <a:cs typeface="Times New Roman"/>
              </a:rPr>
              <a:t>h</a:t>
            </a:r>
            <a:r>
              <a:rPr sz="2600" b="1" spc="-20" dirty="0">
                <a:latin typeface="Times New Roman"/>
                <a:cs typeface="Times New Roman"/>
              </a:rPr>
              <a:t>y</a:t>
            </a:r>
            <a:r>
              <a:rPr sz="2600" b="1" dirty="0">
                <a:latin typeface="Times New Roman"/>
                <a:cs typeface="Times New Roman"/>
              </a:rPr>
              <a:t>l</a:t>
            </a:r>
            <a:r>
              <a:rPr sz="2600" b="1" spc="-10" dirty="0">
                <a:latin typeface="Times New Roman"/>
                <a:cs typeface="Times New Roman"/>
              </a:rPr>
              <a:t>for</a:t>
            </a:r>
            <a:r>
              <a:rPr sz="2600" b="1" spc="-5" dirty="0">
                <a:latin typeface="Times New Roman"/>
                <a:cs typeface="Times New Roman"/>
              </a:rPr>
              <a:t>m</a:t>
            </a:r>
            <a:r>
              <a:rPr sz="2600" b="1" spc="-20" dirty="0">
                <a:latin typeface="Times New Roman"/>
                <a:cs typeface="Times New Roman"/>
              </a:rPr>
              <a:t>a</a:t>
            </a:r>
            <a:r>
              <a:rPr sz="2600" b="1" dirty="0">
                <a:latin typeface="Times New Roman"/>
                <a:cs typeface="Times New Roman"/>
              </a:rPr>
              <a:t>m</a:t>
            </a:r>
            <a:r>
              <a:rPr sz="2600" b="1" spc="-10" dirty="0">
                <a:latin typeface="Times New Roman"/>
                <a:cs typeface="Times New Roman"/>
              </a:rPr>
              <a:t>ide  (DMF)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87800" y="3404616"/>
            <a:ext cx="2813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5080" indent="-12700">
              <a:lnSpc>
                <a:spcPct val="138500"/>
              </a:lnSpc>
              <a:spcBef>
                <a:spcPts val="100"/>
              </a:spcBef>
            </a:pPr>
            <a:r>
              <a:rPr sz="2600" b="1" spc="-10" dirty="0">
                <a:latin typeface="Times New Roman"/>
                <a:cs typeface="Times New Roman"/>
              </a:rPr>
              <a:t>O  C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14090" y="4380229"/>
            <a:ext cx="1212215" cy="4203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960755" algn="l"/>
              </a:tabLst>
            </a:pPr>
            <a:r>
              <a:rPr sz="2600" b="1" spc="-10" dirty="0">
                <a:latin typeface="Times New Roman"/>
                <a:cs typeface="Times New Roman"/>
              </a:rPr>
              <a:t>H	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59020" y="4107179"/>
            <a:ext cx="713105" cy="1082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90"/>
              </a:spcBef>
            </a:pPr>
            <a:r>
              <a:rPr sz="2600" b="1" spc="-65" dirty="0">
                <a:latin typeface="Times New Roman"/>
                <a:cs typeface="Times New Roman"/>
              </a:rPr>
              <a:t>C</a:t>
            </a:r>
            <a:r>
              <a:rPr sz="2600" b="1" spc="-85" dirty="0">
                <a:latin typeface="Times New Roman"/>
                <a:cs typeface="Times New Roman"/>
              </a:rPr>
              <a:t>H</a:t>
            </a:r>
            <a:r>
              <a:rPr sz="2925" b="1" spc="-7" baseline="-11396" dirty="0">
                <a:latin typeface="Times New Roman"/>
                <a:cs typeface="Times New Roman"/>
              </a:rPr>
              <a:t>3</a:t>
            </a:r>
            <a:endParaRPr sz="2925" baseline="-11396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90"/>
              </a:spcBef>
            </a:pPr>
            <a:r>
              <a:rPr sz="2600" b="1" spc="-55" dirty="0">
                <a:latin typeface="Times New Roman"/>
                <a:cs typeface="Times New Roman"/>
              </a:rPr>
              <a:t>CH</a:t>
            </a:r>
            <a:r>
              <a:rPr sz="2925" b="1" spc="-82" baseline="-11396" dirty="0">
                <a:latin typeface="Times New Roman"/>
                <a:cs typeface="Times New Roman"/>
              </a:rPr>
              <a:t>3</a:t>
            </a:r>
            <a:endParaRPr sz="2925" baseline="-11396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815079" y="4418329"/>
            <a:ext cx="176530" cy="102870"/>
          </a:xfrm>
          <a:custGeom>
            <a:avLst/>
            <a:gdLst/>
            <a:ahLst/>
            <a:cxnLst/>
            <a:rect l="l" t="t" r="r" b="b"/>
            <a:pathLst>
              <a:path w="176529" h="102870">
                <a:moveTo>
                  <a:pt x="176530" y="0"/>
                </a:moveTo>
                <a:lnTo>
                  <a:pt x="0" y="10287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65600" y="3948429"/>
            <a:ext cx="0" cy="240029"/>
          </a:xfrm>
          <a:custGeom>
            <a:avLst/>
            <a:gdLst/>
            <a:ahLst/>
            <a:cxnLst/>
            <a:rect l="l" t="t" r="r" b="b"/>
            <a:pathLst>
              <a:path h="240029">
                <a:moveTo>
                  <a:pt x="0" y="24003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83050" y="3948429"/>
            <a:ext cx="0" cy="240029"/>
          </a:xfrm>
          <a:custGeom>
            <a:avLst/>
            <a:gdLst/>
            <a:ahLst/>
            <a:cxnLst/>
            <a:rect l="l" t="t" r="r" b="b"/>
            <a:pathLst>
              <a:path h="240029">
                <a:moveTo>
                  <a:pt x="0" y="24003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58309" y="4418329"/>
            <a:ext cx="175260" cy="102870"/>
          </a:xfrm>
          <a:custGeom>
            <a:avLst/>
            <a:gdLst/>
            <a:ahLst/>
            <a:cxnLst/>
            <a:rect l="l" t="t" r="r" b="b"/>
            <a:pathLst>
              <a:path w="175260" h="102870">
                <a:moveTo>
                  <a:pt x="0" y="0"/>
                </a:moveTo>
                <a:lnTo>
                  <a:pt x="175260" y="10287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62500" y="4418329"/>
            <a:ext cx="176530" cy="102870"/>
          </a:xfrm>
          <a:custGeom>
            <a:avLst/>
            <a:gdLst/>
            <a:ahLst/>
            <a:cxnLst/>
            <a:rect l="l" t="t" r="r" b="b"/>
            <a:pathLst>
              <a:path w="176529" h="102870">
                <a:moveTo>
                  <a:pt x="0" y="102870"/>
                </a:moveTo>
                <a:lnTo>
                  <a:pt x="176529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51070" y="4771390"/>
            <a:ext cx="100330" cy="97790"/>
          </a:xfrm>
          <a:custGeom>
            <a:avLst/>
            <a:gdLst/>
            <a:ahLst/>
            <a:cxnLst/>
            <a:rect l="l" t="t" r="r" b="b"/>
            <a:pathLst>
              <a:path w="100329" h="97789">
                <a:moveTo>
                  <a:pt x="0" y="0"/>
                </a:moveTo>
                <a:lnTo>
                  <a:pt x="100329" y="9779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1896110"/>
            <a:ext cx="334010" cy="290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50" b="1" spc="-5" dirty="0">
                <a:latin typeface="Arial"/>
                <a:cs typeface="Arial"/>
              </a:rPr>
              <a:t>Me</a:t>
            </a:r>
            <a:endParaRPr sz="17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4730" y="2040889"/>
            <a:ext cx="360680" cy="0"/>
          </a:xfrm>
          <a:custGeom>
            <a:avLst/>
            <a:gdLst/>
            <a:ahLst/>
            <a:cxnLst/>
            <a:rect l="l" t="t" r="r" b="b"/>
            <a:pathLst>
              <a:path w="360680">
                <a:moveTo>
                  <a:pt x="0" y="0"/>
                </a:moveTo>
                <a:lnTo>
                  <a:pt x="36067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77950" y="1905000"/>
            <a:ext cx="402590" cy="290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59715" algn="l"/>
              </a:tabLst>
            </a:pPr>
            <a:r>
              <a:rPr sz="2625" b="1" spc="-7" baseline="1587" dirty="0">
                <a:latin typeface="Arial"/>
                <a:cs typeface="Arial"/>
              </a:rPr>
              <a:t>I	</a:t>
            </a:r>
            <a:r>
              <a:rPr sz="1750" b="1" spc="-5" dirty="0">
                <a:latin typeface="Arial"/>
                <a:cs typeface="Arial"/>
              </a:rPr>
              <a:t>+</a:t>
            </a:r>
            <a:endParaRPr sz="1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20540" y="1840229"/>
            <a:ext cx="694690" cy="290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50" b="1" dirty="0">
                <a:latin typeface="Arial"/>
                <a:cs typeface="Arial"/>
              </a:rPr>
              <a:t>Me</a:t>
            </a:r>
            <a:r>
              <a:rPr sz="1750" b="1" spc="290" dirty="0">
                <a:latin typeface="Arial"/>
                <a:cs typeface="Arial"/>
              </a:rPr>
              <a:t> </a:t>
            </a:r>
            <a:r>
              <a:rPr sz="1750" b="1" spc="-15" dirty="0">
                <a:latin typeface="Arial"/>
                <a:cs typeface="Arial"/>
              </a:rPr>
              <a:t>N</a:t>
            </a:r>
            <a:r>
              <a:rPr sz="1950" b="1" spc="-22" baseline="-14957" dirty="0">
                <a:latin typeface="Arial"/>
                <a:cs typeface="Arial"/>
              </a:rPr>
              <a:t>3</a:t>
            </a:r>
            <a:endParaRPr sz="1950" baseline="-14957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63440" y="1986279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93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70100" y="1879600"/>
            <a:ext cx="709295" cy="290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50" b="1" spc="-10" dirty="0">
                <a:latin typeface="Arial"/>
                <a:cs typeface="Arial"/>
              </a:rPr>
              <a:t>N</a:t>
            </a:r>
            <a:r>
              <a:rPr sz="1950" b="1" baseline="-17094" dirty="0">
                <a:latin typeface="Arial"/>
                <a:cs typeface="Arial"/>
              </a:rPr>
              <a:t>3</a:t>
            </a:r>
            <a:r>
              <a:rPr sz="1950" b="1" spc="-7" baseline="27777" dirty="0">
                <a:latin typeface="Arial"/>
                <a:cs typeface="Arial"/>
              </a:rPr>
              <a:t>-</a:t>
            </a:r>
            <a:r>
              <a:rPr sz="1750" b="1" spc="-10" dirty="0">
                <a:latin typeface="Arial"/>
                <a:cs typeface="Arial"/>
              </a:rPr>
              <a:t>N</a:t>
            </a:r>
            <a:r>
              <a:rPr sz="1750" b="1" spc="-25" dirty="0">
                <a:latin typeface="Arial"/>
                <a:cs typeface="Arial"/>
              </a:rPr>
              <a:t>a</a:t>
            </a:r>
            <a:r>
              <a:rPr sz="1950" spc="-15" baseline="27777" dirty="0">
                <a:latin typeface="Arial"/>
                <a:cs typeface="Arial"/>
              </a:rPr>
              <a:t>+</a:t>
            </a:r>
            <a:endParaRPr sz="1950" baseline="27777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11470" y="1863090"/>
            <a:ext cx="683895" cy="290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25755" algn="l"/>
              </a:tabLst>
            </a:pPr>
            <a:r>
              <a:rPr sz="1750" b="1" spc="-5" dirty="0">
                <a:latin typeface="Arial"/>
                <a:cs typeface="Arial"/>
              </a:rPr>
              <a:t>+	</a:t>
            </a:r>
            <a:r>
              <a:rPr sz="1750" b="1" spc="-20" dirty="0">
                <a:latin typeface="Arial"/>
                <a:cs typeface="Arial"/>
              </a:rPr>
              <a:t>N</a:t>
            </a:r>
            <a:r>
              <a:rPr sz="1750" b="1" spc="5" dirty="0">
                <a:latin typeface="Arial"/>
                <a:cs typeface="Arial"/>
              </a:rPr>
              <a:t>a</a:t>
            </a:r>
            <a:r>
              <a:rPr sz="1750" b="1" spc="-5" dirty="0">
                <a:latin typeface="Arial"/>
                <a:cs typeface="Arial"/>
              </a:rPr>
              <a:t>I</a:t>
            </a:r>
            <a:endParaRPr sz="17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55009" y="1774189"/>
            <a:ext cx="608330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10" dirty="0">
                <a:latin typeface="Arial"/>
                <a:cs typeface="Arial"/>
              </a:rPr>
              <a:t>s</a:t>
            </a:r>
            <a:r>
              <a:rPr sz="1450" spc="-10" dirty="0">
                <a:latin typeface="Arial"/>
                <a:cs typeface="Arial"/>
              </a:rPr>
              <a:t>o</a:t>
            </a:r>
            <a:r>
              <a:rPr sz="1450" spc="-20" dirty="0">
                <a:latin typeface="Arial"/>
                <a:cs typeface="Arial"/>
              </a:rPr>
              <a:t>l</a:t>
            </a:r>
            <a:r>
              <a:rPr sz="1450" dirty="0">
                <a:latin typeface="Arial"/>
                <a:cs typeface="Arial"/>
              </a:rPr>
              <a:t>v</a:t>
            </a:r>
            <a:r>
              <a:rPr sz="1450" spc="-10" dirty="0">
                <a:latin typeface="Arial"/>
                <a:cs typeface="Arial"/>
              </a:rPr>
              <a:t>en</a:t>
            </a:r>
            <a:r>
              <a:rPr sz="1450" dirty="0">
                <a:latin typeface="Arial"/>
                <a:cs typeface="Arial"/>
              </a:rPr>
              <a:t>t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28440" y="2025650"/>
            <a:ext cx="166370" cy="86360"/>
          </a:xfrm>
          <a:custGeom>
            <a:avLst/>
            <a:gdLst/>
            <a:ahLst/>
            <a:cxnLst/>
            <a:rect l="l" t="t" r="r" b="b"/>
            <a:pathLst>
              <a:path w="166370" h="86360">
                <a:moveTo>
                  <a:pt x="0" y="0"/>
                </a:moveTo>
                <a:lnTo>
                  <a:pt x="20320" y="44450"/>
                </a:lnTo>
                <a:lnTo>
                  <a:pt x="0" y="86360"/>
                </a:lnTo>
                <a:lnTo>
                  <a:pt x="166370" y="444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38779" y="2067560"/>
            <a:ext cx="1104900" cy="0"/>
          </a:xfrm>
          <a:custGeom>
            <a:avLst/>
            <a:gdLst/>
            <a:ahLst/>
            <a:cxnLst/>
            <a:rect l="l" t="t" r="r" b="b"/>
            <a:pathLst>
              <a:path w="1104900">
                <a:moveTo>
                  <a:pt x="11048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36239" y="2068195"/>
            <a:ext cx="1112520" cy="0"/>
          </a:xfrm>
          <a:custGeom>
            <a:avLst/>
            <a:gdLst/>
            <a:ahLst/>
            <a:cxnLst/>
            <a:rect l="l" t="t" r="r" b="b"/>
            <a:pathLst>
              <a:path w="1112520">
                <a:moveTo>
                  <a:pt x="0" y="0"/>
                </a:moveTo>
                <a:lnTo>
                  <a:pt x="111252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18539" y="2515870"/>
            <a:ext cx="295211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794635" algn="l"/>
              </a:tabLst>
            </a:pPr>
            <a:r>
              <a:rPr sz="1750" b="1" spc="-20" dirty="0">
                <a:solidFill>
                  <a:srgbClr val="00009F"/>
                </a:solidFill>
                <a:latin typeface="Arial"/>
                <a:cs typeface="Arial"/>
              </a:rPr>
              <a:t>Rat</a:t>
            </a:r>
            <a:r>
              <a:rPr sz="1750" b="1" spc="-5" dirty="0">
                <a:solidFill>
                  <a:srgbClr val="00009F"/>
                </a:solidFill>
                <a:latin typeface="Arial"/>
                <a:cs typeface="Arial"/>
              </a:rPr>
              <a:t>e</a:t>
            </a:r>
            <a:r>
              <a:rPr sz="1750" b="1" spc="5" dirty="0">
                <a:solidFill>
                  <a:srgbClr val="00009F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00009F"/>
                </a:solidFill>
                <a:latin typeface="Arial"/>
                <a:cs typeface="Arial"/>
              </a:rPr>
              <a:t>i</a:t>
            </a:r>
            <a:r>
              <a:rPr sz="1750" b="1" spc="-5" dirty="0">
                <a:solidFill>
                  <a:srgbClr val="00009F"/>
                </a:solidFill>
                <a:latin typeface="Arial"/>
                <a:cs typeface="Arial"/>
              </a:rPr>
              <a:t>n </a:t>
            </a:r>
            <a:r>
              <a:rPr sz="1750" b="1" spc="-15" dirty="0">
                <a:solidFill>
                  <a:srgbClr val="00009F"/>
                </a:solidFill>
                <a:latin typeface="Arial"/>
                <a:cs typeface="Arial"/>
              </a:rPr>
              <a:t>M</a:t>
            </a:r>
            <a:r>
              <a:rPr sz="1750" b="1" spc="-5" dirty="0">
                <a:solidFill>
                  <a:srgbClr val="00009F"/>
                </a:solidFill>
                <a:latin typeface="Arial"/>
                <a:cs typeface="Arial"/>
              </a:rPr>
              <a:t>e</a:t>
            </a:r>
            <a:r>
              <a:rPr sz="1750" b="1" spc="-25" dirty="0">
                <a:solidFill>
                  <a:srgbClr val="00009F"/>
                </a:solidFill>
                <a:latin typeface="Arial"/>
                <a:cs typeface="Arial"/>
              </a:rPr>
              <a:t>O</a:t>
            </a:r>
            <a:r>
              <a:rPr sz="1750" b="1" spc="-10" dirty="0">
                <a:solidFill>
                  <a:srgbClr val="00009F"/>
                </a:solidFill>
                <a:latin typeface="Arial"/>
                <a:cs typeface="Arial"/>
              </a:rPr>
              <a:t>H</a:t>
            </a:r>
            <a:r>
              <a:rPr sz="1750" b="1" dirty="0">
                <a:solidFill>
                  <a:srgbClr val="00009F"/>
                </a:solidFill>
                <a:latin typeface="Arial"/>
                <a:cs typeface="Arial"/>
              </a:rPr>
              <a:t> </a:t>
            </a:r>
            <a:r>
              <a:rPr sz="1750" b="1" spc="-5" dirty="0">
                <a:solidFill>
                  <a:srgbClr val="00009F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00009F"/>
                </a:solidFill>
                <a:latin typeface="Arial"/>
                <a:cs typeface="Arial"/>
              </a:rPr>
              <a:t>(</a:t>
            </a:r>
            <a:r>
              <a:rPr sz="1750" spc="-5" dirty="0">
                <a:solidFill>
                  <a:srgbClr val="00009F"/>
                </a:solidFill>
                <a:latin typeface="Symbol"/>
                <a:cs typeface="Symbol"/>
              </a:rPr>
              <a:t></a:t>
            </a:r>
            <a:r>
              <a:rPr sz="1750" spc="-5" dirty="0">
                <a:solidFill>
                  <a:srgbClr val="00009F"/>
                </a:solidFill>
                <a:latin typeface="Times New Roman"/>
                <a:cs typeface="Times New Roman"/>
              </a:rPr>
              <a:t> </a:t>
            </a:r>
            <a:r>
              <a:rPr sz="1750" spc="-5" dirty="0">
                <a:solidFill>
                  <a:srgbClr val="00009F"/>
                </a:solidFill>
                <a:latin typeface="Symbol"/>
                <a:cs typeface="Symbol"/>
              </a:rPr>
              <a:t></a:t>
            </a:r>
            <a:r>
              <a:rPr sz="1750" spc="65" dirty="0">
                <a:solidFill>
                  <a:srgbClr val="00009F"/>
                </a:solidFill>
                <a:latin typeface="Times New Roman"/>
                <a:cs typeface="Times New Roman"/>
              </a:rPr>
              <a:t> </a:t>
            </a:r>
            <a:r>
              <a:rPr sz="1750" b="1" spc="-15" dirty="0">
                <a:solidFill>
                  <a:srgbClr val="00009F"/>
                </a:solidFill>
                <a:latin typeface="Arial"/>
                <a:cs typeface="Arial"/>
              </a:rPr>
              <a:t>33</a:t>
            </a:r>
            <a:r>
              <a:rPr sz="1750" b="1" spc="-5" dirty="0">
                <a:solidFill>
                  <a:srgbClr val="00009F"/>
                </a:solidFill>
                <a:latin typeface="Arial"/>
                <a:cs typeface="Arial"/>
              </a:rPr>
              <a:t>)</a:t>
            </a:r>
            <a:r>
              <a:rPr sz="1750" b="1" dirty="0">
                <a:solidFill>
                  <a:srgbClr val="00009F"/>
                </a:solidFill>
                <a:latin typeface="Arial"/>
                <a:cs typeface="Arial"/>
              </a:rPr>
              <a:t>	</a:t>
            </a:r>
            <a:r>
              <a:rPr sz="2050" b="1" spc="-10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2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18639" y="2871470"/>
            <a:ext cx="271335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39775" algn="l"/>
                <a:tab pos="1778635" algn="l"/>
              </a:tabLst>
            </a:pPr>
            <a:r>
              <a:rPr sz="1750" b="1" dirty="0">
                <a:solidFill>
                  <a:srgbClr val="00009F"/>
                </a:solidFill>
                <a:latin typeface="Arial"/>
                <a:cs typeface="Arial"/>
              </a:rPr>
              <a:t>D</a:t>
            </a:r>
            <a:r>
              <a:rPr sz="1750" b="1" spc="-25" dirty="0">
                <a:solidFill>
                  <a:srgbClr val="00009F"/>
                </a:solidFill>
                <a:latin typeface="Arial"/>
                <a:cs typeface="Arial"/>
              </a:rPr>
              <a:t>M</a:t>
            </a:r>
            <a:r>
              <a:rPr sz="1750" b="1" spc="-5" dirty="0">
                <a:solidFill>
                  <a:srgbClr val="00009F"/>
                </a:solidFill>
                <a:latin typeface="Arial"/>
                <a:cs typeface="Arial"/>
              </a:rPr>
              <a:t>F</a:t>
            </a:r>
            <a:r>
              <a:rPr sz="1750" b="1" dirty="0">
                <a:solidFill>
                  <a:srgbClr val="00009F"/>
                </a:solidFill>
                <a:latin typeface="Arial"/>
                <a:cs typeface="Arial"/>
              </a:rPr>
              <a:t>	</a:t>
            </a:r>
            <a:r>
              <a:rPr sz="1750" b="1" spc="-20" dirty="0">
                <a:solidFill>
                  <a:srgbClr val="00009F"/>
                </a:solidFill>
                <a:latin typeface="Arial"/>
                <a:cs typeface="Arial"/>
              </a:rPr>
              <a:t>(</a:t>
            </a:r>
            <a:r>
              <a:rPr sz="1750" spc="-5" dirty="0">
                <a:solidFill>
                  <a:srgbClr val="00009F"/>
                </a:solidFill>
                <a:latin typeface="Symbol"/>
                <a:cs typeface="Symbol"/>
              </a:rPr>
              <a:t></a:t>
            </a:r>
            <a:r>
              <a:rPr sz="1750" spc="15" dirty="0">
                <a:solidFill>
                  <a:srgbClr val="00009F"/>
                </a:solidFill>
                <a:latin typeface="Times New Roman"/>
                <a:cs typeface="Times New Roman"/>
              </a:rPr>
              <a:t> </a:t>
            </a:r>
            <a:r>
              <a:rPr sz="1750" spc="-5" dirty="0">
                <a:solidFill>
                  <a:srgbClr val="00009F"/>
                </a:solidFill>
                <a:latin typeface="Symbol"/>
                <a:cs typeface="Symbol"/>
              </a:rPr>
              <a:t></a:t>
            </a:r>
            <a:r>
              <a:rPr sz="1750" spc="45" dirty="0">
                <a:solidFill>
                  <a:srgbClr val="00009F"/>
                </a:solidFill>
                <a:latin typeface="Times New Roman"/>
                <a:cs typeface="Times New Roman"/>
              </a:rPr>
              <a:t> </a:t>
            </a:r>
            <a:r>
              <a:rPr sz="1750" b="1" spc="-15" dirty="0">
                <a:solidFill>
                  <a:srgbClr val="00009F"/>
                </a:solidFill>
                <a:latin typeface="Arial"/>
                <a:cs typeface="Arial"/>
              </a:rPr>
              <a:t>3</a:t>
            </a:r>
            <a:r>
              <a:rPr sz="1750" b="1" spc="5" dirty="0">
                <a:solidFill>
                  <a:srgbClr val="00009F"/>
                </a:solidFill>
                <a:latin typeface="Arial"/>
                <a:cs typeface="Arial"/>
              </a:rPr>
              <a:t>7</a:t>
            </a:r>
            <a:r>
              <a:rPr sz="1750" b="1" spc="-5" dirty="0">
                <a:solidFill>
                  <a:srgbClr val="00009F"/>
                </a:solidFill>
                <a:latin typeface="Arial"/>
                <a:cs typeface="Arial"/>
              </a:rPr>
              <a:t>)</a:t>
            </a:r>
            <a:r>
              <a:rPr sz="1750" b="1" dirty="0">
                <a:solidFill>
                  <a:srgbClr val="00009F"/>
                </a:solidFill>
                <a:latin typeface="Arial"/>
                <a:cs typeface="Arial"/>
              </a:rPr>
              <a:t>	</a:t>
            </a:r>
            <a:r>
              <a:rPr sz="2050" b="1" spc="-15" dirty="0">
                <a:solidFill>
                  <a:srgbClr val="FF0000"/>
                </a:solidFill>
                <a:latin typeface="Arial"/>
                <a:cs typeface="Arial"/>
              </a:rPr>
              <a:t>4.5</a:t>
            </a:r>
            <a:r>
              <a:rPr sz="2050" b="1" spc="-10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050" b="1" spc="-15" dirty="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sz="2175" b="1" spc="7" baseline="30651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endParaRPr sz="2175" baseline="30651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51930" y="2909570"/>
            <a:ext cx="1689100" cy="290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50" b="1" spc="-10" dirty="0">
                <a:latin typeface="Arial"/>
                <a:cs typeface="Arial"/>
              </a:rPr>
              <a:t>DMF:</a:t>
            </a:r>
            <a:r>
              <a:rPr sz="1750" b="1" spc="-70" dirty="0">
                <a:latin typeface="Arial"/>
                <a:cs typeface="Arial"/>
              </a:rPr>
              <a:t> </a:t>
            </a:r>
            <a:r>
              <a:rPr sz="1750" b="1" spc="-10" dirty="0">
                <a:latin typeface="Arial"/>
                <a:cs typeface="Arial"/>
              </a:rPr>
              <a:t>HCONMe</a:t>
            </a:r>
            <a:r>
              <a:rPr sz="1950" spc="-15" baseline="-17094" dirty="0">
                <a:latin typeface="Arial"/>
                <a:cs typeface="Arial"/>
              </a:rPr>
              <a:t>2</a:t>
            </a:r>
            <a:endParaRPr sz="1950" baseline="-17094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469" y="604519"/>
            <a:ext cx="826960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100"/>
              </a:spcBef>
            </a:pPr>
            <a:r>
              <a:rPr sz="1800" b="1" spc="70" dirty="0">
                <a:solidFill>
                  <a:srgbClr val="FF0000"/>
                </a:solidFill>
                <a:latin typeface="Arial"/>
                <a:cs typeface="Arial"/>
              </a:rPr>
              <a:t>Marked </a:t>
            </a:r>
            <a:r>
              <a:rPr sz="1800" b="1" spc="55" dirty="0">
                <a:solidFill>
                  <a:srgbClr val="FF0000"/>
                </a:solidFill>
                <a:latin typeface="Arial"/>
                <a:cs typeface="Arial"/>
              </a:rPr>
              <a:t>effect 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on </a:t>
            </a:r>
            <a:r>
              <a:rPr sz="1800" b="1" spc="3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60" dirty="0">
                <a:solidFill>
                  <a:srgbClr val="FF0000"/>
                </a:solidFill>
                <a:latin typeface="Arial"/>
                <a:cs typeface="Arial"/>
              </a:rPr>
              <a:t>rate </a:t>
            </a:r>
            <a:r>
              <a:rPr sz="1800" b="1" spc="-30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S </a:t>
            </a:r>
            <a:r>
              <a:rPr sz="1575" b="1" spc="52" baseline="-23809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b="1" spc="35" dirty="0">
                <a:solidFill>
                  <a:srgbClr val="FF0000"/>
                </a:solidFill>
                <a:latin typeface="Arial"/>
                <a:cs typeface="Arial"/>
              </a:rPr>
              <a:t>2 </a:t>
            </a:r>
            <a:r>
              <a:rPr sz="1800" b="1" spc="65" dirty="0">
                <a:solidFill>
                  <a:srgbClr val="FF0000"/>
                </a:solidFill>
                <a:latin typeface="Arial"/>
                <a:cs typeface="Arial"/>
              </a:rPr>
              <a:t>reaction, </a:t>
            </a:r>
            <a:r>
              <a:rPr sz="1800" b="1" spc="35" dirty="0">
                <a:solidFill>
                  <a:srgbClr val="FF0000"/>
                </a:solidFill>
                <a:latin typeface="Arial"/>
                <a:cs typeface="Arial"/>
              </a:rPr>
              <a:t>when that </a:t>
            </a:r>
            <a:r>
              <a:rPr sz="1800" b="1" spc="-100" dirty="0">
                <a:solidFill>
                  <a:srgbClr val="FF0000"/>
                </a:solidFill>
                <a:latin typeface="Arial"/>
                <a:cs typeface="Arial"/>
              </a:rPr>
              <a:t>t </a:t>
            </a:r>
            <a:r>
              <a:rPr sz="1800" b="1" spc="60" dirty="0">
                <a:solidFill>
                  <a:srgbClr val="FF0000"/>
                </a:solidFill>
                <a:latin typeface="Arial"/>
                <a:cs typeface="Arial"/>
              </a:rPr>
              <a:t>ransferred </a:t>
            </a:r>
            <a:r>
              <a:rPr sz="1800" b="1" spc="10" dirty="0">
                <a:solidFill>
                  <a:srgbClr val="FF0000"/>
                </a:solidFill>
                <a:latin typeface="Arial"/>
                <a:cs typeface="Arial"/>
              </a:rPr>
              <a:t>from  </a:t>
            </a:r>
            <a:r>
              <a:rPr sz="1800" b="1" spc="35" dirty="0">
                <a:solidFill>
                  <a:srgbClr val="000098"/>
                </a:solidFill>
                <a:latin typeface="Arial"/>
                <a:cs typeface="Arial"/>
              </a:rPr>
              <a:t>polar </a:t>
            </a:r>
            <a:r>
              <a:rPr sz="1800" b="1" spc="25" dirty="0">
                <a:solidFill>
                  <a:srgbClr val="000098"/>
                </a:solidFill>
                <a:latin typeface="Arial"/>
                <a:cs typeface="Arial"/>
              </a:rPr>
              <a:t>protic </a:t>
            </a:r>
            <a:r>
              <a:rPr sz="1800" b="1" spc="40" dirty="0">
                <a:solidFill>
                  <a:srgbClr val="FF0000"/>
                </a:solidFill>
                <a:latin typeface="Arial"/>
                <a:cs typeface="Arial"/>
              </a:rPr>
              <a:t>solvent 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1800" b="1" spc="35" dirty="0">
                <a:solidFill>
                  <a:srgbClr val="000098"/>
                </a:solidFill>
                <a:latin typeface="Arial"/>
                <a:cs typeface="Arial"/>
              </a:rPr>
              <a:t>polar </a:t>
            </a:r>
            <a:r>
              <a:rPr sz="1800" b="1" spc="40" dirty="0">
                <a:solidFill>
                  <a:srgbClr val="000098"/>
                </a:solidFill>
                <a:latin typeface="Arial"/>
                <a:cs typeface="Arial"/>
              </a:rPr>
              <a:t>aprotic</a:t>
            </a:r>
            <a:r>
              <a:rPr sz="1800" b="1" spc="265" dirty="0">
                <a:solidFill>
                  <a:srgbClr val="000098"/>
                </a:solidFill>
                <a:latin typeface="Arial"/>
                <a:cs typeface="Arial"/>
              </a:rPr>
              <a:t> </a:t>
            </a:r>
            <a:r>
              <a:rPr sz="1800" b="1" spc="55" dirty="0">
                <a:solidFill>
                  <a:srgbClr val="FF0000"/>
                </a:solidFill>
                <a:latin typeface="Arial"/>
                <a:cs typeface="Arial"/>
              </a:rPr>
              <a:t>solvent.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7200" y="4564379"/>
            <a:ext cx="6038850" cy="141224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  <a:buSzPct val="70000"/>
              <a:buFont typeface="Arial Black"/>
              <a:buChar char="•"/>
              <a:tabLst>
                <a:tab pos="206375" algn="l"/>
                <a:tab pos="207010" algn="l"/>
              </a:tabLst>
            </a:pPr>
            <a:r>
              <a:rPr sz="2000" b="1" spc="25" dirty="0">
                <a:solidFill>
                  <a:srgbClr val="000098"/>
                </a:solidFill>
                <a:latin typeface="Arial"/>
                <a:cs typeface="Arial"/>
              </a:rPr>
              <a:t>In </a:t>
            </a:r>
            <a:r>
              <a:rPr sz="2000" b="1" spc="125" dirty="0">
                <a:solidFill>
                  <a:srgbClr val="000098"/>
                </a:solidFill>
                <a:latin typeface="Arial"/>
                <a:cs typeface="Arial"/>
              </a:rPr>
              <a:t>MeOH </a:t>
            </a:r>
            <a:r>
              <a:rPr sz="2000" b="1" spc="15" dirty="0">
                <a:solidFill>
                  <a:srgbClr val="000098"/>
                </a:solidFill>
                <a:latin typeface="Arial"/>
                <a:cs typeface="Arial"/>
              </a:rPr>
              <a:t>both </a:t>
            </a:r>
            <a:r>
              <a:rPr sz="2000" b="1" spc="85" dirty="0">
                <a:solidFill>
                  <a:srgbClr val="000098"/>
                </a:solidFill>
                <a:latin typeface="Arial"/>
                <a:cs typeface="Arial"/>
              </a:rPr>
              <a:t>Na </a:t>
            </a:r>
            <a:r>
              <a:rPr sz="1725" b="1" spc="7" baseline="28985" dirty="0">
                <a:solidFill>
                  <a:srgbClr val="000098"/>
                </a:solidFill>
                <a:latin typeface="Arial"/>
                <a:cs typeface="Arial"/>
              </a:rPr>
              <a:t>+ </a:t>
            </a:r>
            <a:r>
              <a:rPr sz="2000" b="1" spc="40" dirty="0">
                <a:solidFill>
                  <a:srgbClr val="000098"/>
                </a:solidFill>
                <a:latin typeface="Arial"/>
                <a:cs typeface="Arial"/>
              </a:rPr>
              <a:t>and </a:t>
            </a:r>
            <a:r>
              <a:rPr sz="2000" b="1" dirty="0">
                <a:solidFill>
                  <a:srgbClr val="000098"/>
                </a:solidFill>
                <a:latin typeface="Arial"/>
                <a:cs typeface="Arial"/>
              </a:rPr>
              <a:t>N </a:t>
            </a:r>
            <a:r>
              <a:rPr sz="1725" b="1" spc="67" baseline="-24154" dirty="0">
                <a:solidFill>
                  <a:srgbClr val="000098"/>
                </a:solidFill>
                <a:latin typeface="Arial"/>
                <a:cs typeface="Arial"/>
              </a:rPr>
              <a:t>3</a:t>
            </a:r>
            <a:r>
              <a:rPr sz="1725" b="1" spc="67" baseline="28985" dirty="0">
                <a:solidFill>
                  <a:srgbClr val="000098"/>
                </a:solidFill>
                <a:latin typeface="Arial"/>
                <a:cs typeface="Arial"/>
              </a:rPr>
              <a:t>- </a:t>
            </a:r>
            <a:r>
              <a:rPr sz="2000" b="1" spc="70" dirty="0">
                <a:solidFill>
                  <a:srgbClr val="000098"/>
                </a:solidFill>
                <a:latin typeface="Arial"/>
                <a:cs typeface="Arial"/>
              </a:rPr>
              <a:t>are</a:t>
            </a:r>
            <a:r>
              <a:rPr sz="2000" b="1" spc="340" dirty="0">
                <a:solidFill>
                  <a:srgbClr val="000098"/>
                </a:solidFill>
                <a:latin typeface="Arial"/>
                <a:cs typeface="Arial"/>
              </a:rPr>
              <a:t> </a:t>
            </a:r>
            <a:r>
              <a:rPr sz="2000" b="1" spc="75" dirty="0">
                <a:solidFill>
                  <a:srgbClr val="000098"/>
                </a:solidFill>
                <a:latin typeface="Arial"/>
                <a:cs typeface="Arial"/>
              </a:rPr>
              <a:t>solvated.</a:t>
            </a:r>
            <a:endParaRPr sz="2000">
              <a:latin typeface="Arial"/>
              <a:cs typeface="Arial"/>
            </a:endParaRPr>
          </a:p>
          <a:p>
            <a:pPr marL="284480" indent="-271780">
              <a:lnSpc>
                <a:spcPct val="100000"/>
              </a:lnSpc>
              <a:spcBef>
                <a:spcPts val="330"/>
              </a:spcBef>
              <a:buFont typeface="Arial Black"/>
              <a:buChar char="•"/>
              <a:tabLst>
                <a:tab pos="283845" algn="l"/>
                <a:tab pos="284480" algn="l"/>
              </a:tabLst>
            </a:pPr>
            <a:r>
              <a:rPr sz="2000" b="1" spc="25" dirty="0">
                <a:solidFill>
                  <a:srgbClr val="000098"/>
                </a:solidFill>
                <a:latin typeface="Arial"/>
                <a:cs typeface="Arial"/>
              </a:rPr>
              <a:t>In </a:t>
            </a:r>
            <a:r>
              <a:rPr sz="2000" b="1" spc="110" dirty="0">
                <a:solidFill>
                  <a:srgbClr val="000098"/>
                </a:solidFill>
                <a:latin typeface="Arial"/>
                <a:cs typeface="Arial"/>
              </a:rPr>
              <a:t>DMF </a:t>
            </a:r>
            <a:r>
              <a:rPr sz="2000" b="1" spc="10" dirty="0">
                <a:solidFill>
                  <a:srgbClr val="000098"/>
                </a:solidFill>
                <a:latin typeface="Arial"/>
                <a:cs typeface="Arial"/>
              </a:rPr>
              <a:t>only </a:t>
            </a:r>
            <a:r>
              <a:rPr sz="2000" b="1" spc="85" dirty="0">
                <a:solidFill>
                  <a:srgbClr val="000098"/>
                </a:solidFill>
                <a:latin typeface="Arial"/>
                <a:cs typeface="Arial"/>
              </a:rPr>
              <a:t>Na </a:t>
            </a:r>
            <a:r>
              <a:rPr sz="1725" b="1" spc="7" baseline="28985" dirty="0">
                <a:solidFill>
                  <a:srgbClr val="000098"/>
                </a:solidFill>
                <a:latin typeface="Arial"/>
                <a:cs typeface="Arial"/>
              </a:rPr>
              <a:t>+ </a:t>
            </a:r>
            <a:r>
              <a:rPr sz="2000" b="1" spc="-35" dirty="0">
                <a:solidFill>
                  <a:srgbClr val="000098"/>
                </a:solidFill>
                <a:latin typeface="Arial"/>
                <a:cs typeface="Arial"/>
              </a:rPr>
              <a:t>is </a:t>
            </a:r>
            <a:r>
              <a:rPr sz="2000" b="1" spc="75" dirty="0">
                <a:solidFill>
                  <a:srgbClr val="000098"/>
                </a:solidFill>
                <a:latin typeface="Arial"/>
                <a:cs typeface="Arial"/>
              </a:rPr>
              <a:t>solvated, </a:t>
            </a:r>
            <a:r>
              <a:rPr sz="2000" b="1" dirty="0">
                <a:solidFill>
                  <a:srgbClr val="000098"/>
                </a:solidFill>
                <a:latin typeface="Arial"/>
                <a:cs typeface="Arial"/>
              </a:rPr>
              <a:t>but not</a:t>
            </a:r>
            <a:r>
              <a:rPr sz="2000" b="1" spc="150" dirty="0">
                <a:solidFill>
                  <a:srgbClr val="00009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8"/>
                </a:solidFill>
                <a:latin typeface="Arial"/>
                <a:cs typeface="Arial"/>
              </a:rPr>
              <a:t>N </a:t>
            </a:r>
            <a:r>
              <a:rPr sz="1725" b="1" spc="7" baseline="-24154" dirty="0">
                <a:solidFill>
                  <a:srgbClr val="000098"/>
                </a:solidFill>
                <a:latin typeface="Arial"/>
                <a:cs typeface="Arial"/>
              </a:rPr>
              <a:t>3 </a:t>
            </a:r>
            <a:r>
              <a:rPr sz="1725" b="1" spc="67" baseline="28985" dirty="0">
                <a:solidFill>
                  <a:srgbClr val="000098"/>
                </a:solidFill>
                <a:latin typeface="Arial"/>
                <a:cs typeface="Arial"/>
              </a:rPr>
              <a:t>-.</a:t>
            </a:r>
            <a:endParaRPr sz="1725" baseline="28985">
              <a:latin typeface="Arial"/>
              <a:cs typeface="Arial"/>
            </a:endParaRPr>
          </a:p>
          <a:p>
            <a:pPr marL="12700" marR="5080">
              <a:lnSpc>
                <a:spcPct val="113700"/>
              </a:lnSpc>
              <a:buFont typeface="Arial Black"/>
              <a:buChar char="•"/>
              <a:tabLst>
                <a:tab pos="260985" algn="l"/>
                <a:tab pos="261620" algn="l"/>
              </a:tabLst>
            </a:pPr>
            <a:r>
              <a:rPr sz="2000" b="1" spc="70" dirty="0">
                <a:solidFill>
                  <a:srgbClr val="000098"/>
                </a:solidFill>
                <a:latin typeface="Arial"/>
                <a:cs typeface="Arial"/>
              </a:rPr>
              <a:t>So, </a:t>
            </a:r>
            <a:r>
              <a:rPr sz="2000" b="1" spc="60" dirty="0">
                <a:solidFill>
                  <a:srgbClr val="000098"/>
                </a:solidFill>
                <a:latin typeface="Arial"/>
                <a:cs typeface="Arial"/>
              </a:rPr>
              <a:t>unsolvated </a:t>
            </a:r>
            <a:r>
              <a:rPr sz="2000" b="1" dirty="0">
                <a:solidFill>
                  <a:srgbClr val="000098"/>
                </a:solidFill>
                <a:latin typeface="Arial"/>
                <a:cs typeface="Arial"/>
              </a:rPr>
              <a:t>N </a:t>
            </a:r>
            <a:r>
              <a:rPr sz="1725" b="1" spc="7" baseline="-24154" dirty="0">
                <a:solidFill>
                  <a:srgbClr val="000098"/>
                </a:solidFill>
                <a:latin typeface="Arial"/>
                <a:cs typeface="Arial"/>
              </a:rPr>
              <a:t>3 </a:t>
            </a:r>
            <a:r>
              <a:rPr sz="1725" b="1" baseline="28985" dirty="0">
                <a:solidFill>
                  <a:srgbClr val="000098"/>
                </a:solidFill>
                <a:latin typeface="Arial"/>
                <a:cs typeface="Arial"/>
              </a:rPr>
              <a:t>- </a:t>
            </a:r>
            <a:r>
              <a:rPr sz="2000" b="1" spc="-30" dirty="0">
                <a:solidFill>
                  <a:srgbClr val="000098"/>
                </a:solidFill>
                <a:latin typeface="Arial"/>
                <a:cs typeface="Arial"/>
              </a:rPr>
              <a:t>is </a:t>
            </a:r>
            <a:r>
              <a:rPr sz="2000" b="1" dirty="0">
                <a:solidFill>
                  <a:srgbClr val="000098"/>
                </a:solidFill>
                <a:latin typeface="Arial"/>
                <a:cs typeface="Arial"/>
              </a:rPr>
              <a:t>a </a:t>
            </a:r>
            <a:r>
              <a:rPr sz="2000" b="1" spc="10" dirty="0">
                <a:solidFill>
                  <a:srgbClr val="000098"/>
                </a:solidFill>
                <a:latin typeface="Arial"/>
                <a:cs typeface="Arial"/>
              </a:rPr>
              <a:t>much </a:t>
            </a:r>
            <a:r>
              <a:rPr sz="2000" b="1" spc="40" dirty="0">
                <a:solidFill>
                  <a:srgbClr val="000098"/>
                </a:solidFill>
                <a:latin typeface="Arial"/>
                <a:cs typeface="Arial"/>
              </a:rPr>
              <a:t>more </a:t>
            </a:r>
            <a:r>
              <a:rPr sz="2000" b="1" spc="50" dirty="0">
                <a:solidFill>
                  <a:srgbClr val="000098"/>
                </a:solidFill>
                <a:latin typeface="Arial"/>
                <a:cs typeface="Arial"/>
              </a:rPr>
              <a:t>powerful  </a:t>
            </a:r>
            <a:r>
              <a:rPr sz="2000" b="1" spc="60" dirty="0">
                <a:solidFill>
                  <a:srgbClr val="000098"/>
                </a:solidFill>
                <a:latin typeface="Arial"/>
                <a:cs typeface="Arial"/>
              </a:rPr>
              <a:t>nucleophile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68500" y="3440429"/>
            <a:ext cx="1508760" cy="287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b="1" dirty="0">
                <a:solidFill>
                  <a:srgbClr val="00009F"/>
                </a:solidFill>
                <a:latin typeface="Arial"/>
                <a:cs typeface="Arial"/>
              </a:rPr>
              <a:t>DMSO (</a:t>
            </a:r>
            <a:r>
              <a:rPr sz="1700" dirty="0">
                <a:solidFill>
                  <a:srgbClr val="00009F"/>
                </a:solidFill>
                <a:latin typeface="Symbol"/>
                <a:cs typeface="Symbol"/>
              </a:rPr>
              <a:t></a:t>
            </a:r>
            <a:r>
              <a:rPr sz="1700" dirty="0">
                <a:solidFill>
                  <a:srgbClr val="00009F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00009F"/>
                </a:solidFill>
                <a:latin typeface="Symbol"/>
                <a:cs typeface="Symbol"/>
              </a:rPr>
              <a:t></a:t>
            </a:r>
            <a:r>
              <a:rPr sz="1700" dirty="0">
                <a:solidFill>
                  <a:srgbClr val="00009F"/>
                </a:solidFill>
                <a:latin typeface="Times New Roman"/>
                <a:cs typeface="Times New Roman"/>
              </a:rPr>
              <a:t> </a:t>
            </a:r>
            <a:r>
              <a:rPr sz="1700" b="1" spc="-10" dirty="0">
                <a:solidFill>
                  <a:srgbClr val="00009F"/>
                </a:solidFill>
                <a:latin typeface="Arial"/>
                <a:cs typeface="Arial"/>
              </a:rPr>
              <a:t>46)</a:t>
            </a:r>
            <a:endParaRPr sz="1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95090" y="3403600"/>
            <a:ext cx="716915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sz="2175" b="1" spc="-22" baseline="30651" dirty="0">
                <a:solidFill>
                  <a:srgbClr val="FF0000"/>
                </a:solidFill>
                <a:latin typeface="Arial"/>
                <a:cs typeface="Arial"/>
              </a:rPr>
              <a:t>9</a:t>
            </a:r>
            <a:endParaRPr sz="2175" baseline="30651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56069" y="3440429"/>
            <a:ext cx="1512570" cy="287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b="1" dirty="0">
                <a:latin typeface="Arial"/>
                <a:cs typeface="Arial"/>
              </a:rPr>
              <a:t>DMSO:</a:t>
            </a:r>
            <a:r>
              <a:rPr sz="1700" b="1" spc="-75" dirty="0">
                <a:latin typeface="Arial"/>
                <a:cs typeface="Arial"/>
              </a:rPr>
              <a:t> </a:t>
            </a:r>
            <a:r>
              <a:rPr sz="1700" b="1" spc="5" dirty="0">
                <a:latin typeface="Arial"/>
                <a:cs typeface="Arial"/>
              </a:rPr>
              <a:t>Me</a:t>
            </a:r>
            <a:r>
              <a:rPr sz="1875" spc="7" baseline="-17777" dirty="0">
                <a:latin typeface="Arial"/>
                <a:cs typeface="Arial"/>
              </a:rPr>
              <a:t>2</a:t>
            </a:r>
            <a:r>
              <a:rPr sz="1700" b="1" spc="5" dirty="0">
                <a:latin typeface="Arial"/>
                <a:cs typeface="Arial"/>
              </a:rPr>
              <a:t>SO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98570" y="635000"/>
            <a:ext cx="9448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40" dirty="0">
                <a:solidFill>
                  <a:srgbClr val="FF0000"/>
                </a:solidFill>
                <a:latin typeface="Arial Black"/>
                <a:cs typeface="Arial Black"/>
              </a:rPr>
              <a:t>S</a:t>
            </a:r>
            <a:r>
              <a:rPr sz="3825" spc="-419" baseline="-23965" dirty="0">
                <a:solidFill>
                  <a:srgbClr val="FF0000"/>
                </a:solidFill>
                <a:latin typeface="Arial Black"/>
                <a:cs typeface="Arial Black"/>
              </a:rPr>
              <a:t>N</a:t>
            </a:r>
            <a:r>
              <a:rPr sz="4400" spc="-490" dirty="0">
                <a:solidFill>
                  <a:srgbClr val="FF0000"/>
                </a:solidFill>
                <a:latin typeface="Arial Black"/>
                <a:cs typeface="Arial Black"/>
              </a:rPr>
              <a:t>1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5809" y="1724659"/>
            <a:ext cx="58966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0" spc="1147" baseline="17094" dirty="0">
                <a:solidFill>
                  <a:srgbClr val="00CCFF"/>
                </a:solidFill>
                <a:latin typeface="Symbol"/>
                <a:cs typeface="Symbol"/>
              </a:rPr>
              <a:t></a:t>
            </a:r>
            <a:r>
              <a:rPr sz="3900" b="0" spc="1147" baseline="17094" dirty="0">
                <a:solidFill>
                  <a:srgbClr val="00CCFF"/>
                </a:solidFill>
                <a:latin typeface="Times New Roman"/>
                <a:cs typeface="Times New Roman"/>
              </a:rPr>
              <a:t> </a:t>
            </a:r>
            <a:r>
              <a:rPr sz="4000" b="0" spc="-505" dirty="0">
                <a:solidFill>
                  <a:srgbClr val="0000CC"/>
                </a:solidFill>
                <a:latin typeface="Arial Black"/>
                <a:cs typeface="Arial Black"/>
              </a:rPr>
              <a:t>reaction </a:t>
            </a:r>
            <a:r>
              <a:rPr sz="4000" b="0" spc="-450" dirty="0">
                <a:solidFill>
                  <a:srgbClr val="0000CC"/>
                </a:solidFill>
                <a:latin typeface="Arial Black"/>
                <a:cs typeface="Arial Black"/>
              </a:rPr>
              <a:t>and</a:t>
            </a:r>
            <a:r>
              <a:rPr sz="4000" b="0" spc="-690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4000" b="0" spc="-525" dirty="0">
                <a:solidFill>
                  <a:srgbClr val="0000CC"/>
                </a:solidFill>
                <a:latin typeface="Arial Black"/>
                <a:cs typeface="Arial Black"/>
              </a:rPr>
              <a:t>mechanism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809" y="2332989"/>
            <a:ext cx="4572635" cy="40767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4330" indent="-341630">
              <a:lnSpc>
                <a:spcPct val="100000"/>
              </a:lnSpc>
              <a:spcBef>
                <a:spcPts val="620"/>
              </a:spcBef>
              <a:buClr>
                <a:srgbClr val="00CCFF"/>
              </a:buClr>
              <a:buSzPct val="65000"/>
              <a:buFont typeface="Symbol"/>
              <a:buChar char=""/>
              <a:tabLst>
                <a:tab pos="354330" algn="l"/>
              </a:tabLst>
            </a:pPr>
            <a:r>
              <a:rPr sz="4000" spc="-530" dirty="0">
                <a:solidFill>
                  <a:srgbClr val="0000CC"/>
                </a:solidFill>
                <a:latin typeface="Arial Black"/>
                <a:cs typeface="Arial Black"/>
              </a:rPr>
              <a:t>kinetics</a:t>
            </a:r>
            <a:endParaRPr sz="4000">
              <a:latin typeface="Arial Black"/>
              <a:cs typeface="Arial Black"/>
            </a:endParaRPr>
          </a:p>
          <a:p>
            <a:pPr marL="354330" indent="-341630">
              <a:lnSpc>
                <a:spcPct val="100000"/>
              </a:lnSpc>
              <a:spcBef>
                <a:spcPts val="520"/>
              </a:spcBef>
              <a:buClr>
                <a:srgbClr val="00CCFF"/>
              </a:buClr>
              <a:buSzPct val="65000"/>
              <a:buFont typeface="Symbol"/>
              <a:buChar char=""/>
              <a:tabLst>
                <a:tab pos="354330" algn="l"/>
              </a:tabLst>
            </a:pPr>
            <a:r>
              <a:rPr sz="4000" spc="-509" dirty="0">
                <a:solidFill>
                  <a:srgbClr val="0000CC"/>
                </a:solidFill>
                <a:latin typeface="Arial Black"/>
                <a:cs typeface="Arial Black"/>
              </a:rPr>
              <a:t>stereochemistry</a:t>
            </a:r>
            <a:endParaRPr sz="4000">
              <a:latin typeface="Arial Black"/>
              <a:cs typeface="Arial Black"/>
            </a:endParaRPr>
          </a:p>
          <a:p>
            <a:pPr marL="354330" indent="-341630">
              <a:lnSpc>
                <a:spcPct val="100000"/>
              </a:lnSpc>
              <a:spcBef>
                <a:spcPts val="509"/>
              </a:spcBef>
              <a:buClr>
                <a:srgbClr val="00CCFF"/>
              </a:buClr>
              <a:buSzPct val="65000"/>
              <a:buFont typeface="Symbol"/>
              <a:buChar char=""/>
              <a:tabLst>
                <a:tab pos="354330" algn="l"/>
              </a:tabLst>
            </a:pPr>
            <a:r>
              <a:rPr sz="4000" spc="-495" dirty="0">
                <a:solidFill>
                  <a:srgbClr val="FF0000"/>
                </a:solidFill>
                <a:latin typeface="Arial Black"/>
                <a:cs typeface="Arial Black"/>
              </a:rPr>
              <a:t>substrate</a:t>
            </a:r>
            <a:r>
              <a:rPr sz="4000" spc="-27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4000" spc="-525" dirty="0">
                <a:solidFill>
                  <a:srgbClr val="FF0000"/>
                </a:solidFill>
                <a:latin typeface="Arial Black"/>
                <a:cs typeface="Arial Black"/>
              </a:rPr>
              <a:t>structure</a:t>
            </a:r>
            <a:endParaRPr sz="4000">
              <a:latin typeface="Arial Black"/>
              <a:cs typeface="Arial Black"/>
            </a:endParaRPr>
          </a:p>
          <a:p>
            <a:pPr marL="354330" indent="-341630">
              <a:lnSpc>
                <a:spcPct val="100000"/>
              </a:lnSpc>
              <a:spcBef>
                <a:spcPts val="520"/>
              </a:spcBef>
              <a:buClr>
                <a:srgbClr val="00CCFF"/>
              </a:buClr>
              <a:buSzPct val="65000"/>
              <a:buFont typeface="Symbol"/>
              <a:buChar char=""/>
              <a:tabLst>
                <a:tab pos="354330" algn="l"/>
              </a:tabLst>
            </a:pPr>
            <a:r>
              <a:rPr sz="4000" spc="-470" dirty="0">
                <a:solidFill>
                  <a:srgbClr val="FF0000"/>
                </a:solidFill>
                <a:latin typeface="Arial Black"/>
                <a:cs typeface="Arial Black"/>
              </a:rPr>
              <a:t>nucleophiles</a:t>
            </a:r>
            <a:endParaRPr sz="4000">
              <a:latin typeface="Arial Black"/>
              <a:cs typeface="Arial Black"/>
            </a:endParaRPr>
          </a:p>
          <a:p>
            <a:pPr marL="354330" indent="-341630">
              <a:lnSpc>
                <a:spcPct val="100000"/>
              </a:lnSpc>
              <a:spcBef>
                <a:spcPts val="509"/>
              </a:spcBef>
              <a:buClr>
                <a:srgbClr val="00CCFF"/>
              </a:buClr>
              <a:buSzPct val="65000"/>
              <a:buFont typeface="Symbol"/>
              <a:buChar char=""/>
              <a:tabLst>
                <a:tab pos="354330" algn="l"/>
              </a:tabLst>
            </a:pPr>
            <a:r>
              <a:rPr sz="4000" spc="-450" dirty="0">
                <a:solidFill>
                  <a:srgbClr val="FF0000"/>
                </a:solidFill>
                <a:latin typeface="Arial Black"/>
                <a:cs typeface="Arial Black"/>
              </a:rPr>
              <a:t>leaving</a:t>
            </a:r>
            <a:r>
              <a:rPr sz="4000" spc="-23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4000" spc="-450" dirty="0">
                <a:solidFill>
                  <a:srgbClr val="FF0000"/>
                </a:solidFill>
                <a:latin typeface="Arial Black"/>
                <a:cs typeface="Arial Black"/>
              </a:rPr>
              <a:t>groups</a:t>
            </a:r>
            <a:endParaRPr sz="4000">
              <a:latin typeface="Arial Black"/>
              <a:cs typeface="Arial Black"/>
            </a:endParaRPr>
          </a:p>
          <a:p>
            <a:pPr marL="354330" indent="-341630">
              <a:lnSpc>
                <a:spcPct val="100000"/>
              </a:lnSpc>
              <a:spcBef>
                <a:spcPts val="520"/>
              </a:spcBef>
              <a:buClr>
                <a:srgbClr val="00CCFF"/>
              </a:buClr>
              <a:buSzPct val="65000"/>
              <a:buFont typeface="Symbol"/>
              <a:buChar char=""/>
              <a:tabLst>
                <a:tab pos="354330" algn="l"/>
              </a:tabLst>
            </a:pPr>
            <a:r>
              <a:rPr sz="4000" spc="-475" dirty="0">
                <a:solidFill>
                  <a:srgbClr val="FF0000"/>
                </a:solidFill>
                <a:latin typeface="Arial Black"/>
                <a:cs typeface="Arial Black"/>
              </a:rPr>
              <a:t>solvents</a:t>
            </a:r>
            <a:endParaRPr sz="4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2769" y="2543809"/>
            <a:ext cx="79933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340" dirty="0">
                <a:latin typeface="Arial Black"/>
                <a:cs typeface="Arial Black"/>
              </a:rPr>
              <a:t>S</a:t>
            </a:r>
            <a:r>
              <a:rPr sz="4125" b="0" spc="-509" baseline="-24242" dirty="0">
                <a:latin typeface="Arial Black"/>
                <a:cs typeface="Arial Black"/>
              </a:rPr>
              <a:t>N</a:t>
            </a:r>
            <a:r>
              <a:rPr sz="4800" b="0" spc="-340" dirty="0">
                <a:latin typeface="Arial Black"/>
                <a:cs typeface="Arial Black"/>
              </a:rPr>
              <a:t>1: </a:t>
            </a:r>
            <a:r>
              <a:rPr sz="4800" b="0" spc="-610" dirty="0">
                <a:latin typeface="Arial Black"/>
                <a:cs typeface="Arial Black"/>
              </a:rPr>
              <a:t>reaction </a:t>
            </a:r>
            <a:r>
              <a:rPr sz="4800" b="0" spc="-545" dirty="0">
                <a:latin typeface="Arial Black"/>
                <a:cs typeface="Arial Black"/>
              </a:rPr>
              <a:t>and</a:t>
            </a:r>
            <a:r>
              <a:rPr sz="4800" b="0" spc="-890" dirty="0">
                <a:latin typeface="Arial Black"/>
                <a:cs typeface="Arial Black"/>
              </a:rPr>
              <a:t> </a:t>
            </a:r>
            <a:r>
              <a:rPr sz="4800" b="0" spc="-630" dirty="0">
                <a:latin typeface="Arial Black"/>
                <a:cs typeface="Arial Black"/>
              </a:rPr>
              <a:t>mechanism</a:t>
            </a:r>
            <a:endParaRPr sz="4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666088"/>
            <a:ext cx="7767955" cy="720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465" dirty="0">
                <a:latin typeface="Arial Black"/>
                <a:cs typeface="Arial Black"/>
              </a:rPr>
              <a:t>Solvolysis </a:t>
            </a:r>
            <a:r>
              <a:rPr sz="4400" b="0" spc="-495" dirty="0">
                <a:latin typeface="Arial Black"/>
                <a:cs typeface="Arial Black"/>
              </a:rPr>
              <a:t>of </a:t>
            </a:r>
            <a:r>
              <a:rPr sz="4550" b="0" i="1" spc="-295" dirty="0">
                <a:latin typeface="Arial"/>
                <a:cs typeface="Arial"/>
              </a:rPr>
              <a:t>tert</a:t>
            </a:r>
            <a:r>
              <a:rPr sz="4400" b="0" spc="-295" dirty="0">
                <a:latin typeface="Arial Black"/>
                <a:cs typeface="Arial Black"/>
              </a:rPr>
              <a:t>-Butyl</a:t>
            </a:r>
            <a:r>
              <a:rPr sz="4400" b="0" spc="250" dirty="0">
                <a:latin typeface="Arial Black"/>
                <a:cs typeface="Arial Black"/>
              </a:rPr>
              <a:t> </a:t>
            </a:r>
            <a:r>
              <a:rPr sz="4400" b="0" spc="-530" dirty="0">
                <a:latin typeface="Arial Black"/>
                <a:cs typeface="Arial Black"/>
              </a:rPr>
              <a:t>Bromide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5729" y="3608070"/>
            <a:ext cx="15557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b="1" spc="-200" dirty="0">
                <a:solidFill>
                  <a:srgbClr val="FF7F3F"/>
                </a:solidFill>
                <a:latin typeface="Arial"/>
                <a:cs typeface="Arial"/>
              </a:rPr>
              <a:t>2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9939" y="3488690"/>
            <a:ext cx="94170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50215" algn="l"/>
              </a:tabLst>
            </a:pPr>
            <a:r>
              <a:rPr sz="2200" b="1" spc="-210" dirty="0">
                <a:solidFill>
                  <a:srgbClr val="FFFF00"/>
                </a:solidFill>
                <a:latin typeface="Arial"/>
                <a:cs typeface="Arial"/>
              </a:rPr>
              <a:t>+	</a:t>
            </a:r>
            <a:r>
              <a:rPr sz="2200" b="1" spc="-260" dirty="0">
                <a:solidFill>
                  <a:srgbClr val="FF7F3F"/>
                </a:solidFill>
                <a:latin typeface="Arial"/>
                <a:cs typeface="Arial"/>
              </a:rPr>
              <a:t>H</a:t>
            </a:r>
            <a:r>
              <a:rPr sz="2200" b="1" spc="-55" dirty="0">
                <a:solidFill>
                  <a:srgbClr val="FF7F3F"/>
                </a:solidFill>
                <a:latin typeface="Arial"/>
                <a:cs typeface="Arial"/>
              </a:rPr>
              <a:t> </a:t>
            </a:r>
            <a:r>
              <a:rPr sz="2200" b="1" spc="-280" dirty="0">
                <a:solidFill>
                  <a:srgbClr val="FF7F3F"/>
                </a:solidFill>
                <a:latin typeface="Arial"/>
                <a:cs typeface="Arial"/>
              </a:rPr>
              <a:t>O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30395" y="3513454"/>
            <a:ext cx="173990" cy="154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12280" y="3488690"/>
            <a:ext cx="16256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b="1" spc="-210" dirty="0">
                <a:solidFill>
                  <a:srgbClr val="FFFF00"/>
                </a:solidFill>
                <a:latin typeface="Arial"/>
                <a:cs typeface="Arial"/>
              </a:rPr>
              <a:t>+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56730" y="4540250"/>
            <a:ext cx="201422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47980" algn="l"/>
              </a:tabLst>
            </a:pPr>
            <a:r>
              <a:rPr sz="2200" b="1" spc="-210" dirty="0">
                <a:solidFill>
                  <a:srgbClr val="FFFF00"/>
                </a:solidFill>
                <a:latin typeface="Arial"/>
                <a:cs typeface="Arial"/>
              </a:rPr>
              <a:t>+	</a:t>
            </a:r>
            <a:r>
              <a:rPr sz="2200" b="1" spc="-185" dirty="0">
                <a:solidFill>
                  <a:srgbClr val="FFFF00"/>
                </a:solidFill>
                <a:latin typeface="Arial"/>
                <a:cs typeface="Arial"/>
              </a:rPr>
              <a:t>other</a:t>
            </a:r>
            <a:r>
              <a:rPr sz="2200" b="1" spc="-1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195" dirty="0">
                <a:solidFill>
                  <a:srgbClr val="FFFF00"/>
                </a:solidFill>
                <a:latin typeface="Arial"/>
                <a:cs typeface="Arial"/>
              </a:rPr>
              <a:t>products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95015" y="3243579"/>
            <a:ext cx="107632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u="sng" spc="-9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200" u="sng" spc="-24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sng" spc="-20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acetone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2309" y="3627120"/>
            <a:ext cx="113030" cy="2495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50" b="1" spc="-125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9300" y="3625850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0" y="0"/>
                </a:moveTo>
                <a:lnTo>
                  <a:pt x="90169" y="0"/>
                </a:lnTo>
              </a:path>
            </a:pathLst>
          </a:custGeom>
          <a:ln w="1651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8300" y="3440429"/>
            <a:ext cx="134556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03555" algn="l"/>
                <a:tab pos="995044" algn="l"/>
              </a:tabLst>
            </a:pPr>
            <a:r>
              <a:rPr sz="2200" b="1" spc="-275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200" b="1" spc="-260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sz="2200" b="1" spc="-26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sz="2200" b="1" spc="-275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200" b="1" spc="-260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86560" y="3627120"/>
            <a:ext cx="113030" cy="2495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50" b="1" spc="-125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endParaRPr sz="14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71880" y="3625850"/>
            <a:ext cx="259079" cy="0"/>
          </a:xfrm>
          <a:custGeom>
            <a:avLst/>
            <a:gdLst/>
            <a:ahLst/>
            <a:cxnLst/>
            <a:rect l="l" t="t" r="r" b="b"/>
            <a:pathLst>
              <a:path w="259080">
                <a:moveTo>
                  <a:pt x="0" y="0"/>
                </a:moveTo>
                <a:lnTo>
                  <a:pt x="259079" y="0"/>
                </a:lnTo>
              </a:path>
            </a:pathLst>
          </a:custGeom>
          <a:ln w="1651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59789" y="2849879"/>
            <a:ext cx="448309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b="1" spc="-275" dirty="0">
                <a:solidFill>
                  <a:srgbClr val="FFFF00"/>
                </a:solidFill>
                <a:latin typeface="Arial"/>
                <a:cs typeface="Arial"/>
              </a:rPr>
              <a:t>CH</a:t>
            </a:r>
            <a:r>
              <a:rPr sz="2175" b="1" spc="-187" baseline="-28735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endParaRPr sz="2175" baseline="-28735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56310" y="3183889"/>
            <a:ext cx="0" cy="294640"/>
          </a:xfrm>
          <a:custGeom>
            <a:avLst/>
            <a:gdLst/>
            <a:ahLst/>
            <a:cxnLst/>
            <a:rect l="l" t="t" r="r" b="b"/>
            <a:pathLst>
              <a:path h="294639">
                <a:moveTo>
                  <a:pt x="0" y="294639"/>
                </a:moveTo>
                <a:lnTo>
                  <a:pt x="0" y="0"/>
                </a:lnTo>
              </a:path>
            </a:pathLst>
          </a:custGeom>
          <a:ln w="1651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59789" y="4029709"/>
            <a:ext cx="28448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b="1" spc="-275" dirty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sz="2200" b="1" spc="-14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endParaRPr sz="2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56310" y="3773170"/>
            <a:ext cx="0" cy="294640"/>
          </a:xfrm>
          <a:custGeom>
            <a:avLst/>
            <a:gdLst/>
            <a:ahLst/>
            <a:cxnLst/>
            <a:rect l="l" t="t" r="r" b="b"/>
            <a:pathLst>
              <a:path h="294639">
                <a:moveTo>
                  <a:pt x="0" y="0"/>
                </a:moveTo>
                <a:lnTo>
                  <a:pt x="0" y="294639"/>
                </a:lnTo>
              </a:path>
            </a:pathLst>
          </a:custGeom>
          <a:ln w="1651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355590" y="3595370"/>
            <a:ext cx="113030" cy="2495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50" b="1" spc="-125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endParaRPr sz="14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402579" y="3592829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90170" y="0"/>
                </a:lnTo>
              </a:path>
            </a:pathLst>
          </a:custGeom>
          <a:ln w="1651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20309" y="3407409"/>
            <a:ext cx="134683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03555" algn="l"/>
                <a:tab pos="996315" algn="l"/>
              </a:tabLst>
            </a:pPr>
            <a:r>
              <a:rPr sz="2200" b="1" spc="-275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200" b="1" spc="-260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sz="2200" b="1" spc="-26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sz="2200" b="1" spc="-275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200" b="1" spc="-260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endParaRPr sz="2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38570" y="3595370"/>
            <a:ext cx="113030" cy="2495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50" b="1" spc="-125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endParaRPr sz="14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723890" y="3592829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60350" y="0"/>
                </a:lnTo>
              </a:path>
            </a:pathLst>
          </a:custGeom>
          <a:ln w="1651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511800" y="2818129"/>
            <a:ext cx="448309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b="1" spc="-265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200" b="1" spc="-285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175" b="1" spc="-187" baseline="-28735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endParaRPr sz="2175" baseline="-28735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609590" y="3150870"/>
            <a:ext cx="0" cy="294640"/>
          </a:xfrm>
          <a:custGeom>
            <a:avLst/>
            <a:gdLst/>
            <a:ahLst/>
            <a:cxnLst/>
            <a:rect l="l" t="t" r="r" b="b"/>
            <a:pathLst>
              <a:path h="294639">
                <a:moveTo>
                  <a:pt x="0" y="294639"/>
                </a:moveTo>
                <a:lnTo>
                  <a:pt x="0" y="0"/>
                </a:lnTo>
              </a:path>
            </a:pathLst>
          </a:custGeom>
          <a:ln w="1651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505450" y="3996690"/>
            <a:ext cx="37782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b="1" spc="-275" dirty="0">
                <a:solidFill>
                  <a:srgbClr val="FF7F3F"/>
                </a:solidFill>
                <a:latin typeface="Arial"/>
                <a:cs typeface="Arial"/>
              </a:rPr>
              <a:t>O</a:t>
            </a:r>
            <a:r>
              <a:rPr sz="2200" b="1" spc="-260" dirty="0">
                <a:solidFill>
                  <a:srgbClr val="FF7F3F"/>
                </a:solidFill>
                <a:latin typeface="Arial"/>
                <a:cs typeface="Arial"/>
              </a:rPr>
              <a:t>H</a:t>
            </a:r>
            <a:endParaRPr sz="2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609590" y="3740150"/>
            <a:ext cx="0" cy="294640"/>
          </a:xfrm>
          <a:custGeom>
            <a:avLst/>
            <a:gdLst/>
            <a:ahLst/>
            <a:cxnLst/>
            <a:rect l="l" t="t" r="r" b="b"/>
            <a:pathLst>
              <a:path h="294639">
                <a:moveTo>
                  <a:pt x="0" y="0"/>
                </a:moveTo>
                <a:lnTo>
                  <a:pt x="0" y="294639"/>
                </a:lnTo>
              </a:path>
            </a:pathLst>
          </a:custGeom>
          <a:ln w="1651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299959" y="3440429"/>
            <a:ext cx="77724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03555" algn="l"/>
              </a:tabLst>
            </a:pPr>
            <a:r>
              <a:rPr sz="2200" b="1" spc="-260" dirty="0">
                <a:solidFill>
                  <a:srgbClr val="FF7F3F"/>
                </a:solidFill>
                <a:latin typeface="Arial"/>
                <a:cs typeface="Arial"/>
              </a:rPr>
              <a:t>H	</a:t>
            </a:r>
            <a:r>
              <a:rPr sz="2200" b="1" spc="-265" dirty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sz="2200" b="1" spc="-14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endParaRPr sz="2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512050" y="3625850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9079" y="0"/>
                </a:lnTo>
              </a:path>
            </a:pathLst>
          </a:custGeom>
          <a:ln w="1651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3329" y="63500"/>
            <a:ext cx="41128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315" dirty="0">
                <a:latin typeface="Arial Black"/>
                <a:cs typeface="Arial Black"/>
              </a:rPr>
              <a:t>S</a:t>
            </a:r>
            <a:r>
              <a:rPr sz="3825" b="0" spc="-472" baseline="-23965" dirty="0">
                <a:latin typeface="Arial Black"/>
                <a:cs typeface="Arial Black"/>
              </a:rPr>
              <a:t>N</a:t>
            </a:r>
            <a:r>
              <a:rPr sz="4400" b="0" spc="-315" dirty="0">
                <a:latin typeface="Arial Black"/>
                <a:cs typeface="Arial Black"/>
              </a:rPr>
              <a:t>1:</a:t>
            </a:r>
            <a:r>
              <a:rPr sz="4400" b="0" spc="-295" dirty="0">
                <a:latin typeface="Arial Black"/>
                <a:cs typeface="Arial Black"/>
              </a:rPr>
              <a:t> </a:t>
            </a:r>
            <a:r>
              <a:rPr sz="4400" b="0" spc="-550" dirty="0">
                <a:latin typeface="Arial Black"/>
                <a:cs typeface="Arial Black"/>
              </a:rPr>
              <a:t>Mechanism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12459" y="6172200"/>
            <a:ext cx="2997200" cy="397510"/>
          </a:xfrm>
          <a:prstGeom prst="rect">
            <a:avLst/>
          </a:prstGeom>
          <a:solidFill>
            <a:srgbClr val="E4FFFF"/>
          </a:solidFill>
        </p:spPr>
        <p:txBody>
          <a:bodyPr vert="horz" wrap="square" lIns="0" tIns="4572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60"/>
              </a:spcBef>
              <a:tabLst>
                <a:tab pos="882015" algn="l"/>
              </a:tabLst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1935:	Hughes &amp;</a:t>
            </a:r>
            <a:r>
              <a:rPr sz="20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Ingold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-4672" y="1285647"/>
            <a:ext cx="8853624" cy="45089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03370" y="406400"/>
            <a:ext cx="9448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40" dirty="0">
                <a:solidFill>
                  <a:srgbClr val="FF0000"/>
                </a:solidFill>
                <a:latin typeface="Arial Black"/>
                <a:cs typeface="Arial Black"/>
              </a:rPr>
              <a:t>S</a:t>
            </a:r>
            <a:r>
              <a:rPr sz="3825" spc="-419" baseline="-23965" dirty="0">
                <a:solidFill>
                  <a:srgbClr val="FF0000"/>
                </a:solidFill>
                <a:latin typeface="Arial Black"/>
                <a:cs typeface="Arial Black"/>
              </a:rPr>
              <a:t>N</a:t>
            </a:r>
            <a:r>
              <a:rPr sz="4400" spc="-490" dirty="0">
                <a:solidFill>
                  <a:srgbClr val="FF0000"/>
                </a:solidFill>
                <a:latin typeface="Arial Black"/>
                <a:cs typeface="Arial Black"/>
              </a:rPr>
              <a:t>2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0610" y="1648459"/>
            <a:ext cx="58966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0" spc="1147" baseline="17094" dirty="0">
                <a:solidFill>
                  <a:srgbClr val="00CCFF"/>
                </a:solidFill>
                <a:latin typeface="Symbol"/>
                <a:cs typeface="Symbol"/>
              </a:rPr>
              <a:t></a:t>
            </a:r>
            <a:r>
              <a:rPr sz="3900" b="0" spc="1147" baseline="17094" dirty="0">
                <a:solidFill>
                  <a:srgbClr val="00CCFF"/>
                </a:solidFill>
                <a:latin typeface="Times New Roman"/>
                <a:cs typeface="Times New Roman"/>
              </a:rPr>
              <a:t> </a:t>
            </a:r>
            <a:r>
              <a:rPr sz="4000" b="0" spc="-505" dirty="0">
                <a:solidFill>
                  <a:srgbClr val="0000CC"/>
                </a:solidFill>
                <a:latin typeface="Arial Black"/>
                <a:cs typeface="Arial Black"/>
              </a:rPr>
              <a:t>reaction </a:t>
            </a:r>
            <a:r>
              <a:rPr sz="4000" b="0" spc="-450" dirty="0">
                <a:solidFill>
                  <a:srgbClr val="0000CC"/>
                </a:solidFill>
                <a:latin typeface="Arial Black"/>
                <a:cs typeface="Arial Black"/>
              </a:rPr>
              <a:t>and</a:t>
            </a:r>
            <a:r>
              <a:rPr sz="4000" b="0" spc="-685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4000" b="0" spc="-525" dirty="0">
                <a:solidFill>
                  <a:srgbClr val="0000CC"/>
                </a:solidFill>
                <a:latin typeface="Arial Black"/>
                <a:cs typeface="Arial Black"/>
              </a:rPr>
              <a:t>mechanism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0610" y="2259329"/>
            <a:ext cx="4573270" cy="407416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10"/>
              </a:spcBef>
              <a:buClr>
                <a:srgbClr val="00CCFF"/>
              </a:buClr>
              <a:buSzPct val="65000"/>
              <a:buFont typeface="Symbol"/>
              <a:buChar char=""/>
              <a:tabLst>
                <a:tab pos="355600" algn="l"/>
              </a:tabLst>
            </a:pPr>
            <a:r>
              <a:rPr sz="4000" spc="-530" dirty="0">
                <a:solidFill>
                  <a:srgbClr val="0000CC"/>
                </a:solidFill>
                <a:latin typeface="Arial Black"/>
                <a:cs typeface="Arial Black"/>
              </a:rPr>
              <a:t>kinetics</a:t>
            </a:r>
            <a:endParaRPr sz="400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spcBef>
                <a:spcPts val="509"/>
              </a:spcBef>
              <a:buClr>
                <a:srgbClr val="00CCFF"/>
              </a:buClr>
              <a:buSzPct val="65000"/>
              <a:buFont typeface="Symbol"/>
              <a:buChar char=""/>
              <a:tabLst>
                <a:tab pos="355600" algn="l"/>
              </a:tabLst>
            </a:pPr>
            <a:r>
              <a:rPr sz="4000" spc="-509" dirty="0">
                <a:solidFill>
                  <a:srgbClr val="0000CC"/>
                </a:solidFill>
                <a:latin typeface="Arial Black"/>
                <a:cs typeface="Arial Black"/>
              </a:rPr>
              <a:t>stereochemistry</a:t>
            </a:r>
            <a:endParaRPr sz="400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spcBef>
                <a:spcPts val="520"/>
              </a:spcBef>
              <a:buClr>
                <a:srgbClr val="00CCFF"/>
              </a:buClr>
              <a:buSzPct val="65000"/>
              <a:buFont typeface="Symbol"/>
              <a:buChar char=""/>
              <a:tabLst>
                <a:tab pos="355600" algn="l"/>
              </a:tabLst>
            </a:pPr>
            <a:r>
              <a:rPr sz="4000" spc="-495" dirty="0">
                <a:solidFill>
                  <a:srgbClr val="FF0000"/>
                </a:solidFill>
                <a:latin typeface="Arial Black"/>
                <a:cs typeface="Arial Black"/>
              </a:rPr>
              <a:t>substrate</a:t>
            </a:r>
            <a:r>
              <a:rPr sz="4000" spc="-28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4000" spc="-525" dirty="0">
                <a:solidFill>
                  <a:srgbClr val="FF0000"/>
                </a:solidFill>
                <a:latin typeface="Arial Black"/>
                <a:cs typeface="Arial Black"/>
              </a:rPr>
              <a:t>structure</a:t>
            </a:r>
            <a:endParaRPr sz="400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spcBef>
                <a:spcPts val="509"/>
              </a:spcBef>
              <a:buClr>
                <a:srgbClr val="00CCFF"/>
              </a:buClr>
              <a:buSzPct val="65000"/>
              <a:buFont typeface="Symbol"/>
              <a:buChar char=""/>
              <a:tabLst>
                <a:tab pos="355600" algn="l"/>
              </a:tabLst>
            </a:pPr>
            <a:r>
              <a:rPr sz="4000" spc="-470" dirty="0">
                <a:solidFill>
                  <a:srgbClr val="FF0000"/>
                </a:solidFill>
                <a:latin typeface="Arial Black"/>
                <a:cs typeface="Arial Black"/>
              </a:rPr>
              <a:t>nucleophiles</a:t>
            </a:r>
            <a:endParaRPr sz="400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spcBef>
                <a:spcPts val="520"/>
              </a:spcBef>
              <a:buClr>
                <a:srgbClr val="00CCFF"/>
              </a:buClr>
              <a:buSzPct val="65000"/>
              <a:buFont typeface="Symbol"/>
              <a:buChar char=""/>
              <a:tabLst>
                <a:tab pos="355600" algn="l"/>
              </a:tabLst>
            </a:pPr>
            <a:r>
              <a:rPr sz="4000" spc="-450" dirty="0">
                <a:solidFill>
                  <a:srgbClr val="FF0000"/>
                </a:solidFill>
                <a:latin typeface="Arial Black"/>
                <a:cs typeface="Arial Black"/>
              </a:rPr>
              <a:t>leaving</a:t>
            </a:r>
            <a:r>
              <a:rPr sz="4000" spc="-24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4000" spc="-450" dirty="0">
                <a:solidFill>
                  <a:srgbClr val="FF0000"/>
                </a:solidFill>
                <a:latin typeface="Arial Black"/>
                <a:cs typeface="Arial Black"/>
              </a:rPr>
              <a:t>groups</a:t>
            </a:r>
            <a:endParaRPr sz="400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spcBef>
                <a:spcPts val="509"/>
              </a:spcBef>
              <a:buClr>
                <a:srgbClr val="00CCFF"/>
              </a:buClr>
              <a:buSzPct val="65000"/>
              <a:buFont typeface="Symbol"/>
              <a:buChar char=""/>
              <a:tabLst>
                <a:tab pos="355600" algn="l"/>
              </a:tabLst>
            </a:pPr>
            <a:r>
              <a:rPr sz="4000" spc="-475" dirty="0">
                <a:solidFill>
                  <a:srgbClr val="FF0000"/>
                </a:solidFill>
                <a:latin typeface="Arial Black"/>
                <a:cs typeface="Arial Black"/>
              </a:rPr>
              <a:t>solvents</a:t>
            </a:r>
            <a:endParaRPr sz="4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2960" y="2319020"/>
            <a:ext cx="60001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360" dirty="0">
                <a:latin typeface="Arial Black"/>
                <a:cs typeface="Arial Black"/>
              </a:rPr>
              <a:t>S</a:t>
            </a:r>
            <a:r>
              <a:rPr sz="4125" b="0" spc="-540" baseline="-24242" dirty="0">
                <a:latin typeface="Arial Black"/>
                <a:cs typeface="Arial Black"/>
              </a:rPr>
              <a:t>N</a:t>
            </a:r>
            <a:r>
              <a:rPr sz="4800" b="0" spc="-360" dirty="0">
                <a:latin typeface="Arial Black"/>
                <a:cs typeface="Arial Black"/>
              </a:rPr>
              <a:t>1 </a:t>
            </a:r>
            <a:r>
              <a:rPr sz="4800" b="0" spc="-605" dirty="0">
                <a:latin typeface="Arial Black"/>
                <a:cs typeface="Arial Black"/>
              </a:rPr>
              <a:t>reaction </a:t>
            </a:r>
            <a:r>
              <a:rPr sz="4800" b="0" spc="-265" dirty="0">
                <a:latin typeface="Arial Black"/>
                <a:cs typeface="Arial Black"/>
              </a:rPr>
              <a:t>:</a:t>
            </a:r>
            <a:r>
              <a:rPr sz="4800" b="0" spc="-919" dirty="0">
                <a:latin typeface="Arial Black"/>
                <a:cs typeface="Arial Black"/>
              </a:rPr>
              <a:t> </a:t>
            </a:r>
            <a:r>
              <a:rPr sz="4800" b="0" spc="-640" dirty="0">
                <a:latin typeface="Arial Black"/>
                <a:cs typeface="Arial Black"/>
              </a:rPr>
              <a:t>Kinetics</a:t>
            </a:r>
            <a:endParaRPr sz="4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7209" y="635000"/>
            <a:ext cx="7386955" cy="4095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5550">
              <a:lnSpc>
                <a:spcPct val="100000"/>
              </a:lnSpc>
              <a:spcBef>
                <a:spcPts val="100"/>
              </a:spcBef>
              <a:tabLst>
                <a:tab pos="4965700" algn="l"/>
              </a:tabLst>
            </a:pPr>
            <a:r>
              <a:rPr sz="4400" spc="-335" dirty="0">
                <a:solidFill>
                  <a:srgbClr val="FF0000"/>
                </a:solidFill>
                <a:latin typeface="Arial Black"/>
                <a:cs typeface="Arial Black"/>
              </a:rPr>
              <a:t>S</a:t>
            </a:r>
            <a:r>
              <a:rPr sz="3825" spc="-502" baseline="-23965" dirty="0">
                <a:solidFill>
                  <a:srgbClr val="FF0000"/>
                </a:solidFill>
                <a:latin typeface="Arial Black"/>
                <a:cs typeface="Arial Black"/>
              </a:rPr>
              <a:t>N</a:t>
            </a:r>
            <a:r>
              <a:rPr sz="4400" spc="-335" dirty="0">
                <a:solidFill>
                  <a:srgbClr val="FF0000"/>
                </a:solidFill>
                <a:latin typeface="Arial Black"/>
                <a:cs typeface="Arial Black"/>
              </a:rPr>
              <a:t>1</a:t>
            </a:r>
            <a:r>
              <a:rPr sz="4400" spc="-25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4400" spc="-495" dirty="0">
                <a:solidFill>
                  <a:srgbClr val="FF0000"/>
                </a:solidFill>
                <a:latin typeface="Arial Black"/>
                <a:cs typeface="Arial Black"/>
              </a:rPr>
              <a:t>Reaction:	</a:t>
            </a:r>
            <a:r>
              <a:rPr sz="4400" spc="-585" dirty="0">
                <a:solidFill>
                  <a:srgbClr val="FF0000"/>
                </a:solidFill>
                <a:latin typeface="Arial Black"/>
                <a:cs typeface="Arial Black"/>
              </a:rPr>
              <a:t>kinetics</a:t>
            </a:r>
            <a:endParaRPr sz="4400">
              <a:latin typeface="Arial Black"/>
              <a:cs typeface="Arial Black"/>
            </a:endParaRPr>
          </a:p>
          <a:p>
            <a:pPr marL="354330" marR="5080" indent="-341630">
              <a:lnSpc>
                <a:spcPts val="4750"/>
              </a:lnSpc>
              <a:spcBef>
                <a:spcPts val="5650"/>
              </a:spcBef>
              <a:buClr>
                <a:srgbClr val="00CCFF"/>
              </a:buClr>
              <a:buSzPct val="64772"/>
              <a:buFont typeface="Symbol"/>
              <a:buChar char=""/>
              <a:tabLst>
                <a:tab pos="354330" algn="l"/>
              </a:tabLst>
            </a:pPr>
            <a:r>
              <a:rPr sz="4400" spc="-500" dirty="0">
                <a:solidFill>
                  <a:srgbClr val="0000CC"/>
                </a:solidFill>
                <a:latin typeface="Arial Black"/>
                <a:cs typeface="Arial Black"/>
              </a:rPr>
              <a:t>The </a:t>
            </a:r>
            <a:r>
              <a:rPr sz="4400" spc="-545" dirty="0">
                <a:solidFill>
                  <a:srgbClr val="0000CC"/>
                </a:solidFill>
                <a:latin typeface="Arial Black"/>
                <a:cs typeface="Arial Black"/>
              </a:rPr>
              <a:t>reactions </a:t>
            </a:r>
            <a:r>
              <a:rPr sz="4400" spc="-565" dirty="0">
                <a:solidFill>
                  <a:srgbClr val="0000CC"/>
                </a:solidFill>
                <a:latin typeface="Arial Black"/>
                <a:cs typeface="Arial Black"/>
              </a:rPr>
              <a:t>follows </a:t>
            </a:r>
            <a:r>
              <a:rPr sz="4400" spc="-540" dirty="0">
                <a:solidFill>
                  <a:srgbClr val="0000CC"/>
                </a:solidFill>
                <a:latin typeface="Arial Black"/>
                <a:cs typeface="Arial Black"/>
              </a:rPr>
              <a:t>first  </a:t>
            </a:r>
            <a:r>
              <a:rPr sz="4400" spc="-495" dirty="0">
                <a:solidFill>
                  <a:srgbClr val="0000CC"/>
                </a:solidFill>
                <a:latin typeface="Arial Black"/>
                <a:cs typeface="Arial Black"/>
              </a:rPr>
              <a:t>order (unimolecular)</a:t>
            </a:r>
            <a:r>
              <a:rPr sz="4400" spc="-10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4400" spc="-585" dirty="0">
                <a:solidFill>
                  <a:srgbClr val="0000CC"/>
                </a:solidFill>
                <a:latin typeface="Arial Black"/>
                <a:cs typeface="Arial Black"/>
              </a:rPr>
              <a:t>kinetics</a:t>
            </a:r>
            <a:endParaRPr sz="4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CCFF"/>
              </a:buClr>
              <a:buFont typeface="Symbol"/>
              <a:buChar char=""/>
            </a:pPr>
            <a:endParaRPr sz="55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buClr>
                <a:srgbClr val="00CCFF"/>
              </a:buClr>
              <a:buSzPct val="64772"/>
              <a:buFont typeface="Symbol"/>
              <a:buChar char=""/>
              <a:tabLst>
                <a:tab pos="354330" algn="l"/>
              </a:tabLst>
            </a:pPr>
            <a:r>
              <a:rPr sz="4400" spc="-490" dirty="0">
                <a:solidFill>
                  <a:srgbClr val="0000CC"/>
                </a:solidFill>
                <a:latin typeface="Arial Black"/>
                <a:cs typeface="Arial Black"/>
              </a:rPr>
              <a:t>Rate </a:t>
            </a:r>
            <a:r>
              <a:rPr sz="4400" spc="-340" dirty="0">
                <a:solidFill>
                  <a:srgbClr val="0000CC"/>
                </a:solidFill>
                <a:latin typeface="Arial Black"/>
                <a:cs typeface="Arial Black"/>
              </a:rPr>
              <a:t>= </a:t>
            </a:r>
            <a:r>
              <a:rPr sz="4400" spc="-735" dirty="0">
                <a:solidFill>
                  <a:srgbClr val="0000CC"/>
                </a:solidFill>
                <a:latin typeface="Arial Black"/>
                <a:cs typeface="Arial Black"/>
              </a:rPr>
              <a:t>k</a:t>
            </a:r>
            <a:r>
              <a:rPr sz="4400" spc="-665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4400" spc="-440" dirty="0">
                <a:solidFill>
                  <a:srgbClr val="0000CC"/>
                </a:solidFill>
                <a:latin typeface="Arial Black"/>
                <a:cs typeface="Arial Black"/>
              </a:rPr>
              <a:t>[R-Br]</a:t>
            </a:r>
            <a:r>
              <a:rPr sz="3825" spc="-660" baseline="28322" dirty="0">
                <a:solidFill>
                  <a:srgbClr val="0000CC"/>
                </a:solidFill>
                <a:latin typeface="Arial Black"/>
                <a:cs typeface="Arial Black"/>
              </a:rPr>
              <a:t>1</a:t>
            </a:r>
            <a:endParaRPr sz="3825" baseline="28322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2590800"/>
            <a:ext cx="41148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8200" y="2514600"/>
            <a:ext cx="4267200" cy="421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95779" y="1511299"/>
            <a:ext cx="217804" cy="344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00" b="1" spc="-10" dirty="0">
                <a:latin typeface="Arial"/>
                <a:cs typeface="Arial"/>
              </a:rPr>
              <a:t>R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11679" y="1685289"/>
            <a:ext cx="299720" cy="0"/>
          </a:xfrm>
          <a:custGeom>
            <a:avLst/>
            <a:gdLst/>
            <a:ahLst/>
            <a:cxnLst/>
            <a:rect l="l" t="t" r="r" b="b"/>
            <a:pathLst>
              <a:path w="299719">
                <a:moveTo>
                  <a:pt x="0" y="0"/>
                </a:moveTo>
                <a:lnTo>
                  <a:pt x="299719" y="0"/>
                </a:lnTo>
              </a:path>
            </a:pathLst>
          </a:custGeom>
          <a:ln w="1651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55820" y="1540510"/>
            <a:ext cx="217804" cy="344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00" b="1" spc="-10" dirty="0">
                <a:latin typeface="Arial"/>
                <a:cs typeface="Arial"/>
              </a:rPr>
              <a:t>R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72025" y="1476375"/>
            <a:ext cx="173989" cy="173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47129" y="1490979"/>
            <a:ext cx="890269" cy="344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22605" algn="l"/>
              </a:tabLst>
            </a:pPr>
            <a:r>
              <a:rPr sz="2100" b="1" spc="-10" dirty="0">
                <a:latin typeface="Arial"/>
                <a:cs typeface="Arial"/>
              </a:rPr>
              <a:t>R	</a:t>
            </a:r>
            <a:r>
              <a:rPr sz="2100" b="1" spc="-15" dirty="0">
                <a:latin typeface="Arial"/>
                <a:cs typeface="Arial"/>
              </a:rPr>
              <a:t>N</a:t>
            </a:r>
            <a:r>
              <a:rPr sz="2100" b="1" spc="-5" dirty="0">
                <a:latin typeface="Arial"/>
                <a:cs typeface="Arial"/>
              </a:rPr>
              <a:t>u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64300" y="1662429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24170" y="1774190"/>
            <a:ext cx="379730" cy="344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00" b="1" spc="-15" dirty="0">
                <a:latin typeface="Arial"/>
                <a:cs typeface="Arial"/>
              </a:rPr>
              <a:t>N</a:t>
            </a:r>
            <a:r>
              <a:rPr sz="2100" b="1" spc="-5" dirty="0">
                <a:latin typeface="Arial"/>
                <a:cs typeface="Arial"/>
              </a:rPr>
              <a:t>u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75325" y="1755775"/>
            <a:ext cx="173989" cy="1739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96054" y="1439544"/>
            <a:ext cx="173990" cy="1739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312670" y="1352549"/>
            <a:ext cx="1045844" cy="344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150" b="1" spc="67" baseline="-33068" dirty="0">
                <a:latin typeface="Arial"/>
                <a:cs typeface="Arial"/>
              </a:rPr>
              <a:t>LG</a:t>
            </a:r>
            <a:r>
              <a:rPr sz="2100" b="1" u="heavy" spc="3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slow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86809" y="1516379"/>
            <a:ext cx="768985" cy="344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03885" algn="l"/>
              </a:tabLst>
            </a:pPr>
            <a:r>
              <a:rPr sz="3150" b="1" spc="7" baseline="2645" dirty="0">
                <a:latin typeface="Arial"/>
                <a:cs typeface="Arial"/>
              </a:rPr>
              <a:t>L</a:t>
            </a:r>
            <a:r>
              <a:rPr sz="3150" b="1" spc="-15" baseline="2645" dirty="0">
                <a:latin typeface="Arial"/>
                <a:cs typeface="Arial"/>
              </a:rPr>
              <a:t>G</a:t>
            </a:r>
            <a:r>
              <a:rPr sz="3150" b="1" baseline="2645" dirty="0">
                <a:latin typeface="Arial"/>
                <a:cs typeface="Arial"/>
              </a:rPr>
              <a:t>	</a:t>
            </a:r>
            <a:r>
              <a:rPr sz="2100" b="1" spc="-5" dirty="0">
                <a:latin typeface="Times New Roman"/>
                <a:cs typeface="Times New Roman"/>
              </a:rPr>
              <a:t>+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89879" y="1223010"/>
            <a:ext cx="441959" cy="344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00" b="1" spc="5" dirty="0">
                <a:latin typeface="Times New Roman"/>
                <a:cs typeface="Times New Roman"/>
              </a:rPr>
              <a:t>f</a:t>
            </a:r>
            <a:r>
              <a:rPr sz="2100" b="1" spc="-5" dirty="0">
                <a:latin typeface="Times New Roman"/>
                <a:cs typeface="Times New Roman"/>
              </a:rPr>
              <a:t>a</a:t>
            </a:r>
            <a:r>
              <a:rPr sz="2100" b="1" dirty="0">
                <a:latin typeface="Times New Roman"/>
                <a:cs typeface="Times New Roman"/>
              </a:rPr>
              <a:t>s</a:t>
            </a:r>
            <a:r>
              <a:rPr sz="2100" b="1" spc="-5" dirty="0">
                <a:latin typeface="Times New Roman"/>
                <a:cs typeface="Times New Roman"/>
              </a:rPr>
              <a:t>t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91079" y="1991360"/>
            <a:ext cx="2029460" cy="344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80085" algn="l"/>
                <a:tab pos="963294" algn="l"/>
              </a:tabLst>
            </a:pPr>
            <a:r>
              <a:rPr sz="2100" b="1" spc="-5" dirty="0">
                <a:latin typeface="Times New Roman"/>
                <a:cs typeface="Times New Roman"/>
              </a:rPr>
              <a:t>Rate	=	K[R-LG]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65500" y="1657350"/>
            <a:ext cx="165100" cy="43180"/>
          </a:xfrm>
          <a:custGeom>
            <a:avLst/>
            <a:gdLst/>
            <a:ahLst/>
            <a:cxnLst/>
            <a:rect l="l" t="t" r="r" b="b"/>
            <a:pathLst>
              <a:path w="165100" h="43180">
                <a:moveTo>
                  <a:pt x="0" y="0"/>
                </a:moveTo>
                <a:lnTo>
                  <a:pt x="20320" y="43179"/>
                </a:lnTo>
                <a:lnTo>
                  <a:pt x="165100" y="431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08910" y="1734820"/>
            <a:ext cx="166370" cy="41910"/>
          </a:xfrm>
          <a:custGeom>
            <a:avLst/>
            <a:gdLst/>
            <a:ahLst/>
            <a:cxnLst/>
            <a:rect l="l" t="t" r="r" b="b"/>
            <a:pathLst>
              <a:path w="166369" h="41910">
                <a:moveTo>
                  <a:pt x="144779" y="0"/>
                </a:moveTo>
                <a:lnTo>
                  <a:pt x="0" y="0"/>
                </a:lnTo>
                <a:lnTo>
                  <a:pt x="166369" y="41909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54960" y="1742439"/>
            <a:ext cx="671830" cy="0"/>
          </a:xfrm>
          <a:custGeom>
            <a:avLst/>
            <a:gdLst/>
            <a:ahLst/>
            <a:cxnLst/>
            <a:rect l="l" t="t" r="r" b="b"/>
            <a:pathLst>
              <a:path w="671829">
                <a:moveTo>
                  <a:pt x="0" y="0"/>
                </a:moveTo>
                <a:lnTo>
                  <a:pt x="6718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53689" y="1743075"/>
            <a:ext cx="676910" cy="0"/>
          </a:xfrm>
          <a:custGeom>
            <a:avLst/>
            <a:gdLst/>
            <a:ahLst/>
            <a:cxnLst/>
            <a:rect l="l" t="t" r="r" b="b"/>
            <a:pathLst>
              <a:path w="676910">
                <a:moveTo>
                  <a:pt x="0" y="0"/>
                </a:moveTo>
                <a:lnTo>
                  <a:pt x="676910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90259" y="1644650"/>
            <a:ext cx="167640" cy="87630"/>
          </a:xfrm>
          <a:custGeom>
            <a:avLst/>
            <a:gdLst/>
            <a:ahLst/>
            <a:cxnLst/>
            <a:rect l="l" t="t" r="r" b="b"/>
            <a:pathLst>
              <a:path w="167639" h="87630">
                <a:moveTo>
                  <a:pt x="0" y="0"/>
                </a:moveTo>
                <a:lnTo>
                  <a:pt x="21589" y="45720"/>
                </a:lnTo>
                <a:lnTo>
                  <a:pt x="0" y="87629"/>
                </a:lnTo>
                <a:lnTo>
                  <a:pt x="167639" y="457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96509" y="1689100"/>
            <a:ext cx="811530" cy="0"/>
          </a:xfrm>
          <a:custGeom>
            <a:avLst/>
            <a:gdLst/>
            <a:ahLst/>
            <a:cxnLst/>
            <a:rect l="l" t="t" r="r" b="b"/>
            <a:pathLst>
              <a:path w="811529">
                <a:moveTo>
                  <a:pt x="81152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93970" y="1691004"/>
            <a:ext cx="817880" cy="0"/>
          </a:xfrm>
          <a:custGeom>
            <a:avLst/>
            <a:gdLst/>
            <a:ahLst/>
            <a:cxnLst/>
            <a:rect l="l" t="t" r="r" b="b"/>
            <a:pathLst>
              <a:path w="817879">
                <a:moveTo>
                  <a:pt x="0" y="0"/>
                </a:moveTo>
                <a:lnTo>
                  <a:pt x="817879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49400" y="1094739"/>
            <a:ext cx="5816600" cy="1254760"/>
          </a:xfrm>
          <a:custGeom>
            <a:avLst/>
            <a:gdLst/>
            <a:ahLst/>
            <a:cxnLst/>
            <a:rect l="l" t="t" r="r" b="b"/>
            <a:pathLst>
              <a:path w="5816600" h="1254760">
                <a:moveTo>
                  <a:pt x="100330" y="0"/>
                </a:moveTo>
                <a:lnTo>
                  <a:pt x="5716270" y="0"/>
                </a:lnTo>
                <a:lnTo>
                  <a:pt x="5754985" y="7818"/>
                </a:lnTo>
                <a:lnTo>
                  <a:pt x="5786913" y="29210"/>
                </a:lnTo>
                <a:lnTo>
                  <a:pt x="5808602" y="61079"/>
                </a:lnTo>
                <a:lnTo>
                  <a:pt x="5816600" y="100330"/>
                </a:lnTo>
                <a:lnTo>
                  <a:pt x="5816600" y="1154430"/>
                </a:lnTo>
                <a:lnTo>
                  <a:pt x="5808602" y="1193145"/>
                </a:lnTo>
                <a:lnTo>
                  <a:pt x="5786913" y="1225073"/>
                </a:lnTo>
                <a:lnTo>
                  <a:pt x="5754985" y="1246762"/>
                </a:lnTo>
                <a:lnTo>
                  <a:pt x="5716270" y="1254760"/>
                </a:lnTo>
                <a:lnTo>
                  <a:pt x="100330" y="1254760"/>
                </a:lnTo>
                <a:lnTo>
                  <a:pt x="61614" y="1246762"/>
                </a:lnTo>
                <a:lnTo>
                  <a:pt x="29686" y="1225073"/>
                </a:lnTo>
                <a:lnTo>
                  <a:pt x="7997" y="1193145"/>
                </a:lnTo>
                <a:lnTo>
                  <a:pt x="0" y="1154430"/>
                </a:lnTo>
                <a:lnTo>
                  <a:pt x="0" y="100330"/>
                </a:lnTo>
                <a:lnTo>
                  <a:pt x="7997" y="61079"/>
                </a:lnTo>
                <a:lnTo>
                  <a:pt x="29686" y="29209"/>
                </a:lnTo>
                <a:lnTo>
                  <a:pt x="61614" y="7818"/>
                </a:lnTo>
                <a:lnTo>
                  <a:pt x="10033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844039" y="186690"/>
            <a:ext cx="49517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336698"/>
                </a:solidFill>
                <a:latin typeface="Times New Roman"/>
                <a:cs typeface="Times New Roman"/>
              </a:rPr>
              <a:t>Reaction profile </a:t>
            </a:r>
            <a:r>
              <a:rPr sz="2800" dirty="0">
                <a:solidFill>
                  <a:srgbClr val="336698"/>
                </a:solidFill>
                <a:latin typeface="Times New Roman"/>
                <a:cs typeface="Times New Roman"/>
              </a:rPr>
              <a:t>for </a:t>
            </a:r>
            <a:r>
              <a:rPr sz="2800" spc="10" dirty="0">
                <a:solidFill>
                  <a:srgbClr val="336698"/>
                </a:solidFill>
                <a:latin typeface="Times New Roman"/>
                <a:cs typeface="Times New Roman"/>
              </a:rPr>
              <a:t>S</a:t>
            </a:r>
            <a:r>
              <a:rPr sz="2400" spc="15" baseline="-24305" dirty="0">
                <a:solidFill>
                  <a:srgbClr val="336698"/>
                </a:solidFill>
                <a:latin typeface="Times New Roman"/>
                <a:cs typeface="Times New Roman"/>
              </a:rPr>
              <a:t>N</a:t>
            </a:r>
            <a:r>
              <a:rPr sz="2800" spc="10" dirty="0">
                <a:solidFill>
                  <a:srgbClr val="336698"/>
                </a:solidFill>
                <a:latin typeface="Times New Roman"/>
                <a:cs typeface="Times New Roman"/>
              </a:rPr>
              <a:t>1</a:t>
            </a:r>
            <a:r>
              <a:rPr sz="2800" spc="-70" dirty="0">
                <a:solidFill>
                  <a:srgbClr val="336698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336698"/>
                </a:solidFill>
                <a:latin typeface="Times New Roman"/>
                <a:cs typeface="Times New Roman"/>
              </a:rPr>
              <a:t>reaction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370" y="2319020"/>
            <a:ext cx="82600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360" dirty="0">
                <a:latin typeface="Arial Black"/>
                <a:cs typeface="Arial Black"/>
              </a:rPr>
              <a:t>S</a:t>
            </a:r>
            <a:r>
              <a:rPr sz="4125" b="0" spc="-540" baseline="-24242" dirty="0">
                <a:latin typeface="Arial Black"/>
                <a:cs typeface="Arial Black"/>
              </a:rPr>
              <a:t>N</a:t>
            </a:r>
            <a:r>
              <a:rPr sz="4800" b="0" spc="-360" dirty="0">
                <a:latin typeface="Arial Black"/>
                <a:cs typeface="Arial Black"/>
              </a:rPr>
              <a:t>1 </a:t>
            </a:r>
            <a:r>
              <a:rPr sz="4800" b="0" spc="-610" dirty="0">
                <a:latin typeface="Arial Black"/>
                <a:cs typeface="Arial Black"/>
              </a:rPr>
              <a:t>reaction </a:t>
            </a:r>
            <a:r>
              <a:rPr sz="4800" b="0" spc="-265" dirty="0">
                <a:latin typeface="Arial Black"/>
                <a:cs typeface="Arial Black"/>
              </a:rPr>
              <a:t>:</a:t>
            </a:r>
            <a:r>
              <a:rPr sz="4800" b="0" spc="-865" dirty="0">
                <a:latin typeface="Arial Black"/>
                <a:cs typeface="Arial Black"/>
              </a:rPr>
              <a:t> </a:t>
            </a:r>
            <a:r>
              <a:rPr sz="4800" b="0" spc="-595" dirty="0">
                <a:latin typeface="Arial Black"/>
                <a:cs typeface="Arial Black"/>
              </a:rPr>
              <a:t>Stereochemistry</a:t>
            </a:r>
            <a:endParaRPr sz="4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9870" y="4834890"/>
            <a:ext cx="8275320" cy="1454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Arial"/>
              <a:buAutoNum type="arabicPeriod"/>
              <a:tabLst>
                <a:tab pos="621665" algn="l"/>
                <a:tab pos="622300" algn="l"/>
              </a:tabLst>
            </a:pPr>
            <a:r>
              <a:rPr sz="1800" b="1" spc="70" dirty="0">
                <a:solidFill>
                  <a:srgbClr val="000098"/>
                </a:solidFill>
                <a:latin typeface="Arial"/>
                <a:cs typeface="Arial"/>
              </a:rPr>
              <a:t>Halide </a:t>
            </a:r>
            <a:r>
              <a:rPr sz="1800" b="1" spc="50" dirty="0">
                <a:solidFill>
                  <a:srgbClr val="000098"/>
                </a:solidFill>
                <a:latin typeface="Arial"/>
                <a:cs typeface="Arial"/>
              </a:rPr>
              <a:t>undergoes </a:t>
            </a:r>
            <a:r>
              <a:rPr sz="1800" b="1" spc="5" dirty="0">
                <a:solidFill>
                  <a:srgbClr val="000098"/>
                </a:solidFill>
                <a:latin typeface="Arial"/>
                <a:cs typeface="Arial"/>
              </a:rPr>
              <a:t>slow </a:t>
            </a:r>
            <a:r>
              <a:rPr sz="1800" b="1" spc="50" dirty="0">
                <a:solidFill>
                  <a:srgbClr val="000098"/>
                </a:solidFill>
                <a:latin typeface="Arial"/>
                <a:cs typeface="Arial"/>
              </a:rPr>
              <a:t>ionization </a:t>
            </a:r>
            <a:r>
              <a:rPr sz="1800" b="1" spc="-25" dirty="0">
                <a:solidFill>
                  <a:srgbClr val="000098"/>
                </a:solidFill>
                <a:latin typeface="Arial"/>
                <a:cs typeface="Arial"/>
              </a:rPr>
              <a:t>to </a:t>
            </a:r>
            <a:r>
              <a:rPr sz="1800" b="1" spc="35" dirty="0">
                <a:solidFill>
                  <a:srgbClr val="000098"/>
                </a:solidFill>
                <a:latin typeface="Arial"/>
                <a:cs typeface="Arial"/>
              </a:rPr>
              <a:t>yield the </a:t>
            </a:r>
            <a:r>
              <a:rPr sz="1800" b="1" spc="-5" dirty="0">
                <a:solidFill>
                  <a:srgbClr val="000098"/>
                </a:solidFill>
                <a:latin typeface="Arial"/>
                <a:cs typeface="Arial"/>
              </a:rPr>
              <a:t>ion </a:t>
            </a:r>
            <a:r>
              <a:rPr sz="1800" b="1" spc="35" dirty="0">
                <a:solidFill>
                  <a:srgbClr val="000098"/>
                </a:solidFill>
                <a:latin typeface="Arial"/>
                <a:cs typeface="Arial"/>
              </a:rPr>
              <a:t>pair </a:t>
            </a:r>
            <a:r>
              <a:rPr sz="1800" b="1" dirty="0">
                <a:solidFill>
                  <a:srgbClr val="000098"/>
                </a:solidFill>
                <a:latin typeface="Arial"/>
                <a:cs typeface="Arial"/>
              </a:rPr>
              <a:t>R </a:t>
            </a:r>
            <a:r>
              <a:rPr sz="1575" b="1" spc="-15" baseline="29100" dirty="0">
                <a:solidFill>
                  <a:srgbClr val="000098"/>
                </a:solidFill>
                <a:latin typeface="Arial"/>
                <a:cs typeface="Arial"/>
              </a:rPr>
              <a:t>+ </a:t>
            </a:r>
            <a:r>
              <a:rPr sz="1800" b="1" spc="30" dirty="0">
                <a:solidFill>
                  <a:srgbClr val="000098"/>
                </a:solidFill>
                <a:latin typeface="Arial"/>
                <a:cs typeface="Arial"/>
              </a:rPr>
              <a:t>and</a:t>
            </a:r>
            <a:r>
              <a:rPr sz="1800" b="1" spc="-15" dirty="0">
                <a:solidFill>
                  <a:srgbClr val="000098"/>
                </a:solidFill>
                <a:latin typeface="Arial"/>
                <a:cs typeface="Arial"/>
              </a:rPr>
              <a:t> </a:t>
            </a:r>
            <a:r>
              <a:rPr sz="1800" b="1" spc="65" dirty="0">
                <a:solidFill>
                  <a:srgbClr val="000098"/>
                </a:solidFill>
                <a:latin typeface="Arial"/>
                <a:cs typeface="Arial"/>
              </a:rPr>
              <a:t>Cl</a:t>
            </a:r>
            <a:r>
              <a:rPr sz="1575" b="1" spc="97" baseline="29100" dirty="0">
                <a:solidFill>
                  <a:srgbClr val="000098"/>
                </a:solidFill>
                <a:latin typeface="Arial"/>
                <a:cs typeface="Arial"/>
              </a:rPr>
              <a:t>-</a:t>
            </a:r>
            <a:endParaRPr sz="1575" baseline="29100">
              <a:latin typeface="Arial"/>
              <a:cs typeface="Arial"/>
            </a:endParaRPr>
          </a:p>
          <a:p>
            <a:pPr marL="621665">
              <a:lnSpc>
                <a:spcPct val="100000"/>
              </a:lnSpc>
            </a:pPr>
            <a:r>
              <a:rPr sz="1800" b="1" spc="40" dirty="0">
                <a:solidFill>
                  <a:srgbClr val="000098"/>
                </a:solidFill>
                <a:latin typeface="Arial"/>
                <a:cs typeface="Arial"/>
              </a:rPr>
              <a:t>followed </a:t>
            </a:r>
            <a:r>
              <a:rPr sz="1800" b="1" spc="-30" dirty="0">
                <a:solidFill>
                  <a:srgbClr val="000098"/>
                </a:solidFill>
                <a:latin typeface="Arial"/>
                <a:cs typeface="Arial"/>
              </a:rPr>
              <a:t>by </a:t>
            </a:r>
            <a:r>
              <a:rPr sz="1800" b="1" spc="15" dirty="0">
                <a:solidFill>
                  <a:srgbClr val="000098"/>
                </a:solidFill>
                <a:latin typeface="Arial"/>
                <a:cs typeface="Arial"/>
              </a:rPr>
              <a:t>first </a:t>
            </a:r>
            <a:r>
              <a:rPr sz="1800" b="1" spc="55" dirty="0">
                <a:solidFill>
                  <a:srgbClr val="000098"/>
                </a:solidFill>
                <a:latin typeface="Arial"/>
                <a:cs typeface="Arial"/>
              </a:rPr>
              <a:t>attack </a:t>
            </a:r>
            <a:r>
              <a:rPr sz="1800" b="1" spc="-30" dirty="0">
                <a:solidFill>
                  <a:srgbClr val="000098"/>
                </a:solidFill>
                <a:latin typeface="Arial"/>
                <a:cs typeface="Arial"/>
              </a:rPr>
              <a:t>by </a:t>
            </a:r>
            <a:r>
              <a:rPr sz="1575" b="1" spc="-97" baseline="29100" dirty="0">
                <a:solidFill>
                  <a:srgbClr val="000098"/>
                </a:solidFill>
                <a:latin typeface="Arial"/>
                <a:cs typeface="Arial"/>
              </a:rPr>
              <a:t>– </a:t>
            </a:r>
            <a:r>
              <a:rPr sz="1800" b="1" spc="75" dirty="0">
                <a:solidFill>
                  <a:srgbClr val="000098"/>
                </a:solidFill>
                <a:latin typeface="Arial"/>
                <a:cs typeface="Arial"/>
              </a:rPr>
              <a:t>OH </a:t>
            </a:r>
            <a:r>
              <a:rPr sz="1800" b="1" spc="-30" dirty="0">
                <a:solidFill>
                  <a:srgbClr val="000098"/>
                </a:solidFill>
                <a:latin typeface="Arial"/>
                <a:cs typeface="Arial"/>
              </a:rPr>
              <a:t>or </a:t>
            </a:r>
            <a:r>
              <a:rPr sz="1800" b="1" spc="40" dirty="0">
                <a:solidFill>
                  <a:srgbClr val="000098"/>
                </a:solidFill>
                <a:latin typeface="Arial"/>
                <a:cs typeface="Arial"/>
              </a:rPr>
              <a:t>solvent </a:t>
            </a:r>
            <a:r>
              <a:rPr sz="1800" b="1" spc="-30" dirty="0">
                <a:solidFill>
                  <a:srgbClr val="000098"/>
                </a:solidFill>
                <a:latin typeface="Arial"/>
                <a:cs typeface="Arial"/>
              </a:rPr>
              <a:t>or</a:t>
            </a:r>
            <a:r>
              <a:rPr sz="1800" b="1" spc="130" dirty="0">
                <a:solidFill>
                  <a:srgbClr val="000098"/>
                </a:solidFill>
                <a:latin typeface="Arial"/>
                <a:cs typeface="Arial"/>
              </a:rPr>
              <a:t> </a:t>
            </a:r>
            <a:r>
              <a:rPr sz="1800" b="1" spc="60" dirty="0">
                <a:solidFill>
                  <a:srgbClr val="000098"/>
                </a:solidFill>
                <a:latin typeface="Arial"/>
                <a:cs typeface="Arial"/>
              </a:rPr>
              <a:t>nuleophile.</a:t>
            </a:r>
            <a:endParaRPr sz="1800">
              <a:latin typeface="Arial"/>
              <a:cs typeface="Arial"/>
            </a:endParaRPr>
          </a:p>
          <a:p>
            <a:pPr marL="622300" marR="322580" indent="-609600">
              <a:lnSpc>
                <a:spcPct val="100000"/>
              </a:lnSpc>
              <a:spcBef>
                <a:spcPts val="450"/>
              </a:spcBef>
              <a:buClr>
                <a:srgbClr val="FF0000"/>
              </a:buClr>
              <a:buAutoNum type="arabicPeriod" startAt="2"/>
              <a:tabLst>
                <a:tab pos="621665" algn="l"/>
                <a:tab pos="622300" algn="l"/>
              </a:tabLst>
            </a:pPr>
            <a:r>
              <a:rPr sz="1800" b="1" spc="65" dirty="0">
                <a:solidFill>
                  <a:srgbClr val="000098"/>
                </a:solidFill>
                <a:latin typeface="Arial"/>
                <a:cs typeface="Arial"/>
              </a:rPr>
              <a:t>The </a:t>
            </a:r>
            <a:r>
              <a:rPr sz="1800" b="1" spc="55" dirty="0">
                <a:solidFill>
                  <a:srgbClr val="000098"/>
                </a:solidFill>
                <a:latin typeface="Arial"/>
                <a:cs typeface="Arial"/>
              </a:rPr>
              <a:t>energy </a:t>
            </a:r>
            <a:r>
              <a:rPr sz="1800" b="1" spc="65" dirty="0">
                <a:solidFill>
                  <a:srgbClr val="000098"/>
                </a:solidFill>
                <a:latin typeface="Arial"/>
                <a:cs typeface="Arial"/>
              </a:rPr>
              <a:t>necessary </a:t>
            </a:r>
            <a:r>
              <a:rPr sz="1800" b="1" spc="-25" dirty="0">
                <a:solidFill>
                  <a:srgbClr val="000098"/>
                </a:solidFill>
                <a:latin typeface="Arial"/>
                <a:cs typeface="Arial"/>
              </a:rPr>
              <a:t>to </a:t>
            </a:r>
            <a:r>
              <a:rPr sz="1800" b="1" spc="55" dirty="0">
                <a:solidFill>
                  <a:srgbClr val="000098"/>
                </a:solidFill>
                <a:latin typeface="Arial"/>
                <a:cs typeface="Arial"/>
              </a:rPr>
              <a:t>effect </a:t>
            </a:r>
            <a:r>
              <a:rPr sz="1800" b="1" spc="30" dirty="0">
                <a:solidFill>
                  <a:srgbClr val="000098"/>
                </a:solidFill>
                <a:latin typeface="Arial"/>
                <a:cs typeface="Arial"/>
              </a:rPr>
              <a:t>the </a:t>
            </a:r>
            <a:r>
              <a:rPr sz="1800" b="1" spc="40" dirty="0">
                <a:solidFill>
                  <a:srgbClr val="000098"/>
                </a:solidFill>
                <a:latin typeface="Arial"/>
                <a:cs typeface="Arial"/>
              </a:rPr>
              <a:t>initial </a:t>
            </a:r>
            <a:r>
              <a:rPr sz="1800" b="1" spc="50" dirty="0">
                <a:solidFill>
                  <a:srgbClr val="000098"/>
                </a:solidFill>
                <a:latin typeface="Arial"/>
                <a:cs typeface="Arial"/>
              </a:rPr>
              <a:t>ionization </a:t>
            </a:r>
            <a:r>
              <a:rPr sz="1800" b="1" spc="-30" dirty="0">
                <a:solidFill>
                  <a:srgbClr val="000098"/>
                </a:solidFill>
                <a:latin typeface="Arial"/>
                <a:cs typeface="Arial"/>
              </a:rPr>
              <a:t>is </a:t>
            </a:r>
            <a:r>
              <a:rPr sz="1800" b="1" spc="50" dirty="0">
                <a:solidFill>
                  <a:srgbClr val="000098"/>
                </a:solidFill>
                <a:latin typeface="Arial"/>
                <a:cs typeface="Arial"/>
              </a:rPr>
              <a:t>largely  </a:t>
            </a:r>
            <a:r>
              <a:rPr sz="1800" b="1" spc="65" dirty="0">
                <a:solidFill>
                  <a:srgbClr val="000098"/>
                </a:solidFill>
                <a:latin typeface="Arial"/>
                <a:cs typeface="Arial"/>
              </a:rPr>
              <a:t>recovered </a:t>
            </a:r>
            <a:r>
              <a:rPr sz="1800" b="1" spc="10" dirty="0">
                <a:solidFill>
                  <a:srgbClr val="000098"/>
                </a:solidFill>
                <a:latin typeface="Arial"/>
                <a:cs typeface="Arial"/>
              </a:rPr>
              <a:t>from </a:t>
            </a:r>
            <a:r>
              <a:rPr sz="1800" b="1" spc="35" dirty="0">
                <a:solidFill>
                  <a:srgbClr val="000098"/>
                </a:solidFill>
                <a:latin typeface="Arial"/>
                <a:cs typeface="Arial"/>
              </a:rPr>
              <a:t>the </a:t>
            </a:r>
            <a:r>
              <a:rPr sz="1800" b="1" spc="55" dirty="0">
                <a:solidFill>
                  <a:srgbClr val="000098"/>
                </a:solidFill>
                <a:latin typeface="Arial"/>
                <a:cs typeface="Arial"/>
              </a:rPr>
              <a:t>energy evolved </a:t>
            </a:r>
            <a:r>
              <a:rPr sz="1800" b="1" spc="25" dirty="0">
                <a:solidFill>
                  <a:srgbClr val="000098"/>
                </a:solidFill>
                <a:latin typeface="Arial"/>
                <a:cs typeface="Arial"/>
              </a:rPr>
              <a:t>through </a:t>
            </a:r>
            <a:r>
              <a:rPr sz="1800" b="1" spc="40" dirty="0">
                <a:solidFill>
                  <a:srgbClr val="000098"/>
                </a:solidFill>
                <a:latin typeface="Arial"/>
                <a:cs typeface="Arial"/>
              </a:rPr>
              <a:t>solvation </a:t>
            </a:r>
            <a:r>
              <a:rPr sz="1800" b="1" spc="-30" dirty="0">
                <a:solidFill>
                  <a:srgbClr val="000098"/>
                </a:solidFill>
                <a:latin typeface="Arial"/>
                <a:cs typeface="Arial"/>
              </a:rPr>
              <a:t>of </a:t>
            </a:r>
            <a:r>
              <a:rPr sz="1800" b="1" spc="30" dirty="0">
                <a:solidFill>
                  <a:srgbClr val="000098"/>
                </a:solidFill>
                <a:latin typeface="Arial"/>
                <a:cs typeface="Arial"/>
              </a:rPr>
              <a:t>the  </a:t>
            </a:r>
            <a:r>
              <a:rPr sz="1800" b="1" spc="50" dirty="0">
                <a:solidFill>
                  <a:srgbClr val="000098"/>
                </a:solidFill>
                <a:latin typeface="Arial"/>
                <a:cs typeface="Arial"/>
              </a:rPr>
              <a:t>resultant</a:t>
            </a:r>
            <a:r>
              <a:rPr sz="1800" b="1" spc="310" dirty="0">
                <a:solidFill>
                  <a:srgbClr val="000098"/>
                </a:solidFill>
                <a:latin typeface="Arial"/>
                <a:cs typeface="Arial"/>
              </a:rPr>
              <a:t> </a:t>
            </a:r>
            <a:r>
              <a:rPr sz="1800" b="1" spc="60" dirty="0">
                <a:solidFill>
                  <a:srgbClr val="000098"/>
                </a:solidFill>
                <a:latin typeface="Arial"/>
                <a:cs typeface="Arial"/>
              </a:rPr>
              <a:t>ion-pair.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5280" y="2451100"/>
            <a:ext cx="311150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spc="20" dirty="0">
                <a:latin typeface="Arial"/>
                <a:cs typeface="Arial"/>
              </a:rPr>
              <a:t>C</a:t>
            </a:r>
            <a:r>
              <a:rPr sz="2350" dirty="0">
                <a:latin typeface="Arial"/>
                <a:cs typeface="Arial"/>
              </a:rPr>
              <a:t>l</a:t>
            </a:r>
            <a:endParaRPr sz="23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90319" y="264541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3160" y="2410460"/>
            <a:ext cx="137160" cy="234950"/>
          </a:xfrm>
          <a:custGeom>
            <a:avLst/>
            <a:gdLst/>
            <a:ahLst/>
            <a:cxnLst/>
            <a:rect l="l" t="t" r="r" b="b"/>
            <a:pathLst>
              <a:path w="137159" h="234950">
                <a:moveTo>
                  <a:pt x="0" y="0"/>
                </a:moveTo>
                <a:lnTo>
                  <a:pt x="137159" y="23495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1419" y="2649220"/>
            <a:ext cx="88900" cy="323850"/>
          </a:xfrm>
          <a:custGeom>
            <a:avLst/>
            <a:gdLst/>
            <a:ahLst/>
            <a:cxnLst/>
            <a:rect l="l" t="t" r="r" b="b"/>
            <a:pathLst>
              <a:path w="88900" h="323850">
                <a:moveTo>
                  <a:pt x="0" y="323850"/>
                </a:moveTo>
                <a:lnTo>
                  <a:pt x="889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6969" y="2645410"/>
            <a:ext cx="139700" cy="342900"/>
          </a:xfrm>
          <a:custGeom>
            <a:avLst/>
            <a:gdLst/>
            <a:ahLst/>
            <a:cxnLst/>
            <a:rect l="l" t="t" r="r" b="b"/>
            <a:pathLst>
              <a:path w="139700" h="342900">
                <a:moveTo>
                  <a:pt x="133350" y="0"/>
                </a:moveTo>
                <a:lnTo>
                  <a:pt x="121920" y="0"/>
                </a:lnTo>
                <a:lnTo>
                  <a:pt x="0" y="318769"/>
                </a:lnTo>
                <a:lnTo>
                  <a:pt x="86360" y="342900"/>
                </a:lnTo>
                <a:lnTo>
                  <a:pt x="139700" y="8889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0700" y="1942337"/>
            <a:ext cx="753110" cy="131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9855" indent="203200">
              <a:lnSpc>
                <a:spcPct val="137200"/>
              </a:lnSpc>
              <a:spcBef>
                <a:spcPts val="95"/>
              </a:spcBef>
            </a:pPr>
            <a:r>
              <a:rPr sz="2350" spc="25" dirty="0">
                <a:latin typeface="Arial"/>
                <a:cs typeface="Arial"/>
              </a:rPr>
              <a:t>M</a:t>
            </a:r>
            <a:r>
              <a:rPr sz="2350" spc="5" dirty="0">
                <a:latin typeface="Arial"/>
                <a:cs typeface="Arial"/>
              </a:rPr>
              <a:t>e  </a:t>
            </a:r>
            <a:r>
              <a:rPr sz="2350" spc="25" dirty="0">
                <a:latin typeface="Arial"/>
                <a:cs typeface="Arial"/>
              </a:rPr>
              <a:t>Me</a:t>
            </a:r>
            <a:endParaRPr sz="2350">
              <a:latin typeface="Arial"/>
              <a:cs typeface="Arial"/>
            </a:endParaRPr>
          </a:p>
          <a:p>
            <a:pPr marL="322580">
              <a:lnSpc>
                <a:spcPts val="2420"/>
              </a:lnSpc>
            </a:pPr>
            <a:r>
              <a:rPr sz="2350" spc="5" dirty="0">
                <a:latin typeface="Arial"/>
                <a:cs typeface="Arial"/>
              </a:rPr>
              <a:t>M</a:t>
            </a:r>
            <a:r>
              <a:rPr sz="2350" spc="10" dirty="0">
                <a:latin typeface="Arial"/>
                <a:cs typeface="Arial"/>
              </a:rPr>
              <a:t>e</a:t>
            </a:r>
            <a:endParaRPr sz="23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71550" y="2684779"/>
            <a:ext cx="20320" cy="86360"/>
          </a:xfrm>
          <a:custGeom>
            <a:avLst/>
            <a:gdLst/>
            <a:ahLst/>
            <a:cxnLst/>
            <a:rect l="l" t="t" r="r" b="b"/>
            <a:pathLst>
              <a:path w="20319" h="86360">
                <a:moveTo>
                  <a:pt x="20319" y="8636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49019" y="2675889"/>
            <a:ext cx="17780" cy="62230"/>
          </a:xfrm>
          <a:custGeom>
            <a:avLst/>
            <a:gdLst/>
            <a:ahLst/>
            <a:cxnLst/>
            <a:rect l="l" t="t" r="r" b="b"/>
            <a:pathLst>
              <a:path w="17780" h="62230">
                <a:moveTo>
                  <a:pt x="17780" y="6223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6489" y="2667000"/>
            <a:ext cx="11430" cy="41910"/>
          </a:xfrm>
          <a:custGeom>
            <a:avLst/>
            <a:gdLst/>
            <a:ahLst/>
            <a:cxnLst/>
            <a:rect l="l" t="t" r="r" b="b"/>
            <a:pathLst>
              <a:path w="11430" h="41910">
                <a:moveTo>
                  <a:pt x="11429" y="4191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3960" y="2658110"/>
            <a:ext cx="6350" cy="17780"/>
          </a:xfrm>
          <a:custGeom>
            <a:avLst/>
            <a:gdLst/>
            <a:ahLst/>
            <a:cxnLst/>
            <a:rect l="l" t="t" r="r" b="b"/>
            <a:pathLst>
              <a:path w="6350" h="17780">
                <a:moveTo>
                  <a:pt x="6350" y="17779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835400" y="2058669"/>
            <a:ext cx="445770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spc="25" dirty="0">
                <a:latin typeface="Arial"/>
                <a:cs typeface="Arial"/>
              </a:rPr>
              <a:t>M</a:t>
            </a:r>
            <a:r>
              <a:rPr sz="2350" spc="10" dirty="0">
                <a:latin typeface="Arial"/>
                <a:cs typeface="Arial"/>
              </a:rPr>
              <a:t>e</a:t>
            </a:r>
            <a:endParaRPr sz="23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72559" y="2419350"/>
            <a:ext cx="0" cy="271780"/>
          </a:xfrm>
          <a:custGeom>
            <a:avLst/>
            <a:gdLst/>
            <a:ahLst/>
            <a:cxnLst/>
            <a:rect l="l" t="t" r="r" b="b"/>
            <a:pathLst>
              <a:path h="271780">
                <a:moveTo>
                  <a:pt x="0" y="0"/>
                </a:moveTo>
                <a:lnTo>
                  <a:pt x="0" y="271779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78909" y="2693670"/>
            <a:ext cx="199390" cy="356870"/>
          </a:xfrm>
          <a:custGeom>
            <a:avLst/>
            <a:gdLst/>
            <a:ahLst/>
            <a:cxnLst/>
            <a:rect l="l" t="t" r="r" b="b"/>
            <a:pathLst>
              <a:path w="199389" h="356869">
                <a:moveTo>
                  <a:pt x="199389" y="3568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63670" y="2687320"/>
            <a:ext cx="260350" cy="389890"/>
          </a:xfrm>
          <a:custGeom>
            <a:avLst/>
            <a:gdLst/>
            <a:ahLst/>
            <a:cxnLst/>
            <a:rect l="l" t="t" r="r" b="b"/>
            <a:pathLst>
              <a:path w="260350" h="389889">
                <a:moveTo>
                  <a:pt x="17779" y="0"/>
                </a:moveTo>
                <a:lnTo>
                  <a:pt x="8889" y="3809"/>
                </a:lnTo>
                <a:lnTo>
                  <a:pt x="0" y="6350"/>
                </a:lnTo>
                <a:lnTo>
                  <a:pt x="182879" y="389889"/>
                </a:lnTo>
                <a:lnTo>
                  <a:pt x="260350" y="345439"/>
                </a:lnTo>
                <a:lnTo>
                  <a:pt x="17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33470" y="2967989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30">
                <a:moveTo>
                  <a:pt x="62229" y="6223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02050" y="291083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5080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70629" y="2853689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69">
                <a:moveTo>
                  <a:pt x="38100" y="3937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39209" y="2797810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69">
                <a:moveTo>
                  <a:pt x="26669" y="26669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03979" y="2744470"/>
            <a:ext cx="15240" cy="13970"/>
          </a:xfrm>
          <a:custGeom>
            <a:avLst/>
            <a:gdLst/>
            <a:ahLst/>
            <a:cxnLst/>
            <a:rect l="l" t="t" r="r" b="b"/>
            <a:pathLst>
              <a:path w="15239" h="13969">
                <a:moveTo>
                  <a:pt x="15240" y="13969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056379" y="2271267"/>
            <a:ext cx="529590" cy="1137920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2350" b="1" spc="10" dirty="0">
                <a:latin typeface="Arial"/>
                <a:cs typeface="Arial"/>
              </a:rPr>
              <a:t>+</a:t>
            </a:r>
            <a:endParaRPr sz="2350">
              <a:latin typeface="Arial"/>
              <a:cs typeface="Arial"/>
            </a:endParaRPr>
          </a:p>
          <a:p>
            <a:pPr marL="95250">
              <a:lnSpc>
                <a:spcPct val="100000"/>
              </a:lnSpc>
              <a:spcBef>
                <a:spcPts val="1560"/>
              </a:spcBef>
            </a:pPr>
            <a:r>
              <a:rPr sz="2350" spc="35" dirty="0">
                <a:latin typeface="Arial"/>
                <a:cs typeface="Arial"/>
              </a:rPr>
              <a:t>M</a:t>
            </a:r>
            <a:r>
              <a:rPr sz="2350" spc="10" dirty="0">
                <a:latin typeface="Arial"/>
                <a:cs typeface="Arial"/>
              </a:rPr>
              <a:t>e</a:t>
            </a:r>
            <a:endParaRPr sz="23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180079" y="2618739"/>
            <a:ext cx="274320" cy="139700"/>
          </a:xfrm>
          <a:custGeom>
            <a:avLst/>
            <a:gdLst/>
            <a:ahLst/>
            <a:cxnLst/>
            <a:rect l="l" t="t" r="r" b="b"/>
            <a:pathLst>
              <a:path w="274320" h="139700">
                <a:moveTo>
                  <a:pt x="0" y="0"/>
                </a:moveTo>
                <a:lnTo>
                  <a:pt x="35559" y="72389"/>
                </a:lnTo>
                <a:lnTo>
                  <a:pt x="0" y="139700"/>
                </a:lnTo>
                <a:lnTo>
                  <a:pt x="274319" y="723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84400" y="2687320"/>
            <a:ext cx="1026160" cy="0"/>
          </a:xfrm>
          <a:custGeom>
            <a:avLst/>
            <a:gdLst/>
            <a:ahLst/>
            <a:cxnLst/>
            <a:rect l="l" t="t" r="r" b="b"/>
            <a:pathLst>
              <a:path w="1026160">
                <a:moveTo>
                  <a:pt x="102616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81860" y="2690495"/>
            <a:ext cx="1033780" cy="0"/>
          </a:xfrm>
          <a:custGeom>
            <a:avLst/>
            <a:gdLst/>
            <a:ahLst/>
            <a:cxnLst/>
            <a:rect l="l" t="t" r="r" b="b"/>
            <a:pathLst>
              <a:path w="1033780">
                <a:moveTo>
                  <a:pt x="0" y="0"/>
                </a:moveTo>
                <a:lnTo>
                  <a:pt x="1033779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487929" y="2194560"/>
            <a:ext cx="630555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spc="-1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350" spc="1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350" spc="3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350" spc="15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endParaRPr sz="23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92810" y="3514089"/>
            <a:ext cx="504190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b="1" spc="30" dirty="0">
                <a:solidFill>
                  <a:srgbClr val="FF00FF"/>
                </a:solidFill>
                <a:latin typeface="Arial"/>
                <a:cs typeface="Arial"/>
              </a:rPr>
              <a:t>s</a:t>
            </a:r>
            <a:r>
              <a:rPr sz="2350" b="1" spc="20" dirty="0">
                <a:solidFill>
                  <a:srgbClr val="FF00FF"/>
                </a:solidFill>
                <a:latin typeface="Arial"/>
                <a:cs typeface="Arial"/>
              </a:rPr>
              <a:t>p</a:t>
            </a:r>
            <a:r>
              <a:rPr sz="2625" b="1" spc="-15" baseline="30158" dirty="0">
                <a:solidFill>
                  <a:srgbClr val="FF00FF"/>
                </a:solidFill>
                <a:latin typeface="Arial"/>
                <a:cs typeface="Arial"/>
              </a:rPr>
              <a:t>3</a:t>
            </a:r>
            <a:endParaRPr sz="2625" baseline="30158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42310" y="2880360"/>
            <a:ext cx="723900" cy="10204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spc="20" dirty="0">
                <a:latin typeface="Arial"/>
                <a:cs typeface="Arial"/>
              </a:rPr>
              <a:t>Me</a:t>
            </a:r>
            <a:endParaRPr sz="2350">
              <a:latin typeface="Arial"/>
              <a:cs typeface="Arial"/>
            </a:endParaRPr>
          </a:p>
          <a:p>
            <a:pPr marL="235585">
              <a:lnSpc>
                <a:spcPct val="100000"/>
              </a:lnSpc>
              <a:spcBef>
                <a:spcPts val="2170"/>
              </a:spcBef>
            </a:pPr>
            <a:r>
              <a:rPr sz="2350" b="1" dirty="0">
                <a:solidFill>
                  <a:srgbClr val="FF00FF"/>
                </a:solidFill>
                <a:latin typeface="Arial"/>
                <a:cs typeface="Arial"/>
              </a:rPr>
              <a:t>s</a:t>
            </a:r>
            <a:r>
              <a:rPr sz="2350" b="1" spc="20" dirty="0">
                <a:solidFill>
                  <a:srgbClr val="FF00FF"/>
                </a:solidFill>
                <a:latin typeface="Arial"/>
                <a:cs typeface="Arial"/>
              </a:rPr>
              <a:t>p</a:t>
            </a:r>
            <a:r>
              <a:rPr sz="2625" b="1" spc="-15" baseline="30158" dirty="0">
                <a:solidFill>
                  <a:srgbClr val="FF00FF"/>
                </a:solidFill>
                <a:latin typeface="Arial"/>
                <a:cs typeface="Arial"/>
              </a:rPr>
              <a:t>2</a:t>
            </a:r>
            <a:endParaRPr sz="2625" baseline="30158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680709" y="3218179"/>
            <a:ext cx="227329" cy="163830"/>
          </a:xfrm>
          <a:custGeom>
            <a:avLst/>
            <a:gdLst/>
            <a:ahLst/>
            <a:cxnLst/>
            <a:rect l="l" t="t" r="r" b="b"/>
            <a:pathLst>
              <a:path w="227329" h="163829">
                <a:moveTo>
                  <a:pt x="57150" y="0"/>
                </a:moveTo>
                <a:lnTo>
                  <a:pt x="52069" y="63500"/>
                </a:lnTo>
                <a:lnTo>
                  <a:pt x="0" y="99060"/>
                </a:lnTo>
                <a:lnTo>
                  <a:pt x="227329" y="163830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83759" y="2680970"/>
            <a:ext cx="1043940" cy="595630"/>
          </a:xfrm>
          <a:custGeom>
            <a:avLst/>
            <a:gdLst/>
            <a:ahLst/>
            <a:cxnLst/>
            <a:rect l="l" t="t" r="r" b="b"/>
            <a:pathLst>
              <a:path w="1043939" h="595629">
                <a:moveTo>
                  <a:pt x="1043939" y="59562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76140" y="2670810"/>
            <a:ext cx="1061720" cy="618490"/>
          </a:xfrm>
          <a:custGeom>
            <a:avLst/>
            <a:gdLst/>
            <a:ahLst/>
            <a:cxnLst/>
            <a:rect l="l" t="t" r="r" b="b"/>
            <a:pathLst>
              <a:path w="1061720" h="618489">
                <a:moveTo>
                  <a:pt x="7620" y="0"/>
                </a:moveTo>
                <a:lnTo>
                  <a:pt x="0" y="12700"/>
                </a:lnTo>
                <a:lnTo>
                  <a:pt x="1054100" y="618489"/>
                </a:lnTo>
                <a:lnTo>
                  <a:pt x="1061720" y="605789"/>
                </a:lnTo>
                <a:lnTo>
                  <a:pt x="7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37859" y="1785620"/>
            <a:ext cx="224790" cy="163830"/>
          </a:xfrm>
          <a:custGeom>
            <a:avLst/>
            <a:gdLst/>
            <a:ahLst/>
            <a:cxnLst/>
            <a:rect l="l" t="t" r="r" b="b"/>
            <a:pathLst>
              <a:path w="224789" h="163830">
                <a:moveTo>
                  <a:pt x="224789" y="0"/>
                </a:moveTo>
                <a:lnTo>
                  <a:pt x="0" y="64769"/>
                </a:lnTo>
                <a:lnTo>
                  <a:pt x="52069" y="99059"/>
                </a:lnTo>
                <a:lnTo>
                  <a:pt x="57150" y="163829"/>
                </a:lnTo>
                <a:lnTo>
                  <a:pt x="2247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40909" y="1887220"/>
            <a:ext cx="1043940" cy="599440"/>
          </a:xfrm>
          <a:custGeom>
            <a:avLst/>
            <a:gdLst/>
            <a:ahLst/>
            <a:cxnLst/>
            <a:rect l="l" t="t" r="r" b="b"/>
            <a:pathLst>
              <a:path w="1043939" h="599439">
                <a:moveTo>
                  <a:pt x="1043939" y="0"/>
                </a:moveTo>
                <a:lnTo>
                  <a:pt x="0" y="5994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3290" y="1879600"/>
            <a:ext cx="1061720" cy="617220"/>
          </a:xfrm>
          <a:custGeom>
            <a:avLst/>
            <a:gdLst/>
            <a:ahLst/>
            <a:cxnLst/>
            <a:rect l="l" t="t" r="r" b="b"/>
            <a:pathLst>
              <a:path w="1061720" h="617219">
                <a:moveTo>
                  <a:pt x="1054100" y="0"/>
                </a:moveTo>
                <a:lnTo>
                  <a:pt x="0" y="604520"/>
                </a:lnTo>
                <a:lnTo>
                  <a:pt x="7620" y="617220"/>
                </a:lnTo>
                <a:lnTo>
                  <a:pt x="1061720" y="12700"/>
                </a:lnTo>
                <a:lnTo>
                  <a:pt x="1054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162800" y="3328670"/>
            <a:ext cx="40449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spc="25" dirty="0">
                <a:latin typeface="Arial"/>
                <a:cs typeface="Arial"/>
              </a:rPr>
              <a:t>OH</a:t>
            </a:r>
            <a:endParaRPr sz="195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794500" y="3296920"/>
            <a:ext cx="113030" cy="196850"/>
          </a:xfrm>
          <a:custGeom>
            <a:avLst/>
            <a:gdLst/>
            <a:ahLst/>
            <a:cxnLst/>
            <a:rect l="l" t="t" r="r" b="b"/>
            <a:pathLst>
              <a:path w="113029" h="196850">
                <a:moveTo>
                  <a:pt x="0" y="0"/>
                </a:moveTo>
                <a:lnTo>
                  <a:pt x="113029" y="19685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432550" y="3012439"/>
            <a:ext cx="78803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774700" algn="l"/>
              </a:tabLst>
            </a:pPr>
            <a:r>
              <a:rPr sz="1950" spc="30" dirty="0">
                <a:latin typeface="Arial"/>
                <a:cs typeface="Arial"/>
              </a:rPr>
              <a:t>Me </a:t>
            </a:r>
            <a:r>
              <a:rPr sz="1950" spc="-220" dirty="0">
                <a:latin typeface="Arial"/>
                <a:cs typeface="Arial"/>
              </a:rPr>
              <a:t> </a:t>
            </a:r>
            <a:r>
              <a:rPr sz="195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5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832600" y="3498850"/>
            <a:ext cx="74930" cy="267970"/>
          </a:xfrm>
          <a:custGeom>
            <a:avLst/>
            <a:gdLst/>
            <a:ahLst/>
            <a:cxnLst/>
            <a:rect l="l" t="t" r="r" b="b"/>
            <a:pathLst>
              <a:path w="74929" h="267970">
                <a:moveTo>
                  <a:pt x="0" y="267969"/>
                </a:moveTo>
                <a:lnTo>
                  <a:pt x="749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97040" y="3493770"/>
            <a:ext cx="118110" cy="288290"/>
          </a:xfrm>
          <a:custGeom>
            <a:avLst/>
            <a:gdLst/>
            <a:ahLst/>
            <a:cxnLst/>
            <a:rect l="l" t="t" r="r" b="b"/>
            <a:pathLst>
              <a:path w="118109" h="288289">
                <a:moveTo>
                  <a:pt x="110489" y="0"/>
                </a:moveTo>
                <a:lnTo>
                  <a:pt x="102869" y="0"/>
                </a:lnTo>
                <a:lnTo>
                  <a:pt x="0" y="267969"/>
                </a:lnTo>
                <a:lnTo>
                  <a:pt x="72389" y="288289"/>
                </a:lnTo>
                <a:lnTo>
                  <a:pt x="118109" y="7619"/>
                </a:lnTo>
                <a:lnTo>
                  <a:pt x="1104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262370" y="3423920"/>
            <a:ext cx="636270" cy="5854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85"/>
              </a:lnSpc>
              <a:spcBef>
                <a:spcPts val="130"/>
              </a:spcBef>
            </a:pPr>
            <a:r>
              <a:rPr sz="1950" spc="20" dirty="0">
                <a:latin typeface="Arial"/>
                <a:cs typeface="Arial"/>
              </a:rPr>
              <a:t>Me</a:t>
            </a:r>
            <a:endParaRPr sz="1950">
              <a:latin typeface="Arial"/>
              <a:cs typeface="Arial"/>
            </a:endParaRPr>
          </a:p>
          <a:p>
            <a:pPr marL="269875">
              <a:lnSpc>
                <a:spcPts val="2185"/>
              </a:lnSpc>
            </a:pPr>
            <a:r>
              <a:rPr sz="1950" spc="40" dirty="0">
                <a:latin typeface="Arial"/>
                <a:cs typeface="Arial"/>
              </a:rPr>
              <a:t>M</a:t>
            </a:r>
            <a:r>
              <a:rPr sz="1950" spc="20" dirty="0">
                <a:latin typeface="Arial"/>
                <a:cs typeface="Arial"/>
              </a:rPr>
              <a:t>e</a:t>
            </a:r>
            <a:endParaRPr sz="195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639559" y="3525520"/>
            <a:ext cx="20320" cy="72390"/>
          </a:xfrm>
          <a:custGeom>
            <a:avLst/>
            <a:gdLst/>
            <a:ahLst/>
            <a:cxnLst/>
            <a:rect l="l" t="t" r="r" b="b"/>
            <a:pathLst>
              <a:path w="20320" h="72389">
                <a:moveTo>
                  <a:pt x="20320" y="72389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08140" y="3517900"/>
            <a:ext cx="11430" cy="55880"/>
          </a:xfrm>
          <a:custGeom>
            <a:avLst/>
            <a:gdLst/>
            <a:ahLst/>
            <a:cxnLst/>
            <a:rect l="l" t="t" r="r" b="b"/>
            <a:pathLst>
              <a:path w="11429" h="55879">
                <a:moveTo>
                  <a:pt x="11429" y="55879"/>
                </a:moveTo>
                <a:lnTo>
                  <a:pt x="0" y="0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72909" y="3511550"/>
            <a:ext cx="7620" cy="34290"/>
          </a:xfrm>
          <a:custGeom>
            <a:avLst/>
            <a:gdLst/>
            <a:ahLst/>
            <a:cxnLst/>
            <a:rect l="l" t="t" r="r" b="b"/>
            <a:pathLst>
              <a:path w="7620" h="34289">
                <a:moveTo>
                  <a:pt x="7620" y="34289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37680" y="3503929"/>
            <a:ext cx="5080" cy="16510"/>
          </a:xfrm>
          <a:custGeom>
            <a:avLst/>
            <a:gdLst/>
            <a:ahLst/>
            <a:cxnLst/>
            <a:rect l="l" t="t" r="r" b="b"/>
            <a:pathLst>
              <a:path w="5079" h="16510">
                <a:moveTo>
                  <a:pt x="5079" y="1651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77990" y="1710689"/>
            <a:ext cx="240029" cy="0"/>
          </a:xfrm>
          <a:custGeom>
            <a:avLst/>
            <a:gdLst/>
            <a:ahLst/>
            <a:cxnLst/>
            <a:rect l="l" t="t" r="r" b="b"/>
            <a:pathLst>
              <a:path w="240029">
                <a:moveTo>
                  <a:pt x="240029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70840" y="0"/>
            <a:ext cx="8149590" cy="1978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ctr">
              <a:lnSpc>
                <a:spcPct val="112999"/>
              </a:lnSpc>
              <a:spcBef>
                <a:spcPts val="125"/>
              </a:spcBef>
            </a:pPr>
            <a:r>
              <a:rPr sz="2000" b="1" spc="8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725" b="1" spc="120" baseline="-2415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000" b="1" spc="80" dirty="0">
                <a:solidFill>
                  <a:srgbClr val="FF0000"/>
                </a:solidFill>
                <a:latin typeface="Arial"/>
                <a:cs typeface="Arial"/>
              </a:rPr>
              <a:t>1: </a:t>
            </a:r>
            <a:r>
              <a:rPr sz="2000" b="1" spc="50" dirty="0">
                <a:solidFill>
                  <a:srgbClr val="FF0000"/>
                </a:solidFill>
                <a:latin typeface="Arial"/>
                <a:cs typeface="Arial"/>
              </a:rPr>
              <a:t>Hydrolysis 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2050" b="1" i="1" spc="1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000" b="1" spc="15" dirty="0">
                <a:solidFill>
                  <a:srgbClr val="FF0000"/>
                </a:solidFill>
                <a:latin typeface="Arial"/>
                <a:cs typeface="Arial"/>
              </a:rPr>
              <a:t>- </a:t>
            </a:r>
            <a:r>
              <a:rPr sz="2000" b="1" spc="20" dirty="0">
                <a:solidFill>
                  <a:srgbClr val="FF0000"/>
                </a:solidFill>
                <a:latin typeface="Arial"/>
                <a:cs typeface="Arial"/>
              </a:rPr>
              <a:t>butyl </a:t>
            </a:r>
            <a:r>
              <a:rPr sz="2000" b="1" spc="45" dirty="0">
                <a:solidFill>
                  <a:srgbClr val="FF0000"/>
                </a:solidFill>
                <a:latin typeface="Arial"/>
                <a:cs typeface="Arial"/>
              </a:rPr>
              <a:t>chloride 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by </a:t>
            </a:r>
            <a:r>
              <a:rPr sz="2000" b="1" spc="70" dirty="0">
                <a:solidFill>
                  <a:srgbClr val="FF0000"/>
                </a:solidFill>
                <a:latin typeface="Arial"/>
                <a:cs typeface="Arial"/>
              </a:rPr>
              <a:t>base 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pr </a:t>
            </a:r>
            <a:r>
              <a:rPr sz="2000" b="1" spc="65" dirty="0">
                <a:solidFill>
                  <a:srgbClr val="FF0000"/>
                </a:solidFill>
                <a:latin typeface="Arial"/>
                <a:cs typeface="Arial"/>
              </a:rPr>
              <a:t>oceed </a:t>
            </a:r>
            <a:r>
              <a:rPr sz="2000" b="1" spc="50" dirty="0">
                <a:solidFill>
                  <a:srgbClr val="FF0000"/>
                </a:solidFill>
                <a:latin typeface="Arial"/>
                <a:cs typeface="Arial"/>
              </a:rPr>
              <a:t>according  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L="1905" algn="ctr">
              <a:lnSpc>
                <a:spcPts val="2410"/>
              </a:lnSpc>
            </a:pPr>
            <a:r>
              <a:rPr sz="2000" b="1" spc="95" dirty="0">
                <a:solidFill>
                  <a:srgbClr val="0000CC"/>
                </a:solidFill>
                <a:latin typeface="Arial"/>
                <a:cs typeface="Arial"/>
              </a:rPr>
              <a:t>Rate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= </a:t>
            </a:r>
            <a:r>
              <a:rPr sz="2000" b="1" spc="-114" dirty="0">
                <a:solidFill>
                  <a:srgbClr val="0000CC"/>
                </a:solidFill>
                <a:latin typeface="Arial"/>
                <a:cs typeface="Arial"/>
              </a:rPr>
              <a:t>k </a:t>
            </a:r>
            <a:r>
              <a:rPr sz="1725" b="1" spc="60" baseline="-24154" dirty="0">
                <a:solidFill>
                  <a:srgbClr val="0000CC"/>
                </a:solidFill>
                <a:latin typeface="Arial"/>
                <a:cs typeface="Arial"/>
              </a:rPr>
              <a:t>1</a:t>
            </a:r>
            <a:r>
              <a:rPr sz="2000" b="1" spc="40" dirty="0">
                <a:solidFill>
                  <a:srgbClr val="0000CC"/>
                </a:solidFill>
                <a:latin typeface="Arial"/>
                <a:cs typeface="Arial"/>
              </a:rPr>
              <a:t>[</a:t>
            </a:r>
            <a:r>
              <a:rPr sz="2050" b="1" i="1" spc="4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b="1" spc="40" dirty="0">
                <a:solidFill>
                  <a:srgbClr val="0000CC"/>
                </a:solidFill>
                <a:latin typeface="Arial"/>
                <a:cs typeface="Arial"/>
              </a:rPr>
              <a:t>- </a:t>
            </a:r>
            <a:r>
              <a:rPr sz="2000" b="1" spc="35" dirty="0">
                <a:solidFill>
                  <a:srgbClr val="0000CC"/>
                </a:solidFill>
                <a:latin typeface="Arial"/>
                <a:cs typeface="Arial"/>
              </a:rPr>
              <a:t>BuC </a:t>
            </a:r>
            <a:r>
              <a:rPr sz="2000" b="1" spc="-35" dirty="0">
                <a:solidFill>
                  <a:srgbClr val="0000CC"/>
                </a:solidFill>
                <a:latin typeface="Arial"/>
                <a:cs typeface="Arial"/>
              </a:rPr>
              <a:t>l] 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or </a:t>
            </a:r>
            <a:r>
              <a:rPr sz="2000" b="1" spc="70" dirty="0">
                <a:solidFill>
                  <a:srgbClr val="0000CC"/>
                </a:solidFill>
                <a:latin typeface="Arial"/>
                <a:cs typeface="Arial"/>
              </a:rPr>
              <a:t>independent 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of</a:t>
            </a:r>
            <a:r>
              <a:rPr sz="2000" b="1" spc="36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70" dirty="0">
                <a:solidFill>
                  <a:srgbClr val="0000CC"/>
                </a:solidFill>
                <a:latin typeface="Arial"/>
                <a:cs typeface="Arial"/>
              </a:rPr>
              <a:t>[OH </a:t>
            </a:r>
            <a:r>
              <a:rPr sz="1725" b="1" spc="-15" baseline="28985" dirty="0">
                <a:solidFill>
                  <a:srgbClr val="0000CC"/>
                </a:solidFill>
                <a:latin typeface="Arial"/>
                <a:cs typeface="Arial"/>
              </a:rPr>
              <a:t>-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]</a:t>
            </a:r>
            <a:endParaRPr sz="2000">
              <a:latin typeface="Arial"/>
              <a:cs typeface="Arial"/>
            </a:endParaRPr>
          </a:p>
          <a:p>
            <a:pPr marR="1064260" algn="r">
              <a:lnSpc>
                <a:spcPct val="100000"/>
              </a:lnSpc>
              <a:spcBef>
                <a:spcPts val="2610"/>
              </a:spcBef>
            </a:pPr>
            <a:r>
              <a:rPr sz="1950" spc="40" dirty="0">
                <a:latin typeface="Arial"/>
                <a:cs typeface="Arial"/>
              </a:rPr>
              <a:t>M</a:t>
            </a:r>
            <a:r>
              <a:rPr sz="1950" spc="20" dirty="0">
                <a:latin typeface="Arial"/>
                <a:cs typeface="Arial"/>
              </a:rPr>
              <a:t>e</a:t>
            </a:r>
            <a:endParaRPr sz="1950">
              <a:latin typeface="Arial"/>
              <a:cs typeface="Arial"/>
            </a:endParaRPr>
          </a:p>
          <a:p>
            <a:pPr marR="1762760" algn="r">
              <a:lnSpc>
                <a:spcPct val="100000"/>
              </a:lnSpc>
              <a:spcBef>
                <a:spcPts val="140"/>
              </a:spcBef>
            </a:pPr>
            <a:r>
              <a:rPr sz="1950" spc="30" dirty="0">
                <a:latin typeface="Arial"/>
                <a:cs typeface="Arial"/>
              </a:rPr>
              <a:t>H</a:t>
            </a:r>
            <a:r>
              <a:rPr sz="1950" spc="25" dirty="0">
                <a:latin typeface="Arial"/>
                <a:cs typeface="Arial"/>
              </a:rPr>
              <a:t>O</a:t>
            </a:r>
            <a:endParaRPr sz="195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018019" y="1539239"/>
            <a:ext cx="99060" cy="171450"/>
          </a:xfrm>
          <a:custGeom>
            <a:avLst/>
            <a:gdLst/>
            <a:ahLst/>
            <a:cxnLst/>
            <a:rect l="l" t="t" r="r" b="b"/>
            <a:pathLst>
              <a:path w="99059" h="171450">
                <a:moveTo>
                  <a:pt x="99059" y="0"/>
                </a:moveTo>
                <a:lnTo>
                  <a:pt x="0" y="17145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018019" y="1713229"/>
            <a:ext cx="57150" cy="208279"/>
          </a:xfrm>
          <a:custGeom>
            <a:avLst/>
            <a:gdLst/>
            <a:ahLst/>
            <a:cxnLst/>
            <a:rect l="l" t="t" r="r" b="b"/>
            <a:pathLst>
              <a:path w="57150" h="208280">
                <a:moveTo>
                  <a:pt x="57150" y="20828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012940" y="1710689"/>
            <a:ext cx="99060" cy="223520"/>
          </a:xfrm>
          <a:custGeom>
            <a:avLst/>
            <a:gdLst/>
            <a:ahLst/>
            <a:cxnLst/>
            <a:rect l="l" t="t" r="r" b="b"/>
            <a:pathLst>
              <a:path w="99059" h="223519">
                <a:moveTo>
                  <a:pt x="13969" y="0"/>
                </a:moveTo>
                <a:lnTo>
                  <a:pt x="5079" y="0"/>
                </a:lnTo>
                <a:lnTo>
                  <a:pt x="0" y="7620"/>
                </a:lnTo>
                <a:lnTo>
                  <a:pt x="26669" y="223520"/>
                </a:lnTo>
                <a:lnTo>
                  <a:pt x="99059" y="204470"/>
                </a:lnTo>
                <a:lnTo>
                  <a:pt x="139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6995159" y="1640839"/>
            <a:ext cx="636270" cy="58293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 indent="259079">
              <a:lnSpc>
                <a:spcPts val="2010"/>
              </a:lnSpc>
              <a:spcBef>
                <a:spcPts val="470"/>
              </a:spcBef>
            </a:pPr>
            <a:r>
              <a:rPr sz="1950" spc="15" dirty="0">
                <a:latin typeface="Arial"/>
                <a:cs typeface="Arial"/>
              </a:rPr>
              <a:t>Me  </a:t>
            </a:r>
            <a:r>
              <a:rPr sz="1950" spc="30" dirty="0">
                <a:latin typeface="Arial"/>
                <a:cs typeface="Arial"/>
              </a:rPr>
              <a:t>Me</a:t>
            </a:r>
            <a:endParaRPr sz="195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212330" y="1731010"/>
            <a:ext cx="20320" cy="68580"/>
          </a:xfrm>
          <a:custGeom>
            <a:avLst/>
            <a:gdLst/>
            <a:ahLst/>
            <a:cxnLst/>
            <a:rect l="l" t="t" r="r" b="b"/>
            <a:pathLst>
              <a:path w="20320" h="68580">
                <a:moveTo>
                  <a:pt x="20320" y="0"/>
                </a:moveTo>
                <a:lnTo>
                  <a:pt x="0" y="68579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50100" y="1725929"/>
            <a:ext cx="10160" cy="41910"/>
          </a:xfrm>
          <a:custGeom>
            <a:avLst/>
            <a:gdLst/>
            <a:ahLst/>
            <a:cxnLst/>
            <a:rect l="l" t="t" r="r" b="b"/>
            <a:pathLst>
              <a:path w="10159" h="41910">
                <a:moveTo>
                  <a:pt x="10159" y="0"/>
                </a:moveTo>
                <a:lnTo>
                  <a:pt x="0" y="41910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085330" y="1720850"/>
            <a:ext cx="5080" cy="17780"/>
          </a:xfrm>
          <a:custGeom>
            <a:avLst/>
            <a:gdLst/>
            <a:ahLst/>
            <a:cxnLst/>
            <a:rect l="l" t="t" r="r" b="b"/>
            <a:pathLst>
              <a:path w="5079" h="17780">
                <a:moveTo>
                  <a:pt x="5079" y="0"/>
                </a:moveTo>
                <a:lnTo>
                  <a:pt x="0" y="17779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223509" y="2053589"/>
            <a:ext cx="115570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b="1" spc="5" dirty="0">
                <a:latin typeface="Arial"/>
                <a:cs typeface="Arial"/>
              </a:rPr>
              <a:t>-</a:t>
            </a:r>
            <a:endParaRPr sz="21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937759" y="1632712"/>
            <a:ext cx="780415" cy="1837689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R="191770" algn="ctr">
              <a:lnSpc>
                <a:spcPct val="100000"/>
              </a:lnSpc>
              <a:spcBef>
                <a:spcPts val="1210"/>
              </a:spcBef>
            </a:pPr>
            <a:r>
              <a:rPr sz="1950" spc="20" dirty="0">
                <a:solidFill>
                  <a:srgbClr val="FF0000"/>
                </a:solidFill>
                <a:latin typeface="Arial"/>
                <a:cs typeface="Arial"/>
              </a:rPr>
              <a:t>fast</a:t>
            </a:r>
            <a:endParaRPr sz="1950">
              <a:latin typeface="Arial"/>
              <a:cs typeface="Arial"/>
            </a:endParaRPr>
          </a:p>
          <a:p>
            <a:pPr marL="387350">
              <a:lnSpc>
                <a:spcPct val="100000"/>
              </a:lnSpc>
              <a:spcBef>
                <a:spcPts val="1120"/>
              </a:spcBef>
            </a:pPr>
            <a:r>
              <a:rPr sz="1950" spc="35" dirty="0">
                <a:latin typeface="Arial"/>
                <a:cs typeface="Arial"/>
              </a:rPr>
              <a:t>O</a:t>
            </a:r>
            <a:r>
              <a:rPr sz="1950" spc="25" dirty="0">
                <a:latin typeface="Arial"/>
                <a:cs typeface="Arial"/>
              </a:rPr>
              <a:t>H</a:t>
            </a:r>
            <a:endParaRPr sz="1950">
              <a:latin typeface="Arial"/>
              <a:cs typeface="Arial"/>
            </a:endParaRPr>
          </a:p>
          <a:p>
            <a:pPr marL="332105">
              <a:lnSpc>
                <a:spcPct val="100000"/>
              </a:lnSpc>
              <a:spcBef>
                <a:spcPts val="1500"/>
              </a:spcBef>
            </a:pPr>
            <a:r>
              <a:rPr sz="1950" spc="20" dirty="0">
                <a:solidFill>
                  <a:srgbClr val="FF0000"/>
                </a:solidFill>
                <a:latin typeface="Arial"/>
                <a:cs typeface="Arial"/>
              </a:rPr>
              <a:t>fast</a:t>
            </a:r>
            <a:endParaRPr sz="1950">
              <a:latin typeface="Arial"/>
              <a:cs typeface="Arial"/>
            </a:endParaRPr>
          </a:p>
          <a:p>
            <a:pPr marR="278130" algn="ctr">
              <a:lnSpc>
                <a:spcPct val="100000"/>
              </a:lnSpc>
              <a:spcBef>
                <a:spcPts val="990"/>
              </a:spcBef>
            </a:pPr>
            <a:r>
              <a:rPr sz="3150" b="1" spc="7" baseline="29100" dirty="0">
                <a:latin typeface="Arial"/>
                <a:cs typeface="Arial"/>
              </a:rPr>
              <a:t>-</a:t>
            </a:r>
            <a:r>
              <a:rPr sz="1950" spc="25" dirty="0">
                <a:latin typeface="Arial"/>
                <a:cs typeface="Arial"/>
              </a:rPr>
              <a:t>OH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192675"/>
            <a:ext cx="7370292" cy="38479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5834" y="1066800"/>
            <a:ext cx="8643366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270" y="1838960"/>
            <a:ext cx="6990715" cy="168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100"/>
              </a:spcBef>
              <a:tabLst>
                <a:tab pos="4074795" algn="l"/>
              </a:tabLst>
            </a:pPr>
            <a:r>
              <a:rPr sz="4800" b="0" spc="-270" dirty="0">
                <a:latin typeface="Arial Black"/>
                <a:cs typeface="Arial Black"/>
              </a:rPr>
              <a:t>S</a:t>
            </a:r>
            <a:r>
              <a:rPr sz="4125" b="0" spc="-412" baseline="-24242" dirty="0">
                <a:latin typeface="Arial Black"/>
                <a:cs typeface="Arial Black"/>
              </a:rPr>
              <a:t>N</a:t>
            </a:r>
            <a:r>
              <a:rPr sz="4800" b="0" spc="-535" dirty="0">
                <a:latin typeface="Arial Black"/>
                <a:cs typeface="Arial Black"/>
              </a:rPr>
              <a:t>1</a:t>
            </a:r>
            <a:r>
              <a:rPr sz="4800" b="0" spc="-285" dirty="0">
                <a:latin typeface="Arial Black"/>
                <a:cs typeface="Arial Black"/>
              </a:rPr>
              <a:t> </a:t>
            </a:r>
            <a:r>
              <a:rPr sz="4800" b="0" spc="-430" dirty="0">
                <a:latin typeface="Arial Black"/>
                <a:cs typeface="Arial Black"/>
              </a:rPr>
              <a:t>r</a:t>
            </a:r>
            <a:r>
              <a:rPr sz="4800" b="0" spc="-650" dirty="0">
                <a:latin typeface="Arial Black"/>
                <a:cs typeface="Arial Black"/>
              </a:rPr>
              <a:t>e</a:t>
            </a:r>
            <a:r>
              <a:rPr sz="4800" b="0" spc="-550" dirty="0">
                <a:latin typeface="Arial Black"/>
                <a:cs typeface="Arial Black"/>
              </a:rPr>
              <a:t>a</a:t>
            </a:r>
            <a:r>
              <a:rPr sz="4800" b="0" spc="-805" dirty="0">
                <a:latin typeface="Arial Black"/>
                <a:cs typeface="Arial Black"/>
              </a:rPr>
              <a:t>c</a:t>
            </a:r>
            <a:r>
              <a:rPr sz="4800" b="0" spc="-509" dirty="0">
                <a:latin typeface="Arial Black"/>
                <a:cs typeface="Arial Black"/>
              </a:rPr>
              <a:t>ti</a:t>
            </a:r>
            <a:r>
              <a:rPr sz="4800" b="0" spc="-875" dirty="0">
                <a:latin typeface="Arial Black"/>
                <a:cs typeface="Arial Black"/>
              </a:rPr>
              <a:t>o</a:t>
            </a:r>
            <a:r>
              <a:rPr sz="4800" b="0" spc="-535" dirty="0">
                <a:latin typeface="Arial Black"/>
                <a:cs typeface="Arial Black"/>
              </a:rPr>
              <a:t>n</a:t>
            </a:r>
            <a:r>
              <a:rPr sz="4800" b="0" spc="-285" dirty="0">
                <a:latin typeface="Arial Black"/>
                <a:cs typeface="Arial Black"/>
              </a:rPr>
              <a:t> </a:t>
            </a:r>
            <a:r>
              <a:rPr sz="4800" b="0" spc="-265" dirty="0">
                <a:latin typeface="Arial Black"/>
                <a:cs typeface="Arial Black"/>
              </a:rPr>
              <a:t>:</a:t>
            </a:r>
            <a:r>
              <a:rPr sz="4800" b="0" dirty="0">
                <a:latin typeface="Arial Black"/>
                <a:cs typeface="Arial Black"/>
              </a:rPr>
              <a:t>	</a:t>
            </a:r>
            <a:r>
              <a:rPr sz="4800" spc="110" dirty="0"/>
              <a:t>s</a:t>
            </a:r>
            <a:r>
              <a:rPr sz="4800" spc="120" dirty="0"/>
              <a:t>ubst</a:t>
            </a:r>
            <a:r>
              <a:rPr sz="4800" spc="114" dirty="0"/>
              <a:t>r</a:t>
            </a:r>
            <a:r>
              <a:rPr sz="4800" spc="385" dirty="0"/>
              <a:t>a</a:t>
            </a:r>
            <a:r>
              <a:rPr sz="4800" spc="120" dirty="0"/>
              <a:t>t</a:t>
            </a:r>
            <a:r>
              <a:rPr sz="4800" dirty="0"/>
              <a:t>e  </a:t>
            </a:r>
            <a:r>
              <a:rPr sz="4800" spc="105" dirty="0"/>
              <a:t>structure</a:t>
            </a:r>
            <a:endParaRPr sz="4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623820"/>
            <a:ext cx="64884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50" b="0" spc="-585" baseline="17921" dirty="0">
                <a:solidFill>
                  <a:srgbClr val="00CCFF"/>
                </a:solidFill>
                <a:latin typeface="Symbol"/>
                <a:cs typeface="Symbol"/>
              </a:rPr>
              <a:t></a:t>
            </a:r>
            <a:r>
              <a:rPr sz="4800" b="0" spc="-390" dirty="0">
                <a:latin typeface="Arial Black"/>
                <a:cs typeface="Arial Black"/>
              </a:rPr>
              <a:t>Stability </a:t>
            </a:r>
            <a:r>
              <a:rPr sz="4800" b="0" spc="-545" dirty="0">
                <a:latin typeface="Arial Black"/>
                <a:cs typeface="Arial Black"/>
              </a:rPr>
              <a:t>of</a:t>
            </a:r>
            <a:r>
              <a:rPr sz="4800" b="0" spc="-170" dirty="0">
                <a:latin typeface="Arial Black"/>
                <a:cs typeface="Arial Black"/>
              </a:rPr>
              <a:t> </a:t>
            </a:r>
            <a:r>
              <a:rPr sz="4800" b="0" spc="-615" dirty="0">
                <a:latin typeface="Arial Black"/>
                <a:cs typeface="Arial Black"/>
              </a:rPr>
              <a:t>carbocation</a:t>
            </a:r>
            <a:endParaRPr sz="4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61439" y="1045210"/>
            <a:ext cx="203835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b="1" spc="24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4250" y="2131060"/>
            <a:ext cx="860425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b="1" spc="135" dirty="0">
                <a:solidFill>
                  <a:srgbClr val="0000FF"/>
                </a:solidFill>
                <a:latin typeface="Arial"/>
                <a:cs typeface="Arial"/>
              </a:rPr>
              <a:t>tertiary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09289" y="2089150"/>
            <a:ext cx="1250315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b="1" spc="17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600" b="1" spc="19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600" b="1" spc="18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600" b="1" spc="19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600" b="1" spc="18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600" b="1" spc="19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600" b="1" spc="150" dirty="0">
                <a:solidFill>
                  <a:srgbClr val="0000FF"/>
                </a:solidFill>
                <a:latin typeface="Arial"/>
                <a:cs typeface="Arial"/>
              </a:rPr>
              <a:t>ar</a:t>
            </a:r>
            <a:r>
              <a:rPr sz="1600" b="1" spc="19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4330" y="1013460"/>
            <a:ext cx="170180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b="1" spc="200" dirty="0">
                <a:solidFill>
                  <a:srgbClr val="0000FF"/>
                </a:solidFill>
                <a:latin typeface="Arial"/>
                <a:cs typeface="Arial"/>
              </a:rPr>
              <a:t>&gt;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1779" y="2091690"/>
            <a:ext cx="927100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b="1" spc="180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600" b="1" spc="12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600" b="1" spc="10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600" b="1" spc="285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600" b="1" spc="18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600" b="1" spc="155" dirty="0">
                <a:solidFill>
                  <a:srgbClr val="0000FF"/>
                </a:solidFill>
                <a:latin typeface="Arial"/>
                <a:cs typeface="Arial"/>
              </a:rPr>
              <a:t>ry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7219" y="4635500"/>
            <a:ext cx="1463675" cy="73533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289560">
              <a:lnSpc>
                <a:spcPct val="95800"/>
              </a:lnSpc>
              <a:spcBef>
                <a:spcPts val="170"/>
              </a:spcBef>
            </a:pPr>
            <a:r>
              <a:rPr sz="1600" b="1" spc="135" dirty="0">
                <a:latin typeface="Arial"/>
                <a:cs typeface="Arial"/>
              </a:rPr>
              <a:t>tertiary  </a:t>
            </a:r>
            <a:r>
              <a:rPr sz="1600" b="1" spc="165" dirty="0">
                <a:latin typeface="Arial"/>
                <a:cs typeface="Arial"/>
              </a:rPr>
              <a:t>carbocation  </a:t>
            </a:r>
            <a:r>
              <a:rPr sz="1600" b="1" spc="150" dirty="0">
                <a:latin typeface="Arial"/>
                <a:cs typeface="Arial"/>
              </a:rPr>
              <a:t>(very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150" dirty="0">
                <a:latin typeface="Arial"/>
                <a:cs typeface="Arial"/>
              </a:rPr>
              <a:t>stable)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68650" y="4627879"/>
            <a:ext cx="1414780" cy="50038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830"/>
              </a:lnSpc>
              <a:spcBef>
                <a:spcPts val="225"/>
              </a:spcBef>
            </a:pPr>
            <a:r>
              <a:rPr sz="1600" b="1" spc="180" dirty="0">
                <a:latin typeface="Arial"/>
                <a:cs typeface="Arial"/>
              </a:rPr>
              <a:t>secondary  </a:t>
            </a:r>
            <a:r>
              <a:rPr sz="1600" b="1" spc="170" dirty="0">
                <a:latin typeface="Arial"/>
                <a:cs typeface="Arial"/>
              </a:rPr>
              <a:t>c</a:t>
            </a:r>
            <a:r>
              <a:rPr sz="1600" b="1" spc="180" dirty="0">
                <a:latin typeface="Arial"/>
                <a:cs typeface="Arial"/>
              </a:rPr>
              <a:t>a</a:t>
            </a:r>
            <a:r>
              <a:rPr sz="1600" b="1" spc="125" dirty="0">
                <a:latin typeface="Arial"/>
                <a:cs typeface="Arial"/>
              </a:rPr>
              <a:t>r</a:t>
            </a:r>
            <a:r>
              <a:rPr sz="1600" b="1" spc="195" dirty="0">
                <a:latin typeface="Arial"/>
                <a:cs typeface="Arial"/>
              </a:rPr>
              <a:t>bo</a:t>
            </a:r>
            <a:r>
              <a:rPr sz="1600" b="1" spc="170" dirty="0">
                <a:latin typeface="Arial"/>
                <a:cs typeface="Arial"/>
              </a:rPr>
              <a:t>c</a:t>
            </a:r>
            <a:r>
              <a:rPr sz="1600" b="1" spc="180" dirty="0">
                <a:latin typeface="Arial"/>
                <a:cs typeface="Arial"/>
              </a:rPr>
              <a:t>a</a:t>
            </a:r>
            <a:r>
              <a:rPr sz="1600" b="1" spc="114" dirty="0">
                <a:latin typeface="Arial"/>
                <a:cs typeface="Arial"/>
              </a:rPr>
              <a:t>t</a:t>
            </a:r>
            <a:r>
              <a:rPr sz="1600" b="1" spc="100" dirty="0">
                <a:latin typeface="Arial"/>
                <a:cs typeface="Arial"/>
              </a:rPr>
              <a:t>i</a:t>
            </a:r>
            <a:r>
              <a:rPr sz="1600" b="1" spc="180" dirty="0">
                <a:latin typeface="Arial"/>
                <a:cs typeface="Arial"/>
              </a:rPr>
              <a:t>o</a:t>
            </a:r>
            <a:r>
              <a:rPr sz="1600" b="1" spc="210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71600" y="1555749"/>
            <a:ext cx="379095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b="1" spc="22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600" b="1" spc="24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22120" y="1690370"/>
            <a:ext cx="11557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120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71930" y="1289050"/>
            <a:ext cx="0" cy="294640"/>
          </a:xfrm>
          <a:custGeom>
            <a:avLst/>
            <a:gdLst/>
            <a:ahLst/>
            <a:cxnLst/>
            <a:rect l="l" t="t" r="r" b="b"/>
            <a:pathLst>
              <a:path h="294640">
                <a:moveTo>
                  <a:pt x="0" y="0"/>
                </a:moveTo>
                <a:lnTo>
                  <a:pt x="0" y="294639"/>
                </a:lnTo>
              </a:path>
            </a:pathLst>
          </a:custGeom>
          <a:ln w="9017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35479" y="1013460"/>
            <a:ext cx="707390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49275" algn="l"/>
              </a:tabLst>
            </a:pPr>
            <a:r>
              <a:rPr sz="1600" b="1" spc="240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600" b="1" spc="13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1600" b="1" spc="200" dirty="0">
                <a:solidFill>
                  <a:srgbClr val="0000FF"/>
                </a:solidFill>
                <a:latin typeface="Arial"/>
                <a:cs typeface="Arial"/>
              </a:rPr>
              <a:t>&gt;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63369" y="1148080"/>
            <a:ext cx="346710" cy="0"/>
          </a:xfrm>
          <a:custGeom>
            <a:avLst/>
            <a:gdLst/>
            <a:ahLst/>
            <a:cxnLst/>
            <a:rect l="l" t="t" r="r" b="b"/>
            <a:pathLst>
              <a:path w="346710">
                <a:moveTo>
                  <a:pt x="0" y="0"/>
                </a:moveTo>
                <a:lnTo>
                  <a:pt x="346710" y="0"/>
                </a:lnTo>
              </a:path>
            </a:pathLst>
          </a:custGeom>
          <a:ln w="9017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341119" y="509269"/>
            <a:ext cx="466090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b="1" spc="220" dirty="0">
                <a:solidFill>
                  <a:srgbClr val="0000FF"/>
                </a:solidFill>
                <a:latin typeface="Arial"/>
                <a:cs typeface="Arial"/>
              </a:rPr>
              <a:t>CH</a:t>
            </a:r>
            <a:r>
              <a:rPr sz="1575" b="1" spc="179" baseline="-29100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endParaRPr sz="1575" baseline="-29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41450" y="753109"/>
            <a:ext cx="0" cy="283210"/>
          </a:xfrm>
          <a:custGeom>
            <a:avLst/>
            <a:gdLst/>
            <a:ahLst/>
            <a:cxnLst/>
            <a:rect l="l" t="t" r="r" b="b"/>
            <a:pathLst>
              <a:path h="283209">
                <a:moveTo>
                  <a:pt x="0" y="283210"/>
                </a:moveTo>
                <a:lnTo>
                  <a:pt x="0" y="0"/>
                </a:lnTo>
              </a:path>
            </a:pathLst>
          </a:custGeom>
          <a:ln w="9017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08330" y="3505200"/>
            <a:ext cx="379095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b="1" spc="22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600" b="1" spc="24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58850" y="3639820"/>
            <a:ext cx="11557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120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10919" y="3641090"/>
            <a:ext cx="433070" cy="0"/>
          </a:xfrm>
          <a:custGeom>
            <a:avLst/>
            <a:gdLst/>
            <a:ahLst/>
            <a:cxnLst/>
            <a:rect l="l" t="t" r="r" b="b"/>
            <a:pathLst>
              <a:path w="433069">
                <a:moveTo>
                  <a:pt x="0" y="0"/>
                </a:moveTo>
                <a:lnTo>
                  <a:pt x="433070" y="0"/>
                </a:lnTo>
              </a:path>
            </a:pathLst>
          </a:custGeom>
          <a:ln w="9017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15970" y="1134110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879" y="0"/>
                </a:lnTo>
              </a:path>
            </a:pathLst>
          </a:custGeom>
          <a:ln w="9017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47770" y="1240789"/>
            <a:ext cx="0" cy="189230"/>
          </a:xfrm>
          <a:custGeom>
            <a:avLst/>
            <a:gdLst/>
            <a:ahLst/>
            <a:cxnLst/>
            <a:rect l="l" t="t" r="r" b="b"/>
            <a:pathLst>
              <a:path h="189230">
                <a:moveTo>
                  <a:pt x="0" y="0"/>
                </a:moveTo>
                <a:lnTo>
                  <a:pt x="0" y="189230"/>
                </a:lnTo>
              </a:path>
            </a:pathLst>
          </a:custGeom>
          <a:ln w="9017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912110" y="998219"/>
            <a:ext cx="1689100" cy="671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46125" algn="l"/>
                <a:tab pos="1401445" algn="l"/>
              </a:tabLst>
            </a:pPr>
            <a:r>
              <a:rPr sz="1600" b="1" spc="229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600" b="1" spc="22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575" b="1" spc="179" baseline="-29100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sz="1575" b="1" baseline="-29100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1600" b="1" spc="229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600" b="1" spc="24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1600" b="1" spc="240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600" b="1" spc="13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endParaRPr sz="1600">
              <a:latin typeface="Arial"/>
              <a:cs typeface="Arial"/>
            </a:endParaRPr>
          </a:p>
          <a:p>
            <a:pPr marL="746760">
              <a:lnSpc>
                <a:spcPct val="100000"/>
              </a:lnSpc>
              <a:spcBef>
                <a:spcPts val="1260"/>
              </a:spcBef>
            </a:pPr>
            <a:r>
              <a:rPr sz="1600" b="1" spc="190" dirty="0">
                <a:solidFill>
                  <a:srgbClr val="0000FF"/>
                </a:solidFill>
                <a:latin typeface="Arial"/>
                <a:cs typeface="Arial"/>
              </a:rPr>
              <a:t>CH</a:t>
            </a:r>
            <a:r>
              <a:rPr sz="1575" b="1" spc="284" baseline="-29100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endParaRPr sz="1575" baseline="-291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043679" y="1134110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950" y="0"/>
                </a:lnTo>
              </a:path>
            </a:pathLst>
          </a:custGeom>
          <a:ln w="9017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871470" y="3133089"/>
            <a:ext cx="1113155" cy="5194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186690" algn="r">
              <a:lnSpc>
                <a:spcPts val="2090"/>
              </a:lnSpc>
              <a:spcBef>
                <a:spcPts val="110"/>
              </a:spcBef>
            </a:pPr>
            <a:r>
              <a:rPr sz="1850" spc="210" dirty="0">
                <a:latin typeface="Arial"/>
                <a:cs typeface="Arial"/>
              </a:rPr>
              <a:t>+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ts val="1789"/>
              </a:lnSpc>
              <a:tabLst>
                <a:tab pos="746125" algn="l"/>
              </a:tabLst>
            </a:pPr>
            <a:r>
              <a:rPr sz="1600" b="1" spc="22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600" b="1" spc="229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575" b="1" spc="179" baseline="-29100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1575" b="1" baseline="-291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600" b="1" spc="22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600" b="1" spc="24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275329" y="3519170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880" y="0"/>
                </a:lnTo>
              </a:path>
            </a:pathLst>
          </a:custGeom>
          <a:ln w="9017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618229" y="3815079"/>
            <a:ext cx="466090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b="1" spc="220" dirty="0">
                <a:solidFill>
                  <a:srgbClr val="FF0000"/>
                </a:solidFill>
                <a:latin typeface="Arial"/>
                <a:cs typeface="Arial"/>
              </a:rPr>
              <a:t>CH</a:t>
            </a:r>
            <a:r>
              <a:rPr sz="1575" b="1" spc="179" baseline="-29100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575" baseline="-291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714750" y="3627120"/>
            <a:ext cx="8890" cy="215900"/>
          </a:xfrm>
          <a:custGeom>
            <a:avLst/>
            <a:gdLst/>
            <a:ahLst/>
            <a:cxnLst/>
            <a:rect l="l" t="t" r="r" b="b"/>
            <a:pathLst>
              <a:path w="8889" h="215900">
                <a:moveTo>
                  <a:pt x="8889" y="0"/>
                </a:moveTo>
                <a:lnTo>
                  <a:pt x="0" y="215899"/>
                </a:lnTo>
              </a:path>
            </a:pathLst>
          </a:custGeom>
          <a:ln w="9016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00380" y="1002029"/>
            <a:ext cx="466090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b="1" spc="220" dirty="0">
                <a:solidFill>
                  <a:srgbClr val="0000FF"/>
                </a:solidFill>
                <a:latin typeface="Arial"/>
                <a:cs typeface="Arial"/>
              </a:rPr>
              <a:t>CH</a:t>
            </a:r>
            <a:r>
              <a:rPr sz="1575" b="1" spc="179" baseline="-29100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endParaRPr sz="1575" baseline="-291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02969" y="1137919"/>
            <a:ext cx="433070" cy="0"/>
          </a:xfrm>
          <a:custGeom>
            <a:avLst/>
            <a:gdLst/>
            <a:ahLst/>
            <a:cxnLst/>
            <a:rect l="l" t="t" r="r" b="b"/>
            <a:pathLst>
              <a:path w="433069">
                <a:moveTo>
                  <a:pt x="0" y="0"/>
                </a:moveTo>
                <a:lnTo>
                  <a:pt x="433070" y="0"/>
                </a:lnTo>
              </a:path>
            </a:pathLst>
          </a:custGeom>
          <a:ln w="9017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113020" y="976629"/>
            <a:ext cx="1343660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b="1" spc="170" dirty="0">
                <a:solidFill>
                  <a:srgbClr val="0000FF"/>
                </a:solidFill>
                <a:latin typeface="Arial"/>
                <a:cs typeface="Arial"/>
              </a:rPr>
              <a:t>CH</a:t>
            </a:r>
            <a:r>
              <a:rPr sz="1575" b="1" spc="254" baseline="-29100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sz="1600" b="1" spc="170" dirty="0">
                <a:solidFill>
                  <a:srgbClr val="0000FF"/>
                </a:solidFill>
                <a:latin typeface="Arial"/>
                <a:cs typeface="Arial"/>
              </a:rPr>
              <a:t>-CH</a:t>
            </a:r>
            <a:r>
              <a:rPr sz="1575" b="1" spc="254" baseline="-29100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sz="1600" b="1" spc="170" dirty="0">
                <a:solidFill>
                  <a:srgbClr val="0000FF"/>
                </a:solidFill>
                <a:latin typeface="Arial"/>
                <a:cs typeface="Arial"/>
              </a:rPr>
              <a:t>-Br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79550" y="4058920"/>
            <a:ext cx="466090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b="1" spc="220" dirty="0">
                <a:solidFill>
                  <a:srgbClr val="FF0000"/>
                </a:solidFill>
                <a:latin typeface="Arial"/>
                <a:cs typeface="Arial"/>
              </a:rPr>
              <a:t>CH</a:t>
            </a:r>
            <a:r>
              <a:rPr sz="1575" b="1" spc="179" baseline="-29100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575" baseline="-291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579880" y="3792220"/>
            <a:ext cx="0" cy="294640"/>
          </a:xfrm>
          <a:custGeom>
            <a:avLst/>
            <a:gdLst/>
            <a:ahLst/>
            <a:cxnLst/>
            <a:rect l="l" t="t" r="r" b="b"/>
            <a:pathLst>
              <a:path h="294639">
                <a:moveTo>
                  <a:pt x="0" y="0"/>
                </a:moveTo>
                <a:lnTo>
                  <a:pt x="0" y="294639"/>
                </a:lnTo>
              </a:path>
            </a:pathLst>
          </a:custGeom>
          <a:ln w="9017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449069" y="3012440"/>
            <a:ext cx="466090" cy="7943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b="1" spc="220" dirty="0">
                <a:solidFill>
                  <a:srgbClr val="FF0000"/>
                </a:solidFill>
                <a:latin typeface="Arial"/>
                <a:cs typeface="Arial"/>
              </a:rPr>
              <a:t>CH</a:t>
            </a:r>
            <a:r>
              <a:rPr sz="1575" b="1" spc="179" baseline="-29100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575" baseline="-29100">
              <a:latin typeface="Arial"/>
              <a:cs typeface="Arial"/>
            </a:endParaRPr>
          </a:p>
          <a:p>
            <a:pPr marL="33020">
              <a:lnSpc>
                <a:spcPct val="100000"/>
              </a:lnSpc>
              <a:spcBef>
                <a:spcPts val="1920"/>
              </a:spcBef>
            </a:pPr>
            <a:r>
              <a:rPr sz="2400" b="1" spc="367" baseline="-5208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2400" b="1" spc="-172" baseline="-520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50" spc="210" dirty="0">
                <a:latin typeface="Arial"/>
                <a:cs typeface="Arial"/>
              </a:rPr>
              <a:t>+</a:t>
            </a:r>
            <a:endParaRPr sz="185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549400" y="3257550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281939"/>
                </a:moveTo>
                <a:lnTo>
                  <a:pt x="0" y="0"/>
                </a:lnTo>
              </a:path>
            </a:pathLst>
          </a:custGeom>
          <a:ln w="9017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172709" y="4626355"/>
            <a:ext cx="1416050" cy="78105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77470">
              <a:lnSpc>
                <a:spcPct val="101299"/>
              </a:lnSpc>
              <a:spcBef>
                <a:spcPts val="215"/>
              </a:spcBef>
            </a:pPr>
            <a:r>
              <a:rPr sz="1600" b="1" spc="170" dirty="0">
                <a:latin typeface="Arial"/>
                <a:cs typeface="Arial"/>
              </a:rPr>
              <a:t>primary  </a:t>
            </a:r>
            <a:r>
              <a:rPr sz="1600" b="1" spc="195" dirty="0">
                <a:latin typeface="Arial"/>
                <a:cs typeface="Arial"/>
              </a:rPr>
              <a:t>c</a:t>
            </a:r>
            <a:r>
              <a:rPr sz="1600" b="1" spc="170" dirty="0">
                <a:latin typeface="Arial"/>
                <a:cs typeface="Arial"/>
              </a:rPr>
              <a:t>a</a:t>
            </a:r>
            <a:r>
              <a:rPr sz="1600" b="1" spc="125" dirty="0">
                <a:latin typeface="Arial"/>
                <a:cs typeface="Arial"/>
              </a:rPr>
              <a:t>r</a:t>
            </a:r>
            <a:r>
              <a:rPr sz="1600" b="1" spc="195" dirty="0">
                <a:latin typeface="Arial"/>
                <a:cs typeface="Arial"/>
              </a:rPr>
              <a:t>b</a:t>
            </a:r>
            <a:r>
              <a:rPr sz="1600" b="1" spc="180" dirty="0">
                <a:latin typeface="Arial"/>
                <a:cs typeface="Arial"/>
              </a:rPr>
              <a:t>o</a:t>
            </a:r>
            <a:r>
              <a:rPr sz="1600" b="1" spc="195" dirty="0">
                <a:latin typeface="Arial"/>
                <a:cs typeface="Arial"/>
              </a:rPr>
              <a:t>c</a:t>
            </a:r>
            <a:r>
              <a:rPr sz="1600" b="1" spc="170" dirty="0">
                <a:latin typeface="Arial"/>
                <a:cs typeface="Arial"/>
              </a:rPr>
              <a:t>a</a:t>
            </a:r>
            <a:r>
              <a:rPr sz="1600" b="1" spc="100" dirty="0">
                <a:latin typeface="Arial"/>
                <a:cs typeface="Arial"/>
              </a:rPr>
              <a:t>ti</a:t>
            </a:r>
            <a:r>
              <a:rPr sz="1600" b="1" spc="195" dirty="0">
                <a:latin typeface="Arial"/>
                <a:cs typeface="Arial"/>
              </a:rPr>
              <a:t>o</a:t>
            </a:r>
            <a:r>
              <a:rPr sz="1600" b="1" spc="130" dirty="0">
                <a:latin typeface="Arial"/>
                <a:cs typeface="Arial"/>
              </a:rPr>
              <a:t>n  </a:t>
            </a:r>
            <a:r>
              <a:rPr sz="1600" b="1" spc="155" dirty="0">
                <a:latin typeface="Arial"/>
                <a:cs typeface="Arial"/>
              </a:rPr>
              <a:t>(unstable)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095490" y="3228339"/>
            <a:ext cx="517525" cy="502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10"/>
              </a:spcBef>
            </a:pPr>
            <a:r>
              <a:rPr sz="1850" spc="210" dirty="0">
                <a:latin typeface="Arial"/>
                <a:cs typeface="Arial"/>
              </a:rPr>
              <a:t>+</a:t>
            </a:r>
            <a:endParaRPr sz="1850">
              <a:latin typeface="Arial"/>
              <a:cs typeface="Arial"/>
            </a:endParaRPr>
          </a:p>
          <a:p>
            <a:pPr marL="15875">
              <a:lnSpc>
                <a:spcPts val="1725"/>
              </a:lnSpc>
            </a:pPr>
            <a:r>
              <a:rPr sz="1600" b="1" spc="22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600" b="1" spc="2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2400" b="1" spc="284" baseline="-24305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endParaRPr sz="2400" baseline="-24305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035800" y="970279"/>
            <a:ext cx="821690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b="1" spc="220" dirty="0">
                <a:solidFill>
                  <a:srgbClr val="0000FF"/>
                </a:solidFill>
                <a:latin typeface="Arial"/>
                <a:cs typeface="Arial"/>
              </a:rPr>
              <a:t>CH</a:t>
            </a:r>
            <a:r>
              <a:rPr sz="1575" b="1" spc="179" baseline="-29100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sz="1600" b="1" spc="105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sz="1600" b="1" spc="240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600" b="1" spc="13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35829" y="980440"/>
            <a:ext cx="170180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b="1" spc="200" dirty="0">
                <a:solidFill>
                  <a:srgbClr val="0000FF"/>
                </a:solidFill>
                <a:latin typeface="Arial"/>
                <a:cs typeface="Arial"/>
              </a:rPr>
              <a:t>&gt;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005319" y="4704079"/>
            <a:ext cx="1597660" cy="50038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830"/>
              </a:lnSpc>
              <a:spcBef>
                <a:spcPts val="225"/>
              </a:spcBef>
            </a:pPr>
            <a:r>
              <a:rPr sz="1600" b="1" spc="160" dirty="0">
                <a:latin typeface="Arial"/>
                <a:cs typeface="Arial"/>
              </a:rPr>
              <a:t>very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165" dirty="0">
                <a:latin typeface="Arial"/>
                <a:cs typeface="Arial"/>
              </a:rPr>
              <a:t>unstable  carbocation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43840" y="5562600"/>
            <a:ext cx="1478280" cy="50038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89560" marR="5080" indent="-277495">
              <a:lnSpc>
                <a:spcPts val="1830"/>
              </a:lnSpc>
              <a:spcBef>
                <a:spcPts val="225"/>
              </a:spcBef>
            </a:pPr>
            <a:r>
              <a:rPr sz="1600" b="1" spc="160" dirty="0">
                <a:latin typeface="Arial"/>
                <a:cs typeface="Arial"/>
              </a:rPr>
              <a:t>three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165" dirty="0">
                <a:latin typeface="Arial"/>
                <a:cs typeface="Arial"/>
              </a:rPr>
              <a:t>methyl  </a:t>
            </a:r>
            <a:r>
              <a:rPr sz="1600" b="1" spc="180" dirty="0">
                <a:latin typeface="Arial"/>
                <a:cs typeface="Arial"/>
              </a:rPr>
              <a:t>groups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801620" y="5588000"/>
            <a:ext cx="1304290" cy="50038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19075" marR="5080" indent="-207010">
              <a:lnSpc>
                <a:spcPts val="1830"/>
              </a:lnSpc>
              <a:spcBef>
                <a:spcPts val="225"/>
              </a:spcBef>
            </a:pPr>
            <a:r>
              <a:rPr sz="1600" b="1" spc="200" dirty="0">
                <a:latin typeface="Arial"/>
                <a:cs typeface="Arial"/>
              </a:rPr>
              <a:t>two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165" dirty="0">
                <a:latin typeface="Arial"/>
                <a:cs typeface="Arial"/>
              </a:rPr>
              <a:t>methyl  </a:t>
            </a:r>
            <a:r>
              <a:rPr sz="1600" b="1" spc="180" dirty="0">
                <a:latin typeface="Arial"/>
                <a:cs typeface="Arial"/>
              </a:rPr>
              <a:t>groups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160009" y="5588000"/>
            <a:ext cx="1313815" cy="50038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89560" marR="5080" indent="-277495">
              <a:lnSpc>
                <a:spcPts val="1830"/>
              </a:lnSpc>
              <a:spcBef>
                <a:spcPts val="225"/>
              </a:spcBef>
            </a:pPr>
            <a:r>
              <a:rPr sz="1600" b="1" spc="190" dirty="0">
                <a:latin typeface="Arial"/>
                <a:cs typeface="Arial"/>
              </a:rPr>
              <a:t>one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165" dirty="0">
                <a:latin typeface="Arial"/>
                <a:cs typeface="Arial"/>
              </a:rPr>
              <a:t>methyl  </a:t>
            </a:r>
            <a:r>
              <a:rPr sz="1600" b="1" spc="180" dirty="0">
                <a:latin typeface="Arial"/>
                <a:cs typeface="Arial"/>
              </a:rPr>
              <a:t>group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142480" y="5586729"/>
            <a:ext cx="1177290" cy="499109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220345" marR="5080" indent="-208279">
              <a:lnSpc>
                <a:spcPts val="1820"/>
              </a:lnSpc>
              <a:spcBef>
                <a:spcPts val="234"/>
              </a:spcBef>
            </a:pPr>
            <a:r>
              <a:rPr sz="1600" b="1" spc="200" dirty="0">
                <a:latin typeface="Arial"/>
                <a:cs typeface="Arial"/>
              </a:rPr>
              <a:t>no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165" dirty="0">
                <a:latin typeface="Arial"/>
                <a:cs typeface="Arial"/>
              </a:rPr>
              <a:t>methyl  </a:t>
            </a:r>
            <a:r>
              <a:rPr sz="1600" b="1" spc="180" dirty="0">
                <a:latin typeface="Arial"/>
                <a:cs typeface="Arial"/>
              </a:rPr>
              <a:t>groups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316220" y="3534409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879" y="0"/>
                </a:lnTo>
              </a:path>
            </a:pathLst>
          </a:custGeom>
          <a:ln w="9017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913629" y="3153409"/>
            <a:ext cx="1229360" cy="5143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760730">
              <a:lnSpc>
                <a:spcPts val="2070"/>
              </a:lnSpc>
              <a:spcBef>
                <a:spcPts val="110"/>
              </a:spcBef>
            </a:pPr>
            <a:r>
              <a:rPr sz="1850" spc="210" dirty="0">
                <a:latin typeface="Arial"/>
                <a:cs typeface="Arial"/>
              </a:rPr>
              <a:t>+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ts val="1770"/>
              </a:lnSpc>
              <a:tabLst>
                <a:tab pos="746125" algn="l"/>
              </a:tabLst>
            </a:pPr>
            <a:r>
              <a:rPr sz="1600" b="1" spc="190" dirty="0">
                <a:solidFill>
                  <a:srgbClr val="FF0000"/>
                </a:solidFill>
                <a:latin typeface="Arial"/>
                <a:cs typeface="Arial"/>
              </a:rPr>
              <a:t>CH</a:t>
            </a:r>
            <a:r>
              <a:rPr sz="1575" b="1" spc="284" baseline="-29100" dirty="0">
                <a:solidFill>
                  <a:srgbClr val="FF0000"/>
                </a:solidFill>
                <a:latin typeface="Arial"/>
                <a:cs typeface="Arial"/>
              </a:rPr>
              <a:t>3	</a:t>
            </a:r>
            <a:r>
              <a:rPr sz="1600" b="1" spc="235" dirty="0">
                <a:solidFill>
                  <a:srgbClr val="0000FF"/>
                </a:solidFill>
                <a:latin typeface="Arial"/>
                <a:cs typeface="Arial"/>
              </a:rPr>
              <a:t>CH</a:t>
            </a:r>
            <a:r>
              <a:rPr sz="1600" b="1" spc="-30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575" b="1" spc="179" baseline="-34391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endParaRPr sz="1575" baseline="-34391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2660" y="2620009"/>
            <a:ext cx="78251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360" dirty="0">
                <a:latin typeface="Arial Black"/>
                <a:cs typeface="Arial Black"/>
              </a:rPr>
              <a:t>S</a:t>
            </a:r>
            <a:r>
              <a:rPr sz="4125" b="0" spc="-540" baseline="-24242" dirty="0">
                <a:latin typeface="Arial Black"/>
                <a:cs typeface="Arial Black"/>
              </a:rPr>
              <a:t>N</a:t>
            </a:r>
            <a:r>
              <a:rPr sz="4800" b="0" spc="-360" dirty="0">
                <a:latin typeface="Arial Black"/>
                <a:cs typeface="Arial Black"/>
              </a:rPr>
              <a:t>2 </a:t>
            </a:r>
            <a:r>
              <a:rPr sz="4800" b="0" spc="-605" dirty="0">
                <a:latin typeface="Arial Black"/>
                <a:cs typeface="Arial Black"/>
              </a:rPr>
              <a:t>reaction </a:t>
            </a:r>
            <a:r>
              <a:rPr sz="4800" b="0" spc="-540" dirty="0">
                <a:latin typeface="Arial Black"/>
                <a:cs typeface="Arial Black"/>
              </a:rPr>
              <a:t>and</a:t>
            </a:r>
            <a:r>
              <a:rPr sz="4800" b="0" spc="-940" dirty="0">
                <a:latin typeface="Arial Black"/>
                <a:cs typeface="Arial Black"/>
              </a:rPr>
              <a:t> </a:t>
            </a:r>
            <a:r>
              <a:rPr sz="4800" b="0" spc="-630" dirty="0">
                <a:latin typeface="Arial Black"/>
                <a:cs typeface="Arial Black"/>
              </a:rPr>
              <a:t>mechanism</a:t>
            </a:r>
            <a:endParaRPr sz="4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162810" marR="5080" indent="-1859280">
              <a:lnSpc>
                <a:spcPts val="5420"/>
              </a:lnSpc>
              <a:spcBef>
                <a:spcPts val="160"/>
              </a:spcBef>
            </a:pPr>
            <a:r>
              <a:rPr sz="4400" b="0" spc="-335" dirty="0">
                <a:latin typeface="Arial Black"/>
                <a:cs typeface="Arial Black"/>
              </a:rPr>
              <a:t>S</a:t>
            </a:r>
            <a:r>
              <a:rPr sz="3825" b="0" spc="-502" baseline="-23965" dirty="0">
                <a:latin typeface="Arial Black"/>
                <a:cs typeface="Arial Black"/>
              </a:rPr>
              <a:t>N</a:t>
            </a:r>
            <a:r>
              <a:rPr sz="4400" b="0" spc="-335" dirty="0">
                <a:latin typeface="Arial Black"/>
                <a:cs typeface="Arial Black"/>
              </a:rPr>
              <a:t>1 </a:t>
            </a:r>
            <a:r>
              <a:rPr sz="4400" b="0" spc="-495" dirty="0">
                <a:latin typeface="Arial Black"/>
                <a:cs typeface="Arial Black"/>
              </a:rPr>
              <a:t>Reaction: </a:t>
            </a:r>
            <a:r>
              <a:rPr sz="4400" b="0" spc="-550" dirty="0">
                <a:latin typeface="Arial Black"/>
                <a:cs typeface="Arial Black"/>
              </a:rPr>
              <a:t>substrate  </a:t>
            </a:r>
            <a:r>
              <a:rPr sz="4400" b="0" spc="-575" dirty="0">
                <a:latin typeface="Arial Black"/>
                <a:cs typeface="Arial Black"/>
              </a:rPr>
              <a:t>structure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80179" y="1724660"/>
            <a:ext cx="4124960" cy="0"/>
          </a:xfrm>
          <a:custGeom>
            <a:avLst/>
            <a:gdLst/>
            <a:ahLst/>
            <a:cxnLst/>
            <a:rect l="l" t="t" r="r" b="b"/>
            <a:pathLst>
              <a:path w="4124959">
                <a:moveTo>
                  <a:pt x="0" y="0"/>
                </a:moveTo>
                <a:lnTo>
                  <a:pt x="4124960" y="0"/>
                </a:lnTo>
              </a:path>
            </a:pathLst>
          </a:custGeom>
          <a:ln w="1397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21657" y="2697479"/>
            <a:ext cx="565785" cy="321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50" b="1" spc="120" dirty="0">
                <a:solidFill>
                  <a:srgbClr val="00FFFF"/>
                </a:solidFill>
                <a:latin typeface="Arial"/>
                <a:cs typeface="Arial"/>
              </a:rPr>
              <a:t>1</a:t>
            </a:r>
            <a:r>
              <a:rPr sz="1950" b="1" spc="70" dirty="0">
                <a:solidFill>
                  <a:srgbClr val="00FFFF"/>
                </a:solidFill>
                <a:latin typeface="Arial"/>
                <a:cs typeface="Arial"/>
              </a:rPr>
              <a:t>.</a:t>
            </a:r>
            <a:r>
              <a:rPr sz="1950" b="1" spc="120" dirty="0">
                <a:solidFill>
                  <a:srgbClr val="00FFFF"/>
                </a:solidFill>
                <a:latin typeface="Arial"/>
                <a:cs typeface="Arial"/>
              </a:rPr>
              <a:t>00</a:t>
            </a:r>
            <a:endParaRPr sz="19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43320" y="3573779"/>
            <a:ext cx="565150" cy="321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50" b="1" spc="120" dirty="0">
                <a:solidFill>
                  <a:srgbClr val="00FFFF"/>
                </a:solidFill>
                <a:latin typeface="Arial"/>
                <a:cs typeface="Arial"/>
              </a:rPr>
              <a:t>1</a:t>
            </a:r>
            <a:r>
              <a:rPr sz="1950" b="1" spc="135" dirty="0">
                <a:solidFill>
                  <a:srgbClr val="00FFFF"/>
                </a:solidFill>
                <a:latin typeface="Arial"/>
                <a:cs typeface="Arial"/>
              </a:rPr>
              <a:t>1</a:t>
            </a:r>
            <a:r>
              <a:rPr sz="1950" b="1" spc="90" dirty="0">
                <a:solidFill>
                  <a:srgbClr val="00FFFF"/>
                </a:solidFill>
                <a:latin typeface="Arial"/>
                <a:cs typeface="Arial"/>
              </a:rPr>
              <a:t>.6</a:t>
            </a:r>
            <a:endParaRPr sz="1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3320" y="4959350"/>
            <a:ext cx="1196975" cy="6134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algn="r">
              <a:lnSpc>
                <a:spcPts val="2320"/>
              </a:lnSpc>
              <a:spcBef>
                <a:spcPts val="90"/>
              </a:spcBef>
            </a:pPr>
            <a:r>
              <a:rPr sz="1950" b="1" spc="125" dirty="0">
                <a:solidFill>
                  <a:srgbClr val="00FFFF"/>
                </a:solidFill>
                <a:latin typeface="Arial"/>
                <a:cs typeface="Arial"/>
              </a:rPr>
              <a:t>6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ts val="2320"/>
              </a:lnSpc>
            </a:pPr>
            <a:r>
              <a:rPr sz="1950" b="1" spc="105" dirty="0">
                <a:solidFill>
                  <a:srgbClr val="00FFFF"/>
                </a:solidFill>
                <a:latin typeface="Arial"/>
                <a:cs typeface="Arial"/>
              </a:rPr>
              <a:t>1.2 </a:t>
            </a:r>
            <a:r>
              <a:rPr sz="1950" b="1" spc="125" dirty="0">
                <a:solidFill>
                  <a:srgbClr val="00FFFF"/>
                </a:solidFill>
                <a:latin typeface="Arial"/>
                <a:cs typeface="Arial"/>
              </a:rPr>
              <a:t>x</a:t>
            </a:r>
            <a:r>
              <a:rPr sz="1950" b="1" spc="-5" dirty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1950" b="1" spc="120" dirty="0">
                <a:solidFill>
                  <a:srgbClr val="00FFFF"/>
                </a:solidFill>
                <a:latin typeface="Arial"/>
                <a:cs typeface="Arial"/>
              </a:rPr>
              <a:t>10</a:t>
            </a:r>
            <a:endParaRPr sz="1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2180" y="1408175"/>
            <a:ext cx="6909434" cy="73660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R="895350" algn="r">
              <a:lnSpc>
                <a:spcPct val="100000"/>
              </a:lnSpc>
              <a:spcBef>
                <a:spcPts val="560"/>
              </a:spcBef>
            </a:pPr>
            <a:r>
              <a:rPr sz="2925" b="1" spc="195" baseline="24216" dirty="0">
                <a:solidFill>
                  <a:srgbClr val="00FFFF"/>
                </a:solidFill>
                <a:latin typeface="Arial"/>
                <a:cs typeface="Arial"/>
              </a:rPr>
              <a:t>k</a:t>
            </a:r>
            <a:r>
              <a:rPr sz="1950" b="1" spc="55" dirty="0">
                <a:solidFill>
                  <a:srgbClr val="00FFFF"/>
                </a:solidFill>
                <a:latin typeface="Arial"/>
                <a:cs typeface="Arial"/>
              </a:rPr>
              <a:t>r</a:t>
            </a:r>
            <a:r>
              <a:rPr sz="1950" b="1" spc="135" dirty="0">
                <a:solidFill>
                  <a:srgbClr val="00FFFF"/>
                </a:solidFill>
                <a:latin typeface="Arial"/>
                <a:cs typeface="Arial"/>
              </a:rPr>
              <a:t>e</a:t>
            </a:r>
            <a:r>
              <a:rPr sz="1950" b="1" spc="60" dirty="0">
                <a:solidFill>
                  <a:srgbClr val="00FFFF"/>
                </a:solidFill>
                <a:latin typeface="Arial"/>
                <a:cs typeface="Arial"/>
              </a:rPr>
              <a:t>l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  <a:tabLst>
                <a:tab pos="5401945" algn="l"/>
              </a:tabLst>
            </a:pPr>
            <a:r>
              <a:rPr sz="1950" b="1" spc="125" dirty="0">
                <a:solidFill>
                  <a:srgbClr val="00FFFF"/>
                </a:solidFill>
                <a:latin typeface="Arial"/>
                <a:cs typeface="Arial"/>
              </a:rPr>
              <a:t>CH</a:t>
            </a:r>
            <a:r>
              <a:rPr sz="1950" b="1" spc="187" baseline="-27777" dirty="0">
                <a:solidFill>
                  <a:srgbClr val="00FFFF"/>
                </a:solidFill>
                <a:latin typeface="Arial"/>
                <a:cs typeface="Arial"/>
              </a:rPr>
              <a:t>3</a:t>
            </a:r>
            <a:r>
              <a:rPr sz="1950" b="1" spc="412" baseline="-27777" dirty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1950" b="1" spc="120" dirty="0">
                <a:solidFill>
                  <a:srgbClr val="00FFFF"/>
                </a:solidFill>
                <a:latin typeface="Arial"/>
                <a:cs typeface="Arial"/>
              </a:rPr>
              <a:t>Br	</a:t>
            </a:r>
            <a:r>
              <a:rPr sz="1950" b="1" spc="125" dirty="0">
                <a:solidFill>
                  <a:srgbClr val="00FFFF"/>
                </a:solidFill>
                <a:latin typeface="Arial"/>
                <a:cs typeface="Arial"/>
              </a:rPr>
              <a:t>no</a:t>
            </a:r>
            <a:r>
              <a:rPr sz="1950" b="1" spc="20" dirty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1950" b="1" spc="110" dirty="0">
                <a:solidFill>
                  <a:srgbClr val="00FFFF"/>
                </a:solidFill>
                <a:latin typeface="Arial"/>
                <a:cs typeface="Arial"/>
              </a:rPr>
              <a:t>reaction</a:t>
            </a:r>
            <a:endParaRPr sz="19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81760" y="1988820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409" y="0"/>
                </a:lnTo>
              </a:path>
            </a:pathLst>
          </a:custGeom>
          <a:ln w="1397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28419" y="2743200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0" y="0"/>
                </a:moveTo>
                <a:lnTo>
                  <a:pt x="106680" y="0"/>
                </a:lnTo>
              </a:path>
            </a:pathLst>
          </a:custGeom>
          <a:ln w="1397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80110" y="2578100"/>
            <a:ext cx="1492250" cy="321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50" b="1" spc="125" dirty="0">
                <a:solidFill>
                  <a:srgbClr val="00FFFF"/>
                </a:solidFill>
                <a:latin typeface="Arial"/>
                <a:cs typeface="Arial"/>
              </a:rPr>
              <a:t>CH</a:t>
            </a:r>
            <a:r>
              <a:rPr sz="1950" b="1" spc="187" baseline="-27777" dirty="0">
                <a:solidFill>
                  <a:srgbClr val="00FFFF"/>
                </a:solidFill>
                <a:latin typeface="Arial"/>
                <a:cs typeface="Arial"/>
              </a:rPr>
              <a:t>3 </a:t>
            </a:r>
            <a:r>
              <a:rPr sz="1950" b="1" spc="125" dirty="0">
                <a:solidFill>
                  <a:srgbClr val="00FFFF"/>
                </a:solidFill>
                <a:latin typeface="Arial"/>
                <a:cs typeface="Arial"/>
              </a:rPr>
              <a:t>CH</a:t>
            </a:r>
            <a:r>
              <a:rPr sz="1950" b="1" spc="187" baseline="-27777" dirty="0">
                <a:solidFill>
                  <a:srgbClr val="00FFFF"/>
                </a:solidFill>
                <a:latin typeface="Arial"/>
                <a:cs typeface="Arial"/>
              </a:rPr>
              <a:t>2</a:t>
            </a:r>
            <a:r>
              <a:rPr sz="1950" b="1" spc="525" baseline="-27777" dirty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1950" b="1" spc="120" dirty="0">
                <a:solidFill>
                  <a:srgbClr val="00FFFF"/>
                </a:solidFill>
                <a:latin typeface="Arial"/>
                <a:cs typeface="Arial"/>
              </a:rPr>
              <a:t>Br</a:t>
            </a:r>
            <a:endParaRPr sz="19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08810" y="2743200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1397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7619" y="3606800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0" y="0"/>
                </a:moveTo>
                <a:lnTo>
                  <a:pt x="106680" y="0"/>
                </a:lnTo>
              </a:path>
            </a:pathLst>
          </a:custGeom>
          <a:ln w="1397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29310" y="3441700"/>
            <a:ext cx="1492250" cy="321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172845" algn="l"/>
              </a:tabLst>
            </a:pPr>
            <a:r>
              <a:rPr sz="1950" b="1" spc="150" dirty="0">
                <a:solidFill>
                  <a:srgbClr val="00FFFF"/>
                </a:solidFill>
                <a:latin typeface="Arial"/>
                <a:cs typeface="Arial"/>
              </a:rPr>
              <a:t>CH</a:t>
            </a:r>
            <a:r>
              <a:rPr sz="1950" b="1" spc="120" baseline="-27777" dirty="0">
                <a:solidFill>
                  <a:srgbClr val="00FFFF"/>
                </a:solidFill>
                <a:latin typeface="Arial"/>
                <a:cs typeface="Arial"/>
              </a:rPr>
              <a:t>3</a:t>
            </a:r>
            <a:r>
              <a:rPr sz="1950" b="1" baseline="-27777" dirty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1950" b="1" spc="-127" baseline="-27777" dirty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1950" b="1" spc="150" dirty="0">
                <a:solidFill>
                  <a:srgbClr val="00FFFF"/>
                </a:solidFill>
                <a:latin typeface="Arial"/>
                <a:cs typeface="Arial"/>
              </a:rPr>
              <a:t>C</a:t>
            </a:r>
            <a:r>
              <a:rPr sz="1950" b="1" spc="165" dirty="0">
                <a:solidFill>
                  <a:srgbClr val="00FFFF"/>
                </a:solidFill>
                <a:latin typeface="Arial"/>
                <a:cs typeface="Arial"/>
              </a:rPr>
              <a:t>H</a:t>
            </a:r>
            <a:r>
              <a:rPr sz="1950" b="1" dirty="0">
                <a:solidFill>
                  <a:srgbClr val="00FFFF"/>
                </a:solidFill>
                <a:latin typeface="Arial"/>
                <a:cs typeface="Arial"/>
              </a:rPr>
              <a:t>	</a:t>
            </a:r>
            <a:r>
              <a:rPr sz="1950" b="1" spc="150" dirty="0">
                <a:solidFill>
                  <a:srgbClr val="00FFFF"/>
                </a:solidFill>
                <a:latin typeface="Arial"/>
                <a:cs typeface="Arial"/>
              </a:rPr>
              <a:t>B</a:t>
            </a:r>
            <a:r>
              <a:rPr sz="1950" b="1" spc="85" dirty="0">
                <a:solidFill>
                  <a:srgbClr val="00FFFF"/>
                </a:solidFill>
                <a:latin typeface="Arial"/>
                <a:cs typeface="Arial"/>
              </a:rPr>
              <a:t>r</a:t>
            </a:r>
            <a:endParaRPr sz="19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858010" y="3606800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1397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22730" y="3736340"/>
            <a:ext cx="0" cy="259079"/>
          </a:xfrm>
          <a:custGeom>
            <a:avLst/>
            <a:gdLst/>
            <a:ahLst/>
            <a:cxnLst/>
            <a:rect l="l" t="t" r="r" b="b"/>
            <a:pathLst>
              <a:path h="259079">
                <a:moveTo>
                  <a:pt x="0" y="0"/>
                </a:moveTo>
                <a:lnTo>
                  <a:pt x="0" y="259080"/>
                </a:lnTo>
              </a:path>
            </a:pathLst>
          </a:custGeom>
          <a:ln w="1397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73810" y="5273040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409" y="0"/>
                </a:lnTo>
              </a:path>
            </a:pathLst>
          </a:custGeom>
          <a:ln w="1397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24230" y="5109209"/>
            <a:ext cx="1492250" cy="321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172845" algn="l"/>
              </a:tabLst>
            </a:pPr>
            <a:r>
              <a:rPr sz="1950" b="1" spc="150" dirty="0">
                <a:solidFill>
                  <a:srgbClr val="00FFFF"/>
                </a:solidFill>
                <a:latin typeface="Arial"/>
                <a:cs typeface="Arial"/>
              </a:rPr>
              <a:t>CH</a:t>
            </a:r>
            <a:r>
              <a:rPr sz="1950" b="1" spc="120" baseline="-27777" dirty="0">
                <a:solidFill>
                  <a:srgbClr val="00FFFF"/>
                </a:solidFill>
                <a:latin typeface="Arial"/>
                <a:cs typeface="Arial"/>
              </a:rPr>
              <a:t>3</a:t>
            </a:r>
            <a:r>
              <a:rPr sz="1950" b="1" baseline="-27777" dirty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1950" b="1" spc="-127" baseline="-27777" dirty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1950" b="1" spc="165" dirty="0">
                <a:solidFill>
                  <a:srgbClr val="00FFFF"/>
                </a:solidFill>
                <a:latin typeface="Arial"/>
                <a:cs typeface="Arial"/>
              </a:rPr>
              <a:t>C</a:t>
            </a:r>
            <a:r>
              <a:rPr sz="1950" b="1" dirty="0">
                <a:solidFill>
                  <a:srgbClr val="00FFFF"/>
                </a:solidFill>
                <a:latin typeface="Arial"/>
                <a:cs typeface="Arial"/>
              </a:rPr>
              <a:t>	</a:t>
            </a:r>
            <a:r>
              <a:rPr sz="1950" b="1" spc="150" dirty="0">
                <a:solidFill>
                  <a:srgbClr val="00FFFF"/>
                </a:solidFill>
                <a:latin typeface="Arial"/>
                <a:cs typeface="Arial"/>
              </a:rPr>
              <a:t>B</a:t>
            </a:r>
            <a:r>
              <a:rPr sz="1950" b="1" spc="85" dirty="0">
                <a:solidFill>
                  <a:srgbClr val="00FFFF"/>
                </a:solidFill>
                <a:latin typeface="Arial"/>
                <a:cs typeface="Arial"/>
              </a:rPr>
              <a:t>r</a:t>
            </a:r>
            <a:endParaRPr sz="19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53539" y="5273040"/>
            <a:ext cx="306070" cy="0"/>
          </a:xfrm>
          <a:custGeom>
            <a:avLst/>
            <a:gdLst/>
            <a:ahLst/>
            <a:cxnLst/>
            <a:rect l="l" t="t" r="r" b="b"/>
            <a:pathLst>
              <a:path w="306069">
                <a:moveTo>
                  <a:pt x="0" y="0"/>
                </a:moveTo>
                <a:lnTo>
                  <a:pt x="306070" y="0"/>
                </a:lnTo>
              </a:path>
            </a:pathLst>
          </a:custGeom>
          <a:ln w="1397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404619" y="3959859"/>
            <a:ext cx="529590" cy="9525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90"/>
              </a:spcBef>
            </a:pPr>
            <a:r>
              <a:rPr sz="1950" b="1" spc="150" dirty="0">
                <a:solidFill>
                  <a:srgbClr val="00FFFF"/>
                </a:solidFill>
                <a:latin typeface="Arial"/>
                <a:cs typeface="Arial"/>
              </a:rPr>
              <a:t>CH</a:t>
            </a:r>
            <a:r>
              <a:rPr sz="1950" b="1" spc="120" baseline="-27777" dirty="0">
                <a:solidFill>
                  <a:srgbClr val="00FFFF"/>
                </a:solidFill>
                <a:latin typeface="Arial"/>
                <a:cs typeface="Arial"/>
              </a:rPr>
              <a:t>3</a:t>
            </a:r>
            <a:endParaRPr sz="1950" baseline="-27777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50" b="1" spc="125" dirty="0">
                <a:solidFill>
                  <a:srgbClr val="00FFFF"/>
                </a:solidFill>
                <a:latin typeface="Arial"/>
                <a:cs typeface="Arial"/>
              </a:rPr>
              <a:t>CH</a:t>
            </a:r>
            <a:r>
              <a:rPr sz="1950" b="1" spc="187" baseline="-27777" dirty="0">
                <a:solidFill>
                  <a:srgbClr val="00FFFF"/>
                </a:solidFill>
                <a:latin typeface="Arial"/>
                <a:cs typeface="Arial"/>
              </a:rPr>
              <a:t>3</a:t>
            </a:r>
            <a:endParaRPr sz="1950" baseline="-27777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17650" y="4885690"/>
            <a:ext cx="0" cy="257810"/>
          </a:xfrm>
          <a:custGeom>
            <a:avLst/>
            <a:gdLst/>
            <a:ahLst/>
            <a:cxnLst/>
            <a:rect l="l" t="t" r="r" b="b"/>
            <a:pathLst>
              <a:path h="257810">
                <a:moveTo>
                  <a:pt x="0" y="257810"/>
                </a:moveTo>
                <a:lnTo>
                  <a:pt x="0" y="0"/>
                </a:lnTo>
              </a:path>
            </a:pathLst>
          </a:custGeom>
          <a:ln w="1397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404619" y="5627370"/>
            <a:ext cx="524510" cy="321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50" b="1" spc="150" dirty="0">
                <a:solidFill>
                  <a:srgbClr val="00FFFF"/>
                </a:solidFill>
                <a:latin typeface="Arial"/>
                <a:cs typeface="Arial"/>
              </a:rPr>
              <a:t>CH</a:t>
            </a:r>
            <a:r>
              <a:rPr sz="1950" b="1" spc="120" baseline="-27777" dirty="0">
                <a:solidFill>
                  <a:srgbClr val="00FFFF"/>
                </a:solidFill>
                <a:latin typeface="Arial"/>
                <a:cs typeface="Arial"/>
              </a:rPr>
              <a:t>3</a:t>
            </a:r>
            <a:endParaRPr sz="1950" baseline="-27777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517650" y="5402579"/>
            <a:ext cx="0" cy="259079"/>
          </a:xfrm>
          <a:custGeom>
            <a:avLst/>
            <a:gdLst/>
            <a:ahLst/>
            <a:cxnLst/>
            <a:rect l="l" t="t" r="r" b="b"/>
            <a:pathLst>
              <a:path h="259079">
                <a:moveTo>
                  <a:pt x="0" y="0"/>
                </a:moveTo>
                <a:lnTo>
                  <a:pt x="0" y="259080"/>
                </a:lnTo>
              </a:path>
            </a:pathLst>
          </a:custGeom>
          <a:ln w="1397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066800" y="6324600"/>
            <a:ext cx="4114800" cy="36576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57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6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Solvolysis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water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50°C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3004820"/>
            <a:ext cx="70675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56205" algn="l"/>
                <a:tab pos="4041140" algn="l"/>
                <a:tab pos="4592955" algn="l"/>
              </a:tabLst>
            </a:pPr>
            <a:r>
              <a:rPr b="0" spc="-175" dirty="0">
                <a:latin typeface="Arial Black"/>
                <a:cs typeface="Arial Black"/>
              </a:rPr>
              <a:t>S</a:t>
            </a:r>
            <a:r>
              <a:rPr sz="2775" b="0" spc="-1162" baseline="-24024" dirty="0">
                <a:latin typeface="Arial Black"/>
                <a:cs typeface="Arial Black"/>
              </a:rPr>
              <a:t>N</a:t>
            </a:r>
            <a:r>
              <a:rPr sz="3200" b="0" spc="-355" dirty="0">
                <a:latin typeface="Arial Black"/>
                <a:cs typeface="Arial Black"/>
              </a:rPr>
              <a:t>1</a:t>
            </a:r>
            <a:r>
              <a:rPr sz="3200" b="0" spc="-175" dirty="0">
                <a:latin typeface="Arial Black"/>
                <a:cs typeface="Arial Black"/>
              </a:rPr>
              <a:t> </a:t>
            </a:r>
            <a:r>
              <a:rPr sz="3200" b="0" spc="-285" dirty="0">
                <a:latin typeface="Arial Black"/>
                <a:cs typeface="Arial Black"/>
              </a:rPr>
              <a:t>r</a:t>
            </a:r>
            <a:r>
              <a:rPr sz="3200" b="0" spc="-425" dirty="0">
                <a:latin typeface="Arial Black"/>
                <a:cs typeface="Arial Black"/>
              </a:rPr>
              <a:t>e</a:t>
            </a:r>
            <a:r>
              <a:rPr sz="3200" b="0" spc="-450" dirty="0">
                <a:latin typeface="Arial Black"/>
                <a:cs typeface="Arial Black"/>
              </a:rPr>
              <a:t>a</a:t>
            </a:r>
            <a:r>
              <a:rPr sz="3200" b="0" spc="-440" dirty="0">
                <a:latin typeface="Arial Black"/>
                <a:cs typeface="Arial Black"/>
              </a:rPr>
              <a:t>c</a:t>
            </a:r>
            <a:r>
              <a:rPr sz="3200" b="0" spc="-340" dirty="0">
                <a:latin typeface="Arial Black"/>
                <a:cs typeface="Arial Black"/>
              </a:rPr>
              <a:t>ti</a:t>
            </a:r>
            <a:r>
              <a:rPr sz="3200" b="0" spc="-575" dirty="0">
                <a:latin typeface="Arial Black"/>
                <a:cs typeface="Arial Black"/>
              </a:rPr>
              <a:t>o</a:t>
            </a:r>
            <a:r>
              <a:rPr sz="3200" b="0" spc="-355" dirty="0">
                <a:latin typeface="Arial Black"/>
                <a:cs typeface="Arial Black"/>
              </a:rPr>
              <a:t>n</a:t>
            </a:r>
            <a:r>
              <a:rPr sz="3200" b="0" spc="-185" dirty="0">
                <a:latin typeface="Arial Black"/>
                <a:cs typeface="Arial Black"/>
              </a:rPr>
              <a:t> </a:t>
            </a:r>
            <a:r>
              <a:rPr sz="3200" b="0" spc="-180" dirty="0">
                <a:latin typeface="Arial Black"/>
                <a:cs typeface="Arial Black"/>
              </a:rPr>
              <a:t>:</a:t>
            </a:r>
            <a:r>
              <a:rPr sz="3200" b="0" dirty="0">
                <a:latin typeface="Arial Black"/>
                <a:cs typeface="Arial Black"/>
              </a:rPr>
              <a:t>	</a:t>
            </a:r>
            <a:r>
              <a:rPr sz="3200" spc="260" dirty="0">
                <a:solidFill>
                  <a:srgbClr val="3705D5"/>
                </a:solidFill>
              </a:rPr>
              <a:t>E</a:t>
            </a:r>
            <a:r>
              <a:rPr sz="3200" spc="75" dirty="0">
                <a:solidFill>
                  <a:srgbClr val="3705D5"/>
                </a:solidFill>
              </a:rPr>
              <a:t>f</a:t>
            </a:r>
            <a:r>
              <a:rPr sz="3200" spc="85" dirty="0">
                <a:solidFill>
                  <a:srgbClr val="3705D5"/>
                </a:solidFill>
              </a:rPr>
              <a:t>f</a:t>
            </a:r>
            <a:r>
              <a:rPr sz="3200" spc="265" dirty="0">
                <a:solidFill>
                  <a:srgbClr val="3705D5"/>
                </a:solidFill>
              </a:rPr>
              <a:t>e</a:t>
            </a:r>
            <a:r>
              <a:rPr sz="3200" spc="85" dirty="0">
                <a:solidFill>
                  <a:srgbClr val="3705D5"/>
                </a:solidFill>
              </a:rPr>
              <a:t>c</a:t>
            </a:r>
            <a:r>
              <a:rPr sz="3200" spc="-180" dirty="0">
                <a:solidFill>
                  <a:srgbClr val="3705D5"/>
                </a:solidFill>
              </a:rPr>
              <a:t>t</a:t>
            </a:r>
            <a:r>
              <a:rPr sz="3200" dirty="0">
                <a:solidFill>
                  <a:srgbClr val="3705D5"/>
                </a:solidFill>
              </a:rPr>
              <a:t>	</a:t>
            </a:r>
            <a:r>
              <a:rPr sz="3200" spc="100" dirty="0">
                <a:solidFill>
                  <a:srgbClr val="3705D5"/>
                </a:solidFill>
              </a:rPr>
              <a:t>o</a:t>
            </a:r>
            <a:r>
              <a:rPr sz="3200" spc="-180" dirty="0">
                <a:solidFill>
                  <a:srgbClr val="3705D5"/>
                </a:solidFill>
              </a:rPr>
              <a:t>f</a:t>
            </a:r>
            <a:r>
              <a:rPr sz="3200" dirty="0">
                <a:solidFill>
                  <a:srgbClr val="3705D5"/>
                </a:solidFill>
              </a:rPr>
              <a:t>	</a:t>
            </a:r>
            <a:r>
              <a:rPr sz="3200" spc="265" dirty="0">
                <a:solidFill>
                  <a:srgbClr val="3705D5"/>
                </a:solidFill>
              </a:rPr>
              <a:t>N</a:t>
            </a:r>
            <a:r>
              <a:rPr sz="3200" spc="90" dirty="0">
                <a:solidFill>
                  <a:srgbClr val="3705D5"/>
                </a:solidFill>
              </a:rPr>
              <a:t>u</a:t>
            </a:r>
            <a:r>
              <a:rPr sz="3200" spc="85" dirty="0">
                <a:solidFill>
                  <a:srgbClr val="3705D5"/>
                </a:solidFill>
              </a:rPr>
              <a:t>c</a:t>
            </a:r>
            <a:r>
              <a:rPr sz="3200" spc="75" dirty="0">
                <a:solidFill>
                  <a:srgbClr val="3705D5"/>
                </a:solidFill>
              </a:rPr>
              <a:t>l</a:t>
            </a:r>
            <a:r>
              <a:rPr sz="3200" spc="275" dirty="0">
                <a:solidFill>
                  <a:srgbClr val="3705D5"/>
                </a:solidFill>
              </a:rPr>
              <a:t>e</a:t>
            </a:r>
            <a:r>
              <a:rPr sz="3200" spc="90" dirty="0">
                <a:solidFill>
                  <a:srgbClr val="3705D5"/>
                </a:solidFill>
              </a:rPr>
              <a:t>oph</a:t>
            </a:r>
            <a:r>
              <a:rPr sz="3200" spc="85" dirty="0">
                <a:solidFill>
                  <a:srgbClr val="3705D5"/>
                </a:solidFill>
              </a:rPr>
              <a:t>i</a:t>
            </a:r>
            <a:r>
              <a:rPr sz="3200" spc="75" dirty="0">
                <a:solidFill>
                  <a:srgbClr val="3705D5"/>
                </a:solidFill>
              </a:rPr>
              <a:t>l</a:t>
            </a:r>
            <a:r>
              <a:rPr sz="3200" dirty="0">
                <a:solidFill>
                  <a:srgbClr val="3705D5"/>
                </a:solidFill>
              </a:rPr>
              <a:t>e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3439" y="673100"/>
            <a:ext cx="48971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58590" algn="l"/>
              </a:tabLst>
            </a:pPr>
            <a:r>
              <a:rPr sz="4400" b="0" spc="-5" dirty="0">
                <a:latin typeface="Arial"/>
                <a:cs typeface="Arial"/>
              </a:rPr>
              <a:t>Nu</a:t>
            </a:r>
            <a:r>
              <a:rPr sz="4400" b="0" dirty="0">
                <a:latin typeface="Arial"/>
                <a:cs typeface="Arial"/>
              </a:rPr>
              <a:t>c</a:t>
            </a:r>
            <a:r>
              <a:rPr sz="4400" b="0" spc="5" dirty="0">
                <a:latin typeface="Arial"/>
                <a:cs typeface="Arial"/>
              </a:rPr>
              <a:t>l</a:t>
            </a:r>
            <a:r>
              <a:rPr sz="4400" b="0" spc="-10" dirty="0">
                <a:latin typeface="Arial"/>
                <a:cs typeface="Arial"/>
              </a:rPr>
              <a:t>e</a:t>
            </a:r>
            <a:r>
              <a:rPr sz="4400" b="0" spc="-5" dirty="0">
                <a:latin typeface="Arial"/>
                <a:cs typeface="Arial"/>
              </a:rPr>
              <a:t>ophile</a:t>
            </a:r>
            <a:r>
              <a:rPr sz="4400" b="0" dirty="0">
                <a:latin typeface="Arial"/>
                <a:cs typeface="Arial"/>
              </a:rPr>
              <a:t>s</a:t>
            </a:r>
            <a:r>
              <a:rPr sz="4400" b="0" spc="5" dirty="0">
                <a:latin typeface="Arial"/>
                <a:cs typeface="Arial"/>
              </a:rPr>
              <a:t> </a:t>
            </a:r>
            <a:r>
              <a:rPr sz="4400" b="0" spc="-5" dirty="0">
                <a:latin typeface="Arial"/>
                <a:cs typeface="Arial"/>
              </a:rPr>
              <a:t>i</a:t>
            </a:r>
            <a:r>
              <a:rPr sz="4400" b="0" dirty="0">
                <a:latin typeface="Arial"/>
                <a:cs typeface="Arial"/>
              </a:rPr>
              <a:t>n	</a:t>
            </a:r>
            <a:r>
              <a:rPr sz="4400" b="0" spc="50" dirty="0">
                <a:latin typeface="Arial"/>
                <a:cs typeface="Arial"/>
              </a:rPr>
              <a:t>S</a:t>
            </a:r>
            <a:r>
              <a:rPr sz="3825" b="0" spc="7" baseline="-23965" dirty="0">
                <a:latin typeface="Arial"/>
                <a:cs typeface="Arial"/>
              </a:rPr>
              <a:t>N</a:t>
            </a:r>
            <a:r>
              <a:rPr sz="4400" b="0" dirty="0">
                <a:latin typeface="Arial"/>
                <a:cs typeface="Arial"/>
              </a:rPr>
              <a:t>1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2838084"/>
            <a:ext cx="7623175" cy="2477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55600" marR="5080" indent="-342900">
              <a:lnSpc>
                <a:spcPct val="99800"/>
              </a:lnSpc>
              <a:spcBef>
                <a:spcPts val="120"/>
              </a:spcBef>
              <a:tabLst>
                <a:tab pos="354965" algn="l"/>
              </a:tabLst>
            </a:pPr>
            <a:r>
              <a:rPr sz="3075" spc="937" baseline="17615" dirty="0">
                <a:solidFill>
                  <a:srgbClr val="00CCFF"/>
                </a:solidFill>
                <a:latin typeface="Symbol"/>
                <a:cs typeface="Symbol"/>
              </a:rPr>
              <a:t></a:t>
            </a:r>
            <a:r>
              <a:rPr sz="3075" spc="937" baseline="17615" dirty="0">
                <a:solidFill>
                  <a:srgbClr val="00CCFF"/>
                </a:solidFill>
                <a:latin typeface="Times New Roman"/>
                <a:cs typeface="Times New Roman"/>
              </a:rPr>
              <a:t>	</a:t>
            </a:r>
            <a:r>
              <a:rPr sz="3200" spc="-360" dirty="0">
                <a:solidFill>
                  <a:srgbClr val="FF0000"/>
                </a:solidFill>
                <a:latin typeface="Arial Black"/>
                <a:cs typeface="Arial Black"/>
              </a:rPr>
              <a:t>Since </a:t>
            </a:r>
            <a:r>
              <a:rPr sz="3200" spc="-390" dirty="0">
                <a:solidFill>
                  <a:srgbClr val="FF0000"/>
                </a:solidFill>
                <a:latin typeface="Arial Black"/>
                <a:cs typeface="Arial Black"/>
              </a:rPr>
              <a:t>nucleophilic </a:t>
            </a:r>
            <a:r>
              <a:rPr sz="3200" spc="-380" dirty="0">
                <a:solidFill>
                  <a:srgbClr val="FF0000"/>
                </a:solidFill>
                <a:latin typeface="Arial Black"/>
                <a:cs typeface="Arial Black"/>
              </a:rPr>
              <a:t>addition </a:t>
            </a:r>
            <a:r>
              <a:rPr sz="3200" spc="-415" dirty="0">
                <a:solidFill>
                  <a:srgbClr val="FF0000"/>
                </a:solidFill>
                <a:latin typeface="Arial Black"/>
                <a:cs typeface="Arial Black"/>
              </a:rPr>
              <a:t>occurs </a:t>
            </a:r>
            <a:r>
              <a:rPr sz="3300" i="1" spc="-45" dirty="0">
                <a:solidFill>
                  <a:srgbClr val="FF0000"/>
                </a:solidFill>
                <a:latin typeface="Arial"/>
                <a:cs typeface="Arial"/>
              </a:rPr>
              <a:t>after  </a:t>
            </a:r>
            <a:r>
              <a:rPr sz="3200" spc="-395" dirty="0">
                <a:solidFill>
                  <a:srgbClr val="FF0000"/>
                </a:solidFill>
                <a:latin typeface="Arial Black"/>
                <a:cs typeface="Arial Black"/>
              </a:rPr>
              <a:t>formation </a:t>
            </a:r>
            <a:r>
              <a:rPr sz="3200" spc="-355" dirty="0">
                <a:solidFill>
                  <a:srgbClr val="FF0000"/>
                </a:solidFill>
                <a:latin typeface="Arial Black"/>
                <a:cs typeface="Arial Black"/>
              </a:rPr>
              <a:t>of </a:t>
            </a:r>
            <a:r>
              <a:rPr sz="3200" spc="-385" dirty="0">
                <a:solidFill>
                  <a:srgbClr val="FF0000"/>
                </a:solidFill>
                <a:latin typeface="Arial Black"/>
                <a:cs typeface="Arial Black"/>
              </a:rPr>
              <a:t>carbocation, </a:t>
            </a:r>
            <a:r>
              <a:rPr sz="3200" spc="-400" dirty="0">
                <a:solidFill>
                  <a:srgbClr val="FF0000"/>
                </a:solidFill>
                <a:latin typeface="Arial Black"/>
                <a:cs typeface="Arial Black"/>
              </a:rPr>
              <a:t>reaction rate </a:t>
            </a:r>
            <a:r>
              <a:rPr sz="3200" spc="-360" dirty="0">
                <a:solidFill>
                  <a:srgbClr val="FF0000"/>
                </a:solidFill>
                <a:latin typeface="Arial Black"/>
                <a:cs typeface="Arial Black"/>
              </a:rPr>
              <a:t>is  </a:t>
            </a:r>
            <a:r>
              <a:rPr sz="3200" spc="-415" dirty="0">
                <a:solidFill>
                  <a:srgbClr val="FF0000"/>
                </a:solidFill>
                <a:latin typeface="Arial Black"/>
                <a:cs typeface="Arial Black"/>
              </a:rPr>
              <a:t>not </a:t>
            </a:r>
            <a:r>
              <a:rPr sz="3200" spc="-380" dirty="0">
                <a:solidFill>
                  <a:srgbClr val="FF0000"/>
                </a:solidFill>
                <a:latin typeface="Arial Black"/>
                <a:cs typeface="Arial Black"/>
              </a:rPr>
              <a:t>normally </a:t>
            </a:r>
            <a:r>
              <a:rPr sz="3200" spc="-405" dirty="0">
                <a:solidFill>
                  <a:srgbClr val="FF0000"/>
                </a:solidFill>
                <a:latin typeface="Arial Black"/>
                <a:cs typeface="Arial Black"/>
              </a:rPr>
              <a:t>affected </a:t>
            </a:r>
            <a:r>
              <a:rPr sz="3200" spc="-355" dirty="0">
                <a:solidFill>
                  <a:srgbClr val="FF0000"/>
                </a:solidFill>
                <a:latin typeface="Arial Black"/>
                <a:cs typeface="Arial Black"/>
              </a:rPr>
              <a:t>by </a:t>
            </a:r>
            <a:r>
              <a:rPr sz="3200" spc="-385" dirty="0">
                <a:solidFill>
                  <a:srgbClr val="FF0000"/>
                </a:solidFill>
                <a:latin typeface="Arial Black"/>
                <a:cs typeface="Arial Black"/>
              </a:rPr>
              <a:t>nature </a:t>
            </a:r>
            <a:r>
              <a:rPr sz="3200" spc="-355" dirty="0">
                <a:solidFill>
                  <a:srgbClr val="FF0000"/>
                </a:solidFill>
                <a:latin typeface="Arial Black"/>
                <a:cs typeface="Arial Black"/>
              </a:rPr>
              <a:t>or  </a:t>
            </a:r>
            <a:r>
              <a:rPr sz="3200" spc="-409" dirty="0">
                <a:solidFill>
                  <a:srgbClr val="FF0000"/>
                </a:solidFill>
                <a:latin typeface="Arial Black"/>
                <a:cs typeface="Arial Black"/>
              </a:rPr>
              <a:t>concentration </a:t>
            </a:r>
            <a:r>
              <a:rPr sz="3200" spc="-355" dirty="0">
                <a:solidFill>
                  <a:srgbClr val="FF0000"/>
                </a:solidFill>
                <a:latin typeface="Arial Black"/>
                <a:cs typeface="Arial Black"/>
              </a:rPr>
              <a:t>of </a:t>
            </a:r>
            <a:r>
              <a:rPr sz="3200" spc="-375" dirty="0">
                <a:solidFill>
                  <a:srgbClr val="FF0000"/>
                </a:solidFill>
                <a:latin typeface="Arial Black"/>
                <a:cs typeface="Arial Black"/>
              </a:rPr>
              <a:t>nucleophile </a:t>
            </a:r>
            <a:r>
              <a:rPr sz="3200" spc="-425" dirty="0">
                <a:solidFill>
                  <a:srgbClr val="FF0000"/>
                </a:solidFill>
                <a:latin typeface="Arial Black"/>
                <a:cs typeface="Arial Black"/>
              </a:rPr>
              <a:t>(weak  </a:t>
            </a:r>
            <a:r>
              <a:rPr sz="3200" spc="-355" dirty="0">
                <a:solidFill>
                  <a:srgbClr val="FF0000"/>
                </a:solidFill>
                <a:latin typeface="Arial Black"/>
                <a:cs typeface="Arial Black"/>
              </a:rPr>
              <a:t>nucleophile)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5715" algn="ctr">
              <a:lnSpc>
                <a:spcPct val="100000"/>
              </a:lnSpc>
              <a:spcBef>
                <a:spcPts val="100"/>
              </a:spcBef>
              <a:tabLst>
                <a:tab pos="456565" algn="l"/>
                <a:tab pos="1682114" algn="l"/>
                <a:tab pos="1798955" algn="l"/>
                <a:tab pos="2608580" algn="l"/>
                <a:tab pos="3468370" algn="l"/>
                <a:tab pos="4494530" algn="l"/>
                <a:tab pos="5139055" algn="l"/>
                <a:tab pos="5184140" algn="l"/>
                <a:tab pos="5712460" algn="l"/>
                <a:tab pos="6211570" algn="l"/>
              </a:tabLst>
            </a:pPr>
            <a:r>
              <a:rPr spc="-180" dirty="0"/>
              <a:t>A	</a:t>
            </a:r>
            <a:r>
              <a:rPr spc="90" dirty="0"/>
              <a:t>pro</a:t>
            </a:r>
            <a:r>
              <a:rPr spc="75" dirty="0"/>
              <a:t>ti</a:t>
            </a:r>
            <a:r>
              <a:rPr spc="-180" dirty="0"/>
              <a:t>c</a:t>
            </a:r>
            <a:r>
              <a:rPr dirty="0"/>
              <a:t>		</a:t>
            </a:r>
            <a:r>
              <a:rPr spc="85" dirty="0"/>
              <a:t>s</a:t>
            </a:r>
            <a:r>
              <a:rPr spc="90" dirty="0"/>
              <a:t>o</a:t>
            </a:r>
            <a:r>
              <a:rPr spc="75" dirty="0"/>
              <a:t>l</a:t>
            </a:r>
            <a:r>
              <a:rPr spc="85" dirty="0"/>
              <a:t>v</a:t>
            </a:r>
            <a:r>
              <a:rPr spc="265" dirty="0"/>
              <a:t>e</a:t>
            </a:r>
            <a:r>
              <a:rPr spc="100" dirty="0"/>
              <a:t>n</a:t>
            </a:r>
            <a:r>
              <a:rPr spc="-180" dirty="0"/>
              <a:t>t</a:t>
            </a:r>
            <a:r>
              <a:rPr dirty="0"/>
              <a:t>	</a:t>
            </a:r>
            <a:r>
              <a:rPr spc="265" dirty="0"/>
              <a:t>a</a:t>
            </a:r>
            <a:r>
              <a:rPr spc="85" dirty="0"/>
              <a:t>ct</a:t>
            </a:r>
            <a:r>
              <a:rPr spc="-180" dirty="0"/>
              <a:t>s</a:t>
            </a:r>
            <a:r>
              <a:rPr dirty="0"/>
              <a:t>	</a:t>
            </a:r>
            <a:r>
              <a:rPr spc="265" dirty="0"/>
              <a:t>a</a:t>
            </a:r>
            <a:r>
              <a:rPr spc="-180" dirty="0"/>
              <a:t>s</a:t>
            </a:r>
            <a:r>
              <a:rPr dirty="0"/>
              <a:t>	</a:t>
            </a:r>
            <a:r>
              <a:rPr spc="90" dirty="0"/>
              <a:t>bo</a:t>
            </a:r>
            <a:r>
              <a:rPr spc="75" dirty="0"/>
              <a:t>t</a:t>
            </a:r>
            <a:r>
              <a:rPr spc="-175" dirty="0"/>
              <a:t>h</a:t>
            </a:r>
            <a:r>
              <a:rPr dirty="0"/>
              <a:t>	a  </a:t>
            </a:r>
            <a:r>
              <a:rPr spc="75" dirty="0"/>
              <a:t>solvent	</a:t>
            </a:r>
            <a:r>
              <a:rPr spc="60" dirty="0"/>
              <a:t>and	</a:t>
            </a:r>
            <a:r>
              <a:rPr spc="95" dirty="0"/>
              <a:t>nucleophile		</a:t>
            </a:r>
            <a:r>
              <a:rPr spc="-50" dirty="0"/>
              <a:t>in	</a:t>
            </a:r>
            <a:r>
              <a:rPr dirty="0"/>
              <a:t>S</a:t>
            </a:r>
            <a:r>
              <a:rPr spc="-640" dirty="0"/>
              <a:t> </a:t>
            </a:r>
            <a:r>
              <a:rPr sz="2775" spc="112" baseline="-24024" dirty="0"/>
              <a:t>N</a:t>
            </a:r>
            <a:r>
              <a:rPr sz="3200" spc="75" dirty="0"/>
              <a:t>1</a:t>
            </a:r>
            <a:endParaRPr sz="3200"/>
          </a:p>
          <a:p>
            <a:pPr algn="ctr">
              <a:lnSpc>
                <a:spcPct val="100000"/>
              </a:lnSpc>
              <a:spcBef>
                <a:spcPts val="530"/>
              </a:spcBef>
              <a:tabLst>
                <a:tab pos="2099310" algn="l"/>
                <a:tab pos="2414270" algn="l"/>
              </a:tabLst>
            </a:pPr>
            <a:r>
              <a:rPr spc="95" dirty="0"/>
              <a:t>reactions	</a:t>
            </a:r>
            <a:r>
              <a:rPr dirty="0"/>
              <a:t>-	</a:t>
            </a:r>
            <a:r>
              <a:rPr spc="60" dirty="0"/>
              <a:t>solvolysis: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36420" y="1583690"/>
            <a:ext cx="706755" cy="321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50" b="1" spc="-15" dirty="0">
                <a:latin typeface="Arial"/>
                <a:cs typeface="Arial"/>
              </a:rPr>
              <a:t>W</a:t>
            </a:r>
            <a:r>
              <a:rPr sz="1950" b="1" spc="-40" dirty="0">
                <a:latin typeface="Arial"/>
                <a:cs typeface="Arial"/>
              </a:rPr>
              <a:t>a</a:t>
            </a:r>
            <a:r>
              <a:rPr sz="1950" b="1" spc="-5" dirty="0">
                <a:latin typeface="Arial"/>
                <a:cs typeface="Arial"/>
              </a:rPr>
              <a:t>ter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11550" y="1630679"/>
            <a:ext cx="217170" cy="321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50" spc="-10" dirty="0">
                <a:latin typeface="Arial"/>
                <a:cs typeface="Arial"/>
              </a:rPr>
              <a:t>O</a:t>
            </a:r>
            <a:endParaRPr sz="19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34079" y="1860550"/>
            <a:ext cx="72390" cy="40640"/>
          </a:xfrm>
          <a:custGeom>
            <a:avLst/>
            <a:gdLst/>
            <a:ahLst/>
            <a:cxnLst/>
            <a:rect l="l" t="t" r="r" b="b"/>
            <a:pathLst>
              <a:path w="72389" h="40639">
                <a:moveTo>
                  <a:pt x="0" y="40639"/>
                </a:moveTo>
                <a:lnTo>
                  <a:pt x="7239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13100" y="1805940"/>
            <a:ext cx="813435" cy="321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21665" algn="l"/>
              </a:tabLst>
            </a:pPr>
            <a:r>
              <a:rPr sz="1950" spc="-10" dirty="0">
                <a:latin typeface="Arial"/>
                <a:cs typeface="Arial"/>
              </a:rPr>
              <a:t>H	H</a:t>
            </a:r>
            <a:endParaRPr sz="19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29990" y="1858010"/>
            <a:ext cx="76200" cy="43180"/>
          </a:xfrm>
          <a:custGeom>
            <a:avLst/>
            <a:gdLst/>
            <a:ahLst/>
            <a:cxnLst/>
            <a:rect l="l" t="t" r="r" b="b"/>
            <a:pathLst>
              <a:path w="76200" h="43180">
                <a:moveTo>
                  <a:pt x="0" y="0"/>
                </a:moveTo>
                <a:lnTo>
                  <a:pt x="76200" y="43179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56739" y="2496820"/>
            <a:ext cx="1096010" cy="321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50" b="1" spc="-40" dirty="0">
                <a:latin typeface="Arial"/>
                <a:cs typeface="Arial"/>
              </a:rPr>
              <a:t>M</a:t>
            </a:r>
            <a:r>
              <a:rPr sz="1950" b="1" dirty="0">
                <a:latin typeface="Arial"/>
                <a:cs typeface="Arial"/>
              </a:rPr>
              <a:t>e</a:t>
            </a:r>
            <a:r>
              <a:rPr sz="1950" b="1" spc="-35" dirty="0">
                <a:latin typeface="Arial"/>
                <a:cs typeface="Arial"/>
              </a:rPr>
              <a:t>t</a:t>
            </a:r>
            <a:r>
              <a:rPr sz="1950" b="1" spc="-15" dirty="0">
                <a:latin typeface="Arial"/>
                <a:cs typeface="Arial"/>
              </a:rPr>
              <a:t>h</a:t>
            </a:r>
            <a:r>
              <a:rPr sz="1950" b="1" spc="-10" dirty="0">
                <a:latin typeface="Arial"/>
                <a:cs typeface="Arial"/>
              </a:rPr>
              <a:t>a</a:t>
            </a:r>
            <a:r>
              <a:rPr sz="1950" b="1" spc="-45" dirty="0">
                <a:latin typeface="Arial"/>
                <a:cs typeface="Arial"/>
              </a:rPr>
              <a:t>n</a:t>
            </a:r>
            <a:r>
              <a:rPr sz="1950" b="1" spc="-15" dirty="0">
                <a:latin typeface="Arial"/>
                <a:cs typeface="Arial"/>
              </a:rPr>
              <a:t>o</a:t>
            </a:r>
            <a:r>
              <a:rPr sz="1950" b="1" spc="-5" dirty="0">
                <a:latin typeface="Arial"/>
                <a:cs typeface="Arial"/>
              </a:rPr>
              <a:t>l</a:t>
            </a:r>
            <a:endParaRPr sz="19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17620" y="2592070"/>
            <a:ext cx="73660" cy="40640"/>
          </a:xfrm>
          <a:custGeom>
            <a:avLst/>
            <a:gdLst/>
            <a:ahLst/>
            <a:cxnLst/>
            <a:rect l="l" t="t" r="r" b="b"/>
            <a:pathLst>
              <a:path w="73660" h="40639">
                <a:moveTo>
                  <a:pt x="0" y="40639"/>
                </a:moveTo>
                <a:lnTo>
                  <a:pt x="73659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00450" y="2537460"/>
            <a:ext cx="988694" cy="321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50" spc="-10" dirty="0">
                <a:latin typeface="Arial"/>
                <a:cs typeface="Arial"/>
              </a:rPr>
              <a:t>H </a:t>
            </a:r>
            <a:r>
              <a:rPr sz="2925" spc="-15" baseline="39886" dirty="0">
                <a:latin typeface="Arial"/>
                <a:cs typeface="Arial"/>
              </a:rPr>
              <a:t>O</a:t>
            </a:r>
            <a:r>
              <a:rPr sz="2925" spc="270" baseline="39886" dirty="0">
                <a:latin typeface="Arial"/>
                <a:cs typeface="Arial"/>
              </a:rPr>
              <a:t> </a:t>
            </a:r>
            <a:r>
              <a:rPr sz="1950" spc="-15" dirty="0">
                <a:latin typeface="Arial"/>
                <a:cs typeface="Arial"/>
              </a:rPr>
              <a:t>CH</a:t>
            </a:r>
            <a:endParaRPr sz="1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60570" y="2655569"/>
            <a:ext cx="12700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5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13529" y="2589529"/>
            <a:ext cx="93980" cy="52069"/>
          </a:xfrm>
          <a:custGeom>
            <a:avLst/>
            <a:gdLst/>
            <a:ahLst/>
            <a:cxnLst/>
            <a:rect l="l" t="t" r="r" b="b"/>
            <a:pathLst>
              <a:path w="93979" h="52069">
                <a:moveTo>
                  <a:pt x="0" y="0"/>
                </a:moveTo>
                <a:lnTo>
                  <a:pt x="93980" y="5207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61740" y="3669029"/>
            <a:ext cx="73660" cy="43180"/>
          </a:xfrm>
          <a:custGeom>
            <a:avLst/>
            <a:gdLst/>
            <a:ahLst/>
            <a:cxnLst/>
            <a:rect l="l" t="t" r="r" b="b"/>
            <a:pathLst>
              <a:path w="73660" h="43179">
                <a:moveTo>
                  <a:pt x="0" y="43180"/>
                </a:moveTo>
                <a:lnTo>
                  <a:pt x="7366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544570" y="3616959"/>
            <a:ext cx="988694" cy="321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50" spc="-10" dirty="0">
                <a:latin typeface="Arial"/>
                <a:cs typeface="Arial"/>
              </a:rPr>
              <a:t>H </a:t>
            </a:r>
            <a:r>
              <a:rPr sz="2925" spc="-15" baseline="39886" dirty="0">
                <a:latin typeface="Arial"/>
                <a:cs typeface="Arial"/>
              </a:rPr>
              <a:t>O</a:t>
            </a:r>
            <a:r>
              <a:rPr sz="2925" spc="270" baseline="39886" dirty="0">
                <a:latin typeface="Arial"/>
                <a:cs typeface="Arial"/>
              </a:rPr>
              <a:t> </a:t>
            </a:r>
            <a:r>
              <a:rPr sz="1950" spc="-15" dirty="0">
                <a:latin typeface="Arial"/>
                <a:cs typeface="Arial"/>
              </a:rPr>
              <a:t>CH</a:t>
            </a:r>
            <a:endParaRPr sz="19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04690" y="3735070"/>
            <a:ext cx="12700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5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60190" y="3669029"/>
            <a:ext cx="91440" cy="52069"/>
          </a:xfrm>
          <a:custGeom>
            <a:avLst/>
            <a:gdLst/>
            <a:ahLst/>
            <a:cxnLst/>
            <a:rect l="l" t="t" r="r" b="b"/>
            <a:pathLst>
              <a:path w="91439" h="52070">
                <a:moveTo>
                  <a:pt x="0" y="0"/>
                </a:moveTo>
                <a:lnTo>
                  <a:pt x="91439" y="5207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771390" y="3517900"/>
            <a:ext cx="478790" cy="321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50" spc="-35" dirty="0">
                <a:latin typeface="Arial"/>
                <a:cs typeface="Arial"/>
              </a:rPr>
              <a:t>C</a:t>
            </a:r>
            <a:r>
              <a:rPr sz="1950" spc="-25" dirty="0">
                <a:latin typeface="Arial"/>
                <a:cs typeface="Arial"/>
              </a:rPr>
              <a:t>H</a:t>
            </a:r>
            <a:r>
              <a:rPr sz="2100" spc="22" baseline="-15873" dirty="0">
                <a:latin typeface="Arial"/>
                <a:cs typeface="Arial"/>
              </a:rPr>
              <a:t>3</a:t>
            </a:r>
            <a:endParaRPr sz="2100" baseline="-15873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643120" y="3745229"/>
            <a:ext cx="120650" cy="69850"/>
          </a:xfrm>
          <a:custGeom>
            <a:avLst/>
            <a:gdLst/>
            <a:ahLst/>
            <a:cxnLst/>
            <a:rect l="l" t="t" r="r" b="b"/>
            <a:pathLst>
              <a:path w="120650" h="69850">
                <a:moveTo>
                  <a:pt x="0" y="69850"/>
                </a:moveTo>
                <a:lnTo>
                  <a:pt x="12065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717540" y="3448050"/>
            <a:ext cx="623570" cy="321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50" spc="-35" dirty="0">
                <a:latin typeface="Arial"/>
                <a:cs typeface="Arial"/>
              </a:rPr>
              <a:t>H</a:t>
            </a:r>
            <a:r>
              <a:rPr sz="1950" spc="-20" dirty="0">
                <a:latin typeface="Arial"/>
                <a:cs typeface="Arial"/>
              </a:rPr>
              <a:t>O</a:t>
            </a:r>
            <a:r>
              <a:rPr sz="1950" spc="-15" dirty="0">
                <a:latin typeface="Arial"/>
                <a:cs typeface="Arial"/>
              </a:rPr>
              <a:t>E</a:t>
            </a:r>
            <a:r>
              <a:rPr sz="1950" spc="-5" dirty="0">
                <a:latin typeface="Arial"/>
                <a:cs typeface="Arial"/>
              </a:rPr>
              <a:t>t</a:t>
            </a:r>
            <a:endParaRPr sz="19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18639" y="3520440"/>
            <a:ext cx="920750" cy="321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50" b="1" spc="-20" dirty="0">
                <a:latin typeface="Arial"/>
                <a:cs typeface="Arial"/>
              </a:rPr>
              <a:t>Ethanol</a:t>
            </a:r>
            <a:endParaRPr sz="19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79520" y="4932679"/>
            <a:ext cx="76200" cy="40640"/>
          </a:xfrm>
          <a:custGeom>
            <a:avLst/>
            <a:gdLst/>
            <a:ahLst/>
            <a:cxnLst/>
            <a:rect l="l" t="t" r="r" b="b"/>
            <a:pathLst>
              <a:path w="76200" h="40639">
                <a:moveTo>
                  <a:pt x="0" y="40640"/>
                </a:moveTo>
                <a:lnTo>
                  <a:pt x="7620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77970" y="4930140"/>
            <a:ext cx="91440" cy="52069"/>
          </a:xfrm>
          <a:custGeom>
            <a:avLst/>
            <a:gdLst/>
            <a:ahLst/>
            <a:cxnLst/>
            <a:rect l="l" t="t" r="r" b="b"/>
            <a:pathLst>
              <a:path w="91439" h="52070">
                <a:moveTo>
                  <a:pt x="0" y="0"/>
                </a:moveTo>
                <a:lnTo>
                  <a:pt x="91439" y="5207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562350" y="4821935"/>
            <a:ext cx="816610" cy="72898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R="9525" algn="r">
              <a:lnSpc>
                <a:spcPct val="100000"/>
              </a:lnSpc>
              <a:spcBef>
                <a:spcPts val="530"/>
              </a:spcBef>
            </a:pPr>
            <a:r>
              <a:rPr sz="1950" spc="-10" dirty="0">
                <a:latin typeface="Arial"/>
                <a:cs typeface="Arial"/>
              </a:rPr>
              <a:t>H </a:t>
            </a:r>
            <a:r>
              <a:rPr sz="2925" spc="-15" baseline="39886" dirty="0">
                <a:latin typeface="Arial"/>
                <a:cs typeface="Arial"/>
              </a:rPr>
              <a:t>O</a:t>
            </a:r>
            <a:r>
              <a:rPr sz="2925" spc="262" baseline="39886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C</a:t>
            </a:r>
            <a:endParaRPr sz="19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30"/>
              </a:spcBef>
            </a:pPr>
            <a:r>
              <a:rPr sz="1950" spc="-10" dirty="0">
                <a:latin typeface="Arial"/>
                <a:cs typeface="Arial"/>
              </a:rPr>
              <a:t>O</a:t>
            </a:r>
            <a:endParaRPr sz="19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304029" y="5177790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8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39259" y="5177790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8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511040" y="4787900"/>
            <a:ext cx="477520" cy="321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50" spc="-35" dirty="0">
                <a:latin typeface="Arial"/>
                <a:cs typeface="Arial"/>
              </a:rPr>
              <a:t>CH</a:t>
            </a:r>
            <a:r>
              <a:rPr sz="2100" spc="22" baseline="-15873" dirty="0">
                <a:latin typeface="Arial"/>
                <a:cs typeface="Arial"/>
              </a:rPr>
              <a:t>3</a:t>
            </a:r>
            <a:endParaRPr sz="2100" baseline="-15873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385309" y="4982209"/>
            <a:ext cx="109220" cy="29209"/>
          </a:xfrm>
          <a:custGeom>
            <a:avLst/>
            <a:gdLst/>
            <a:ahLst/>
            <a:cxnLst/>
            <a:rect l="l" t="t" r="r" b="b"/>
            <a:pathLst>
              <a:path w="109220" h="29210">
                <a:moveTo>
                  <a:pt x="0" y="29209"/>
                </a:moveTo>
                <a:lnTo>
                  <a:pt x="109219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654810" y="4709159"/>
            <a:ext cx="1315085" cy="321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50" b="1" spc="-15" dirty="0">
                <a:latin typeface="Arial"/>
                <a:cs typeface="Arial"/>
              </a:rPr>
              <a:t>Acetic</a:t>
            </a:r>
            <a:r>
              <a:rPr sz="1950" b="1" spc="-100" dirty="0">
                <a:latin typeface="Arial"/>
                <a:cs typeface="Arial"/>
              </a:rPr>
              <a:t> </a:t>
            </a:r>
            <a:r>
              <a:rPr sz="1950" b="1" spc="-15" dirty="0">
                <a:latin typeface="Arial"/>
                <a:cs typeface="Arial"/>
              </a:rPr>
              <a:t>acid</a:t>
            </a:r>
            <a:endParaRPr sz="19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17540" y="4635500"/>
            <a:ext cx="678180" cy="321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50" spc="-35" dirty="0">
                <a:latin typeface="Arial"/>
                <a:cs typeface="Arial"/>
              </a:rPr>
              <a:t>H</a:t>
            </a:r>
            <a:r>
              <a:rPr sz="1950" spc="-20" dirty="0">
                <a:latin typeface="Arial"/>
                <a:cs typeface="Arial"/>
              </a:rPr>
              <a:t>O</a:t>
            </a:r>
            <a:r>
              <a:rPr sz="1950" spc="-15" dirty="0">
                <a:latin typeface="Arial"/>
                <a:cs typeface="Arial"/>
              </a:rPr>
              <a:t>A</a:t>
            </a:r>
            <a:r>
              <a:rPr sz="1950" spc="-10" dirty="0">
                <a:latin typeface="Arial"/>
                <a:cs typeface="Arial"/>
              </a:rPr>
              <a:t>c</a:t>
            </a:r>
            <a:endParaRPr sz="195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873500" y="6229350"/>
            <a:ext cx="72390" cy="43180"/>
          </a:xfrm>
          <a:custGeom>
            <a:avLst/>
            <a:gdLst/>
            <a:ahLst/>
            <a:cxnLst/>
            <a:rect l="l" t="t" r="r" b="b"/>
            <a:pathLst>
              <a:path w="72389" h="43179">
                <a:moveTo>
                  <a:pt x="0" y="43179"/>
                </a:moveTo>
                <a:lnTo>
                  <a:pt x="72389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69409" y="6229350"/>
            <a:ext cx="93980" cy="52069"/>
          </a:xfrm>
          <a:custGeom>
            <a:avLst/>
            <a:gdLst/>
            <a:ahLst/>
            <a:cxnLst/>
            <a:rect l="l" t="t" r="r" b="b"/>
            <a:pathLst>
              <a:path w="93979" h="52070">
                <a:moveTo>
                  <a:pt x="0" y="0"/>
                </a:moveTo>
                <a:lnTo>
                  <a:pt x="93979" y="5207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94200" y="6477000"/>
            <a:ext cx="0" cy="91440"/>
          </a:xfrm>
          <a:custGeom>
            <a:avLst/>
            <a:gdLst/>
            <a:ahLst/>
            <a:cxnLst/>
            <a:rect l="l" t="t" r="r" b="b"/>
            <a:pathLst>
              <a:path h="91440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30700" y="6477000"/>
            <a:ext cx="2540" cy="91440"/>
          </a:xfrm>
          <a:custGeom>
            <a:avLst/>
            <a:gdLst/>
            <a:ahLst/>
            <a:cxnLst/>
            <a:rect l="l" t="t" r="r" b="b"/>
            <a:pathLst>
              <a:path w="2539" h="91440">
                <a:moveTo>
                  <a:pt x="2539" y="0"/>
                </a:moveTo>
                <a:lnTo>
                  <a:pt x="0" y="91439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652520" y="6121146"/>
            <a:ext cx="1152525" cy="72898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  <a:tabLst>
                <a:tab pos="960755" algn="l"/>
              </a:tabLst>
            </a:pPr>
            <a:r>
              <a:rPr sz="1950" spc="-10" dirty="0">
                <a:latin typeface="Arial"/>
                <a:cs typeface="Arial"/>
              </a:rPr>
              <a:t>H </a:t>
            </a:r>
            <a:r>
              <a:rPr sz="1950" spc="-135" dirty="0">
                <a:latin typeface="Arial"/>
                <a:cs typeface="Arial"/>
              </a:rPr>
              <a:t> </a:t>
            </a:r>
            <a:r>
              <a:rPr sz="2925" spc="-15" baseline="39886" dirty="0">
                <a:latin typeface="Arial"/>
                <a:cs typeface="Arial"/>
              </a:rPr>
              <a:t>O</a:t>
            </a:r>
            <a:r>
              <a:rPr sz="2925" baseline="39886" dirty="0">
                <a:latin typeface="Arial"/>
                <a:cs typeface="Arial"/>
              </a:rPr>
              <a:t> </a:t>
            </a:r>
            <a:r>
              <a:rPr sz="2925" spc="-217" baseline="39886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C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2925" spc="-15" baseline="19943" dirty="0">
                <a:latin typeface="Arial"/>
                <a:cs typeface="Arial"/>
              </a:rPr>
              <a:t>H</a:t>
            </a:r>
            <a:endParaRPr sz="2925" baseline="19943">
              <a:latin typeface="Arial"/>
              <a:cs typeface="Arial"/>
            </a:endParaRPr>
          </a:p>
          <a:p>
            <a:pPr marL="615950">
              <a:lnSpc>
                <a:spcPct val="100000"/>
              </a:lnSpc>
              <a:spcBef>
                <a:spcPts val="430"/>
              </a:spcBef>
            </a:pPr>
            <a:r>
              <a:rPr sz="1950" spc="-10" dirty="0">
                <a:latin typeface="Arial"/>
                <a:cs typeface="Arial"/>
              </a:rPr>
              <a:t>O</a:t>
            </a:r>
            <a:endParaRPr sz="195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476750" y="6281420"/>
            <a:ext cx="107950" cy="29209"/>
          </a:xfrm>
          <a:custGeom>
            <a:avLst/>
            <a:gdLst/>
            <a:ahLst/>
            <a:cxnLst/>
            <a:rect l="l" t="t" r="r" b="b"/>
            <a:pathLst>
              <a:path w="107950" h="29210">
                <a:moveTo>
                  <a:pt x="0" y="29209"/>
                </a:moveTo>
                <a:lnTo>
                  <a:pt x="107950" y="0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637029" y="6064250"/>
            <a:ext cx="1397635" cy="321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50" b="1" spc="-20" dirty="0">
                <a:latin typeface="Arial"/>
                <a:cs typeface="Arial"/>
              </a:rPr>
              <a:t>Formic</a:t>
            </a:r>
            <a:r>
              <a:rPr sz="1950" b="1" spc="-65" dirty="0">
                <a:latin typeface="Arial"/>
                <a:cs typeface="Arial"/>
              </a:rPr>
              <a:t> </a:t>
            </a:r>
            <a:r>
              <a:rPr sz="1950" b="1" spc="-15" dirty="0">
                <a:latin typeface="Arial"/>
                <a:cs typeface="Arial"/>
              </a:rPr>
              <a:t>acid</a:t>
            </a:r>
            <a:endParaRPr sz="19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182870" y="2039703"/>
            <a:ext cx="1285240" cy="70485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600" spc="-180" dirty="0">
                <a:solidFill>
                  <a:srgbClr val="FF33FF"/>
                </a:solidFill>
                <a:latin typeface="Arial Black"/>
                <a:cs typeface="Arial Black"/>
              </a:rPr>
              <a:t>abbreviations</a:t>
            </a:r>
            <a:endParaRPr sz="1600">
              <a:latin typeface="Arial Black"/>
              <a:cs typeface="Arial Black"/>
            </a:endParaRPr>
          </a:p>
          <a:p>
            <a:pPr marL="567055">
              <a:lnSpc>
                <a:spcPct val="100000"/>
              </a:lnSpc>
              <a:spcBef>
                <a:spcPts val="580"/>
              </a:spcBef>
            </a:pPr>
            <a:r>
              <a:rPr sz="1950" spc="-25" dirty="0">
                <a:latin typeface="Arial"/>
                <a:cs typeface="Arial"/>
              </a:rPr>
              <a:t>H</a:t>
            </a:r>
            <a:r>
              <a:rPr sz="1950" spc="-30" dirty="0">
                <a:latin typeface="Arial"/>
                <a:cs typeface="Arial"/>
              </a:rPr>
              <a:t>O</a:t>
            </a:r>
            <a:r>
              <a:rPr sz="1950" spc="-40" dirty="0">
                <a:latin typeface="Arial"/>
                <a:cs typeface="Arial"/>
              </a:rPr>
              <a:t>M</a:t>
            </a:r>
            <a:r>
              <a:rPr sz="1950" spc="-10" dirty="0">
                <a:latin typeface="Arial"/>
                <a:cs typeface="Arial"/>
              </a:rPr>
              <a:t>e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014220"/>
            <a:ext cx="74529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56205" algn="l"/>
                <a:tab pos="4040504" algn="l"/>
                <a:tab pos="4592955" algn="l"/>
                <a:tab pos="6263005" algn="l"/>
              </a:tabLst>
            </a:pPr>
            <a:r>
              <a:rPr b="0" spc="-185" dirty="0">
                <a:latin typeface="Arial Black"/>
                <a:cs typeface="Arial Black"/>
              </a:rPr>
              <a:t>S</a:t>
            </a:r>
            <a:r>
              <a:rPr sz="2775" b="0" spc="-1155" baseline="-24024" dirty="0">
                <a:latin typeface="Arial Black"/>
                <a:cs typeface="Arial Black"/>
              </a:rPr>
              <a:t>N</a:t>
            </a:r>
            <a:r>
              <a:rPr sz="3200" b="0" spc="-355" dirty="0">
                <a:latin typeface="Arial Black"/>
                <a:cs typeface="Arial Black"/>
              </a:rPr>
              <a:t>1</a:t>
            </a:r>
            <a:r>
              <a:rPr sz="3200" b="0" spc="-175" dirty="0">
                <a:latin typeface="Arial Black"/>
                <a:cs typeface="Arial Black"/>
              </a:rPr>
              <a:t> </a:t>
            </a:r>
            <a:r>
              <a:rPr sz="3200" b="0" spc="-285" dirty="0">
                <a:latin typeface="Arial Black"/>
                <a:cs typeface="Arial Black"/>
              </a:rPr>
              <a:t>r</a:t>
            </a:r>
            <a:r>
              <a:rPr sz="3200" b="0" spc="-425" dirty="0">
                <a:latin typeface="Arial Black"/>
                <a:cs typeface="Arial Black"/>
              </a:rPr>
              <a:t>e</a:t>
            </a:r>
            <a:r>
              <a:rPr sz="3200" b="0" spc="-450" dirty="0">
                <a:latin typeface="Arial Black"/>
                <a:cs typeface="Arial Black"/>
              </a:rPr>
              <a:t>a</a:t>
            </a:r>
            <a:r>
              <a:rPr sz="3200" b="0" spc="-440" dirty="0">
                <a:latin typeface="Arial Black"/>
                <a:cs typeface="Arial Black"/>
              </a:rPr>
              <a:t>c</a:t>
            </a:r>
            <a:r>
              <a:rPr sz="3200" b="0" spc="-370" dirty="0">
                <a:latin typeface="Arial Black"/>
                <a:cs typeface="Arial Black"/>
              </a:rPr>
              <a:t>tio</a:t>
            </a:r>
            <a:r>
              <a:rPr sz="3200" b="0" spc="-505" dirty="0">
                <a:latin typeface="Arial Black"/>
                <a:cs typeface="Arial Black"/>
              </a:rPr>
              <a:t>n</a:t>
            </a:r>
            <a:r>
              <a:rPr sz="3200" b="0" spc="-180" dirty="0">
                <a:latin typeface="Arial Black"/>
                <a:cs typeface="Arial Black"/>
              </a:rPr>
              <a:t> :</a:t>
            </a:r>
            <a:r>
              <a:rPr sz="3200" b="0" dirty="0">
                <a:latin typeface="Arial Black"/>
                <a:cs typeface="Arial Black"/>
              </a:rPr>
              <a:t>	</a:t>
            </a:r>
            <a:r>
              <a:rPr sz="3200" spc="260" dirty="0">
                <a:solidFill>
                  <a:srgbClr val="3705D5"/>
                </a:solidFill>
              </a:rPr>
              <a:t>E</a:t>
            </a:r>
            <a:r>
              <a:rPr sz="3200" spc="75" dirty="0">
                <a:solidFill>
                  <a:srgbClr val="3705D5"/>
                </a:solidFill>
              </a:rPr>
              <a:t>ff</a:t>
            </a:r>
            <a:r>
              <a:rPr sz="3200" spc="275" dirty="0">
                <a:solidFill>
                  <a:srgbClr val="3705D5"/>
                </a:solidFill>
              </a:rPr>
              <a:t>e</a:t>
            </a:r>
            <a:r>
              <a:rPr sz="3200" spc="85" dirty="0">
                <a:solidFill>
                  <a:srgbClr val="3705D5"/>
                </a:solidFill>
              </a:rPr>
              <a:t>c</a:t>
            </a:r>
            <a:r>
              <a:rPr sz="3200" spc="-180" dirty="0">
                <a:solidFill>
                  <a:srgbClr val="3705D5"/>
                </a:solidFill>
              </a:rPr>
              <a:t>t</a:t>
            </a:r>
            <a:r>
              <a:rPr sz="3200" dirty="0">
                <a:solidFill>
                  <a:srgbClr val="3705D5"/>
                </a:solidFill>
              </a:rPr>
              <a:t>	</a:t>
            </a:r>
            <a:r>
              <a:rPr sz="3200" spc="90" dirty="0">
                <a:solidFill>
                  <a:srgbClr val="3705D5"/>
                </a:solidFill>
              </a:rPr>
              <a:t>o</a:t>
            </a:r>
            <a:r>
              <a:rPr sz="3200" spc="-180" dirty="0">
                <a:solidFill>
                  <a:srgbClr val="3705D5"/>
                </a:solidFill>
              </a:rPr>
              <a:t>f</a:t>
            </a:r>
            <a:r>
              <a:rPr sz="3200" dirty="0">
                <a:solidFill>
                  <a:srgbClr val="3705D5"/>
                </a:solidFill>
              </a:rPr>
              <a:t>	</a:t>
            </a:r>
            <a:r>
              <a:rPr sz="3200" spc="75" dirty="0">
                <a:solidFill>
                  <a:srgbClr val="3705D5"/>
                </a:solidFill>
              </a:rPr>
              <a:t>l</a:t>
            </a:r>
            <a:r>
              <a:rPr sz="3200" spc="265" dirty="0">
                <a:solidFill>
                  <a:srgbClr val="3705D5"/>
                </a:solidFill>
              </a:rPr>
              <a:t>ea</a:t>
            </a:r>
            <a:r>
              <a:rPr sz="3200" spc="95" dirty="0">
                <a:solidFill>
                  <a:srgbClr val="3705D5"/>
                </a:solidFill>
              </a:rPr>
              <a:t>v</a:t>
            </a:r>
            <a:r>
              <a:rPr sz="3200" spc="75" dirty="0">
                <a:solidFill>
                  <a:srgbClr val="3705D5"/>
                </a:solidFill>
              </a:rPr>
              <a:t>i</a:t>
            </a:r>
            <a:r>
              <a:rPr sz="3200" spc="90" dirty="0">
                <a:solidFill>
                  <a:srgbClr val="3705D5"/>
                </a:solidFill>
              </a:rPr>
              <a:t>n</a:t>
            </a:r>
            <a:r>
              <a:rPr sz="3200" spc="-175" dirty="0">
                <a:solidFill>
                  <a:srgbClr val="3705D5"/>
                </a:solidFill>
              </a:rPr>
              <a:t>g</a:t>
            </a:r>
            <a:r>
              <a:rPr sz="3200" dirty="0">
                <a:solidFill>
                  <a:srgbClr val="3705D5"/>
                </a:solidFill>
              </a:rPr>
              <a:t>	</a:t>
            </a:r>
            <a:r>
              <a:rPr sz="3200" spc="100" dirty="0">
                <a:solidFill>
                  <a:srgbClr val="3705D5"/>
                </a:solidFill>
              </a:rPr>
              <a:t>g</a:t>
            </a:r>
            <a:r>
              <a:rPr sz="3200" spc="80" dirty="0">
                <a:solidFill>
                  <a:srgbClr val="3705D5"/>
                </a:solidFill>
              </a:rPr>
              <a:t>r</a:t>
            </a:r>
            <a:r>
              <a:rPr sz="3200" spc="90" dirty="0">
                <a:solidFill>
                  <a:srgbClr val="3705D5"/>
                </a:solidFill>
              </a:rPr>
              <a:t>ou</a:t>
            </a:r>
            <a:r>
              <a:rPr sz="3200" spc="-175" dirty="0">
                <a:solidFill>
                  <a:srgbClr val="3705D5"/>
                </a:solidFill>
              </a:rPr>
              <a:t>p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6679" y="718820"/>
            <a:ext cx="38461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495" dirty="0">
                <a:solidFill>
                  <a:srgbClr val="FF0000"/>
                </a:solidFill>
                <a:latin typeface="Arial Black"/>
                <a:cs typeface="Arial Black"/>
              </a:rPr>
              <a:t>Leaving</a:t>
            </a:r>
            <a:r>
              <a:rPr sz="4400" spc="-29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4400" spc="-495" dirty="0">
                <a:solidFill>
                  <a:srgbClr val="FF0000"/>
                </a:solidFill>
                <a:latin typeface="Arial Black"/>
                <a:cs typeface="Arial Black"/>
              </a:rPr>
              <a:t>groups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46910"/>
            <a:ext cx="7331709" cy="1135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13799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3075" spc="937" baseline="10840" dirty="0">
                <a:solidFill>
                  <a:srgbClr val="00CCFF"/>
                </a:solidFill>
                <a:latin typeface="Symbol"/>
                <a:cs typeface="Symbol"/>
              </a:rPr>
              <a:t></a:t>
            </a:r>
            <a:r>
              <a:rPr sz="3075" spc="937" baseline="10840" dirty="0">
                <a:solidFill>
                  <a:srgbClr val="00CCFF"/>
                </a:solidFill>
                <a:latin typeface="Times New Roman"/>
                <a:cs typeface="Times New Roman"/>
              </a:rPr>
              <a:t>	</a:t>
            </a:r>
            <a:r>
              <a:rPr sz="3200" spc="-355" dirty="0">
                <a:solidFill>
                  <a:srgbClr val="0000CC"/>
                </a:solidFill>
                <a:latin typeface="Arial Black"/>
                <a:cs typeface="Arial Black"/>
              </a:rPr>
              <a:t>Leaving groups </a:t>
            </a:r>
            <a:r>
              <a:rPr sz="3200" spc="-360" dirty="0">
                <a:solidFill>
                  <a:srgbClr val="0000CC"/>
                </a:solidFill>
                <a:latin typeface="Arial Black"/>
                <a:cs typeface="Arial Black"/>
              </a:rPr>
              <a:t>are </a:t>
            </a:r>
            <a:r>
              <a:rPr sz="3200" spc="-420" dirty="0">
                <a:solidFill>
                  <a:srgbClr val="0000CC"/>
                </a:solidFill>
                <a:latin typeface="Arial Black"/>
                <a:cs typeface="Arial Black"/>
              </a:rPr>
              <a:t>the </a:t>
            </a:r>
            <a:r>
              <a:rPr sz="3200" spc="-400" dirty="0">
                <a:solidFill>
                  <a:srgbClr val="0000CC"/>
                </a:solidFill>
                <a:latin typeface="Arial Black"/>
                <a:cs typeface="Arial Black"/>
              </a:rPr>
              <a:t>same </a:t>
            </a:r>
            <a:r>
              <a:rPr sz="3200" spc="-355" dirty="0">
                <a:solidFill>
                  <a:srgbClr val="0000CC"/>
                </a:solidFill>
                <a:latin typeface="Arial Black"/>
                <a:cs typeface="Arial Black"/>
              </a:rPr>
              <a:t>as </a:t>
            </a:r>
            <a:r>
              <a:rPr sz="3200" spc="-360" dirty="0">
                <a:solidFill>
                  <a:srgbClr val="0000CC"/>
                </a:solidFill>
                <a:latin typeface="Arial Black"/>
                <a:cs typeface="Arial Black"/>
              </a:rPr>
              <a:t>in </a:t>
            </a:r>
            <a:r>
              <a:rPr sz="3200" spc="-405" dirty="0">
                <a:solidFill>
                  <a:srgbClr val="0000CC"/>
                </a:solidFill>
                <a:latin typeface="Arial Black"/>
                <a:cs typeface="Arial Black"/>
              </a:rPr>
              <a:t>S</a:t>
            </a:r>
            <a:r>
              <a:rPr sz="2775" spc="-607" baseline="-24024" dirty="0">
                <a:solidFill>
                  <a:srgbClr val="0000CC"/>
                </a:solidFill>
                <a:latin typeface="Arial Black"/>
                <a:cs typeface="Arial Black"/>
              </a:rPr>
              <a:t>N</a:t>
            </a:r>
            <a:r>
              <a:rPr sz="3200" spc="-405" dirty="0">
                <a:solidFill>
                  <a:srgbClr val="0000CC"/>
                </a:solidFill>
                <a:latin typeface="Arial Black"/>
                <a:cs typeface="Arial Black"/>
              </a:rPr>
              <a:t>2  </a:t>
            </a:r>
            <a:r>
              <a:rPr sz="3200" spc="-375" dirty="0">
                <a:solidFill>
                  <a:srgbClr val="0000CC"/>
                </a:solidFill>
                <a:latin typeface="Arial Black"/>
                <a:cs typeface="Arial Black"/>
              </a:rPr>
              <a:t>reactions: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0" y="3767239"/>
            <a:ext cx="7391400" cy="1634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539" y="2804159"/>
            <a:ext cx="61652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56205" algn="l"/>
                <a:tab pos="4041140" algn="l"/>
                <a:tab pos="4592955" algn="l"/>
              </a:tabLst>
            </a:pPr>
            <a:r>
              <a:rPr b="0" spc="-175" dirty="0">
                <a:latin typeface="Arial Black"/>
                <a:cs typeface="Arial Black"/>
              </a:rPr>
              <a:t>S</a:t>
            </a:r>
            <a:r>
              <a:rPr sz="2775" b="0" spc="-1162" baseline="-24024" dirty="0">
                <a:latin typeface="Arial Black"/>
                <a:cs typeface="Arial Black"/>
              </a:rPr>
              <a:t>N</a:t>
            </a:r>
            <a:r>
              <a:rPr sz="3200" b="0" spc="-355" dirty="0">
                <a:latin typeface="Arial Black"/>
                <a:cs typeface="Arial Black"/>
              </a:rPr>
              <a:t>1</a:t>
            </a:r>
            <a:r>
              <a:rPr sz="3200" b="0" spc="-175" dirty="0">
                <a:latin typeface="Arial Black"/>
                <a:cs typeface="Arial Black"/>
              </a:rPr>
              <a:t> </a:t>
            </a:r>
            <a:r>
              <a:rPr sz="3200" b="0" spc="-285" dirty="0">
                <a:latin typeface="Arial Black"/>
                <a:cs typeface="Arial Black"/>
              </a:rPr>
              <a:t>r</a:t>
            </a:r>
            <a:r>
              <a:rPr sz="3200" b="0" spc="-425" dirty="0">
                <a:latin typeface="Arial Black"/>
                <a:cs typeface="Arial Black"/>
              </a:rPr>
              <a:t>e</a:t>
            </a:r>
            <a:r>
              <a:rPr sz="3200" b="0" spc="-450" dirty="0">
                <a:latin typeface="Arial Black"/>
                <a:cs typeface="Arial Black"/>
              </a:rPr>
              <a:t>a</a:t>
            </a:r>
            <a:r>
              <a:rPr sz="3200" b="0" spc="-440" dirty="0">
                <a:latin typeface="Arial Black"/>
                <a:cs typeface="Arial Black"/>
              </a:rPr>
              <a:t>c</a:t>
            </a:r>
            <a:r>
              <a:rPr sz="3200" b="0" spc="-340" dirty="0">
                <a:latin typeface="Arial Black"/>
                <a:cs typeface="Arial Black"/>
              </a:rPr>
              <a:t>ti</a:t>
            </a:r>
            <a:r>
              <a:rPr sz="3200" b="0" spc="-575" dirty="0">
                <a:latin typeface="Arial Black"/>
                <a:cs typeface="Arial Black"/>
              </a:rPr>
              <a:t>o</a:t>
            </a:r>
            <a:r>
              <a:rPr sz="3200" b="0" spc="-355" dirty="0">
                <a:latin typeface="Arial Black"/>
                <a:cs typeface="Arial Black"/>
              </a:rPr>
              <a:t>n</a:t>
            </a:r>
            <a:r>
              <a:rPr sz="3200" b="0" spc="-185" dirty="0">
                <a:latin typeface="Arial Black"/>
                <a:cs typeface="Arial Black"/>
              </a:rPr>
              <a:t> </a:t>
            </a:r>
            <a:r>
              <a:rPr sz="3200" b="0" spc="-180" dirty="0">
                <a:latin typeface="Arial Black"/>
                <a:cs typeface="Arial Black"/>
              </a:rPr>
              <a:t>:</a:t>
            </a:r>
            <a:r>
              <a:rPr sz="3200" b="0" dirty="0">
                <a:latin typeface="Arial Black"/>
                <a:cs typeface="Arial Black"/>
              </a:rPr>
              <a:t>	</a:t>
            </a:r>
            <a:r>
              <a:rPr sz="3200" spc="260" dirty="0">
                <a:solidFill>
                  <a:srgbClr val="3705D5"/>
                </a:solidFill>
              </a:rPr>
              <a:t>E</a:t>
            </a:r>
            <a:r>
              <a:rPr sz="3200" spc="75" dirty="0">
                <a:solidFill>
                  <a:srgbClr val="3705D5"/>
                </a:solidFill>
              </a:rPr>
              <a:t>f</a:t>
            </a:r>
            <a:r>
              <a:rPr sz="3200" spc="85" dirty="0">
                <a:solidFill>
                  <a:srgbClr val="3705D5"/>
                </a:solidFill>
              </a:rPr>
              <a:t>f</a:t>
            </a:r>
            <a:r>
              <a:rPr sz="3200" spc="265" dirty="0">
                <a:solidFill>
                  <a:srgbClr val="3705D5"/>
                </a:solidFill>
              </a:rPr>
              <a:t>e</a:t>
            </a:r>
            <a:r>
              <a:rPr sz="3200" spc="85" dirty="0">
                <a:solidFill>
                  <a:srgbClr val="3705D5"/>
                </a:solidFill>
              </a:rPr>
              <a:t>c</a:t>
            </a:r>
            <a:r>
              <a:rPr sz="3200" spc="-180" dirty="0">
                <a:solidFill>
                  <a:srgbClr val="3705D5"/>
                </a:solidFill>
              </a:rPr>
              <a:t>t</a:t>
            </a:r>
            <a:r>
              <a:rPr sz="3200" dirty="0">
                <a:solidFill>
                  <a:srgbClr val="3705D5"/>
                </a:solidFill>
              </a:rPr>
              <a:t>	</a:t>
            </a:r>
            <a:r>
              <a:rPr sz="3200" spc="100" dirty="0">
                <a:solidFill>
                  <a:srgbClr val="3705D5"/>
                </a:solidFill>
              </a:rPr>
              <a:t>o</a:t>
            </a:r>
            <a:r>
              <a:rPr sz="3200" spc="-180" dirty="0">
                <a:solidFill>
                  <a:srgbClr val="3705D5"/>
                </a:solidFill>
              </a:rPr>
              <a:t>f</a:t>
            </a:r>
            <a:r>
              <a:rPr sz="3200" dirty="0">
                <a:solidFill>
                  <a:srgbClr val="3705D5"/>
                </a:solidFill>
              </a:rPr>
              <a:t>	</a:t>
            </a:r>
            <a:r>
              <a:rPr sz="3200" spc="260" dirty="0">
                <a:solidFill>
                  <a:srgbClr val="3705D5"/>
                </a:solidFill>
              </a:rPr>
              <a:t>S</a:t>
            </a:r>
            <a:r>
              <a:rPr sz="3200" spc="90" dirty="0">
                <a:solidFill>
                  <a:srgbClr val="3705D5"/>
                </a:solidFill>
              </a:rPr>
              <a:t>o</a:t>
            </a:r>
            <a:r>
              <a:rPr sz="3200" spc="75" dirty="0">
                <a:solidFill>
                  <a:srgbClr val="3705D5"/>
                </a:solidFill>
              </a:rPr>
              <a:t>l</a:t>
            </a:r>
            <a:r>
              <a:rPr sz="3200" spc="95" dirty="0">
                <a:solidFill>
                  <a:srgbClr val="3705D5"/>
                </a:solidFill>
              </a:rPr>
              <a:t>v</a:t>
            </a:r>
            <a:r>
              <a:rPr sz="3200" spc="265" dirty="0">
                <a:solidFill>
                  <a:srgbClr val="3705D5"/>
                </a:solidFill>
              </a:rPr>
              <a:t>e</a:t>
            </a:r>
            <a:r>
              <a:rPr sz="3200" spc="90" dirty="0">
                <a:solidFill>
                  <a:srgbClr val="3705D5"/>
                </a:solidFill>
              </a:rPr>
              <a:t>n</a:t>
            </a:r>
            <a:r>
              <a:rPr sz="3200" spc="-180" dirty="0">
                <a:solidFill>
                  <a:srgbClr val="3705D5"/>
                </a:solidFill>
              </a:rPr>
              <a:t>t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1670" y="262890"/>
            <a:ext cx="2205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16990" algn="l"/>
              </a:tabLst>
            </a:pPr>
            <a:r>
              <a:rPr sz="2400" spc="70" dirty="0">
                <a:solidFill>
                  <a:srgbClr val="0000CC"/>
                </a:solidFill>
              </a:rPr>
              <a:t>Solvent	</a:t>
            </a:r>
            <a:r>
              <a:rPr sz="2400" spc="75" dirty="0">
                <a:solidFill>
                  <a:srgbClr val="0000CC"/>
                </a:solidFill>
              </a:rPr>
              <a:t>effect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44500" y="4682490"/>
            <a:ext cx="7069455" cy="1749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1470" marR="5080">
              <a:lnSpc>
                <a:spcPct val="100000"/>
              </a:lnSpc>
              <a:spcBef>
                <a:spcPts val="100"/>
              </a:spcBef>
            </a:pPr>
            <a:r>
              <a:rPr sz="2000" b="1" spc="90" dirty="0">
                <a:solidFill>
                  <a:srgbClr val="000098"/>
                </a:solidFill>
                <a:latin typeface="Arial"/>
                <a:cs typeface="Arial"/>
              </a:rPr>
              <a:t>Increase </a:t>
            </a:r>
            <a:r>
              <a:rPr sz="2000" b="1" spc="-35" dirty="0">
                <a:solidFill>
                  <a:srgbClr val="000098"/>
                </a:solidFill>
                <a:latin typeface="Arial"/>
                <a:cs typeface="Arial"/>
              </a:rPr>
              <a:t>in </a:t>
            </a:r>
            <a:r>
              <a:rPr sz="2000" b="1" spc="60" dirty="0">
                <a:solidFill>
                  <a:srgbClr val="000098"/>
                </a:solidFill>
                <a:latin typeface="Arial"/>
                <a:cs typeface="Arial"/>
              </a:rPr>
              <a:t>dielectr </a:t>
            </a:r>
            <a:r>
              <a:rPr sz="2000" b="1" spc="-35" dirty="0">
                <a:solidFill>
                  <a:srgbClr val="000098"/>
                </a:solidFill>
                <a:latin typeface="Arial"/>
                <a:cs typeface="Arial"/>
              </a:rPr>
              <a:t>ic </a:t>
            </a:r>
            <a:r>
              <a:rPr sz="2000" b="1" spc="50" dirty="0">
                <a:solidFill>
                  <a:srgbClr val="000098"/>
                </a:solidFill>
                <a:latin typeface="Arial"/>
                <a:cs typeface="Arial"/>
              </a:rPr>
              <a:t>constant </a:t>
            </a:r>
            <a:r>
              <a:rPr sz="2000" b="1" spc="65" dirty="0">
                <a:solidFill>
                  <a:srgbClr val="000098"/>
                </a:solidFill>
                <a:latin typeface="Arial"/>
                <a:cs typeface="Arial"/>
              </a:rPr>
              <a:t>and/or </a:t>
            </a:r>
            <a:r>
              <a:rPr sz="2000" b="1" spc="40" dirty="0">
                <a:solidFill>
                  <a:srgbClr val="000098"/>
                </a:solidFill>
                <a:latin typeface="Arial"/>
                <a:cs typeface="Arial"/>
              </a:rPr>
              <a:t>ion- </a:t>
            </a:r>
            <a:r>
              <a:rPr sz="2000" b="1" spc="45" dirty="0">
                <a:solidFill>
                  <a:srgbClr val="000098"/>
                </a:solidFill>
                <a:latin typeface="Arial"/>
                <a:cs typeface="Arial"/>
              </a:rPr>
              <a:t>solvating  </a:t>
            </a:r>
            <a:r>
              <a:rPr sz="2000" b="1" spc="40" dirty="0">
                <a:solidFill>
                  <a:srgbClr val="000098"/>
                </a:solidFill>
                <a:latin typeface="Arial"/>
                <a:cs typeface="Arial"/>
              </a:rPr>
              <a:t>ability </a:t>
            </a:r>
            <a:r>
              <a:rPr sz="2000" b="1" spc="45" dirty="0">
                <a:solidFill>
                  <a:srgbClr val="000098"/>
                </a:solidFill>
                <a:latin typeface="Arial"/>
                <a:cs typeface="Arial"/>
              </a:rPr>
              <a:t>result </a:t>
            </a:r>
            <a:r>
              <a:rPr sz="2000" b="1" spc="-35" dirty="0">
                <a:solidFill>
                  <a:srgbClr val="000098"/>
                </a:solidFill>
                <a:latin typeface="Arial"/>
                <a:cs typeface="Arial"/>
              </a:rPr>
              <a:t>in </a:t>
            </a:r>
            <a:r>
              <a:rPr sz="2000" b="1" dirty="0">
                <a:solidFill>
                  <a:srgbClr val="000098"/>
                </a:solidFill>
                <a:latin typeface="Arial"/>
                <a:cs typeface="Arial"/>
              </a:rPr>
              <a:t>a </a:t>
            </a:r>
            <a:r>
              <a:rPr sz="2000" b="1" spc="65" dirty="0">
                <a:solidFill>
                  <a:srgbClr val="000098"/>
                </a:solidFill>
                <a:latin typeface="Arial"/>
                <a:cs typeface="Arial"/>
              </a:rPr>
              <a:t>marked </a:t>
            </a:r>
            <a:r>
              <a:rPr sz="2000" b="1" spc="75" dirty="0">
                <a:solidFill>
                  <a:srgbClr val="CC3300"/>
                </a:solidFill>
                <a:latin typeface="Arial"/>
                <a:cs typeface="Arial"/>
              </a:rPr>
              <a:t>increase </a:t>
            </a:r>
            <a:r>
              <a:rPr sz="2000" b="1" spc="-35" dirty="0">
                <a:solidFill>
                  <a:srgbClr val="000098"/>
                </a:solidFill>
                <a:latin typeface="Arial"/>
                <a:cs typeface="Arial"/>
              </a:rPr>
              <a:t>in </a:t>
            </a:r>
            <a:r>
              <a:rPr sz="2000" b="1" spc="60" dirty="0">
                <a:solidFill>
                  <a:srgbClr val="000098"/>
                </a:solidFill>
                <a:latin typeface="Arial"/>
                <a:cs typeface="Arial"/>
              </a:rPr>
              <a:t>reaction</a:t>
            </a:r>
            <a:r>
              <a:rPr sz="2000" b="1" spc="365" dirty="0">
                <a:solidFill>
                  <a:srgbClr val="000098"/>
                </a:solidFill>
                <a:latin typeface="Arial"/>
                <a:cs typeface="Arial"/>
              </a:rPr>
              <a:t> </a:t>
            </a:r>
            <a:r>
              <a:rPr sz="2000" b="1" spc="65" dirty="0">
                <a:solidFill>
                  <a:srgbClr val="000098"/>
                </a:solidFill>
                <a:latin typeface="Arial"/>
                <a:cs typeface="Arial"/>
              </a:rPr>
              <a:t>rate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30"/>
              </a:spcBef>
              <a:tabLst>
                <a:tab pos="5775325" algn="l"/>
              </a:tabLst>
            </a:pPr>
            <a:r>
              <a:rPr sz="2350" b="1" spc="-5" dirty="0">
                <a:solidFill>
                  <a:srgbClr val="00009F"/>
                </a:solidFill>
                <a:latin typeface="Arial"/>
                <a:cs typeface="Arial"/>
              </a:rPr>
              <a:t>Dielectric constant </a:t>
            </a:r>
            <a:r>
              <a:rPr sz="2350" b="1" spc="5" dirty="0">
                <a:solidFill>
                  <a:srgbClr val="00009F"/>
                </a:solidFill>
                <a:latin typeface="Arial"/>
                <a:cs typeface="Arial"/>
              </a:rPr>
              <a:t>(</a:t>
            </a:r>
            <a:r>
              <a:rPr sz="2800" spc="5" dirty="0">
                <a:solidFill>
                  <a:srgbClr val="00009F"/>
                </a:solidFill>
                <a:latin typeface="Symbol"/>
                <a:cs typeface="Symbol"/>
              </a:rPr>
              <a:t></a:t>
            </a:r>
            <a:r>
              <a:rPr sz="2350" b="1" spc="5" dirty="0">
                <a:solidFill>
                  <a:srgbClr val="00009F"/>
                </a:solidFill>
                <a:latin typeface="Arial"/>
                <a:cs typeface="Arial"/>
              </a:rPr>
              <a:t>, </a:t>
            </a:r>
            <a:r>
              <a:rPr sz="2350" b="1" spc="-5" dirty="0">
                <a:solidFill>
                  <a:srgbClr val="00009F"/>
                </a:solidFill>
                <a:latin typeface="Arial"/>
                <a:cs typeface="Arial"/>
              </a:rPr>
              <a:t>at </a:t>
            </a:r>
            <a:r>
              <a:rPr sz="2350" b="1" spc="10" dirty="0">
                <a:solidFill>
                  <a:srgbClr val="00009F"/>
                </a:solidFill>
                <a:latin typeface="Arial"/>
                <a:cs typeface="Arial"/>
              </a:rPr>
              <a:t>25</a:t>
            </a:r>
            <a:r>
              <a:rPr sz="2350" b="1" spc="-5" dirty="0">
                <a:solidFill>
                  <a:srgbClr val="00009F"/>
                </a:solidFill>
                <a:latin typeface="Arial"/>
                <a:cs typeface="Arial"/>
              </a:rPr>
              <a:t> C):</a:t>
            </a:r>
            <a:r>
              <a:rPr sz="2350" b="1" dirty="0">
                <a:solidFill>
                  <a:srgbClr val="00009F"/>
                </a:solidFill>
                <a:latin typeface="Arial"/>
                <a:cs typeface="Arial"/>
              </a:rPr>
              <a:t> H</a:t>
            </a:r>
            <a:r>
              <a:rPr sz="2775" b="1" baseline="-15015" dirty="0">
                <a:solidFill>
                  <a:srgbClr val="00009F"/>
                </a:solidFill>
                <a:latin typeface="Arial"/>
                <a:cs typeface="Arial"/>
              </a:rPr>
              <a:t>2</a:t>
            </a:r>
            <a:r>
              <a:rPr sz="2350" b="1" dirty="0">
                <a:solidFill>
                  <a:srgbClr val="00009F"/>
                </a:solidFill>
                <a:latin typeface="Arial"/>
                <a:cs typeface="Arial"/>
              </a:rPr>
              <a:t>O	</a:t>
            </a:r>
            <a:r>
              <a:rPr sz="2350" b="1" spc="15" dirty="0">
                <a:solidFill>
                  <a:srgbClr val="FF0000"/>
                </a:solidFill>
                <a:latin typeface="Arial"/>
                <a:cs typeface="Arial"/>
              </a:rPr>
              <a:t>79</a:t>
            </a:r>
            <a:endParaRPr sz="2350">
              <a:latin typeface="Arial"/>
              <a:cs typeface="Arial"/>
            </a:endParaRPr>
          </a:p>
          <a:p>
            <a:pPr marL="4517390">
              <a:lnSpc>
                <a:spcPct val="100000"/>
              </a:lnSpc>
              <a:spcBef>
                <a:spcPts val="560"/>
              </a:spcBef>
              <a:tabLst>
                <a:tab pos="5761355" algn="l"/>
              </a:tabLst>
            </a:pPr>
            <a:r>
              <a:rPr sz="2350" b="1" spc="-5" dirty="0">
                <a:solidFill>
                  <a:srgbClr val="00009F"/>
                </a:solidFill>
                <a:latin typeface="Arial"/>
                <a:cs typeface="Arial"/>
              </a:rPr>
              <a:t>EtOH	</a:t>
            </a:r>
            <a:r>
              <a:rPr sz="2350" b="1" dirty="0">
                <a:solidFill>
                  <a:srgbClr val="FF0000"/>
                </a:solidFill>
                <a:latin typeface="Arial"/>
                <a:cs typeface="Arial"/>
              </a:rPr>
              <a:t>25</a:t>
            </a:r>
            <a:endParaRPr sz="23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1600200"/>
            <a:ext cx="7543800" cy="2192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965200"/>
            <a:ext cx="1517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380" dirty="0">
                <a:solidFill>
                  <a:srgbClr val="00CCFF"/>
                </a:solidFill>
                <a:latin typeface="Symbol"/>
                <a:cs typeface="Symbol"/>
              </a:rPr>
              <a:t>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742440"/>
            <a:ext cx="1517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380" dirty="0">
                <a:solidFill>
                  <a:srgbClr val="00CCFF"/>
                </a:solidFill>
                <a:latin typeface="Symbol"/>
                <a:cs typeface="Symbol"/>
              </a:rPr>
              <a:t>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240" y="840740"/>
            <a:ext cx="7299959" cy="1553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9865">
              <a:lnSpc>
                <a:spcPct val="122900"/>
              </a:lnSpc>
              <a:spcBef>
                <a:spcPts val="100"/>
              </a:spcBef>
            </a:pPr>
            <a:r>
              <a:rPr sz="2000" spc="-200" dirty="0">
                <a:solidFill>
                  <a:srgbClr val="0000CC"/>
                </a:solidFill>
                <a:latin typeface="Arial Black"/>
                <a:cs typeface="Arial Black"/>
              </a:rPr>
              <a:t>Polar </a:t>
            </a:r>
            <a:r>
              <a:rPr sz="2000" spc="-260" dirty="0">
                <a:solidFill>
                  <a:srgbClr val="0000CC"/>
                </a:solidFill>
                <a:latin typeface="Arial Black"/>
                <a:cs typeface="Arial Black"/>
              </a:rPr>
              <a:t>protic </a:t>
            </a:r>
            <a:r>
              <a:rPr sz="2000" spc="-240" dirty="0">
                <a:solidFill>
                  <a:srgbClr val="0000CC"/>
                </a:solidFill>
                <a:latin typeface="Arial Black"/>
                <a:cs typeface="Arial Black"/>
              </a:rPr>
              <a:t>solvents </a:t>
            </a:r>
            <a:r>
              <a:rPr sz="2000" spc="-225" dirty="0">
                <a:solidFill>
                  <a:srgbClr val="0000CC"/>
                </a:solidFill>
                <a:latin typeface="Arial Black"/>
                <a:cs typeface="Arial Black"/>
              </a:rPr>
              <a:t>favoring </a:t>
            </a:r>
            <a:r>
              <a:rPr sz="2000" spc="-265" dirty="0">
                <a:solidFill>
                  <a:srgbClr val="0000CC"/>
                </a:solidFill>
                <a:latin typeface="Arial Black"/>
                <a:cs typeface="Arial Black"/>
              </a:rPr>
              <a:t>the </a:t>
            </a:r>
            <a:r>
              <a:rPr sz="2000" spc="-260" dirty="0">
                <a:solidFill>
                  <a:srgbClr val="0000CC"/>
                </a:solidFill>
                <a:latin typeface="Arial Black"/>
                <a:cs typeface="Arial Black"/>
              </a:rPr>
              <a:t>S</a:t>
            </a:r>
            <a:r>
              <a:rPr sz="1725" spc="-390" baseline="-24154" dirty="0">
                <a:solidFill>
                  <a:srgbClr val="0000CC"/>
                </a:solidFill>
                <a:latin typeface="Arial Black"/>
                <a:cs typeface="Arial Black"/>
              </a:rPr>
              <a:t>N</a:t>
            </a:r>
            <a:r>
              <a:rPr sz="2000" spc="-260" dirty="0">
                <a:solidFill>
                  <a:srgbClr val="0000CC"/>
                </a:solidFill>
                <a:latin typeface="Arial Black"/>
                <a:cs typeface="Arial Black"/>
              </a:rPr>
              <a:t>1 </a:t>
            </a:r>
            <a:r>
              <a:rPr sz="2000" spc="-254" dirty="0">
                <a:solidFill>
                  <a:srgbClr val="0000CC"/>
                </a:solidFill>
                <a:latin typeface="Arial Black"/>
                <a:cs typeface="Arial Black"/>
              </a:rPr>
              <a:t>reaction </a:t>
            </a:r>
            <a:r>
              <a:rPr sz="2000" spc="-245" dirty="0">
                <a:solidFill>
                  <a:srgbClr val="0000CC"/>
                </a:solidFill>
                <a:latin typeface="Arial Black"/>
                <a:cs typeface="Arial Black"/>
              </a:rPr>
              <a:t>since </a:t>
            </a:r>
            <a:r>
              <a:rPr sz="2000" spc="-280" dirty="0">
                <a:solidFill>
                  <a:srgbClr val="0000CC"/>
                </a:solidFill>
                <a:latin typeface="Arial Black"/>
                <a:cs typeface="Arial Black"/>
              </a:rPr>
              <a:t>it </a:t>
            </a:r>
            <a:r>
              <a:rPr sz="2000" spc="-225" dirty="0">
                <a:solidFill>
                  <a:srgbClr val="0000CC"/>
                </a:solidFill>
                <a:latin typeface="Arial Black"/>
                <a:cs typeface="Arial Black"/>
              </a:rPr>
              <a:t>stabilizes  </a:t>
            </a:r>
            <a:r>
              <a:rPr sz="2000" spc="-254" dirty="0">
                <a:solidFill>
                  <a:srgbClr val="0000CC"/>
                </a:solidFill>
                <a:latin typeface="Arial Black"/>
                <a:cs typeface="Arial Black"/>
              </a:rPr>
              <a:t>carbocation </a:t>
            </a:r>
            <a:r>
              <a:rPr sz="2000" spc="-220" dirty="0">
                <a:solidFill>
                  <a:srgbClr val="0000CC"/>
                </a:solidFill>
                <a:latin typeface="Arial Black"/>
                <a:cs typeface="Arial Black"/>
              </a:rPr>
              <a:t>of </a:t>
            </a:r>
            <a:r>
              <a:rPr sz="2000" spc="-265" dirty="0">
                <a:solidFill>
                  <a:srgbClr val="0000CC"/>
                </a:solidFill>
                <a:latin typeface="Arial Black"/>
                <a:cs typeface="Arial Black"/>
              </a:rPr>
              <a:t>the </a:t>
            </a:r>
            <a:r>
              <a:rPr sz="2000" spc="-245" dirty="0">
                <a:solidFill>
                  <a:srgbClr val="0000CC"/>
                </a:solidFill>
                <a:latin typeface="Arial Black"/>
                <a:cs typeface="Arial Black"/>
              </a:rPr>
              <a:t>transition</a:t>
            </a:r>
            <a:r>
              <a:rPr sz="2000" spc="-135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2000" spc="-270" dirty="0">
                <a:solidFill>
                  <a:srgbClr val="0000CC"/>
                </a:solidFill>
                <a:latin typeface="Arial Black"/>
                <a:cs typeface="Arial Black"/>
              </a:rPr>
              <a:t>state</a:t>
            </a:r>
            <a:endParaRPr sz="2000">
              <a:latin typeface="Arial Black"/>
              <a:cs typeface="Arial Black"/>
            </a:endParaRPr>
          </a:p>
          <a:p>
            <a:pPr marL="12700" marR="5080">
              <a:lnSpc>
                <a:spcPct val="122900"/>
              </a:lnSpc>
              <a:spcBef>
                <a:spcPts val="229"/>
              </a:spcBef>
            </a:pPr>
            <a:r>
              <a:rPr sz="2000" spc="-245" dirty="0">
                <a:solidFill>
                  <a:srgbClr val="0000CC"/>
                </a:solidFill>
                <a:latin typeface="Arial Black"/>
                <a:cs typeface="Arial Black"/>
              </a:rPr>
              <a:t>Protic </a:t>
            </a:r>
            <a:r>
              <a:rPr sz="2000" spc="-240" dirty="0">
                <a:solidFill>
                  <a:srgbClr val="0000CC"/>
                </a:solidFill>
                <a:latin typeface="Arial Black"/>
                <a:cs typeface="Arial Black"/>
              </a:rPr>
              <a:t>solvents </a:t>
            </a:r>
            <a:r>
              <a:rPr sz="2000" spc="-225" dirty="0">
                <a:solidFill>
                  <a:srgbClr val="0000CC"/>
                </a:solidFill>
                <a:latin typeface="Arial Black"/>
                <a:cs typeface="Arial Black"/>
              </a:rPr>
              <a:t>disfavor </a:t>
            </a:r>
            <a:r>
              <a:rPr sz="2000" spc="-265" dirty="0">
                <a:solidFill>
                  <a:srgbClr val="0000CC"/>
                </a:solidFill>
                <a:latin typeface="Arial Black"/>
                <a:cs typeface="Arial Black"/>
              </a:rPr>
              <a:t>the S</a:t>
            </a:r>
            <a:r>
              <a:rPr sz="1725" spc="-397" baseline="-24154" dirty="0">
                <a:solidFill>
                  <a:srgbClr val="0000CC"/>
                </a:solidFill>
                <a:latin typeface="Arial Black"/>
                <a:cs typeface="Arial Black"/>
              </a:rPr>
              <a:t>N</a:t>
            </a:r>
            <a:r>
              <a:rPr sz="2000" spc="-265" dirty="0">
                <a:solidFill>
                  <a:srgbClr val="0000CC"/>
                </a:solidFill>
                <a:latin typeface="Arial Black"/>
                <a:cs typeface="Arial Black"/>
              </a:rPr>
              <a:t>2 </a:t>
            </a:r>
            <a:r>
              <a:rPr sz="2000" spc="-250" dirty="0">
                <a:solidFill>
                  <a:srgbClr val="0000CC"/>
                </a:solidFill>
                <a:latin typeface="Arial Black"/>
                <a:cs typeface="Arial Black"/>
              </a:rPr>
              <a:t>reaction </a:t>
            </a:r>
            <a:r>
              <a:rPr sz="2000" spc="-225" dirty="0">
                <a:solidFill>
                  <a:srgbClr val="0000CC"/>
                </a:solidFill>
                <a:latin typeface="Arial Black"/>
                <a:cs typeface="Arial Black"/>
              </a:rPr>
              <a:t>by stabilizing </a:t>
            </a:r>
            <a:r>
              <a:rPr sz="2000" spc="-265" dirty="0">
                <a:solidFill>
                  <a:srgbClr val="0000CC"/>
                </a:solidFill>
                <a:latin typeface="Arial Black"/>
                <a:cs typeface="Arial Black"/>
              </a:rPr>
              <a:t>the </a:t>
            </a:r>
            <a:r>
              <a:rPr sz="2000" spc="-220" dirty="0">
                <a:solidFill>
                  <a:srgbClr val="0000CC"/>
                </a:solidFill>
                <a:latin typeface="Arial Black"/>
                <a:cs typeface="Arial Black"/>
              </a:rPr>
              <a:t>ground  </a:t>
            </a:r>
            <a:r>
              <a:rPr sz="2000" spc="-270" dirty="0">
                <a:solidFill>
                  <a:srgbClr val="0000CC"/>
                </a:solidFill>
                <a:latin typeface="Arial Black"/>
                <a:cs typeface="Arial Black"/>
              </a:rPr>
              <a:t>state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67000" y="2286000"/>
            <a:ext cx="2895600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6070" y="5673090"/>
            <a:ext cx="82854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90880" algn="l"/>
                <a:tab pos="1464310" algn="l"/>
                <a:tab pos="1953895" algn="l"/>
                <a:tab pos="2289175" algn="l"/>
                <a:tab pos="2566670" algn="l"/>
                <a:tab pos="3315970" algn="l"/>
                <a:tab pos="3965575" algn="l"/>
                <a:tab pos="4326255" algn="l"/>
                <a:tab pos="4743450" algn="l"/>
                <a:tab pos="4942205" algn="l"/>
                <a:tab pos="5770880" algn="l"/>
                <a:tab pos="6553834" algn="l"/>
                <a:tab pos="6975475" algn="l"/>
                <a:tab pos="6995795" algn="l"/>
              </a:tabLst>
            </a:pPr>
            <a:r>
              <a:rPr sz="2400" b="1" spc="2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6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b="1" spc="2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spc="6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b="1" spc="6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spc="75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2400" b="1" spc="19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b="1" spc="-13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400" b="1" spc="65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2400" b="1" spc="7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b="1" spc="6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b="1" spc="-13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400" b="1" spc="6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b="1" spc="55" dirty="0">
                <a:solidFill>
                  <a:srgbClr val="FF0000"/>
                </a:solidFill>
                <a:latin typeface="Arial"/>
                <a:cs typeface="Arial"/>
              </a:rPr>
              <a:t>ol</a:t>
            </a:r>
            <a:r>
              <a:rPr sz="2400" b="1" spc="2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spc="7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,	</a:t>
            </a:r>
            <a:r>
              <a:rPr sz="2400" b="1" spc="6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b="1" spc="6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b="1" spc="6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b="1" spc="7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5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spc="-13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400" b="1" spc="7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-13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400" b="1" spc="5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b="1" spc="6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b="1" spc="5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400" b="1" spc="2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spc="7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,	</a:t>
            </a:r>
            <a:r>
              <a:rPr sz="2400" b="1" spc="19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spc="6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b="1" spc="7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b="1" spc="5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b="1" spc="7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5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spc="-13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400" b="1" spc="6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spc="6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b="1" spc="5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400" b="1" spc="70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2400" b="1" spc="19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b="1" spc="65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2400" b="1" spc="-90" dirty="0">
                <a:solidFill>
                  <a:srgbClr val="FF0000"/>
                </a:solidFill>
                <a:latin typeface="Arial"/>
                <a:cs typeface="Arial"/>
              </a:rPr>
              <a:t>s  </a:t>
            </a:r>
            <a:r>
              <a:rPr sz="2400" b="1" spc="40" dirty="0">
                <a:solidFill>
                  <a:srgbClr val="FF0000"/>
                </a:solidFill>
                <a:latin typeface="Arial"/>
                <a:cs typeface="Arial"/>
              </a:rPr>
              <a:t>can	</a:t>
            </a:r>
            <a:r>
              <a:rPr sz="2400" b="1" spc="75" dirty="0">
                <a:solidFill>
                  <a:srgbClr val="FF0000"/>
                </a:solidFill>
                <a:latin typeface="Arial"/>
                <a:cs typeface="Arial"/>
              </a:rPr>
              <a:t>change	</a:t>
            </a:r>
            <a:r>
              <a:rPr sz="2400" b="1" spc="45" dirty="0">
                <a:solidFill>
                  <a:srgbClr val="FF0000"/>
                </a:solidFill>
                <a:latin typeface="Arial"/>
                <a:cs typeface="Arial"/>
              </a:rPr>
              <a:t>the	</a:t>
            </a:r>
            <a:r>
              <a:rPr sz="2400" b="1" spc="70" dirty="0">
                <a:solidFill>
                  <a:srgbClr val="FF0000"/>
                </a:solidFill>
                <a:latin typeface="Arial"/>
                <a:cs typeface="Arial"/>
              </a:rPr>
              <a:t>reaction	</a:t>
            </a:r>
            <a:r>
              <a:rPr sz="2400" b="1" spc="50" dirty="0">
                <a:solidFill>
                  <a:srgbClr val="FF0000"/>
                </a:solidFill>
                <a:latin typeface="Arial"/>
                <a:cs typeface="Arial"/>
              </a:rPr>
              <a:t>mode	</a:t>
            </a:r>
            <a:r>
              <a:rPr sz="2400" b="1" spc="15" dirty="0">
                <a:solidFill>
                  <a:srgbClr val="FF0000"/>
                </a:solidFill>
                <a:latin typeface="Arial"/>
                <a:cs typeface="Arial"/>
              </a:rPr>
              <a:t>from	</a:t>
            </a:r>
            <a:r>
              <a:rPr sz="2400" b="1" spc="125" dirty="0">
                <a:solidFill>
                  <a:srgbClr val="0000CC"/>
                </a:solidFill>
                <a:latin typeface="Arial"/>
                <a:cs typeface="Arial"/>
              </a:rPr>
              <a:t>SN1	</a:t>
            </a:r>
            <a:r>
              <a:rPr sz="2400" spc="1210" dirty="0">
                <a:solidFill>
                  <a:srgbClr val="0000CC"/>
                </a:solidFill>
                <a:latin typeface="Symbol"/>
                <a:cs typeface="Symbol"/>
              </a:rPr>
              <a:t></a:t>
            </a:r>
            <a:r>
              <a:rPr sz="2400" spc="1210" dirty="0">
                <a:solidFill>
                  <a:srgbClr val="0000CC"/>
                </a:solidFill>
                <a:latin typeface="Times New Roman"/>
                <a:cs typeface="Times New Roman"/>
              </a:rPr>
              <a:t>		</a:t>
            </a:r>
            <a:r>
              <a:rPr sz="2400" b="1" spc="130" dirty="0">
                <a:solidFill>
                  <a:srgbClr val="0000CC"/>
                </a:solidFill>
                <a:latin typeface="Arial"/>
                <a:cs typeface="Arial"/>
              </a:rPr>
              <a:t>SN2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2928620"/>
            <a:ext cx="50241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495" dirty="0">
                <a:latin typeface="Arial Black"/>
                <a:cs typeface="Arial Black"/>
              </a:rPr>
              <a:t>Things </a:t>
            </a:r>
            <a:r>
              <a:rPr sz="4400" b="0" spc="-610" dirty="0">
                <a:latin typeface="Arial Black"/>
                <a:cs typeface="Arial Black"/>
              </a:rPr>
              <a:t>to</a:t>
            </a:r>
            <a:r>
              <a:rPr sz="4400" b="0" spc="-65" dirty="0">
                <a:latin typeface="Arial Black"/>
                <a:cs typeface="Arial Black"/>
              </a:rPr>
              <a:t> </a:t>
            </a:r>
            <a:r>
              <a:rPr sz="4400" b="0" spc="-555" dirty="0">
                <a:latin typeface="Arial Black"/>
                <a:cs typeface="Arial Black"/>
              </a:rPr>
              <a:t>remember</a:t>
            </a:r>
            <a:endParaRPr sz="4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5600" y="1447800"/>
            <a:ext cx="5588000" cy="49919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7069" y="0"/>
            <a:ext cx="7891780" cy="1464945"/>
          </a:xfrm>
          <a:prstGeom prst="rect">
            <a:avLst/>
          </a:prstGeom>
        </p:spPr>
        <p:txBody>
          <a:bodyPr vert="horz" wrap="square" lIns="0" tIns="193040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520"/>
              </a:spcBef>
            </a:pPr>
            <a:r>
              <a:rPr sz="3600" b="0" spc="-450" dirty="0">
                <a:latin typeface="Arial Black"/>
                <a:cs typeface="Arial Black"/>
              </a:rPr>
              <a:t>Synthetic </a:t>
            </a:r>
            <a:r>
              <a:rPr sz="3600" b="0" spc="-459" dirty="0">
                <a:latin typeface="Arial Black"/>
                <a:cs typeface="Arial Black"/>
              </a:rPr>
              <a:t>Utility </a:t>
            </a:r>
            <a:r>
              <a:rPr sz="3600" b="0" spc="-405" dirty="0">
                <a:latin typeface="Arial Black"/>
                <a:cs typeface="Arial Black"/>
              </a:rPr>
              <a:t>of </a:t>
            </a:r>
            <a:r>
              <a:rPr sz="3600" b="0" spc="-470" dirty="0">
                <a:latin typeface="Arial Black"/>
                <a:cs typeface="Arial Black"/>
              </a:rPr>
              <a:t>the </a:t>
            </a:r>
            <a:r>
              <a:rPr sz="3600" b="0" spc="-265" dirty="0">
                <a:latin typeface="Arial Black"/>
                <a:cs typeface="Arial Black"/>
              </a:rPr>
              <a:t>S</a:t>
            </a:r>
            <a:r>
              <a:rPr sz="3150" b="0" spc="-397" baseline="-23809" dirty="0">
                <a:latin typeface="Arial Black"/>
                <a:cs typeface="Arial Black"/>
              </a:rPr>
              <a:t>N</a:t>
            </a:r>
            <a:r>
              <a:rPr sz="3600" b="0" spc="-265" dirty="0">
                <a:latin typeface="Arial Black"/>
                <a:cs typeface="Arial Black"/>
              </a:rPr>
              <a:t>2</a:t>
            </a:r>
            <a:r>
              <a:rPr sz="3600" b="0" spc="-220" dirty="0">
                <a:latin typeface="Arial Black"/>
                <a:cs typeface="Arial Black"/>
              </a:rPr>
              <a:t> </a:t>
            </a:r>
            <a:r>
              <a:rPr sz="3600" b="0" spc="-430" dirty="0">
                <a:latin typeface="Arial Black"/>
                <a:cs typeface="Arial Black"/>
              </a:rPr>
              <a:t>Reaction</a:t>
            </a:r>
            <a:endParaRPr sz="3600"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  <a:spcBef>
                <a:spcPts val="790"/>
              </a:spcBef>
            </a:pPr>
            <a:r>
              <a:rPr sz="2000" dirty="0">
                <a:solidFill>
                  <a:srgbClr val="336698"/>
                </a:solidFill>
              </a:rPr>
              <a:t>A </a:t>
            </a:r>
            <a:r>
              <a:rPr sz="2000" spc="-5" dirty="0">
                <a:solidFill>
                  <a:srgbClr val="336698"/>
                </a:solidFill>
              </a:rPr>
              <a:t>variety </a:t>
            </a:r>
            <a:r>
              <a:rPr sz="2000" dirty="0">
                <a:solidFill>
                  <a:srgbClr val="336698"/>
                </a:solidFill>
              </a:rPr>
              <a:t>of </a:t>
            </a:r>
            <a:r>
              <a:rPr sz="2000" spc="-5" dirty="0">
                <a:solidFill>
                  <a:srgbClr val="336698"/>
                </a:solidFill>
              </a:rPr>
              <a:t>functional groups </a:t>
            </a:r>
            <a:r>
              <a:rPr sz="2000" dirty="0">
                <a:solidFill>
                  <a:srgbClr val="336698"/>
                </a:solidFill>
              </a:rPr>
              <a:t>can </a:t>
            </a:r>
            <a:r>
              <a:rPr sz="2000" spc="-5" dirty="0">
                <a:solidFill>
                  <a:srgbClr val="336698"/>
                </a:solidFill>
              </a:rPr>
              <a:t>be prepared </a:t>
            </a:r>
            <a:r>
              <a:rPr sz="2000" spc="-10" dirty="0">
                <a:solidFill>
                  <a:srgbClr val="336698"/>
                </a:solidFill>
              </a:rPr>
              <a:t>employing </a:t>
            </a:r>
            <a:r>
              <a:rPr sz="2000" dirty="0">
                <a:solidFill>
                  <a:srgbClr val="336698"/>
                </a:solidFill>
              </a:rPr>
              <a:t>a good  </a:t>
            </a:r>
            <a:r>
              <a:rPr sz="2000" spc="-5" dirty="0">
                <a:solidFill>
                  <a:srgbClr val="336698"/>
                </a:solidFill>
              </a:rPr>
              <a:t>nucleophile </a:t>
            </a:r>
            <a:r>
              <a:rPr sz="2000" dirty="0">
                <a:solidFill>
                  <a:srgbClr val="336698"/>
                </a:solidFill>
              </a:rPr>
              <a:t>and an </a:t>
            </a:r>
            <a:r>
              <a:rPr sz="2000" spc="-5" dirty="0">
                <a:solidFill>
                  <a:srgbClr val="336698"/>
                </a:solidFill>
              </a:rPr>
              <a:t>electrophile </a:t>
            </a:r>
            <a:r>
              <a:rPr sz="2000" spc="10" dirty="0">
                <a:solidFill>
                  <a:srgbClr val="336698"/>
                </a:solidFill>
              </a:rPr>
              <a:t>with </a:t>
            </a:r>
            <a:r>
              <a:rPr sz="2000" dirty="0">
                <a:solidFill>
                  <a:srgbClr val="336698"/>
                </a:solidFill>
              </a:rPr>
              <a:t>a </a:t>
            </a:r>
            <a:r>
              <a:rPr sz="2000" spc="-5" dirty="0">
                <a:solidFill>
                  <a:srgbClr val="336698"/>
                </a:solidFill>
              </a:rPr>
              <a:t>good leaving</a:t>
            </a:r>
            <a:r>
              <a:rPr sz="2000" spc="-45" dirty="0">
                <a:solidFill>
                  <a:srgbClr val="336698"/>
                </a:solidFill>
              </a:rPr>
              <a:t> </a:t>
            </a:r>
            <a:r>
              <a:rPr sz="2000" dirty="0">
                <a:solidFill>
                  <a:srgbClr val="336698"/>
                </a:solidFill>
              </a:rPr>
              <a:t>group:</a:t>
            </a:r>
            <a:endParaRPr sz="20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6229" y="215900"/>
            <a:ext cx="37598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42695" algn="l"/>
                <a:tab pos="2516505" algn="l"/>
              </a:tabLst>
            </a:pPr>
            <a:r>
              <a:rPr sz="4400" b="0" spc="-240" dirty="0">
                <a:latin typeface="Arial Black"/>
                <a:cs typeface="Arial Black"/>
              </a:rPr>
              <a:t>S</a:t>
            </a:r>
            <a:r>
              <a:rPr sz="3825" b="0" spc="-419" baseline="-23965" dirty="0">
                <a:latin typeface="Arial Black"/>
                <a:cs typeface="Arial Black"/>
              </a:rPr>
              <a:t>N</a:t>
            </a:r>
            <a:r>
              <a:rPr sz="4400" b="0" spc="-490" dirty="0">
                <a:latin typeface="Arial Black"/>
                <a:cs typeface="Arial Black"/>
              </a:rPr>
              <a:t>2</a:t>
            </a:r>
            <a:r>
              <a:rPr sz="4400" b="0" dirty="0">
                <a:latin typeface="Arial Black"/>
                <a:cs typeface="Arial Black"/>
              </a:rPr>
              <a:t>	</a:t>
            </a:r>
            <a:r>
              <a:rPr sz="4400" b="0" spc="-595" dirty="0">
                <a:solidFill>
                  <a:srgbClr val="2A5380"/>
                </a:solidFill>
                <a:latin typeface="Arial Black"/>
                <a:cs typeface="Arial Black"/>
              </a:rPr>
              <a:t>o</a:t>
            </a:r>
            <a:r>
              <a:rPr sz="4400" b="0" spc="-390" dirty="0">
                <a:solidFill>
                  <a:srgbClr val="2A5380"/>
                </a:solidFill>
                <a:latin typeface="Arial Black"/>
                <a:cs typeface="Arial Black"/>
              </a:rPr>
              <a:t>r</a:t>
            </a:r>
            <a:r>
              <a:rPr sz="4400" b="0" dirty="0">
                <a:solidFill>
                  <a:srgbClr val="2A5380"/>
                </a:solidFill>
                <a:latin typeface="Arial Black"/>
                <a:cs typeface="Arial Black"/>
              </a:rPr>
              <a:t>	</a:t>
            </a:r>
            <a:r>
              <a:rPr sz="4400" b="0" spc="-240" dirty="0">
                <a:solidFill>
                  <a:srgbClr val="0000CC"/>
                </a:solidFill>
                <a:latin typeface="Arial Black"/>
                <a:cs typeface="Arial Black"/>
              </a:rPr>
              <a:t>S</a:t>
            </a:r>
            <a:r>
              <a:rPr sz="3825" b="0" spc="-419" baseline="-23965" dirty="0">
                <a:solidFill>
                  <a:srgbClr val="0000CC"/>
                </a:solidFill>
                <a:latin typeface="Arial Black"/>
                <a:cs typeface="Arial Black"/>
              </a:rPr>
              <a:t>N</a:t>
            </a:r>
            <a:r>
              <a:rPr sz="4400" b="0" spc="-370" dirty="0">
                <a:solidFill>
                  <a:srgbClr val="0000CC"/>
                </a:solidFill>
                <a:latin typeface="Arial Black"/>
                <a:cs typeface="Arial Black"/>
              </a:rPr>
              <a:t>1?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225550"/>
            <a:ext cx="3738879" cy="2085339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20"/>
              </a:spcBef>
              <a:buClr>
                <a:srgbClr val="00CCFF"/>
              </a:buClr>
              <a:buSzPct val="64062"/>
              <a:buFont typeface="Symbol"/>
              <a:buChar char=""/>
              <a:tabLst>
                <a:tab pos="354965" algn="l"/>
                <a:tab pos="355600" algn="l"/>
              </a:tabLst>
            </a:pPr>
            <a:r>
              <a:rPr sz="3200" spc="-360" dirty="0">
                <a:solidFill>
                  <a:srgbClr val="FF0000"/>
                </a:solidFill>
                <a:latin typeface="Arial Black"/>
                <a:cs typeface="Arial Black"/>
              </a:rPr>
              <a:t>Primary </a:t>
            </a:r>
            <a:r>
              <a:rPr sz="3200" spc="-355" dirty="0">
                <a:solidFill>
                  <a:srgbClr val="FF0000"/>
                </a:solidFill>
                <a:latin typeface="Arial Black"/>
                <a:cs typeface="Arial Black"/>
              </a:rPr>
              <a:t>or</a:t>
            </a:r>
            <a:r>
              <a:rPr sz="3200" spc="-4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3200" spc="-415" dirty="0">
                <a:solidFill>
                  <a:srgbClr val="FF0000"/>
                </a:solidFill>
                <a:latin typeface="Arial Black"/>
                <a:cs typeface="Arial Black"/>
              </a:rPr>
              <a:t>methyl</a:t>
            </a:r>
            <a:endParaRPr sz="320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spcBef>
                <a:spcPts val="420"/>
              </a:spcBef>
              <a:buClr>
                <a:srgbClr val="00CCFF"/>
              </a:buClr>
              <a:buSzPct val="64062"/>
              <a:buFont typeface="Symbol"/>
              <a:buChar char=""/>
              <a:tabLst>
                <a:tab pos="354965" algn="l"/>
                <a:tab pos="355600" algn="l"/>
              </a:tabLst>
            </a:pPr>
            <a:r>
              <a:rPr sz="3200" spc="-355" dirty="0">
                <a:solidFill>
                  <a:srgbClr val="FF0000"/>
                </a:solidFill>
                <a:latin typeface="Arial Black"/>
                <a:cs typeface="Arial Black"/>
              </a:rPr>
              <a:t>Strong</a:t>
            </a:r>
            <a:r>
              <a:rPr sz="3200" spc="-23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3200" spc="-375" dirty="0">
                <a:solidFill>
                  <a:srgbClr val="FF0000"/>
                </a:solidFill>
                <a:latin typeface="Arial Black"/>
                <a:cs typeface="Arial Black"/>
              </a:rPr>
              <a:t>nucleophile</a:t>
            </a:r>
            <a:endParaRPr sz="3200">
              <a:latin typeface="Arial Black"/>
              <a:cs typeface="Arial Black"/>
            </a:endParaRPr>
          </a:p>
          <a:p>
            <a:pPr marL="355600" marR="1092200" indent="-342900">
              <a:lnSpc>
                <a:spcPts val="3450"/>
              </a:lnSpc>
              <a:spcBef>
                <a:spcPts val="850"/>
              </a:spcBef>
              <a:buClr>
                <a:srgbClr val="00CCFF"/>
              </a:buClr>
              <a:buSzPct val="64062"/>
              <a:buFont typeface="Symbol"/>
              <a:buChar char=""/>
              <a:tabLst>
                <a:tab pos="354965" algn="l"/>
                <a:tab pos="355600" algn="l"/>
              </a:tabLst>
            </a:pPr>
            <a:r>
              <a:rPr sz="3200" spc="-325" dirty="0">
                <a:solidFill>
                  <a:srgbClr val="FF0000"/>
                </a:solidFill>
                <a:latin typeface="Arial Black"/>
                <a:cs typeface="Arial Black"/>
              </a:rPr>
              <a:t>Polar </a:t>
            </a:r>
            <a:r>
              <a:rPr sz="3200" spc="-409" dirty="0">
                <a:solidFill>
                  <a:srgbClr val="FF0000"/>
                </a:solidFill>
                <a:latin typeface="Arial Black"/>
                <a:cs typeface="Arial Black"/>
              </a:rPr>
              <a:t>aprotic  </a:t>
            </a:r>
            <a:r>
              <a:rPr sz="3200" spc="-380" dirty="0">
                <a:solidFill>
                  <a:srgbClr val="FF0000"/>
                </a:solidFill>
                <a:latin typeface="Arial Black"/>
                <a:cs typeface="Arial Black"/>
              </a:rPr>
              <a:t>solvent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3225434"/>
            <a:ext cx="3321685" cy="5308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54965" algn="l"/>
              </a:tabLst>
            </a:pPr>
            <a:r>
              <a:rPr sz="3075" spc="937" baseline="17615" dirty="0">
                <a:solidFill>
                  <a:srgbClr val="00CCFF"/>
                </a:solidFill>
                <a:latin typeface="Symbol"/>
                <a:cs typeface="Symbol"/>
              </a:rPr>
              <a:t></a:t>
            </a:r>
            <a:r>
              <a:rPr sz="3075" spc="937" baseline="17615" dirty="0">
                <a:solidFill>
                  <a:srgbClr val="00CCFF"/>
                </a:solidFill>
                <a:latin typeface="Times New Roman"/>
                <a:cs typeface="Times New Roman"/>
              </a:rPr>
              <a:t>	</a:t>
            </a:r>
            <a:r>
              <a:rPr sz="3200" spc="-360" dirty="0">
                <a:solidFill>
                  <a:srgbClr val="FF0000"/>
                </a:solidFill>
                <a:latin typeface="Arial Black"/>
                <a:cs typeface="Arial Black"/>
              </a:rPr>
              <a:t>Rate </a:t>
            </a:r>
            <a:r>
              <a:rPr sz="3200" spc="-245" dirty="0">
                <a:solidFill>
                  <a:srgbClr val="FF0000"/>
                </a:solidFill>
                <a:latin typeface="Arial Black"/>
                <a:cs typeface="Arial Black"/>
              </a:rPr>
              <a:t>= </a:t>
            </a:r>
            <a:r>
              <a:rPr sz="3300" i="1" spc="-50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3300" i="1" spc="1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360" dirty="0">
                <a:solidFill>
                  <a:srgbClr val="FF0000"/>
                </a:solidFill>
                <a:latin typeface="Arial Black"/>
                <a:cs typeface="Arial Black"/>
              </a:rPr>
              <a:t>[halide]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3431540"/>
            <a:ext cx="2019300" cy="1300480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280"/>
              </a:spcBef>
            </a:pPr>
            <a:r>
              <a:rPr sz="3200" spc="-395" dirty="0">
                <a:solidFill>
                  <a:srgbClr val="FF0000"/>
                </a:solidFill>
                <a:latin typeface="Arial Black"/>
                <a:cs typeface="Arial Black"/>
              </a:rPr>
              <a:t>[Nuc]</a:t>
            </a:r>
            <a:endParaRPr sz="3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  <a:tabLst>
                <a:tab pos="354965" algn="l"/>
              </a:tabLst>
            </a:pPr>
            <a:r>
              <a:rPr sz="3075" spc="937" baseline="17615" dirty="0">
                <a:solidFill>
                  <a:srgbClr val="00CCFF"/>
                </a:solidFill>
                <a:latin typeface="Symbol"/>
                <a:cs typeface="Symbol"/>
              </a:rPr>
              <a:t></a:t>
            </a:r>
            <a:r>
              <a:rPr sz="3075" spc="937" baseline="17615" dirty="0">
                <a:solidFill>
                  <a:srgbClr val="00CCFF"/>
                </a:solidFill>
                <a:latin typeface="Times New Roman"/>
                <a:cs typeface="Times New Roman"/>
              </a:rPr>
              <a:t>	</a:t>
            </a:r>
            <a:r>
              <a:rPr sz="3200" spc="-360" dirty="0">
                <a:solidFill>
                  <a:srgbClr val="FF0000"/>
                </a:solidFill>
                <a:latin typeface="Arial Black"/>
                <a:cs typeface="Arial Black"/>
              </a:rPr>
              <a:t>Inversion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4290060" indent="-342900">
              <a:lnSpc>
                <a:spcPct val="100000"/>
              </a:lnSpc>
              <a:spcBef>
                <a:spcPts val="509"/>
              </a:spcBef>
              <a:buClr>
                <a:srgbClr val="00CCFF"/>
              </a:buClr>
              <a:buSzPct val="64062"/>
              <a:buFont typeface="Symbol"/>
              <a:buChar char=""/>
              <a:tabLst>
                <a:tab pos="4289425" algn="l"/>
                <a:tab pos="4290060" algn="l"/>
              </a:tabLst>
            </a:pPr>
            <a:r>
              <a:rPr sz="3200" spc="-380" dirty="0">
                <a:solidFill>
                  <a:srgbClr val="0000CC"/>
                </a:solidFill>
              </a:rPr>
              <a:t>Tertiary</a:t>
            </a:r>
            <a:endParaRPr sz="3200"/>
          </a:p>
          <a:p>
            <a:pPr marL="4290060" marR="5080" indent="-342900">
              <a:lnSpc>
                <a:spcPts val="3460"/>
              </a:lnSpc>
              <a:spcBef>
                <a:spcPts val="840"/>
              </a:spcBef>
              <a:buClr>
                <a:srgbClr val="00CCFF"/>
              </a:buClr>
              <a:buSzPct val="64062"/>
              <a:buFont typeface="Symbol"/>
              <a:buChar char=""/>
              <a:tabLst>
                <a:tab pos="4289425" algn="l"/>
                <a:tab pos="4290060" algn="l"/>
              </a:tabLst>
            </a:pPr>
            <a:r>
              <a:rPr sz="3200" spc="-360" dirty="0">
                <a:solidFill>
                  <a:srgbClr val="0000CC"/>
                </a:solidFill>
              </a:rPr>
              <a:t>Weak </a:t>
            </a:r>
            <a:r>
              <a:rPr sz="3200" spc="-375" dirty="0">
                <a:solidFill>
                  <a:srgbClr val="0000CC"/>
                </a:solidFill>
              </a:rPr>
              <a:t>nucleophile  </a:t>
            </a:r>
            <a:r>
              <a:rPr sz="3200" spc="-360" dirty="0">
                <a:solidFill>
                  <a:srgbClr val="0000CC"/>
                </a:solidFill>
              </a:rPr>
              <a:t>(may </a:t>
            </a:r>
            <a:r>
              <a:rPr sz="3200" spc="-355" dirty="0">
                <a:solidFill>
                  <a:srgbClr val="0000CC"/>
                </a:solidFill>
              </a:rPr>
              <a:t>also </a:t>
            </a:r>
            <a:r>
              <a:rPr sz="3200" spc="-360" dirty="0">
                <a:solidFill>
                  <a:srgbClr val="0000CC"/>
                </a:solidFill>
              </a:rPr>
              <a:t>be</a:t>
            </a:r>
            <a:r>
              <a:rPr sz="3200" spc="105" dirty="0">
                <a:solidFill>
                  <a:srgbClr val="0000CC"/>
                </a:solidFill>
              </a:rPr>
              <a:t> </a:t>
            </a:r>
            <a:r>
              <a:rPr sz="3200" spc="-355" dirty="0">
                <a:solidFill>
                  <a:srgbClr val="0000CC"/>
                </a:solidFill>
              </a:rPr>
              <a:t>solvent)</a:t>
            </a:r>
            <a:endParaRPr sz="3200"/>
          </a:p>
          <a:p>
            <a:pPr marL="4290060" marR="299085" indent="-342900">
              <a:lnSpc>
                <a:spcPts val="3450"/>
              </a:lnSpc>
              <a:spcBef>
                <a:spcPts val="800"/>
              </a:spcBef>
              <a:buClr>
                <a:srgbClr val="00CCFF"/>
              </a:buClr>
              <a:buSzPct val="64062"/>
              <a:buFont typeface="Symbol"/>
              <a:buChar char=""/>
              <a:tabLst>
                <a:tab pos="4289425" algn="l"/>
                <a:tab pos="4290060" algn="l"/>
              </a:tabLst>
            </a:pPr>
            <a:r>
              <a:rPr sz="3200" spc="-325" dirty="0">
                <a:solidFill>
                  <a:srgbClr val="0000CC"/>
                </a:solidFill>
              </a:rPr>
              <a:t>Polar </a:t>
            </a:r>
            <a:r>
              <a:rPr sz="3200" spc="-420" dirty="0">
                <a:solidFill>
                  <a:srgbClr val="0000CC"/>
                </a:solidFill>
              </a:rPr>
              <a:t>protic </a:t>
            </a:r>
            <a:r>
              <a:rPr sz="3200" spc="-355" dirty="0">
                <a:solidFill>
                  <a:srgbClr val="0000CC"/>
                </a:solidFill>
              </a:rPr>
              <a:t>solvent,  </a:t>
            </a:r>
            <a:r>
              <a:rPr sz="3200" spc="-360" dirty="0">
                <a:solidFill>
                  <a:srgbClr val="0000CC"/>
                </a:solidFill>
              </a:rPr>
              <a:t>silver</a:t>
            </a:r>
            <a:r>
              <a:rPr sz="3200" spc="-195" dirty="0">
                <a:solidFill>
                  <a:srgbClr val="0000CC"/>
                </a:solidFill>
              </a:rPr>
              <a:t> </a:t>
            </a:r>
            <a:r>
              <a:rPr sz="3200" spc="-395" dirty="0">
                <a:solidFill>
                  <a:srgbClr val="0000CC"/>
                </a:solidFill>
              </a:rPr>
              <a:t>salts</a:t>
            </a:r>
            <a:endParaRPr sz="3200"/>
          </a:p>
          <a:p>
            <a:pPr marL="4290060" indent="-342900">
              <a:lnSpc>
                <a:spcPct val="100000"/>
              </a:lnSpc>
              <a:spcBef>
                <a:spcPts val="259"/>
              </a:spcBef>
              <a:buClr>
                <a:srgbClr val="00CCFF"/>
              </a:buClr>
              <a:buSzPct val="64062"/>
              <a:buFont typeface="Symbol"/>
              <a:buChar char=""/>
              <a:tabLst>
                <a:tab pos="4289425" algn="l"/>
                <a:tab pos="4290060" algn="l"/>
              </a:tabLst>
            </a:pPr>
            <a:r>
              <a:rPr sz="3200" spc="-360" dirty="0">
                <a:solidFill>
                  <a:srgbClr val="0000CC"/>
                </a:solidFill>
              </a:rPr>
              <a:t>Rate </a:t>
            </a:r>
            <a:r>
              <a:rPr sz="3200" spc="-245" dirty="0">
                <a:solidFill>
                  <a:srgbClr val="0000CC"/>
                </a:solidFill>
              </a:rPr>
              <a:t>= </a:t>
            </a:r>
            <a:r>
              <a:rPr sz="3300" i="1" spc="-50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3300" i="1" spc="2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spc="-360" dirty="0">
                <a:solidFill>
                  <a:srgbClr val="0000CC"/>
                </a:solidFill>
              </a:rPr>
              <a:t>[halide]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22140" y="4315459"/>
            <a:ext cx="28321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3075" spc="937" baseline="17615" dirty="0">
                <a:solidFill>
                  <a:srgbClr val="00CCFF"/>
                </a:solidFill>
                <a:latin typeface="Symbol"/>
                <a:cs typeface="Symbol"/>
              </a:rPr>
              <a:t></a:t>
            </a:r>
            <a:r>
              <a:rPr sz="3075" spc="937" baseline="17615" dirty="0">
                <a:solidFill>
                  <a:srgbClr val="00CCFF"/>
                </a:solidFill>
                <a:latin typeface="Times New Roman"/>
                <a:cs typeface="Times New Roman"/>
              </a:rPr>
              <a:t>	</a:t>
            </a:r>
            <a:r>
              <a:rPr sz="3200" spc="-375" dirty="0">
                <a:solidFill>
                  <a:srgbClr val="0000CC"/>
                </a:solidFill>
                <a:latin typeface="Arial Black"/>
                <a:cs typeface="Arial Black"/>
              </a:rPr>
              <a:t>Racemization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3540" y="4856479"/>
            <a:ext cx="8253095" cy="95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7305" algn="r">
              <a:lnSpc>
                <a:spcPts val="3645"/>
              </a:lnSpc>
              <a:spcBef>
                <a:spcPts val="100"/>
              </a:spcBef>
              <a:tabLst>
                <a:tab pos="342265" algn="l"/>
                <a:tab pos="4380865" algn="l"/>
              </a:tabLst>
            </a:pPr>
            <a:r>
              <a:rPr sz="3075" spc="937" baseline="17615" dirty="0">
                <a:solidFill>
                  <a:srgbClr val="00CCFF"/>
                </a:solidFill>
                <a:latin typeface="Symbol"/>
                <a:cs typeface="Symbol"/>
              </a:rPr>
              <a:t></a:t>
            </a:r>
            <a:r>
              <a:rPr sz="3075" spc="937" baseline="17615" dirty="0">
                <a:solidFill>
                  <a:srgbClr val="00CCFF"/>
                </a:solidFill>
                <a:latin typeface="Times New Roman"/>
                <a:cs typeface="Times New Roman"/>
              </a:rPr>
              <a:t>	</a:t>
            </a:r>
            <a:r>
              <a:rPr sz="3200" spc="-355" dirty="0">
                <a:solidFill>
                  <a:srgbClr val="FF0000"/>
                </a:solidFill>
                <a:latin typeface="Arial Black"/>
                <a:cs typeface="Arial Black"/>
              </a:rPr>
              <a:t>No</a:t>
            </a:r>
            <a:r>
              <a:rPr sz="3200" spc="-17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3200" spc="-385" dirty="0">
                <a:solidFill>
                  <a:srgbClr val="FF0000"/>
                </a:solidFill>
                <a:latin typeface="Arial Black"/>
                <a:cs typeface="Arial Black"/>
              </a:rPr>
              <a:t>rearrangements </a:t>
            </a:r>
            <a:r>
              <a:rPr sz="3200" spc="-22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3075" spc="937" baseline="17615" dirty="0">
                <a:solidFill>
                  <a:srgbClr val="00CCFF"/>
                </a:solidFill>
                <a:latin typeface="Symbol"/>
                <a:cs typeface="Symbol"/>
              </a:rPr>
              <a:t></a:t>
            </a:r>
            <a:r>
              <a:rPr sz="3075" spc="937" baseline="17615" dirty="0">
                <a:solidFill>
                  <a:srgbClr val="00CCFF"/>
                </a:solidFill>
                <a:latin typeface="Times New Roman"/>
                <a:cs typeface="Times New Roman"/>
              </a:rPr>
              <a:t>	</a:t>
            </a:r>
            <a:r>
              <a:rPr sz="3200" spc="-335" dirty="0">
                <a:solidFill>
                  <a:srgbClr val="0000CC"/>
                </a:solidFill>
                <a:latin typeface="Arial Black"/>
                <a:cs typeface="Arial Black"/>
              </a:rPr>
              <a:t>Rearranged</a:t>
            </a:r>
            <a:r>
              <a:rPr sz="3200" spc="-275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3200" spc="-400" dirty="0">
                <a:solidFill>
                  <a:srgbClr val="0000CC"/>
                </a:solidFill>
                <a:latin typeface="Arial Black"/>
                <a:cs typeface="Arial Black"/>
              </a:rPr>
              <a:t>products</a:t>
            </a:r>
            <a:endParaRPr sz="3200">
              <a:latin typeface="Arial Black"/>
              <a:cs typeface="Arial Black"/>
            </a:endParaRPr>
          </a:p>
          <a:p>
            <a:pPr marR="5080" algn="r">
              <a:lnSpc>
                <a:spcPts val="3645"/>
              </a:lnSpc>
            </a:pPr>
            <a:r>
              <a:rPr sz="3200" spc="-250" dirty="0">
                <a:solidFill>
                  <a:srgbClr val="0000CC"/>
                </a:solidFill>
                <a:latin typeface="Arial Black"/>
                <a:cs typeface="Arial Black"/>
              </a:rPr>
              <a:t>=&gt;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700020"/>
            <a:ext cx="70675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75" b="0" spc="1267" baseline="10721" dirty="0">
                <a:solidFill>
                  <a:srgbClr val="00CCFF"/>
                </a:solidFill>
                <a:latin typeface="Symbol"/>
                <a:cs typeface="Symbol"/>
              </a:rPr>
              <a:t></a:t>
            </a:r>
            <a:r>
              <a:rPr sz="4275" b="0" spc="1267" baseline="10721" dirty="0">
                <a:solidFill>
                  <a:srgbClr val="00CCFF"/>
                </a:solidFill>
                <a:latin typeface="Times New Roman"/>
                <a:cs typeface="Times New Roman"/>
              </a:rPr>
              <a:t> </a:t>
            </a:r>
            <a:r>
              <a:rPr sz="4400" b="0" spc="-540" dirty="0">
                <a:latin typeface="Arial Black"/>
                <a:cs typeface="Arial Black"/>
              </a:rPr>
              <a:t>Competition </a:t>
            </a:r>
            <a:r>
              <a:rPr sz="4400" b="0" spc="-555" dirty="0">
                <a:latin typeface="Arial Black"/>
                <a:cs typeface="Arial Black"/>
              </a:rPr>
              <a:t>reaction </a:t>
            </a:r>
            <a:r>
              <a:rPr sz="4400" b="0" spc="-495" dirty="0">
                <a:latin typeface="Arial Black"/>
                <a:cs typeface="Arial Black"/>
              </a:rPr>
              <a:t>in</a:t>
            </a:r>
            <a:r>
              <a:rPr sz="4400" b="0" spc="-705" dirty="0">
                <a:latin typeface="Arial Black"/>
                <a:cs typeface="Arial Black"/>
              </a:rPr>
              <a:t> </a:t>
            </a:r>
            <a:r>
              <a:rPr sz="4400" b="0" spc="-575" dirty="0">
                <a:latin typeface="Arial Black"/>
                <a:cs typeface="Arial Black"/>
              </a:rPr>
              <a:t>S</a:t>
            </a:r>
            <a:r>
              <a:rPr sz="3825" b="0" spc="-862" baseline="-23965" dirty="0">
                <a:latin typeface="Arial Black"/>
                <a:cs typeface="Arial Black"/>
              </a:rPr>
              <a:t>N</a:t>
            </a:r>
            <a:r>
              <a:rPr sz="4400" b="0" spc="-575" dirty="0">
                <a:latin typeface="Arial Black"/>
                <a:cs typeface="Arial Black"/>
              </a:rPr>
              <a:t>1</a:t>
            </a:r>
            <a:endParaRPr sz="4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500" y="718820"/>
            <a:ext cx="41859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15" dirty="0">
                <a:solidFill>
                  <a:srgbClr val="2A5380"/>
                </a:solidFill>
                <a:latin typeface="Arial Black"/>
                <a:cs typeface="Arial Black"/>
              </a:rPr>
              <a:t>Rearrangements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014220"/>
            <a:ext cx="7995284" cy="2076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71855" indent="-342900">
              <a:lnSpc>
                <a:spcPct val="100000"/>
              </a:lnSpc>
              <a:spcBef>
                <a:spcPts val="100"/>
              </a:spcBef>
              <a:buClr>
                <a:srgbClr val="00CCFF"/>
              </a:buClr>
              <a:buSzPct val="64062"/>
              <a:buFont typeface="Symbol"/>
              <a:buChar char=""/>
              <a:tabLst>
                <a:tab pos="354965" algn="l"/>
                <a:tab pos="355600" algn="l"/>
              </a:tabLst>
            </a:pPr>
            <a:r>
              <a:rPr sz="3200" spc="-370" dirty="0">
                <a:solidFill>
                  <a:srgbClr val="2A5380"/>
                </a:solidFill>
                <a:latin typeface="Arial Black"/>
                <a:cs typeface="Arial Black"/>
              </a:rPr>
              <a:t>Carbocations </a:t>
            </a:r>
            <a:r>
              <a:rPr sz="3200" spc="-415" dirty="0">
                <a:solidFill>
                  <a:srgbClr val="2A5380"/>
                </a:solidFill>
                <a:latin typeface="Arial Black"/>
                <a:cs typeface="Arial Black"/>
              </a:rPr>
              <a:t>can </a:t>
            </a:r>
            <a:r>
              <a:rPr sz="3200" spc="-355" dirty="0">
                <a:solidFill>
                  <a:srgbClr val="2A5380"/>
                </a:solidFill>
                <a:latin typeface="Arial Black"/>
                <a:cs typeface="Arial Black"/>
              </a:rPr>
              <a:t>rearrange </a:t>
            </a:r>
            <a:r>
              <a:rPr sz="3200" spc="-450" dirty="0">
                <a:solidFill>
                  <a:srgbClr val="2A5380"/>
                </a:solidFill>
                <a:latin typeface="Arial Black"/>
                <a:cs typeface="Arial Black"/>
              </a:rPr>
              <a:t>to </a:t>
            </a:r>
            <a:r>
              <a:rPr sz="3200" spc="-405" dirty="0">
                <a:solidFill>
                  <a:srgbClr val="2A5380"/>
                </a:solidFill>
                <a:latin typeface="Arial Black"/>
                <a:cs typeface="Arial Black"/>
              </a:rPr>
              <a:t>form </a:t>
            </a:r>
            <a:r>
              <a:rPr sz="3200" spc="-355" dirty="0">
                <a:solidFill>
                  <a:srgbClr val="2A5380"/>
                </a:solidFill>
                <a:latin typeface="Arial Black"/>
                <a:cs typeface="Arial Black"/>
              </a:rPr>
              <a:t>a  </a:t>
            </a:r>
            <a:r>
              <a:rPr sz="3200" spc="-405" dirty="0">
                <a:solidFill>
                  <a:srgbClr val="2A5380"/>
                </a:solidFill>
                <a:latin typeface="Arial Black"/>
                <a:cs typeface="Arial Black"/>
              </a:rPr>
              <a:t>more </a:t>
            </a:r>
            <a:r>
              <a:rPr sz="3200" spc="-390" dirty="0">
                <a:solidFill>
                  <a:srgbClr val="2A5380"/>
                </a:solidFill>
                <a:latin typeface="Arial Black"/>
                <a:cs typeface="Arial Black"/>
              </a:rPr>
              <a:t>stable</a:t>
            </a:r>
            <a:r>
              <a:rPr sz="3200" spc="-625" dirty="0">
                <a:solidFill>
                  <a:srgbClr val="2A5380"/>
                </a:solidFill>
                <a:latin typeface="Arial Black"/>
                <a:cs typeface="Arial Black"/>
              </a:rPr>
              <a:t> </a:t>
            </a:r>
            <a:r>
              <a:rPr sz="3200" spc="-385" dirty="0">
                <a:solidFill>
                  <a:srgbClr val="2A5380"/>
                </a:solidFill>
                <a:latin typeface="Arial Black"/>
                <a:cs typeface="Arial Black"/>
              </a:rPr>
              <a:t>carbocation.</a:t>
            </a:r>
            <a:endParaRPr sz="3200">
              <a:latin typeface="Arial Black"/>
              <a:cs typeface="Arial Black"/>
            </a:endParaRPr>
          </a:p>
          <a:p>
            <a:pPr marL="355600" marR="5080" indent="-342900">
              <a:lnSpc>
                <a:spcPct val="100000"/>
              </a:lnSpc>
              <a:spcBef>
                <a:spcPts val="790"/>
              </a:spcBef>
              <a:buClr>
                <a:srgbClr val="00CCFF"/>
              </a:buClr>
              <a:buSzPct val="64062"/>
              <a:buFont typeface="Symbol"/>
              <a:buChar char=""/>
              <a:tabLst>
                <a:tab pos="354965" algn="l"/>
                <a:tab pos="355600" algn="l"/>
              </a:tabLst>
            </a:pPr>
            <a:r>
              <a:rPr sz="3200" spc="-355" dirty="0">
                <a:solidFill>
                  <a:srgbClr val="2A5380"/>
                </a:solidFill>
                <a:latin typeface="Arial Black"/>
                <a:cs typeface="Arial Black"/>
              </a:rPr>
              <a:t>Hydride </a:t>
            </a:r>
            <a:r>
              <a:rPr sz="3200" spc="-360" dirty="0">
                <a:solidFill>
                  <a:srgbClr val="2A5380"/>
                </a:solidFill>
                <a:latin typeface="Arial Black"/>
                <a:cs typeface="Arial Black"/>
              </a:rPr>
              <a:t>shift: </a:t>
            </a:r>
            <a:r>
              <a:rPr sz="3200" spc="-285" dirty="0">
                <a:solidFill>
                  <a:srgbClr val="2A5380"/>
                </a:solidFill>
                <a:latin typeface="Arial Black"/>
                <a:cs typeface="Arial Black"/>
              </a:rPr>
              <a:t>H</a:t>
            </a:r>
            <a:r>
              <a:rPr sz="2775" spc="-427" baseline="28528" dirty="0">
                <a:solidFill>
                  <a:srgbClr val="2A5380"/>
                </a:solidFill>
                <a:latin typeface="Arial Black"/>
                <a:cs typeface="Arial Black"/>
              </a:rPr>
              <a:t>-</a:t>
            </a:r>
            <a:r>
              <a:rPr sz="1850" spc="-285" dirty="0">
                <a:solidFill>
                  <a:srgbClr val="2A5380"/>
                </a:solidFill>
                <a:latin typeface="Arial Black"/>
                <a:cs typeface="Arial Black"/>
              </a:rPr>
              <a:t> </a:t>
            </a:r>
            <a:r>
              <a:rPr sz="3200" spc="-355" dirty="0">
                <a:solidFill>
                  <a:srgbClr val="2A5380"/>
                </a:solidFill>
                <a:latin typeface="Arial Black"/>
                <a:cs typeface="Arial Black"/>
              </a:rPr>
              <a:t>on </a:t>
            </a:r>
            <a:r>
              <a:rPr sz="3200" spc="-400" dirty="0">
                <a:solidFill>
                  <a:srgbClr val="2A5380"/>
                </a:solidFill>
                <a:latin typeface="Arial Black"/>
                <a:cs typeface="Arial Black"/>
              </a:rPr>
              <a:t>adjacent </a:t>
            </a:r>
            <a:r>
              <a:rPr sz="3200" spc="-385" dirty="0">
                <a:solidFill>
                  <a:srgbClr val="2A5380"/>
                </a:solidFill>
                <a:latin typeface="Arial Black"/>
                <a:cs typeface="Arial Black"/>
              </a:rPr>
              <a:t>carbon </a:t>
            </a:r>
            <a:r>
              <a:rPr sz="3200" spc="-355" dirty="0">
                <a:solidFill>
                  <a:srgbClr val="2A5380"/>
                </a:solidFill>
                <a:latin typeface="Arial Black"/>
                <a:cs typeface="Arial Black"/>
              </a:rPr>
              <a:t>bonds  </a:t>
            </a:r>
            <a:r>
              <a:rPr sz="3200" spc="-495" dirty="0">
                <a:solidFill>
                  <a:srgbClr val="2A5380"/>
                </a:solidFill>
                <a:latin typeface="Arial Black"/>
                <a:cs typeface="Arial Black"/>
              </a:rPr>
              <a:t>with</a:t>
            </a:r>
            <a:r>
              <a:rPr sz="3200" spc="-180" dirty="0">
                <a:solidFill>
                  <a:srgbClr val="2A5380"/>
                </a:solidFill>
                <a:latin typeface="Arial Black"/>
                <a:cs typeface="Arial Black"/>
              </a:rPr>
              <a:t> </a:t>
            </a:r>
            <a:r>
              <a:rPr sz="3200" spc="-315" dirty="0">
                <a:solidFill>
                  <a:srgbClr val="2A5380"/>
                </a:solidFill>
                <a:latin typeface="Arial Black"/>
                <a:cs typeface="Arial Black"/>
              </a:rPr>
              <a:t>C</a:t>
            </a:r>
            <a:r>
              <a:rPr sz="2775" spc="-472" baseline="28528" dirty="0">
                <a:solidFill>
                  <a:srgbClr val="2A5380"/>
                </a:solidFill>
                <a:latin typeface="Arial Black"/>
                <a:cs typeface="Arial Black"/>
              </a:rPr>
              <a:t>+</a:t>
            </a:r>
            <a:r>
              <a:rPr sz="3200" spc="-315" dirty="0">
                <a:solidFill>
                  <a:srgbClr val="2A5380"/>
                </a:solidFill>
                <a:latin typeface="Arial Black"/>
                <a:cs typeface="Arial Black"/>
              </a:rPr>
              <a:t>.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64279" y="4451350"/>
            <a:ext cx="101600" cy="3092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50" spc="-640" dirty="0">
                <a:latin typeface="Arial Black"/>
                <a:cs typeface="Arial Black"/>
              </a:rPr>
              <a:t>3</a:t>
            </a:r>
            <a:endParaRPr sz="185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166870"/>
            <a:ext cx="72504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3075" spc="937" baseline="10840" dirty="0">
                <a:solidFill>
                  <a:srgbClr val="00CCFF"/>
                </a:solidFill>
                <a:latin typeface="Symbol"/>
                <a:cs typeface="Symbol"/>
              </a:rPr>
              <a:t></a:t>
            </a:r>
            <a:r>
              <a:rPr sz="3075" spc="937" baseline="10840" dirty="0">
                <a:solidFill>
                  <a:srgbClr val="00CCFF"/>
                </a:solidFill>
                <a:latin typeface="Times New Roman"/>
                <a:cs typeface="Times New Roman"/>
              </a:rPr>
              <a:t>	</a:t>
            </a:r>
            <a:r>
              <a:rPr sz="3200" spc="-390" dirty="0">
                <a:solidFill>
                  <a:srgbClr val="2A5380"/>
                </a:solidFill>
                <a:latin typeface="Arial Black"/>
                <a:cs typeface="Arial Black"/>
              </a:rPr>
              <a:t>Methyl </a:t>
            </a:r>
            <a:r>
              <a:rPr sz="3200" spc="-360" dirty="0">
                <a:solidFill>
                  <a:srgbClr val="2A5380"/>
                </a:solidFill>
                <a:latin typeface="Arial Black"/>
                <a:cs typeface="Arial Black"/>
              </a:rPr>
              <a:t>shift: </a:t>
            </a:r>
            <a:r>
              <a:rPr sz="3200" spc="-350" dirty="0">
                <a:solidFill>
                  <a:srgbClr val="2A5380"/>
                </a:solidFill>
                <a:latin typeface="Arial Black"/>
                <a:cs typeface="Arial Black"/>
              </a:rPr>
              <a:t>CH</a:t>
            </a:r>
            <a:r>
              <a:rPr sz="2775" spc="-525" baseline="-24024" dirty="0">
                <a:solidFill>
                  <a:srgbClr val="2A5380"/>
                </a:solidFill>
                <a:latin typeface="Arial Black"/>
                <a:cs typeface="Arial Black"/>
              </a:rPr>
              <a:t>3</a:t>
            </a:r>
            <a:r>
              <a:rPr sz="2775" spc="-525" baseline="28528" dirty="0">
                <a:solidFill>
                  <a:srgbClr val="2A5380"/>
                </a:solidFill>
                <a:latin typeface="Arial Black"/>
                <a:cs typeface="Arial Black"/>
              </a:rPr>
              <a:t>-</a:t>
            </a:r>
            <a:r>
              <a:rPr sz="1850" spc="-350" dirty="0">
                <a:solidFill>
                  <a:srgbClr val="2A5380"/>
                </a:solidFill>
                <a:latin typeface="Arial Black"/>
                <a:cs typeface="Arial Black"/>
              </a:rPr>
              <a:t> </a:t>
            </a:r>
            <a:r>
              <a:rPr sz="3200" spc="-390" dirty="0">
                <a:solidFill>
                  <a:srgbClr val="2A5380"/>
                </a:solidFill>
                <a:latin typeface="Arial Black"/>
                <a:cs typeface="Arial Black"/>
              </a:rPr>
              <a:t>moves </a:t>
            </a:r>
            <a:r>
              <a:rPr sz="3200" spc="-405" dirty="0">
                <a:solidFill>
                  <a:srgbClr val="2A5380"/>
                </a:solidFill>
                <a:latin typeface="Arial Black"/>
                <a:cs typeface="Arial Black"/>
              </a:rPr>
              <a:t>from</a:t>
            </a:r>
            <a:r>
              <a:rPr sz="3200" spc="-310" dirty="0">
                <a:solidFill>
                  <a:srgbClr val="2A5380"/>
                </a:solidFill>
                <a:latin typeface="Arial Black"/>
                <a:cs typeface="Arial Black"/>
              </a:rPr>
              <a:t> </a:t>
            </a:r>
            <a:r>
              <a:rPr sz="3200" spc="-400" dirty="0">
                <a:solidFill>
                  <a:srgbClr val="2A5380"/>
                </a:solidFill>
                <a:latin typeface="Arial Black"/>
                <a:cs typeface="Arial Black"/>
              </a:rPr>
              <a:t>adjacent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73300" y="5204459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51710" y="518287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27940">
            <a:solidFill>
              <a:srgbClr val="2A53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78839" y="4721859"/>
            <a:ext cx="6908800" cy="1487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85" dirty="0">
                <a:solidFill>
                  <a:srgbClr val="2A5380"/>
                </a:solidFill>
                <a:latin typeface="Arial Black"/>
                <a:cs typeface="Arial Black"/>
              </a:rPr>
              <a:t>carbon </a:t>
            </a:r>
            <a:r>
              <a:rPr sz="3200" spc="-360" dirty="0">
                <a:solidFill>
                  <a:srgbClr val="2A5380"/>
                </a:solidFill>
                <a:latin typeface="Arial Black"/>
                <a:cs typeface="Arial Black"/>
              </a:rPr>
              <a:t>if </a:t>
            </a:r>
            <a:r>
              <a:rPr sz="3200" spc="-355" dirty="0">
                <a:solidFill>
                  <a:srgbClr val="2A5380"/>
                </a:solidFill>
                <a:latin typeface="Arial Black"/>
                <a:cs typeface="Arial Black"/>
              </a:rPr>
              <a:t>no </a:t>
            </a:r>
            <a:r>
              <a:rPr sz="3200" spc="-300" dirty="0">
                <a:solidFill>
                  <a:srgbClr val="2A5380"/>
                </a:solidFill>
                <a:latin typeface="Arial Black"/>
                <a:cs typeface="Arial Black"/>
              </a:rPr>
              <a:t>H’s </a:t>
            </a:r>
            <a:r>
              <a:rPr sz="3200" spc="-355" dirty="0">
                <a:solidFill>
                  <a:srgbClr val="2A5380"/>
                </a:solidFill>
                <a:latin typeface="Arial Black"/>
                <a:cs typeface="Arial Black"/>
              </a:rPr>
              <a:t>are</a:t>
            </a:r>
            <a:r>
              <a:rPr sz="3200" spc="-190" dirty="0">
                <a:solidFill>
                  <a:srgbClr val="2A5380"/>
                </a:solidFill>
                <a:latin typeface="Arial Black"/>
                <a:cs typeface="Arial Black"/>
              </a:rPr>
              <a:t> </a:t>
            </a:r>
            <a:r>
              <a:rPr sz="3200" spc="-340" dirty="0">
                <a:solidFill>
                  <a:srgbClr val="2A5380"/>
                </a:solidFill>
                <a:latin typeface="Arial Black"/>
                <a:cs typeface="Arial Black"/>
              </a:rPr>
              <a:t>available.</a:t>
            </a:r>
            <a:endParaRPr sz="3200">
              <a:latin typeface="Arial Black"/>
              <a:cs typeface="Arial Black"/>
            </a:endParaRPr>
          </a:p>
          <a:p>
            <a:pPr marR="5080" algn="r">
              <a:lnSpc>
                <a:spcPct val="100000"/>
              </a:lnSpc>
              <a:spcBef>
                <a:spcPts val="3829"/>
              </a:spcBef>
            </a:pPr>
            <a:r>
              <a:rPr sz="3200" spc="-240" dirty="0">
                <a:solidFill>
                  <a:srgbClr val="FFFFFF"/>
                </a:solidFill>
                <a:latin typeface="Arial Black"/>
                <a:cs typeface="Arial Black"/>
              </a:rPr>
              <a:t>=</a:t>
            </a:r>
            <a:r>
              <a:rPr sz="3200" spc="-245" dirty="0">
                <a:solidFill>
                  <a:srgbClr val="FFFFFF"/>
                </a:solidFill>
                <a:latin typeface="Arial Black"/>
                <a:cs typeface="Arial Black"/>
              </a:rPr>
              <a:t>&gt;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7829" y="718820"/>
            <a:ext cx="32238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495" dirty="0">
                <a:solidFill>
                  <a:srgbClr val="2A5380"/>
                </a:solidFill>
                <a:latin typeface="Arial Black"/>
                <a:cs typeface="Arial Black"/>
              </a:rPr>
              <a:t>Hydride</a:t>
            </a:r>
            <a:r>
              <a:rPr sz="4400" b="0" spc="-320" dirty="0">
                <a:solidFill>
                  <a:srgbClr val="2A5380"/>
                </a:solidFill>
                <a:latin typeface="Arial Black"/>
                <a:cs typeface="Arial Black"/>
              </a:rPr>
              <a:t> </a:t>
            </a:r>
            <a:r>
              <a:rPr sz="4400" b="0" spc="-490" dirty="0">
                <a:solidFill>
                  <a:srgbClr val="2A5380"/>
                </a:solidFill>
                <a:latin typeface="Arial Black"/>
                <a:cs typeface="Arial Black"/>
              </a:rPr>
              <a:t>Shift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97710" y="1738629"/>
            <a:ext cx="64833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33705" algn="l"/>
              </a:tabLst>
            </a:pPr>
            <a:r>
              <a:rPr sz="2050" b="1" spc="25" dirty="0">
                <a:latin typeface="Times New Roman"/>
                <a:cs typeface="Times New Roman"/>
              </a:rPr>
              <a:t>B</a:t>
            </a:r>
            <a:r>
              <a:rPr sz="2050" b="1" spc="-10" dirty="0">
                <a:latin typeface="Times New Roman"/>
                <a:cs typeface="Times New Roman"/>
              </a:rPr>
              <a:t>r</a:t>
            </a:r>
            <a:r>
              <a:rPr sz="2050" b="1" dirty="0">
                <a:latin typeface="Times New Roman"/>
                <a:cs typeface="Times New Roman"/>
              </a:rPr>
              <a:t>	</a:t>
            </a:r>
            <a:r>
              <a:rPr sz="2050" b="1" spc="-15" dirty="0">
                <a:latin typeface="Times New Roman"/>
                <a:cs typeface="Times New Roman"/>
              </a:rPr>
              <a:t>H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5710" y="2049525"/>
            <a:ext cx="2116455" cy="88900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  <a:tabLst>
                <a:tab pos="774065" algn="l"/>
                <a:tab pos="1203325" algn="l"/>
                <a:tab pos="1635125" algn="l"/>
              </a:tabLst>
            </a:pPr>
            <a:r>
              <a:rPr sz="2050" b="1" spc="-85" dirty="0">
                <a:latin typeface="Times New Roman"/>
                <a:cs typeface="Times New Roman"/>
              </a:rPr>
              <a:t>C</a:t>
            </a:r>
            <a:r>
              <a:rPr sz="2050" b="1" spc="-80" dirty="0">
                <a:latin typeface="Times New Roman"/>
                <a:cs typeface="Times New Roman"/>
              </a:rPr>
              <a:t>H</a:t>
            </a:r>
            <a:r>
              <a:rPr sz="2250" b="1" spc="15" baseline="-14814" dirty="0">
                <a:latin typeface="Times New Roman"/>
                <a:cs typeface="Times New Roman"/>
              </a:rPr>
              <a:t>3</a:t>
            </a:r>
            <a:r>
              <a:rPr sz="2250" b="1" baseline="-14814" dirty="0">
                <a:latin typeface="Times New Roman"/>
                <a:cs typeface="Times New Roman"/>
              </a:rPr>
              <a:t>	</a:t>
            </a:r>
            <a:r>
              <a:rPr sz="2050" b="1" spc="-15" dirty="0">
                <a:latin typeface="Times New Roman"/>
                <a:cs typeface="Times New Roman"/>
              </a:rPr>
              <a:t>C</a:t>
            </a:r>
            <a:r>
              <a:rPr sz="2050" b="1" dirty="0">
                <a:latin typeface="Times New Roman"/>
                <a:cs typeface="Times New Roman"/>
              </a:rPr>
              <a:t>	</a:t>
            </a:r>
            <a:r>
              <a:rPr sz="2050" b="1" spc="-15" dirty="0">
                <a:latin typeface="Times New Roman"/>
                <a:cs typeface="Times New Roman"/>
              </a:rPr>
              <a:t>C</a:t>
            </a:r>
            <a:r>
              <a:rPr sz="2050" b="1" dirty="0">
                <a:latin typeface="Times New Roman"/>
                <a:cs typeface="Times New Roman"/>
              </a:rPr>
              <a:t>	</a:t>
            </a:r>
            <a:r>
              <a:rPr sz="2050" b="1" spc="-85" dirty="0">
                <a:latin typeface="Times New Roman"/>
                <a:cs typeface="Times New Roman"/>
              </a:rPr>
              <a:t>C</a:t>
            </a:r>
            <a:r>
              <a:rPr sz="2050" b="1" spc="-80" dirty="0">
                <a:latin typeface="Times New Roman"/>
                <a:cs typeface="Times New Roman"/>
              </a:rPr>
              <a:t>H</a:t>
            </a:r>
            <a:r>
              <a:rPr sz="2250" b="1" spc="15" baseline="-14814" dirty="0">
                <a:latin typeface="Times New Roman"/>
                <a:cs typeface="Times New Roman"/>
              </a:rPr>
              <a:t>3</a:t>
            </a:r>
            <a:endParaRPr sz="2250" baseline="-14814">
              <a:latin typeface="Times New Roman"/>
              <a:cs typeface="Times New Roman"/>
            </a:endParaRPr>
          </a:p>
          <a:p>
            <a:pPr marL="766445">
              <a:lnSpc>
                <a:spcPct val="100000"/>
              </a:lnSpc>
              <a:spcBef>
                <a:spcPts val="940"/>
              </a:spcBef>
              <a:tabLst>
                <a:tab pos="1203325" algn="l"/>
              </a:tabLst>
            </a:pPr>
            <a:r>
              <a:rPr sz="2050" b="1" spc="-15" dirty="0">
                <a:latin typeface="Times New Roman"/>
                <a:cs typeface="Times New Roman"/>
              </a:rPr>
              <a:t>H	</a:t>
            </a:r>
            <a:r>
              <a:rPr sz="2050" b="1" spc="-50" dirty="0">
                <a:latin typeface="Times New Roman"/>
                <a:cs typeface="Times New Roman"/>
              </a:rPr>
              <a:t>CH</a:t>
            </a:r>
            <a:r>
              <a:rPr sz="2250" b="1" spc="-75" baseline="-14814" dirty="0">
                <a:latin typeface="Times New Roman"/>
                <a:cs typeface="Times New Roman"/>
              </a:rPr>
              <a:t>3</a:t>
            </a:r>
            <a:endParaRPr sz="2250" baseline="-14814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32279" y="2359660"/>
            <a:ext cx="261620" cy="0"/>
          </a:xfrm>
          <a:custGeom>
            <a:avLst/>
            <a:gdLst/>
            <a:ahLst/>
            <a:cxnLst/>
            <a:rect l="l" t="t" r="r" b="b"/>
            <a:pathLst>
              <a:path w="261619">
                <a:moveTo>
                  <a:pt x="0" y="0"/>
                </a:moveTo>
                <a:lnTo>
                  <a:pt x="261619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99310" y="2049779"/>
            <a:ext cx="0" cy="189230"/>
          </a:xfrm>
          <a:custGeom>
            <a:avLst/>
            <a:gdLst/>
            <a:ahLst/>
            <a:cxnLst/>
            <a:rect l="l" t="t" r="r" b="b"/>
            <a:pathLst>
              <a:path h="189230">
                <a:moveTo>
                  <a:pt x="0" y="18923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99310" y="2481579"/>
            <a:ext cx="0" cy="187960"/>
          </a:xfrm>
          <a:custGeom>
            <a:avLst/>
            <a:gdLst/>
            <a:ahLst/>
            <a:cxnLst/>
            <a:rect l="l" t="t" r="r" b="b"/>
            <a:pathLst>
              <a:path h="187960">
                <a:moveTo>
                  <a:pt x="0" y="0"/>
                </a:moveTo>
                <a:lnTo>
                  <a:pt x="0" y="18796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04720" y="2359660"/>
            <a:ext cx="218440" cy="0"/>
          </a:xfrm>
          <a:custGeom>
            <a:avLst/>
            <a:gdLst/>
            <a:ahLst/>
            <a:cxnLst/>
            <a:rect l="l" t="t" r="r" b="b"/>
            <a:pathLst>
              <a:path w="218439">
                <a:moveTo>
                  <a:pt x="0" y="0"/>
                </a:moveTo>
                <a:lnTo>
                  <a:pt x="21844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28570" y="2049779"/>
            <a:ext cx="0" cy="189230"/>
          </a:xfrm>
          <a:custGeom>
            <a:avLst/>
            <a:gdLst/>
            <a:ahLst/>
            <a:cxnLst/>
            <a:rect l="l" t="t" r="r" b="b"/>
            <a:pathLst>
              <a:path h="189230">
                <a:moveTo>
                  <a:pt x="0" y="18923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28570" y="2481579"/>
            <a:ext cx="0" cy="187960"/>
          </a:xfrm>
          <a:custGeom>
            <a:avLst/>
            <a:gdLst/>
            <a:ahLst/>
            <a:cxnLst/>
            <a:rect l="l" t="t" r="r" b="b"/>
            <a:pathLst>
              <a:path h="187960">
                <a:moveTo>
                  <a:pt x="0" y="0"/>
                </a:moveTo>
                <a:lnTo>
                  <a:pt x="0" y="18796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33979" y="2359660"/>
            <a:ext cx="220979" cy="0"/>
          </a:xfrm>
          <a:custGeom>
            <a:avLst/>
            <a:gdLst/>
            <a:ahLst/>
            <a:cxnLst/>
            <a:rect l="l" t="t" r="r" b="b"/>
            <a:pathLst>
              <a:path w="220980">
                <a:moveTo>
                  <a:pt x="0" y="0"/>
                </a:moveTo>
                <a:lnTo>
                  <a:pt x="22098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29659" y="2335529"/>
            <a:ext cx="861060" cy="0"/>
          </a:xfrm>
          <a:custGeom>
            <a:avLst/>
            <a:gdLst/>
            <a:ahLst/>
            <a:cxnLst/>
            <a:rect l="l" t="t" r="r" b="b"/>
            <a:pathLst>
              <a:path w="861060">
                <a:moveTo>
                  <a:pt x="0" y="0"/>
                </a:moveTo>
                <a:lnTo>
                  <a:pt x="86106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29659" y="2287270"/>
            <a:ext cx="861060" cy="0"/>
          </a:xfrm>
          <a:custGeom>
            <a:avLst/>
            <a:gdLst/>
            <a:ahLst/>
            <a:cxnLst/>
            <a:rect l="l" t="t" r="r" b="b"/>
            <a:pathLst>
              <a:path w="861060">
                <a:moveTo>
                  <a:pt x="0" y="0"/>
                </a:moveTo>
                <a:lnTo>
                  <a:pt x="86106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21404" y="2327275"/>
            <a:ext cx="179069" cy="647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21175" y="2230754"/>
            <a:ext cx="177800" cy="647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069329" y="1658620"/>
            <a:ext cx="22669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b="1" spc="-15" dirty="0">
                <a:latin typeface="Times New Roman"/>
                <a:cs typeface="Times New Roman"/>
              </a:rPr>
              <a:t>H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85690" y="1968245"/>
            <a:ext cx="2116455" cy="88900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  <a:tabLst>
                <a:tab pos="774065" algn="l"/>
                <a:tab pos="1203325" algn="l"/>
                <a:tab pos="1635125" algn="l"/>
              </a:tabLst>
            </a:pPr>
            <a:r>
              <a:rPr sz="2050" b="1" spc="-85" dirty="0">
                <a:latin typeface="Times New Roman"/>
                <a:cs typeface="Times New Roman"/>
              </a:rPr>
              <a:t>C</a:t>
            </a:r>
            <a:r>
              <a:rPr sz="2050" b="1" spc="-80" dirty="0">
                <a:latin typeface="Times New Roman"/>
                <a:cs typeface="Times New Roman"/>
              </a:rPr>
              <a:t>H</a:t>
            </a:r>
            <a:r>
              <a:rPr sz="2250" b="1" spc="15" baseline="-14814" dirty="0">
                <a:latin typeface="Times New Roman"/>
                <a:cs typeface="Times New Roman"/>
              </a:rPr>
              <a:t>3</a:t>
            </a:r>
            <a:r>
              <a:rPr sz="2250" b="1" baseline="-14814" dirty="0">
                <a:latin typeface="Times New Roman"/>
                <a:cs typeface="Times New Roman"/>
              </a:rPr>
              <a:t>	</a:t>
            </a:r>
            <a:r>
              <a:rPr sz="2050" b="1" spc="-15" dirty="0">
                <a:latin typeface="Times New Roman"/>
                <a:cs typeface="Times New Roman"/>
              </a:rPr>
              <a:t>C</a:t>
            </a:r>
            <a:r>
              <a:rPr sz="2050" b="1" dirty="0">
                <a:latin typeface="Times New Roman"/>
                <a:cs typeface="Times New Roman"/>
              </a:rPr>
              <a:t>	</a:t>
            </a:r>
            <a:r>
              <a:rPr sz="2050" b="1" spc="-15" dirty="0">
                <a:latin typeface="Times New Roman"/>
                <a:cs typeface="Times New Roman"/>
              </a:rPr>
              <a:t>C</a:t>
            </a:r>
            <a:r>
              <a:rPr sz="2050" b="1" dirty="0">
                <a:latin typeface="Times New Roman"/>
                <a:cs typeface="Times New Roman"/>
              </a:rPr>
              <a:t>	</a:t>
            </a:r>
            <a:r>
              <a:rPr sz="2050" b="1" spc="-85" dirty="0">
                <a:latin typeface="Times New Roman"/>
                <a:cs typeface="Times New Roman"/>
              </a:rPr>
              <a:t>C</a:t>
            </a:r>
            <a:r>
              <a:rPr sz="2050" b="1" spc="-80" dirty="0">
                <a:latin typeface="Times New Roman"/>
                <a:cs typeface="Times New Roman"/>
              </a:rPr>
              <a:t>H</a:t>
            </a:r>
            <a:r>
              <a:rPr sz="2250" b="1" spc="15" baseline="-14814" dirty="0">
                <a:latin typeface="Times New Roman"/>
                <a:cs typeface="Times New Roman"/>
              </a:rPr>
              <a:t>3</a:t>
            </a:r>
            <a:endParaRPr sz="2250" baseline="-14814">
              <a:latin typeface="Times New Roman"/>
              <a:cs typeface="Times New Roman"/>
            </a:endParaRPr>
          </a:p>
          <a:p>
            <a:pPr marL="767080">
              <a:lnSpc>
                <a:spcPct val="100000"/>
              </a:lnSpc>
              <a:spcBef>
                <a:spcPts val="940"/>
              </a:spcBef>
              <a:tabLst>
                <a:tab pos="1203325" algn="l"/>
              </a:tabLst>
            </a:pPr>
            <a:r>
              <a:rPr sz="2050" b="1" spc="-15" dirty="0">
                <a:latin typeface="Times New Roman"/>
                <a:cs typeface="Times New Roman"/>
              </a:rPr>
              <a:t>H	</a:t>
            </a:r>
            <a:r>
              <a:rPr sz="2050" b="1" spc="-50" dirty="0">
                <a:latin typeface="Times New Roman"/>
                <a:cs typeface="Times New Roman"/>
              </a:rPr>
              <a:t>CH</a:t>
            </a:r>
            <a:r>
              <a:rPr sz="2250" b="1" spc="-75" baseline="-14814" dirty="0">
                <a:latin typeface="Times New Roman"/>
                <a:cs typeface="Times New Roman"/>
              </a:rPr>
              <a:t>3</a:t>
            </a:r>
            <a:endParaRPr sz="2250" baseline="-14814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382259" y="2278379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619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49290" y="2400300"/>
            <a:ext cx="0" cy="189230"/>
          </a:xfrm>
          <a:custGeom>
            <a:avLst/>
            <a:gdLst/>
            <a:ahLst/>
            <a:cxnLst/>
            <a:rect l="l" t="t" r="r" b="b"/>
            <a:pathLst>
              <a:path h="189230">
                <a:moveTo>
                  <a:pt x="0" y="0"/>
                </a:moveTo>
                <a:lnTo>
                  <a:pt x="0" y="18922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54700" y="2278379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71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78550" y="1968500"/>
            <a:ext cx="0" cy="189230"/>
          </a:xfrm>
          <a:custGeom>
            <a:avLst/>
            <a:gdLst/>
            <a:ahLst/>
            <a:cxnLst/>
            <a:rect l="l" t="t" r="r" b="b"/>
            <a:pathLst>
              <a:path h="189230">
                <a:moveTo>
                  <a:pt x="0" y="18922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78550" y="2400300"/>
            <a:ext cx="0" cy="189230"/>
          </a:xfrm>
          <a:custGeom>
            <a:avLst/>
            <a:gdLst/>
            <a:ahLst/>
            <a:cxnLst/>
            <a:rect l="l" t="t" r="r" b="b"/>
            <a:pathLst>
              <a:path h="189230">
                <a:moveTo>
                  <a:pt x="0" y="0"/>
                </a:moveTo>
                <a:lnTo>
                  <a:pt x="0" y="18922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83959" y="2278379"/>
            <a:ext cx="220979" cy="0"/>
          </a:xfrm>
          <a:custGeom>
            <a:avLst/>
            <a:gdLst/>
            <a:ahLst/>
            <a:cxnLst/>
            <a:rect l="l" t="t" r="r" b="b"/>
            <a:pathLst>
              <a:path w="220979">
                <a:moveTo>
                  <a:pt x="0" y="0"/>
                </a:moveTo>
                <a:lnTo>
                  <a:pt x="22098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39434" y="1961514"/>
            <a:ext cx="177799" cy="1790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47214" y="1744345"/>
            <a:ext cx="195580" cy="3975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52625" y="3566795"/>
            <a:ext cx="186690" cy="187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240789" y="3067050"/>
            <a:ext cx="2237740" cy="139319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504825" algn="ctr">
              <a:lnSpc>
                <a:spcPct val="100000"/>
              </a:lnSpc>
              <a:spcBef>
                <a:spcPts val="1110"/>
              </a:spcBef>
            </a:pPr>
            <a:r>
              <a:rPr sz="2150" b="1" dirty="0">
                <a:latin typeface="Times New Roman"/>
                <a:cs typeface="Times New Roman"/>
              </a:rPr>
              <a:t>H</a:t>
            </a: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818515" algn="l"/>
                <a:tab pos="1271905" algn="l"/>
                <a:tab pos="1727835" algn="l"/>
              </a:tabLst>
            </a:pPr>
            <a:r>
              <a:rPr sz="2150" b="1" spc="-75" dirty="0">
                <a:latin typeface="Times New Roman"/>
                <a:cs typeface="Times New Roman"/>
              </a:rPr>
              <a:t>C</a:t>
            </a:r>
            <a:r>
              <a:rPr sz="2150" b="1" spc="-55" dirty="0">
                <a:latin typeface="Times New Roman"/>
                <a:cs typeface="Times New Roman"/>
              </a:rPr>
              <a:t>H</a:t>
            </a:r>
            <a:r>
              <a:rPr sz="2400" b="1" spc="7" baseline="-13888" dirty="0">
                <a:latin typeface="Times New Roman"/>
                <a:cs typeface="Times New Roman"/>
              </a:rPr>
              <a:t>3</a:t>
            </a:r>
            <a:r>
              <a:rPr sz="2400" b="1" baseline="-13888" dirty="0">
                <a:latin typeface="Times New Roman"/>
                <a:cs typeface="Times New Roman"/>
              </a:rPr>
              <a:t>	</a:t>
            </a:r>
            <a:r>
              <a:rPr sz="2150" b="1" dirty="0">
                <a:latin typeface="Times New Roman"/>
                <a:cs typeface="Times New Roman"/>
              </a:rPr>
              <a:t>C	C	</a:t>
            </a:r>
            <a:r>
              <a:rPr sz="2150" b="1" spc="-75" dirty="0">
                <a:latin typeface="Times New Roman"/>
                <a:cs typeface="Times New Roman"/>
              </a:rPr>
              <a:t>C</a:t>
            </a:r>
            <a:r>
              <a:rPr sz="2150" b="1" spc="-55" dirty="0">
                <a:latin typeface="Times New Roman"/>
                <a:cs typeface="Times New Roman"/>
              </a:rPr>
              <a:t>H</a:t>
            </a:r>
            <a:r>
              <a:rPr sz="2400" b="1" spc="7" baseline="-13888" dirty="0">
                <a:latin typeface="Times New Roman"/>
                <a:cs typeface="Times New Roman"/>
              </a:rPr>
              <a:t>3</a:t>
            </a:r>
            <a:endParaRPr sz="2400" baseline="-13888">
              <a:latin typeface="Times New Roman"/>
              <a:cs typeface="Times New Roman"/>
            </a:endParaRPr>
          </a:p>
          <a:p>
            <a:pPr marL="810260">
              <a:lnSpc>
                <a:spcPct val="100000"/>
              </a:lnSpc>
              <a:spcBef>
                <a:spcPts val="1010"/>
              </a:spcBef>
              <a:tabLst>
                <a:tab pos="1271905" algn="l"/>
              </a:tabLst>
            </a:pPr>
            <a:r>
              <a:rPr sz="2150" b="1" dirty="0">
                <a:latin typeface="Times New Roman"/>
                <a:cs typeface="Times New Roman"/>
              </a:rPr>
              <a:t>H	</a:t>
            </a:r>
            <a:r>
              <a:rPr sz="2150" b="1" spc="-45" dirty="0">
                <a:latin typeface="Times New Roman"/>
                <a:cs typeface="Times New Roman"/>
              </a:rPr>
              <a:t>CH</a:t>
            </a:r>
            <a:r>
              <a:rPr sz="2400" b="1" spc="-67" baseline="-13888" dirty="0">
                <a:latin typeface="Times New Roman"/>
                <a:cs typeface="Times New Roman"/>
              </a:rPr>
              <a:t>3</a:t>
            </a:r>
            <a:endParaRPr sz="2400" baseline="-13888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766570" y="3850640"/>
            <a:ext cx="275590" cy="0"/>
          </a:xfrm>
          <a:custGeom>
            <a:avLst/>
            <a:gdLst/>
            <a:ahLst/>
            <a:cxnLst/>
            <a:rect l="l" t="t" r="r" b="b"/>
            <a:pathLst>
              <a:path w="275589">
                <a:moveTo>
                  <a:pt x="0" y="0"/>
                </a:moveTo>
                <a:lnTo>
                  <a:pt x="27559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53920" y="3977640"/>
            <a:ext cx="0" cy="200660"/>
          </a:xfrm>
          <a:custGeom>
            <a:avLst/>
            <a:gdLst/>
            <a:ahLst/>
            <a:cxnLst/>
            <a:rect l="l" t="t" r="r" b="b"/>
            <a:pathLst>
              <a:path h="200660">
                <a:moveTo>
                  <a:pt x="0" y="0"/>
                </a:moveTo>
                <a:lnTo>
                  <a:pt x="0" y="20066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64410" y="3850640"/>
            <a:ext cx="232410" cy="0"/>
          </a:xfrm>
          <a:custGeom>
            <a:avLst/>
            <a:gdLst/>
            <a:ahLst/>
            <a:cxnLst/>
            <a:rect l="l" t="t" r="r" b="b"/>
            <a:pathLst>
              <a:path w="232410">
                <a:moveTo>
                  <a:pt x="0" y="0"/>
                </a:moveTo>
                <a:lnTo>
                  <a:pt x="232409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07310" y="3522979"/>
            <a:ext cx="0" cy="199390"/>
          </a:xfrm>
          <a:custGeom>
            <a:avLst/>
            <a:gdLst/>
            <a:ahLst/>
            <a:cxnLst/>
            <a:rect l="l" t="t" r="r" b="b"/>
            <a:pathLst>
              <a:path h="199389">
                <a:moveTo>
                  <a:pt x="0" y="19939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07310" y="3977640"/>
            <a:ext cx="0" cy="200660"/>
          </a:xfrm>
          <a:custGeom>
            <a:avLst/>
            <a:gdLst/>
            <a:ahLst/>
            <a:cxnLst/>
            <a:rect l="l" t="t" r="r" b="b"/>
            <a:pathLst>
              <a:path h="200660">
                <a:moveTo>
                  <a:pt x="0" y="0"/>
                </a:moveTo>
                <a:lnTo>
                  <a:pt x="0" y="20066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19070" y="3850640"/>
            <a:ext cx="233679" cy="0"/>
          </a:xfrm>
          <a:custGeom>
            <a:avLst/>
            <a:gdLst/>
            <a:ahLst/>
            <a:cxnLst/>
            <a:rect l="l" t="t" r="r" b="b"/>
            <a:pathLst>
              <a:path w="233680">
                <a:moveTo>
                  <a:pt x="0" y="0"/>
                </a:moveTo>
                <a:lnTo>
                  <a:pt x="23368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65985" y="3461384"/>
            <a:ext cx="384810" cy="1955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74770" y="3850640"/>
            <a:ext cx="909319" cy="0"/>
          </a:xfrm>
          <a:custGeom>
            <a:avLst/>
            <a:gdLst/>
            <a:ahLst/>
            <a:cxnLst/>
            <a:rect l="l" t="t" r="r" b="b"/>
            <a:pathLst>
              <a:path w="909320">
                <a:moveTo>
                  <a:pt x="0" y="0"/>
                </a:moveTo>
                <a:lnTo>
                  <a:pt x="909319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05654" y="3790315"/>
            <a:ext cx="186689" cy="1193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066029" y="2981959"/>
            <a:ext cx="2236470" cy="139319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R="397510" algn="ctr">
              <a:lnSpc>
                <a:spcPct val="100000"/>
              </a:lnSpc>
              <a:spcBef>
                <a:spcPts val="1110"/>
              </a:spcBef>
            </a:pPr>
            <a:r>
              <a:rPr sz="2150" b="1" dirty="0">
                <a:latin typeface="Times New Roman"/>
                <a:cs typeface="Times New Roman"/>
              </a:rPr>
              <a:t>H</a:t>
            </a: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817244" algn="l"/>
                <a:tab pos="1271905" algn="l"/>
                <a:tab pos="1727835" algn="l"/>
              </a:tabLst>
            </a:pPr>
            <a:r>
              <a:rPr sz="2150" b="1" spc="-85" dirty="0">
                <a:latin typeface="Times New Roman"/>
                <a:cs typeface="Times New Roman"/>
              </a:rPr>
              <a:t>C</a:t>
            </a:r>
            <a:r>
              <a:rPr sz="2150" b="1" spc="-55" dirty="0">
                <a:latin typeface="Times New Roman"/>
                <a:cs typeface="Times New Roman"/>
              </a:rPr>
              <a:t>H</a:t>
            </a:r>
            <a:r>
              <a:rPr sz="2400" b="1" spc="7" baseline="-13888" dirty="0">
                <a:latin typeface="Times New Roman"/>
                <a:cs typeface="Times New Roman"/>
              </a:rPr>
              <a:t>3</a:t>
            </a:r>
            <a:r>
              <a:rPr sz="2400" b="1" baseline="-13888" dirty="0">
                <a:latin typeface="Times New Roman"/>
                <a:cs typeface="Times New Roman"/>
              </a:rPr>
              <a:t>	</a:t>
            </a:r>
            <a:r>
              <a:rPr sz="2150" b="1" dirty="0">
                <a:latin typeface="Times New Roman"/>
                <a:cs typeface="Times New Roman"/>
              </a:rPr>
              <a:t>C	C	</a:t>
            </a:r>
            <a:r>
              <a:rPr sz="2150" b="1" spc="-85" dirty="0">
                <a:latin typeface="Times New Roman"/>
                <a:cs typeface="Times New Roman"/>
              </a:rPr>
              <a:t>C</a:t>
            </a:r>
            <a:r>
              <a:rPr sz="2150" b="1" spc="-55" dirty="0">
                <a:latin typeface="Times New Roman"/>
                <a:cs typeface="Times New Roman"/>
              </a:rPr>
              <a:t>H</a:t>
            </a:r>
            <a:r>
              <a:rPr sz="2400" b="1" spc="7" baseline="-13888" dirty="0">
                <a:latin typeface="Times New Roman"/>
                <a:cs typeface="Times New Roman"/>
              </a:rPr>
              <a:t>3</a:t>
            </a:r>
            <a:endParaRPr sz="2400" baseline="-13888">
              <a:latin typeface="Times New Roman"/>
              <a:cs typeface="Times New Roman"/>
            </a:endParaRPr>
          </a:p>
          <a:p>
            <a:pPr marL="808990">
              <a:lnSpc>
                <a:spcPct val="100000"/>
              </a:lnSpc>
              <a:spcBef>
                <a:spcPts val="1010"/>
              </a:spcBef>
              <a:tabLst>
                <a:tab pos="1271905" algn="l"/>
              </a:tabLst>
            </a:pPr>
            <a:r>
              <a:rPr sz="2150" b="1" dirty="0">
                <a:latin typeface="Times New Roman"/>
                <a:cs typeface="Times New Roman"/>
              </a:rPr>
              <a:t>H	</a:t>
            </a:r>
            <a:r>
              <a:rPr sz="2150" b="1" spc="-45" dirty="0">
                <a:latin typeface="Times New Roman"/>
                <a:cs typeface="Times New Roman"/>
              </a:rPr>
              <a:t>CH</a:t>
            </a:r>
            <a:r>
              <a:rPr sz="2400" b="1" spc="-67" baseline="-13888" dirty="0">
                <a:latin typeface="Times New Roman"/>
                <a:cs typeface="Times New Roman"/>
              </a:rPr>
              <a:t>3</a:t>
            </a:r>
            <a:endParaRPr sz="2400" baseline="-13888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590540" y="3764279"/>
            <a:ext cx="276860" cy="0"/>
          </a:xfrm>
          <a:custGeom>
            <a:avLst/>
            <a:gdLst/>
            <a:ahLst/>
            <a:cxnLst/>
            <a:rect l="l" t="t" r="r" b="b"/>
            <a:pathLst>
              <a:path w="276860">
                <a:moveTo>
                  <a:pt x="0" y="0"/>
                </a:moveTo>
                <a:lnTo>
                  <a:pt x="27686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77890" y="3892550"/>
            <a:ext cx="0" cy="199390"/>
          </a:xfrm>
          <a:custGeom>
            <a:avLst/>
            <a:gdLst/>
            <a:ahLst/>
            <a:cxnLst/>
            <a:rect l="l" t="t" r="r" b="b"/>
            <a:pathLst>
              <a:path h="199389">
                <a:moveTo>
                  <a:pt x="0" y="0"/>
                </a:moveTo>
                <a:lnTo>
                  <a:pt x="0" y="19938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088379" y="3764279"/>
            <a:ext cx="232410" cy="0"/>
          </a:xfrm>
          <a:custGeom>
            <a:avLst/>
            <a:gdLst/>
            <a:ahLst/>
            <a:cxnLst/>
            <a:rect l="l" t="t" r="r" b="b"/>
            <a:pathLst>
              <a:path w="232410">
                <a:moveTo>
                  <a:pt x="0" y="0"/>
                </a:moveTo>
                <a:lnTo>
                  <a:pt x="23241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32550" y="3892550"/>
            <a:ext cx="0" cy="199390"/>
          </a:xfrm>
          <a:custGeom>
            <a:avLst/>
            <a:gdLst/>
            <a:ahLst/>
            <a:cxnLst/>
            <a:rect l="l" t="t" r="r" b="b"/>
            <a:pathLst>
              <a:path h="199389">
                <a:moveTo>
                  <a:pt x="0" y="0"/>
                </a:moveTo>
                <a:lnTo>
                  <a:pt x="0" y="19938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43040" y="3764279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679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77890" y="3436620"/>
            <a:ext cx="0" cy="200660"/>
          </a:xfrm>
          <a:custGeom>
            <a:avLst/>
            <a:gdLst/>
            <a:ahLst/>
            <a:cxnLst/>
            <a:rect l="l" t="t" r="r" b="b"/>
            <a:pathLst>
              <a:path h="200660">
                <a:moveTo>
                  <a:pt x="0" y="20065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22695" y="3447415"/>
            <a:ext cx="187959" cy="1879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37154" y="5043804"/>
            <a:ext cx="185419" cy="1854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391919" y="4581652"/>
            <a:ext cx="2213610" cy="1380490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R="389890" algn="ctr">
              <a:lnSpc>
                <a:spcPct val="100000"/>
              </a:lnSpc>
              <a:spcBef>
                <a:spcPts val="1130"/>
              </a:spcBef>
            </a:pPr>
            <a:r>
              <a:rPr sz="2100" b="1" spc="20" dirty="0">
                <a:latin typeface="Times New Roman"/>
                <a:cs typeface="Times New Roman"/>
              </a:rPr>
              <a:t>H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  <a:tabLst>
                <a:tab pos="809625" algn="l"/>
                <a:tab pos="1259205" algn="l"/>
                <a:tab pos="1710055" algn="l"/>
              </a:tabLst>
            </a:pPr>
            <a:r>
              <a:rPr sz="2100" b="1" spc="-55" dirty="0">
                <a:latin typeface="Times New Roman"/>
                <a:cs typeface="Times New Roman"/>
              </a:rPr>
              <a:t>C</a:t>
            </a:r>
            <a:r>
              <a:rPr sz="2100" b="1" spc="-45" dirty="0">
                <a:latin typeface="Times New Roman"/>
                <a:cs typeface="Times New Roman"/>
              </a:rPr>
              <a:t>H</a:t>
            </a:r>
            <a:r>
              <a:rPr sz="2400" b="1" spc="-7" baseline="-13888" dirty="0">
                <a:latin typeface="Times New Roman"/>
                <a:cs typeface="Times New Roman"/>
              </a:rPr>
              <a:t>3</a:t>
            </a:r>
            <a:r>
              <a:rPr sz="2400" b="1" baseline="-13888" dirty="0">
                <a:latin typeface="Times New Roman"/>
                <a:cs typeface="Times New Roman"/>
              </a:rPr>
              <a:t>	</a:t>
            </a:r>
            <a:r>
              <a:rPr sz="2100" b="1" spc="15" dirty="0">
                <a:latin typeface="Times New Roman"/>
                <a:cs typeface="Times New Roman"/>
              </a:rPr>
              <a:t>C</a:t>
            </a:r>
            <a:r>
              <a:rPr sz="2100" b="1" dirty="0">
                <a:latin typeface="Times New Roman"/>
                <a:cs typeface="Times New Roman"/>
              </a:rPr>
              <a:t>	</a:t>
            </a:r>
            <a:r>
              <a:rPr sz="2100" b="1" spc="15" dirty="0">
                <a:latin typeface="Times New Roman"/>
                <a:cs typeface="Times New Roman"/>
              </a:rPr>
              <a:t>C</a:t>
            </a:r>
            <a:r>
              <a:rPr sz="2100" b="1" dirty="0">
                <a:latin typeface="Times New Roman"/>
                <a:cs typeface="Times New Roman"/>
              </a:rPr>
              <a:t>	</a:t>
            </a:r>
            <a:r>
              <a:rPr sz="2100" b="1" spc="-65" dirty="0">
                <a:latin typeface="Times New Roman"/>
                <a:cs typeface="Times New Roman"/>
              </a:rPr>
              <a:t>C</a:t>
            </a:r>
            <a:r>
              <a:rPr sz="2100" b="1" spc="-35" dirty="0">
                <a:latin typeface="Times New Roman"/>
                <a:cs typeface="Times New Roman"/>
              </a:rPr>
              <a:t>H</a:t>
            </a:r>
            <a:r>
              <a:rPr sz="2400" b="1" spc="-7" baseline="-13888" dirty="0">
                <a:latin typeface="Times New Roman"/>
                <a:cs typeface="Times New Roman"/>
              </a:rPr>
              <a:t>3</a:t>
            </a:r>
            <a:endParaRPr sz="2400" baseline="-13888">
              <a:latin typeface="Times New Roman"/>
              <a:cs typeface="Times New Roman"/>
            </a:endParaRPr>
          </a:p>
          <a:p>
            <a:pPr marL="802640">
              <a:lnSpc>
                <a:spcPct val="100000"/>
              </a:lnSpc>
              <a:spcBef>
                <a:spcPts val="1030"/>
              </a:spcBef>
              <a:tabLst>
                <a:tab pos="1259205" algn="l"/>
              </a:tabLst>
            </a:pPr>
            <a:r>
              <a:rPr sz="2100" b="1" spc="20" dirty="0">
                <a:latin typeface="Times New Roman"/>
                <a:cs typeface="Times New Roman"/>
              </a:rPr>
              <a:t>H	</a:t>
            </a:r>
            <a:r>
              <a:rPr sz="2100" b="1" spc="-35" dirty="0">
                <a:latin typeface="Times New Roman"/>
                <a:cs typeface="Times New Roman"/>
              </a:rPr>
              <a:t>CH</a:t>
            </a:r>
            <a:r>
              <a:rPr sz="2400" b="1" spc="-52" baseline="-13888" dirty="0">
                <a:latin typeface="Times New Roman"/>
                <a:cs typeface="Times New Roman"/>
              </a:rPr>
              <a:t>3</a:t>
            </a:r>
            <a:endParaRPr sz="2400" baseline="-13888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911350" y="5358129"/>
            <a:ext cx="274320" cy="0"/>
          </a:xfrm>
          <a:custGeom>
            <a:avLst/>
            <a:gdLst/>
            <a:ahLst/>
            <a:cxnLst/>
            <a:rect l="l" t="t" r="r" b="b"/>
            <a:pathLst>
              <a:path w="274319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94889" y="5485129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85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405379" y="5358129"/>
            <a:ext cx="229870" cy="0"/>
          </a:xfrm>
          <a:custGeom>
            <a:avLst/>
            <a:gdLst/>
            <a:ahLst/>
            <a:cxnLst/>
            <a:rect l="l" t="t" r="r" b="b"/>
            <a:pathLst>
              <a:path w="229869">
                <a:moveTo>
                  <a:pt x="0" y="0"/>
                </a:moveTo>
                <a:lnTo>
                  <a:pt x="229869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44470" y="5485129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85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53689" y="5358129"/>
            <a:ext cx="232410" cy="0"/>
          </a:xfrm>
          <a:custGeom>
            <a:avLst/>
            <a:gdLst/>
            <a:ahLst/>
            <a:cxnLst/>
            <a:rect l="l" t="t" r="r" b="b"/>
            <a:pathLst>
              <a:path w="232410">
                <a:moveTo>
                  <a:pt x="0" y="0"/>
                </a:moveTo>
                <a:lnTo>
                  <a:pt x="23241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94889" y="5033009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19811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84979" y="5459729"/>
            <a:ext cx="900430" cy="0"/>
          </a:xfrm>
          <a:custGeom>
            <a:avLst/>
            <a:gdLst/>
            <a:ahLst/>
            <a:cxnLst/>
            <a:rect l="l" t="t" r="r" b="b"/>
            <a:pathLst>
              <a:path w="900429">
                <a:moveTo>
                  <a:pt x="0" y="0"/>
                </a:moveTo>
                <a:lnTo>
                  <a:pt x="90043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008245" y="5400675"/>
            <a:ext cx="185419" cy="1168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255770" y="5041900"/>
            <a:ext cx="483234" cy="3505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00" b="1" spc="65" dirty="0">
                <a:latin typeface="Times New Roman"/>
                <a:cs typeface="Times New Roman"/>
              </a:rPr>
              <a:t>N</a:t>
            </a:r>
            <a:r>
              <a:rPr sz="2100" b="1" spc="-105" dirty="0">
                <a:latin typeface="Times New Roman"/>
                <a:cs typeface="Times New Roman"/>
              </a:rPr>
              <a:t>u</a:t>
            </a:r>
            <a:r>
              <a:rPr sz="2100" b="1" spc="10" dirty="0">
                <a:latin typeface="Times New Roman"/>
                <a:cs typeface="Times New Roman"/>
              </a:rPr>
              <a:t>c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780279" y="5205729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60" h="30479">
                <a:moveTo>
                  <a:pt x="16510" y="29210"/>
                </a:moveTo>
                <a:lnTo>
                  <a:pt x="6350" y="29210"/>
                </a:lnTo>
                <a:lnTo>
                  <a:pt x="7620" y="30480"/>
                </a:lnTo>
                <a:lnTo>
                  <a:pt x="15240" y="30480"/>
                </a:lnTo>
                <a:lnTo>
                  <a:pt x="16510" y="29210"/>
                </a:lnTo>
                <a:close/>
              </a:path>
              <a:path w="22860" h="30479">
                <a:moveTo>
                  <a:pt x="17780" y="26670"/>
                </a:moveTo>
                <a:lnTo>
                  <a:pt x="5080" y="26670"/>
                </a:lnTo>
                <a:lnTo>
                  <a:pt x="5080" y="29210"/>
                </a:lnTo>
                <a:lnTo>
                  <a:pt x="17780" y="29210"/>
                </a:lnTo>
                <a:lnTo>
                  <a:pt x="17780" y="26670"/>
                </a:lnTo>
                <a:close/>
              </a:path>
              <a:path w="22860" h="30479">
                <a:moveTo>
                  <a:pt x="20320" y="25400"/>
                </a:moveTo>
                <a:lnTo>
                  <a:pt x="2540" y="25400"/>
                </a:lnTo>
                <a:lnTo>
                  <a:pt x="2540" y="26670"/>
                </a:lnTo>
                <a:lnTo>
                  <a:pt x="20320" y="26670"/>
                </a:lnTo>
                <a:lnTo>
                  <a:pt x="20320" y="25400"/>
                </a:lnTo>
                <a:close/>
              </a:path>
              <a:path w="22860" h="30479">
                <a:moveTo>
                  <a:pt x="22860" y="6350"/>
                </a:moveTo>
                <a:lnTo>
                  <a:pt x="0" y="6350"/>
                </a:lnTo>
                <a:lnTo>
                  <a:pt x="0" y="21590"/>
                </a:lnTo>
                <a:lnTo>
                  <a:pt x="1270" y="24130"/>
                </a:lnTo>
                <a:lnTo>
                  <a:pt x="1270" y="25400"/>
                </a:lnTo>
                <a:lnTo>
                  <a:pt x="21590" y="25400"/>
                </a:lnTo>
                <a:lnTo>
                  <a:pt x="21590" y="24130"/>
                </a:lnTo>
                <a:lnTo>
                  <a:pt x="22860" y="21590"/>
                </a:lnTo>
                <a:lnTo>
                  <a:pt x="22860" y="6350"/>
                </a:lnTo>
                <a:close/>
              </a:path>
              <a:path w="22860" h="30479">
                <a:moveTo>
                  <a:pt x="21590" y="5080"/>
                </a:moveTo>
                <a:lnTo>
                  <a:pt x="1270" y="5080"/>
                </a:lnTo>
                <a:lnTo>
                  <a:pt x="1270" y="6350"/>
                </a:lnTo>
                <a:lnTo>
                  <a:pt x="21590" y="6350"/>
                </a:lnTo>
                <a:lnTo>
                  <a:pt x="21590" y="5080"/>
                </a:lnTo>
                <a:close/>
              </a:path>
              <a:path w="22860" h="30479">
                <a:moveTo>
                  <a:pt x="17780" y="1270"/>
                </a:moveTo>
                <a:lnTo>
                  <a:pt x="5080" y="1270"/>
                </a:lnTo>
                <a:lnTo>
                  <a:pt x="2540" y="3810"/>
                </a:lnTo>
                <a:lnTo>
                  <a:pt x="2540" y="5080"/>
                </a:lnTo>
                <a:lnTo>
                  <a:pt x="20320" y="5080"/>
                </a:lnTo>
                <a:lnTo>
                  <a:pt x="20320" y="3810"/>
                </a:lnTo>
                <a:lnTo>
                  <a:pt x="17780" y="1270"/>
                </a:lnTo>
                <a:close/>
              </a:path>
              <a:path w="22860" h="30479">
                <a:moveTo>
                  <a:pt x="16510" y="0"/>
                </a:moveTo>
                <a:lnTo>
                  <a:pt x="6350" y="0"/>
                </a:lnTo>
                <a:lnTo>
                  <a:pt x="6350" y="1270"/>
                </a:lnTo>
                <a:lnTo>
                  <a:pt x="16510" y="1270"/>
                </a:lnTo>
                <a:lnTo>
                  <a:pt x="165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80279" y="5205729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60" h="30479">
                <a:moveTo>
                  <a:pt x="11430" y="0"/>
                </a:moveTo>
                <a:lnTo>
                  <a:pt x="12700" y="0"/>
                </a:lnTo>
                <a:lnTo>
                  <a:pt x="15240" y="0"/>
                </a:lnTo>
                <a:lnTo>
                  <a:pt x="16510" y="0"/>
                </a:lnTo>
                <a:lnTo>
                  <a:pt x="16510" y="1270"/>
                </a:lnTo>
                <a:lnTo>
                  <a:pt x="17780" y="1270"/>
                </a:lnTo>
                <a:lnTo>
                  <a:pt x="20320" y="3810"/>
                </a:lnTo>
                <a:lnTo>
                  <a:pt x="20320" y="5080"/>
                </a:lnTo>
                <a:lnTo>
                  <a:pt x="21590" y="5080"/>
                </a:lnTo>
                <a:lnTo>
                  <a:pt x="21590" y="6350"/>
                </a:lnTo>
                <a:lnTo>
                  <a:pt x="22860" y="6350"/>
                </a:lnTo>
                <a:lnTo>
                  <a:pt x="22860" y="8890"/>
                </a:lnTo>
                <a:lnTo>
                  <a:pt x="22860" y="10160"/>
                </a:lnTo>
                <a:lnTo>
                  <a:pt x="22860" y="11430"/>
                </a:lnTo>
                <a:lnTo>
                  <a:pt x="22860" y="13970"/>
                </a:lnTo>
                <a:lnTo>
                  <a:pt x="22860" y="15240"/>
                </a:lnTo>
                <a:lnTo>
                  <a:pt x="22860" y="16510"/>
                </a:lnTo>
                <a:lnTo>
                  <a:pt x="22860" y="19050"/>
                </a:lnTo>
                <a:lnTo>
                  <a:pt x="22860" y="20320"/>
                </a:lnTo>
                <a:lnTo>
                  <a:pt x="22860" y="21590"/>
                </a:lnTo>
                <a:lnTo>
                  <a:pt x="22860" y="21590"/>
                </a:lnTo>
                <a:lnTo>
                  <a:pt x="21590" y="24130"/>
                </a:lnTo>
                <a:lnTo>
                  <a:pt x="21590" y="25400"/>
                </a:lnTo>
                <a:lnTo>
                  <a:pt x="20320" y="25400"/>
                </a:lnTo>
                <a:lnTo>
                  <a:pt x="20320" y="26670"/>
                </a:lnTo>
                <a:lnTo>
                  <a:pt x="17780" y="26670"/>
                </a:lnTo>
                <a:lnTo>
                  <a:pt x="17780" y="29210"/>
                </a:lnTo>
                <a:lnTo>
                  <a:pt x="15240" y="30480"/>
                </a:lnTo>
                <a:lnTo>
                  <a:pt x="12700" y="30480"/>
                </a:lnTo>
                <a:lnTo>
                  <a:pt x="11430" y="30480"/>
                </a:lnTo>
                <a:lnTo>
                  <a:pt x="10160" y="30480"/>
                </a:lnTo>
                <a:lnTo>
                  <a:pt x="7620" y="30480"/>
                </a:lnTo>
                <a:lnTo>
                  <a:pt x="7620" y="30480"/>
                </a:lnTo>
                <a:lnTo>
                  <a:pt x="0" y="21590"/>
                </a:lnTo>
                <a:lnTo>
                  <a:pt x="0" y="20320"/>
                </a:lnTo>
                <a:lnTo>
                  <a:pt x="0" y="19050"/>
                </a:lnTo>
                <a:lnTo>
                  <a:pt x="0" y="16510"/>
                </a:lnTo>
                <a:lnTo>
                  <a:pt x="0" y="15240"/>
                </a:lnTo>
                <a:lnTo>
                  <a:pt x="0" y="13970"/>
                </a:lnTo>
                <a:lnTo>
                  <a:pt x="0" y="11430"/>
                </a:lnTo>
                <a:lnTo>
                  <a:pt x="0" y="10160"/>
                </a:lnTo>
                <a:lnTo>
                  <a:pt x="0" y="8890"/>
                </a:lnTo>
                <a:lnTo>
                  <a:pt x="0" y="6350"/>
                </a:lnTo>
                <a:lnTo>
                  <a:pt x="1270" y="6350"/>
                </a:lnTo>
                <a:lnTo>
                  <a:pt x="1270" y="5080"/>
                </a:lnTo>
                <a:lnTo>
                  <a:pt x="2540" y="5080"/>
                </a:lnTo>
                <a:lnTo>
                  <a:pt x="2540" y="3810"/>
                </a:lnTo>
                <a:lnTo>
                  <a:pt x="2540" y="3810"/>
                </a:lnTo>
                <a:lnTo>
                  <a:pt x="5080" y="1270"/>
                </a:lnTo>
                <a:lnTo>
                  <a:pt x="6350" y="1270"/>
                </a:lnTo>
                <a:lnTo>
                  <a:pt x="6350" y="0"/>
                </a:lnTo>
                <a:lnTo>
                  <a:pt x="7620" y="0"/>
                </a:lnTo>
                <a:lnTo>
                  <a:pt x="10160" y="0"/>
                </a:lnTo>
                <a:lnTo>
                  <a:pt x="11430" y="0"/>
                </a:lnTo>
                <a:close/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791709" y="51974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791709" y="51974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791709" y="5197475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10"/>
                </a:moveTo>
                <a:lnTo>
                  <a:pt x="1269" y="16510"/>
                </a:lnTo>
                <a:lnTo>
                  <a:pt x="126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792979" y="51974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792979" y="51974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792979" y="51974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792979" y="51974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792979" y="52057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1270" y="-8254"/>
                </a:moveTo>
                <a:lnTo>
                  <a:pt x="1270" y="825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795520" y="51974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795520" y="51974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795520" y="51974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795520" y="5197475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10"/>
                </a:moveTo>
                <a:lnTo>
                  <a:pt x="1269" y="16510"/>
                </a:lnTo>
                <a:lnTo>
                  <a:pt x="126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796790" y="51974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796790" y="5205729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254" y="635"/>
                </a:moveTo>
                <a:lnTo>
                  <a:pt x="8254" y="635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796790" y="51987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796790" y="51987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796790" y="51987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796790" y="5198745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09"/>
                </a:moveTo>
                <a:lnTo>
                  <a:pt x="1270" y="16509"/>
                </a:lnTo>
                <a:lnTo>
                  <a:pt x="127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798059" y="51987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798059" y="51987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798059" y="51987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798059" y="51987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798059" y="51987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798059" y="5207000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0" y="0"/>
                </a:moveTo>
                <a:lnTo>
                  <a:pt x="2539" y="253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800600" y="52012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800600" y="52012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800600" y="52012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800600" y="52012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800600" y="52012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800600" y="52012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800600" y="520954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254" y="635"/>
                </a:moveTo>
                <a:lnTo>
                  <a:pt x="8254" y="635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800600" y="5202554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10"/>
                </a:moveTo>
                <a:lnTo>
                  <a:pt x="1270" y="16510"/>
                </a:lnTo>
                <a:lnTo>
                  <a:pt x="127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801870" y="520255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801870" y="520255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801870" y="520255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801870" y="520255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801870" y="520255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801870" y="5210809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254" y="635"/>
                </a:moveTo>
                <a:lnTo>
                  <a:pt x="8254" y="635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01870" y="520382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801870" y="520382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801870" y="520382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801870" y="5203825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10"/>
                </a:moveTo>
                <a:lnTo>
                  <a:pt x="1269" y="16510"/>
                </a:lnTo>
                <a:lnTo>
                  <a:pt x="126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803140" y="5212079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8254" y="1270"/>
                </a:moveTo>
                <a:lnTo>
                  <a:pt x="8254" y="1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803140" y="52063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803140" y="52063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803140" y="52063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803140" y="52063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803140" y="521462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254" y="634"/>
                </a:moveTo>
                <a:lnTo>
                  <a:pt x="8254" y="634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803140" y="520763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03140" y="520763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803140" y="520763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803140" y="520763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803140" y="520763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803140" y="521589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254" y="635"/>
                </a:moveTo>
                <a:lnTo>
                  <a:pt x="8254" y="635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803140" y="52089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803140" y="52089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803140" y="52089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803140" y="5217159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8254" y="1269"/>
                </a:moveTo>
                <a:lnTo>
                  <a:pt x="8254" y="12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803140" y="52114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803140" y="52114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803140" y="52114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803140" y="52114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803140" y="521970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254" y="635"/>
                </a:moveTo>
                <a:lnTo>
                  <a:pt x="8254" y="635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803140" y="521271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803140" y="521271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803140" y="521271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803140" y="521271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803140" y="522097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254" y="634"/>
                </a:moveTo>
                <a:lnTo>
                  <a:pt x="8254" y="634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803140" y="52139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803140" y="52139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803140" y="52139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803140" y="5222240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8254" y="1270"/>
                </a:moveTo>
                <a:lnTo>
                  <a:pt x="8254" y="1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803140" y="521652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803140" y="521652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803140" y="521652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803140" y="521652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803140" y="521652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803140" y="5224779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254" y="635"/>
                </a:moveTo>
                <a:lnTo>
                  <a:pt x="8254" y="635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803140" y="521779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803140" y="521779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803140" y="521779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803140" y="522605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254" y="635"/>
                </a:moveTo>
                <a:lnTo>
                  <a:pt x="8254" y="635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803140" y="52190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803140" y="52190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803140" y="52190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803140" y="52190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803140" y="52190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801870" y="5227320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1269" y="0"/>
                </a:moveTo>
                <a:lnTo>
                  <a:pt x="0" y="253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801870" y="52216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801870" y="52216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801870" y="52216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801870" y="52216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801870" y="52216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801870" y="5229859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254" y="635"/>
                </a:moveTo>
                <a:lnTo>
                  <a:pt x="8254" y="635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801870" y="52228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801870" y="52228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801870" y="52228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800600" y="5222875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10"/>
                </a:moveTo>
                <a:lnTo>
                  <a:pt x="1270" y="16510"/>
                </a:lnTo>
                <a:lnTo>
                  <a:pt x="127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800600" y="52228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800600" y="5231129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254" y="635"/>
                </a:moveTo>
                <a:lnTo>
                  <a:pt x="8254" y="635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800600" y="52241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800600" y="52241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800600" y="52241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800600" y="52241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800600" y="52241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799329" y="52241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0"/>
                </a:moveTo>
                <a:lnTo>
                  <a:pt x="0" y="1650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98059" y="5232400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8254" y="1269"/>
                </a:moveTo>
                <a:lnTo>
                  <a:pt x="8254" y="12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98059" y="52266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98059" y="52266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798059" y="52266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96790" y="5226684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09"/>
                </a:moveTo>
                <a:lnTo>
                  <a:pt x="1270" y="16509"/>
                </a:lnTo>
                <a:lnTo>
                  <a:pt x="127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796790" y="52266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796790" y="52266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796790" y="52266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796790" y="52266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796790" y="52266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795520" y="52349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69" y="0"/>
                </a:moveTo>
                <a:lnTo>
                  <a:pt x="0" y="127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795520" y="522795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795520" y="522795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795520" y="522795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792979" y="523620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1270" y="-8255"/>
                </a:moveTo>
                <a:lnTo>
                  <a:pt x="1270" y="825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792979" y="522795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792979" y="522795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792979" y="522795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792979" y="522795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791709" y="5227954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10"/>
                </a:moveTo>
                <a:lnTo>
                  <a:pt x="1269" y="16510"/>
                </a:lnTo>
                <a:lnTo>
                  <a:pt x="126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791709" y="522795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791709" y="522795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791709" y="522795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790440" y="5227954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10"/>
                </a:moveTo>
                <a:lnTo>
                  <a:pt x="1270" y="16510"/>
                </a:lnTo>
                <a:lnTo>
                  <a:pt x="127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790440" y="522795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790440" y="522795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790440" y="522795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789170" y="522795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0"/>
                </a:moveTo>
                <a:lnTo>
                  <a:pt x="0" y="165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787900" y="522795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787900" y="522795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787900" y="522795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786629" y="52349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127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786629" y="52266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786629" y="52266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786629" y="52266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786629" y="52266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786629" y="52266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785359" y="5226684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09"/>
                </a:moveTo>
                <a:lnTo>
                  <a:pt x="1269" y="16509"/>
                </a:lnTo>
                <a:lnTo>
                  <a:pt x="1269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785359" y="52266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785359" y="52266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785359" y="52266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785359" y="5232400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8254" y="1269"/>
                </a:moveTo>
                <a:lnTo>
                  <a:pt x="8254" y="12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784090" y="52241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0"/>
                </a:moveTo>
                <a:lnTo>
                  <a:pt x="0" y="1650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782820" y="52241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782820" y="52241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782820" y="52241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782820" y="52241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782820" y="52241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782820" y="5231129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254" y="635"/>
                </a:moveTo>
                <a:lnTo>
                  <a:pt x="8254" y="635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782820" y="52228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781550" y="5222875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10"/>
                </a:moveTo>
                <a:lnTo>
                  <a:pt x="1270" y="16510"/>
                </a:lnTo>
                <a:lnTo>
                  <a:pt x="127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781550" y="52228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781550" y="52228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781550" y="52228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781550" y="5229859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254" y="635"/>
                </a:moveTo>
                <a:lnTo>
                  <a:pt x="8254" y="635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781550" y="52216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781550" y="52216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781550" y="52216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781550" y="52216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781550" y="52216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780279" y="5227320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1270" y="253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780279" y="52190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780279" y="52190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780279" y="52190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780279" y="52190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780279" y="52190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780279" y="522605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254" y="635"/>
                </a:moveTo>
                <a:lnTo>
                  <a:pt x="8254" y="635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780279" y="521779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780279" y="521779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780279" y="521779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780279" y="5224779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254" y="635"/>
                </a:moveTo>
                <a:lnTo>
                  <a:pt x="8254" y="635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780279" y="521652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780279" y="521652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780279" y="521652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780279" y="521652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780279" y="521652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780279" y="5222240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8254" y="1270"/>
                </a:moveTo>
                <a:lnTo>
                  <a:pt x="8254" y="1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780279" y="52139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780279" y="52139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780279" y="52139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780279" y="522097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254" y="634"/>
                </a:moveTo>
                <a:lnTo>
                  <a:pt x="8254" y="634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780279" y="521271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780279" y="521271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780279" y="521271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780279" y="521271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780279" y="521970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254" y="635"/>
                </a:moveTo>
                <a:lnTo>
                  <a:pt x="8254" y="635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780279" y="52114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780279" y="52114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780279" y="52114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780279" y="52114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780279" y="5217159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8254" y="1269"/>
                </a:moveTo>
                <a:lnTo>
                  <a:pt x="8254" y="12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780279" y="52089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780279" y="52089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780279" y="52089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780279" y="521589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254" y="635"/>
                </a:moveTo>
                <a:lnTo>
                  <a:pt x="8254" y="635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780279" y="520763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780279" y="520763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780279" y="520763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780279" y="520763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780279" y="520763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780279" y="521462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254" y="634"/>
                </a:moveTo>
                <a:lnTo>
                  <a:pt x="8254" y="634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780279" y="52063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780279" y="52063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780279" y="52063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780279" y="52063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780279" y="5212079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8254" y="1270"/>
                </a:moveTo>
                <a:lnTo>
                  <a:pt x="8254" y="1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4780279" y="5203825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10"/>
                </a:moveTo>
                <a:lnTo>
                  <a:pt x="1270" y="16510"/>
                </a:lnTo>
                <a:lnTo>
                  <a:pt x="127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781550" y="520382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781550" y="520382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781550" y="520382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781550" y="5210809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254" y="635"/>
                </a:moveTo>
                <a:lnTo>
                  <a:pt x="8254" y="635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781550" y="520255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781550" y="520255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4781550" y="520255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781550" y="520255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781550" y="520255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781550" y="5202554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10"/>
                </a:moveTo>
                <a:lnTo>
                  <a:pt x="1270" y="16510"/>
                </a:lnTo>
                <a:lnTo>
                  <a:pt x="127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782820" y="520954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254" y="635"/>
                </a:moveTo>
                <a:lnTo>
                  <a:pt x="8254" y="635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4782820" y="52012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4782820" y="52012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4782820" y="52012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4782820" y="52012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4782820" y="52012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4782820" y="52012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782820" y="5207000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0" y="2539"/>
                </a:moveTo>
                <a:lnTo>
                  <a:pt x="2539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4785359" y="51987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785359" y="51987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4785359" y="51987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4785359" y="51987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4785359" y="51987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4785359" y="5198745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09"/>
                </a:moveTo>
                <a:lnTo>
                  <a:pt x="1269" y="16509"/>
                </a:lnTo>
                <a:lnTo>
                  <a:pt x="1269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4786629" y="51987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4786629" y="51987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4786629" y="51987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4786629" y="5205729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254" y="635"/>
                </a:moveTo>
                <a:lnTo>
                  <a:pt x="8254" y="635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4786629" y="51974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4786629" y="5197475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10"/>
                </a:moveTo>
                <a:lnTo>
                  <a:pt x="1270" y="16510"/>
                </a:lnTo>
                <a:lnTo>
                  <a:pt x="127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4787900" y="51974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4787900" y="51974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4787900" y="51974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4789170" y="51974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0"/>
                </a:moveTo>
                <a:lnTo>
                  <a:pt x="0" y="165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4790440" y="51974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4790440" y="51974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4790440" y="51974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4790440" y="5197475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10"/>
                </a:moveTo>
                <a:lnTo>
                  <a:pt x="1270" y="16510"/>
                </a:lnTo>
                <a:lnTo>
                  <a:pt x="127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791709" y="51974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4791709" y="51974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4780279" y="5276850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60" h="30479">
                <a:moveTo>
                  <a:pt x="16510" y="29209"/>
                </a:moveTo>
                <a:lnTo>
                  <a:pt x="6350" y="29209"/>
                </a:lnTo>
                <a:lnTo>
                  <a:pt x="6350" y="30480"/>
                </a:lnTo>
                <a:lnTo>
                  <a:pt x="16510" y="30480"/>
                </a:lnTo>
                <a:lnTo>
                  <a:pt x="16510" y="29209"/>
                </a:lnTo>
                <a:close/>
              </a:path>
              <a:path w="22860" h="30479">
                <a:moveTo>
                  <a:pt x="20320" y="25400"/>
                </a:moveTo>
                <a:lnTo>
                  <a:pt x="2540" y="25400"/>
                </a:lnTo>
                <a:lnTo>
                  <a:pt x="2540" y="26669"/>
                </a:lnTo>
                <a:lnTo>
                  <a:pt x="5080" y="29209"/>
                </a:lnTo>
                <a:lnTo>
                  <a:pt x="17780" y="29209"/>
                </a:lnTo>
                <a:lnTo>
                  <a:pt x="20320" y="26669"/>
                </a:lnTo>
                <a:lnTo>
                  <a:pt x="20320" y="25400"/>
                </a:lnTo>
                <a:close/>
              </a:path>
              <a:path w="22860" h="30479">
                <a:moveTo>
                  <a:pt x="21590" y="24130"/>
                </a:moveTo>
                <a:lnTo>
                  <a:pt x="1270" y="24130"/>
                </a:lnTo>
                <a:lnTo>
                  <a:pt x="1270" y="25400"/>
                </a:lnTo>
                <a:lnTo>
                  <a:pt x="21590" y="25400"/>
                </a:lnTo>
                <a:lnTo>
                  <a:pt x="21590" y="24130"/>
                </a:lnTo>
                <a:close/>
              </a:path>
              <a:path w="22860" h="30479">
                <a:moveTo>
                  <a:pt x="21590" y="5080"/>
                </a:moveTo>
                <a:lnTo>
                  <a:pt x="1270" y="5080"/>
                </a:lnTo>
                <a:lnTo>
                  <a:pt x="1270" y="6350"/>
                </a:lnTo>
                <a:lnTo>
                  <a:pt x="0" y="889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8890"/>
                </a:lnTo>
                <a:lnTo>
                  <a:pt x="21590" y="6350"/>
                </a:lnTo>
                <a:lnTo>
                  <a:pt x="21590" y="5080"/>
                </a:lnTo>
                <a:close/>
              </a:path>
              <a:path w="22860" h="30479">
                <a:moveTo>
                  <a:pt x="20320" y="3809"/>
                </a:moveTo>
                <a:lnTo>
                  <a:pt x="2540" y="3809"/>
                </a:lnTo>
                <a:lnTo>
                  <a:pt x="2540" y="5080"/>
                </a:lnTo>
                <a:lnTo>
                  <a:pt x="20320" y="5080"/>
                </a:lnTo>
                <a:lnTo>
                  <a:pt x="20320" y="3809"/>
                </a:lnTo>
                <a:close/>
              </a:path>
              <a:path w="22860" h="30479">
                <a:moveTo>
                  <a:pt x="17780" y="1269"/>
                </a:moveTo>
                <a:lnTo>
                  <a:pt x="5080" y="1269"/>
                </a:lnTo>
                <a:lnTo>
                  <a:pt x="5080" y="3809"/>
                </a:lnTo>
                <a:lnTo>
                  <a:pt x="17780" y="3809"/>
                </a:lnTo>
                <a:lnTo>
                  <a:pt x="17780" y="1269"/>
                </a:lnTo>
                <a:close/>
              </a:path>
              <a:path w="22860" h="30479">
                <a:moveTo>
                  <a:pt x="15240" y="0"/>
                </a:moveTo>
                <a:lnTo>
                  <a:pt x="7620" y="0"/>
                </a:lnTo>
                <a:lnTo>
                  <a:pt x="6350" y="1269"/>
                </a:lnTo>
                <a:lnTo>
                  <a:pt x="16510" y="1269"/>
                </a:lnTo>
                <a:lnTo>
                  <a:pt x="15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780279" y="5276850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60" h="30479">
                <a:moveTo>
                  <a:pt x="11430" y="0"/>
                </a:moveTo>
                <a:lnTo>
                  <a:pt x="12700" y="0"/>
                </a:lnTo>
                <a:lnTo>
                  <a:pt x="15240" y="0"/>
                </a:lnTo>
                <a:lnTo>
                  <a:pt x="16510" y="1269"/>
                </a:lnTo>
                <a:lnTo>
                  <a:pt x="17780" y="1269"/>
                </a:lnTo>
                <a:lnTo>
                  <a:pt x="17780" y="3809"/>
                </a:lnTo>
                <a:lnTo>
                  <a:pt x="20320" y="3809"/>
                </a:lnTo>
                <a:lnTo>
                  <a:pt x="20320" y="5080"/>
                </a:lnTo>
                <a:lnTo>
                  <a:pt x="21590" y="5080"/>
                </a:lnTo>
                <a:lnTo>
                  <a:pt x="21590" y="6350"/>
                </a:lnTo>
                <a:lnTo>
                  <a:pt x="22860" y="8890"/>
                </a:lnTo>
                <a:lnTo>
                  <a:pt x="22860" y="10159"/>
                </a:lnTo>
                <a:lnTo>
                  <a:pt x="22860" y="11430"/>
                </a:lnTo>
                <a:lnTo>
                  <a:pt x="22860" y="13969"/>
                </a:lnTo>
                <a:lnTo>
                  <a:pt x="22860" y="15240"/>
                </a:lnTo>
                <a:lnTo>
                  <a:pt x="22860" y="16509"/>
                </a:lnTo>
                <a:lnTo>
                  <a:pt x="22860" y="19050"/>
                </a:lnTo>
                <a:lnTo>
                  <a:pt x="22860" y="20319"/>
                </a:lnTo>
                <a:lnTo>
                  <a:pt x="22860" y="21590"/>
                </a:lnTo>
                <a:lnTo>
                  <a:pt x="22860" y="24130"/>
                </a:lnTo>
                <a:lnTo>
                  <a:pt x="21590" y="24130"/>
                </a:lnTo>
                <a:lnTo>
                  <a:pt x="21590" y="25400"/>
                </a:lnTo>
                <a:lnTo>
                  <a:pt x="20320" y="25400"/>
                </a:lnTo>
                <a:lnTo>
                  <a:pt x="20320" y="26669"/>
                </a:lnTo>
                <a:lnTo>
                  <a:pt x="20320" y="26669"/>
                </a:lnTo>
                <a:lnTo>
                  <a:pt x="16510" y="29209"/>
                </a:lnTo>
                <a:lnTo>
                  <a:pt x="16510" y="30480"/>
                </a:lnTo>
                <a:lnTo>
                  <a:pt x="15240" y="30480"/>
                </a:lnTo>
                <a:lnTo>
                  <a:pt x="12700" y="30480"/>
                </a:lnTo>
                <a:lnTo>
                  <a:pt x="11430" y="30480"/>
                </a:lnTo>
                <a:lnTo>
                  <a:pt x="10160" y="30480"/>
                </a:lnTo>
                <a:lnTo>
                  <a:pt x="7620" y="30480"/>
                </a:lnTo>
                <a:lnTo>
                  <a:pt x="6350" y="30480"/>
                </a:lnTo>
                <a:lnTo>
                  <a:pt x="6350" y="30480"/>
                </a:lnTo>
                <a:lnTo>
                  <a:pt x="2540" y="26669"/>
                </a:lnTo>
                <a:lnTo>
                  <a:pt x="2540" y="25400"/>
                </a:lnTo>
                <a:lnTo>
                  <a:pt x="1270" y="25400"/>
                </a:lnTo>
                <a:lnTo>
                  <a:pt x="1270" y="24130"/>
                </a:lnTo>
                <a:lnTo>
                  <a:pt x="0" y="24130"/>
                </a:lnTo>
                <a:lnTo>
                  <a:pt x="0" y="21590"/>
                </a:lnTo>
                <a:lnTo>
                  <a:pt x="0" y="20319"/>
                </a:lnTo>
                <a:lnTo>
                  <a:pt x="0" y="19050"/>
                </a:lnTo>
                <a:lnTo>
                  <a:pt x="0" y="16509"/>
                </a:lnTo>
                <a:lnTo>
                  <a:pt x="0" y="15240"/>
                </a:lnTo>
                <a:lnTo>
                  <a:pt x="0" y="13969"/>
                </a:lnTo>
                <a:lnTo>
                  <a:pt x="0" y="11430"/>
                </a:lnTo>
                <a:lnTo>
                  <a:pt x="0" y="10159"/>
                </a:lnTo>
                <a:lnTo>
                  <a:pt x="0" y="8890"/>
                </a:lnTo>
                <a:lnTo>
                  <a:pt x="0" y="8890"/>
                </a:lnTo>
                <a:lnTo>
                  <a:pt x="1270" y="6350"/>
                </a:lnTo>
                <a:lnTo>
                  <a:pt x="1270" y="5080"/>
                </a:lnTo>
                <a:lnTo>
                  <a:pt x="2540" y="5080"/>
                </a:lnTo>
                <a:lnTo>
                  <a:pt x="2540" y="3809"/>
                </a:lnTo>
                <a:lnTo>
                  <a:pt x="5080" y="3809"/>
                </a:lnTo>
                <a:lnTo>
                  <a:pt x="5080" y="1269"/>
                </a:lnTo>
                <a:lnTo>
                  <a:pt x="6350" y="1269"/>
                </a:lnTo>
                <a:lnTo>
                  <a:pt x="7620" y="0"/>
                </a:lnTo>
                <a:lnTo>
                  <a:pt x="10160" y="0"/>
                </a:lnTo>
                <a:lnTo>
                  <a:pt x="11430" y="0"/>
                </a:lnTo>
                <a:close/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4791709" y="526859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4791709" y="526859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4791709" y="5268595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09"/>
                </a:moveTo>
                <a:lnTo>
                  <a:pt x="1269" y="16509"/>
                </a:lnTo>
                <a:lnTo>
                  <a:pt x="1269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4792979" y="526859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4792979" y="526859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4792979" y="526859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4792979" y="526859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4792979" y="527685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1270" y="-8255"/>
                </a:moveTo>
                <a:lnTo>
                  <a:pt x="1270" y="825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4795520" y="526859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795520" y="526859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795520" y="526859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795520" y="527685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1269" y="126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796790" y="52698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4796790" y="52698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796790" y="52698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4796790" y="52698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4796790" y="52698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4796790" y="5269865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10"/>
                </a:moveTo>
                <a:lnTo>
                  <a:pt x="1270" y="16510"/>
                </a:lnTo>
                <a:lnTo>
                  <a:pt x="127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4798059" y="52698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4798059" y="52698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4798059" y="5278120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8254" y="1269"/>
                </a:moveTo>
                <a:lnTo>
                  <a:pt x="8254" y="12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4798059" y="52724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4799329" y="5269865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90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4800600" y="52724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4800600" y="52724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4800600" y="52724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4800600" y="52724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4800600" y="52724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4800600" y="5280659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254" y="634"/>
                </a:moveTo>
                <a:lnTo>
                  <a:pt x="8254" y="634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4800600" y="52736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4800600" y="5273675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10"/>
                </a:moveTo>
                <a:lnTo>
                  <a:pt x="1270" y="16510"/>
                </a:lnTo>
                <a:lnTo>
                  <a:pt x="127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4801870" y="52736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4801870" y="52736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4801870" y="52736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4801870" y="5281929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254" y="635"/>
                </a:moveTo>
                <a:lnTo>
                  <a:pt x="8254" y="635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4801870" y="52749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4801870" y="52749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4801870" y="52749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4801870" y="52749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4801870" y="52749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4801870" y="5283200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0"/>
                </a:moveTo>
                <a:lnTo>
                  <a:pt x="1269" y="254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4803140" y="52774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4803140" y="52774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4803140" y="52774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4803140" y="52774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4803140" y="52774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4803140" y="528574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254" y="635"/>
                </a:moveTo>
                <a:lnTo>
                  <a:pt x="8254" y="635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4803140" y="527875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4803140" y="527875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4803140" y="527875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4803140" y="5287009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254" y="634"/>
                </a:moveTo>
                <a:lnTo>
                  <a:pt x="8254" y="634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4803140" y="528002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4803140" y="528002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4803140" y="528002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4803140" y="528002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4803140" y="528002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4803140" y="5288279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8254" y="1270"/>
                </a:moveTo>
                <a:lnTo>
                  <a:pt x="8254" y="1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4803140" y="52825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4803140" y="52825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4803140" y="52825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4803140" y="529082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254" y="634"/>
                </a:moveTo>
                <a:lnTo>
                  <a:pt x="8254" y="634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4803140" y="528383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4803140" y="528383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4803140" y="528383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4803140" y="528383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4803140" y="529209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254" y="635"/>
                </a:moveTo>
                <a:lnTo>
                  <a:pt x="8254" y="635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4803140" y="52851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4803140" y="52851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4803140" y="52851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4803140" y="52851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4803140" y="5293359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8254" y="1269"/>
                </a:moveTo>
                <a:lnTo>
                  <a:pt x="8254" y="12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4803140" y="52876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4803140" y="52876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4803140" y="52876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4803140" y="52876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4803140" y="529590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254" y="634"/>
                </a:moveTo>
                <a:lnTo>
                  <a:pt x="8254" y="634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4803140" y="528891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4803140" y="528891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4803140" y="528891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4803140" y="528891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4803140" y="529717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254" y="634"/>
                </a:moveTo>
                <a:lnTo>
                  <a:pt x="8254" y="634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4803140" y="52901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4803140" y="52901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4803140" y="52901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4803140" y="52901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4803140" y="5298440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8254" y="1270"/>
                </a:moveTo>
                <a:lnTo>
                  <a:pt x="8254" y="1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4801870" y="5292725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10"/>
                </a:moveTo>
                <a:lnTo>
                  <a:pt x="1269" y="16510"/>
                </a:lnTo>
                <a:lnTo>
                  <a:pt x="126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4801870" y="529272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4801870" y="529272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4801870" y="529272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4801870" y="5300979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254" y="635"/>
                </a:moveTo>
                <a:lnTo>
                  <a:pt x="8254" y="635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4801870" y="529399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4801870" y="529399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4801870" y="529399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4801870" y="529399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4801870" y="529399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4800600" y="5293995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09"/>
                </a:moveTo>
                <a:lnTo>
                  <a:pt x="1270" y="16509"/>
                </a:lnTo>
                <a:lnTo>
                  <a:pt x="127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4800600" y="530225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254" y="634"/>
                </a:moveTo>
                <a:lnTo>
                  <a:pt x="8254" y="634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4800600" y="52952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4800600" y="52952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4800600" y="52952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4800600" y="52952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4800600" y="52952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4800600" y="52952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4798059" y="5303520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2539" y="0"/>
                </a:moveTo>
                <a:lnTo>
                  <a:pt x="0" y="253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4798059" y="52978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4798059" y="52978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4798059" y="52978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4798059" y="52978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4798059" y="52978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4796790" y="5297804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10"/>
                </a:moveTo>
                <a:lnTo>
                  <a:pt x="1270" y="16510"/>
                </a:lnTo>
                <a:lnTo>
                  <a:pt x="127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4796790" y="52978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4796790" y="52978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4796790" y="52978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4796790" y="5306059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254" y="634"/>
                </a:moveTo>
                <a:lnTo>
                  <a:pt x="8254" y="634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4796790" y="52990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4795520" y="5299075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10"/>
                </a:moveTo>
                <a:lnTo>
                  <a:pt x="1269" y="16510"/>
                </a:lnTo>
                <a:lnTo>
                  <a:pt x="126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4795520" y="52990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4795520" y="52990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4795520" y="52990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4792979" y="53073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1270" y="-8254"/>
                </a:moveTo>
                <a:lnTo>
                  <a:pt x="1270" y="825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4792979" y="52990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4792979" y="52990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4792979" y="52990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4792979" y="52990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4791709" y="5299075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10"/>
                </a:moveTo>
                <a:lnTo>
                  <a:pt x="1269" y="16510"/>
                </a:lnTo>
                <a:lnTo>
                  <a:pt x="126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4791709" y="52990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4791709" y="52990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4791709" y="52990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4790440" y="5299075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10"/>
                </a:moveTo>
                <a:lnTo>
                  <a:pt x="1270" y="16510"/>
                </a:lnTo>
                <a:lnTo>
                  <a:pt x="127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4790440" y="52990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4790440" y="52990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4790440" y="52990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4789170" y="52990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0"/>
                </a:moveTo>
                <a:lnTo>
                  <a:pt x="0" y="165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4787900" y="52990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4787900" y="52990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4787900" y="52990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4786629" y="5299075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10"/>
                </a:moveTo>
                <a:lnTo>
                  <a:pt x="1270" y="16510"/>
                </a:lnTo>
                <a:lnTo>
                  <a:pt x="127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4786629" y="52990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4786629" y="5306059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254" y="634"/>
                </a:moveTo>
                <a:lnTo>
                  <a:pt x="8254" y="634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4786629" y="52978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4786629" y="52978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4786629" y="52978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4785359" y="5297804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10"/>
                </a:moveTo>
                <a:lnTo>
                  <a:pt x="1269" y="16510"/>
                </a:lnTo>
                <a:lnTo>
                  <a:pt x="126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4785359" y="52978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4785359" y="52978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4785359" y="52978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4785359" y="52978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4785359" y="52978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4782820" y="5303520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2539" y="253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4782820" y="52952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4782820" y="52952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4782820" y="52952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4782820" y="52952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4782820" y="52952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4782820" y="52952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4782820" y="530225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254" y="634"/>
                </a:moveTo>
                <a:lnTo>
                  <a:pt x="8254" y="634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4781550" y="5293995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09"/>
                </a:moveTo>
                <a:lnTo>
                  <a:pt x="1270" y="16509"/>
                </a:lnTo>
                <a:lnTo>
                  <a:pt x="127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4781550" y="529399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4781550" y="529399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4781550" y="529399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4781550" y="529399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4781550" y="529399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4781550" y="5300979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254" y="635"/>
                </a:moveTo>
                <a:lnTo>
                  <a:pt x="8254" y="635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4781550" y="529272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4781550" y="529272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4781550" y="529272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4780279" y="5292725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10"/>
                </a:moveTo>
                <a:lnTo>
                  <a:pt x="1270" y="16510"/>
                </a:lnTo>
                <a:lnTo>
                  <a:pt x="127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4780279" y="5298440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8254" y="1270"/>
                </a:moveTo>
                <a:lnTo>
                  <a:pt x="8254" y="1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4780279" y="52901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4780279" y="52901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4780279" y="52901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4780279" y="52901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4780279" y="529717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254" y="634"/>
                </a:moveTo>
                <a:lnTo>
                  <a:pt x="8254" y="634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4780279" y="528891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4780279" y="528891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4780279" y="528891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4780279" y="528891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4780279" y="529590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254" y="634"/>
                </a:moveTo>
                <a:lnTo>
                  <a:pt x="8254" y="634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4780279" y="52876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4780279" y="52876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4780279" y="52876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4780279" y="52876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4780279" y="5293359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8254" y="1269"/>
                </a:moveTo>
                <a:lnTo>
                  <a:pt x="8254" y="12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4780279" y="52851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4780279" y="52851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4780279" y="52851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4780279" y="52851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4780279" y="529209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254" y="635"/>
                </a:moveTo>
                <a:lnTo>
                  <a:pt x="8254" y="635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4780279" y="528383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4780279" y="528383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4780279" y="528383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4780279" y="528383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4780279" y="529082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254" y="634"/>
                </a:moveTo>
                <a:lnTo>
                  <a:pt x="8254" y="634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4780279" y="52825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4780279" y="52825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4780279" y="52825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4780279" y="5288279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8254" y="1270"/>
                </a:moveTo>
                <a:lnTo>
                  <a:pt x="8254" y="1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4780279" y="528002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4780279" y="528002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4780279" y="528002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4780279" y="528002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4780279" y="528002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4780279" y="5287009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254" y="634"/>
                </a:moveTo>
                <a:lnTo>
                  <a:pt x="8254" y="634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4780279" y="527875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4780279" y="527875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4780279" y="527875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4780279" y="528574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254" y="635"/>
                </a:moveTo>
                <a:lnTo>
                  <a:pt x="8254" y="635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4780279" y="52774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4780279" y="52774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4780279" y="52774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4780279" y="52774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4780279" y="52774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4780279" y="5283200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2540"/>
                </a:moveTo>
                <a:lnTo>
                  <a:pt x="127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4781550" y="52749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4781550" y="52749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4781550" y="52749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4781550" y="52749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4781550" y="527494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4781550" y="5281929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254" y="635"/>
                </a:moveTo>
                <a:lnTo>
                  <a:pt x="8254" y="635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4781550" y="52736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4781550" y="52736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4781550" y="52736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4781550" y="5273675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10"/>
                </a:moveTo>
                <a:lnTo>
                  <a:pt x="1270" y="16510"/>
                </a:lnTo>
                <a:lnTo>
                  <a:pt x="127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4782820" y="527367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4782820" y="5280659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254" y="634"/>
                </a:moveTo>
                <a:lnTo>
                  <a:pt x="8254" y="634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4782820" y="52724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4782820" y="52724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4782820" y="52724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4782820" y="52724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4782820" y="52724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4784090" y="527240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0"/>
                </a:moveTo>
                <a:lnTo>
                  <a:pt x="0" y="165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4785359" y="5278120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8254" y="1269"/>
                </a:moveTo>
                <a:lnTo>
                  <a:pt x="8254" y="12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4785359" y="52698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785359" y="52698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4785359" y="52698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4785359" y="5269865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10"/>
                </a:moveTo>
                <a:lnTo>
                  <a:pt x="1269" y="16510"/>
                </a:lnTo>
                <a:lnTo>
                  <a:pt x="126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786629" y="52698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4786629" y="52698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4786629" y="52698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4786629" y="52698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4786629" y="526986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10"/>
                </a:move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4786629" y="527685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4787900" y="526859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4787900" y="526859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4787900" y="526859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4789170" y="526859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0"/>
                </a:moveTo>
                <a:lnTo>
                  <a:pt x="0" y="1650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4790440" y="526859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4790440" y="526859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4790440" y="526859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4790440" y="5268595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09"/>
                </a:moveTo>
                <a:lnTo>
                  <a:pt x="1270" y="16509"/>
                </a:lnTo>
                <a:lnTo>
                  <a:pt x="127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4791709" y="526859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4791709" y="5268595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509"/>
                </a:move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4770120" y="5128259"/>
            <a:ext cx="21590" cy="10160"/>
          </a:xfrm>
          <a:custGeom>
            <a:avLst/>
            <a:gdLst/>
            <a:ahLst/>
            <a:cxnLst/>
            <a:rect l="l" t="t" r="r" b="b"/>
            <a:pathLst>
              <a:path w="21589" h="10160">
                <a:moveTo>
                  <a:pt x="21589" y="1015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4765040" y="5126990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5080" y="127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4745990" y="5118100"/>
            <a:ext cx="19050" cy="8890"/>
          </a:xfrm>
          <a:custGeom>
            <a:avLst/>
            <a:gdLst/>
            <a:ahLst/>
            <a:cxnLst/>
            <a:rect l="l" t="t" r="r" b="b"/>
            <a:pathLst>
              <a:path w="19050" h="8889">
                <a:moveTo>
                  <a:pt x="19050" y="8889"/>
                </a:moveTo>
                <a:lnTo>
                  <a:pt x="0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4740909" y="5116829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5079" y="127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4720590" y="5107940"/>
            <a:ext cx="20320" cy="8890"/>
          </a:xfrm>
          <a:custGeom>
            <a:avLst/>
            <a:gdLst/>
            <a:ahLst/>
            <a:cxnLst/>
            <a:rect l="l" t="t" r="r" b="b"/>
            <a:pathLst>
              <a:path w="20320" h="8889">
                <a:moveTo>
                  <a:pt x="20320" y="889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4715509" y="5104129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5079" y="381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4696459" y="5097779"/>
            <a:ext cx="19050" cy="6350"/>
          </a:xfrm>
          <a:custGeom>
            <a:avLst/>
            <a:gdLst/>
            <a:ahLst/>
            <a:cxnLst/>
            <a:rect l="l" t="t" r="r" b="b"/>
            <a:pathLst>
              <a:path w="19050" h="6350">
                <a:moveTo>
                  <a:pt x="19050" y="635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4691379" y="5093970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5080" y="380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4671059" y="5087620"/>
            <a:ext cx="20320" cy="6350"/>
          </a:xfrm>
          <a:custGeom>
            <a:avLst/>
            <a:gdLst/>
            <a:ahLst/>
            <a:cxnLst/>
            <a:rect l="l" t="t" r="r" b="b"/>
            <a:pathLst>
              <a:path w="20320" h="6350">
                <a:moveTo>
                  <a:pt x="20319" y="634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4665979" y="5083809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5080" y="380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4646929" y="5077459"/>
            <a:ext cx="19050" cy="6350"/>
          </a:xfrm>
          <a:custGeom>
            <a:avLst/>
            <a:gdLst/>
            <a:ahLst/>
            <a:cxnLst/>
            <a:rect l="l" t="t" r="r" b="b"/>
            <a:pathLst>
              <a:path w="19050" h="6350">
                <a:moveTo>
                  <a:pt x="19050" y="635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4641850" y="5076190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5079" y="1270"/>
                </a:moveTo>
                <a:lnTo>
                  <a:pt x="0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4618990" y="5067300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89">
                <a:moveTo>
                  <a:pt x="22860" y="888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4613909" y="5066029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5079" y="127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4593590" y="5058409"/>
            <a:ext cx="20320" cy="7620"/>
          </a:xfrm>
          <a:custGeom>
            <a:avLst/>
            <a:gdLst/>
            <a:ahLst/>
            <a:cxnLst/>
            <a:rect l="l" t="t" r="r" b="b"/>
            <a:pathLst>
              <a:path w="20320" h="7620">
                <a:moveTo>
                  <a:pt x="20320" y="761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4588509" y="5057140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5079" y="1270"/>
                </a:moveTo>
                <a:lnTo>
                  <a:pt x="0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4566920" y="5050790"/>
            <a:ext cx="21590" cy="6350"/>
          </a:xfrm>
          <a:custGeom>
            <a:avLst/>
            <a:gdLst/>
            <a:ahLst/>
            <a:cxnLst/>
            <a:rect l="l" t="t" r="r" b="b"/>
            <a:pathLst>
              <a:path w="21589" h="6350">
                <a:moveTo>
                  <a:pt x="21589" y="635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4561840" y="5048250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5080" y="253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4541520" y="5040629"/>
            <a:ext cx="20320" cy="7620"/>
          </a:xfrm>
          <a:custGeom>
            <a:avLst/>
            <a:gdLst/>
            <a:ahLst/>
            <a:cxnLst/>
            <a:rect l="l" t="t" r="r" b="b"/>
            <a:pathLst>
              <a:path w="20320" h="7620">
                <a:moveTo>
                  <a:pt x="20319" y="762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4535170" y="5038090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6350" y="254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4514850" y="5033009"/>
            <a:ext cx="20320" cy="5080"/>
          </a:xfrm>
          <a:custGeom>
            <a:avLst/>
            <a:gdLst/>
            <a:ahLst/>
            <a:cxnLst/>
            <a:rect l="l" t="t" r="r" b="b"/>
            <a:pathLst>
              <a:path w="20320" h="5079">
                <a:moveTo>
                  <a:pt x="20320" y="507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4507229" y="5031740"/>
            <a:ext cx="7620" cy="1270"/>
          </a:xfrm>
          <a:custGeom>
            <a:avLst/>
            <a:gdLst/>
            <a:ahLst/>
            <a:cxnLst/>
            <a:rect l="l" t="t" r="r" b="b"/>
            <a:pathLst>
              <a:path w="7620" h="1270">
                <a:moveTo>
                  <a:pt x="7620" y="1270"/>
                </a:moveTo>
                <a:lnTo>
                  <a:pt x="0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4486909" y="5025390"/>
            <a:ext cx="20320" cy="6350"/>
          </a:xfrm>
          <a:custGeom>
            <a:avLst/>
            <a:gdLst/>
            <a:ahLst/>
            <a:cxnLst/>
            <a:rect l="l" t="t" r="r" b="b"/>
            <a:pathLst>
              <a:path w="20320" h="6350">
                <a:moveTo>
                  <a:pt x="20319" y="635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4480559" y="5022850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6350" y="2539"/>
                </a:moveTo>
                <a:lnTo>
                  <a:pt x="0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4458970" y="5016500"/>
            <a:ext cx="21590" cy="6350"/>
          </a:xfrm>
          <a:custGeom>
            <a:avLst/>
            <a:gdLst/>
            <a:ahLst/>
            <a:cxnLst/>
            <a:rect l="l" t="t" r="r" b="b"/>
            <a:pathLst>
              <a:path w="21589" h="6350">
                <a:moveTo>
                  <a:pt x="21589" y="635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4453890" y="5015229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5080" y="1270"/>
                </a:moveTo>
                <a:lnTo>
                  <a:pt x="0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4432300" y="5010150"/>
            <a:ext cx="21590" cy="5080"/>
          </a:xfrm>
          <a:custGeom>
            <a:avLst/>
            <a:gdLst/>
            <a:ahLst/>
            <a:cxnLst/>
            <a:rect l="l" t="t" r="r" b="b"/>
            <a:pathLst>
              <a:path w="21589" h="5079">
                <a:moveTo>
                  <a:pt x="21589" y="508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4427220" y="5007609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5079" y="253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4404359" y="5001259"/>
            <a:ext cx="22860" cy="6350"/>
          </a:xfrm>
          <a:custGeom>
            <a:avLst/>
            <a:gdLst/>
            <a:ahLst/>
            <a:cxnLst/>
            <a:rect l="l" t="t" r="r" b="b"/>
            <a:pathLst>
              <a:path w="22860" h="6350">
                <a:moveTo>
                  <a:pt x="22860" y="635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4398009" y="500125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3175" y="-8255"/>
                </a:moveTo>
                <a:lnTo>
                  <a:pt x="3175" y="8255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4376420" y="4994909"/>
            <a:ext cx="21590" cy="6350"/>
          </a:xfrm>
          <a:custGeom>
            <a:avLst/>
            <a:gdLst/>
            <a:ahLst/>
            <a:cxnLst/>
            <a:rect l="l" t="t" r="r" b="b"/>
            <a:pathLst>
              <a:path w="21589" h="6350">
                <a:moveTo>
                  <a:pt x="21589" y="635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4371340" y="4992370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5080" y="253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4347209" y="4987290"/>
            <a:ext cx="24130" cy="5080"/>
          </a:xfrm>
          <a:custGeom>
            <a:avLst/>
            <a:gdLst/>
            <a:ahLst/>
            <a:cxnLst/>
            <a:rect l="l" t="t" r="r" b="b"/>
            <a:pathLst>
              <a:path w="24129" h="5079">
                <a:moveTo>
                  <a:pt x="24129" y="508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4342129" y="4987290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540" y="-8255"/>
                </a:moveTo>
                <a:lnTo>
                  <a:pt x="2540" y="8255"/>
                </a:lnTo>
              </a:path>
            </a:pathLst>
          </a:custGeom>
          <a:ln w="50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4318000" y="4982209"/>
            <a:ext cx="24130" cy="5080"/>
          </a:xfrm>
          <a:custGeom>
            <a:avLst/>
            <a:gdLst/>
            <a:ahLst/>
            <a:cxnLst/>
            <a:rect l="l" t="t" r="r" b="b"/>
            <a:pathLst>
              <a:path w="24129" h="5079">
                <a:moveTo>
                  <a:pt x="24129" y="5079"/>
                </a:moveTo>
                <a:lnTo>
                  <a:pt x="0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4314190" y="4980940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810" y="127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4291329" y="4975859"/>
            <a:ext cx="22860" cy="5080"/>
          </a:xfrm>
          <a:custGeom>
            <a:avLst/>
            <a:gdLst/>
            <a:ahLst/>
            <a:cxnLst/>
            <a:rect l="l" t="t" r="r" b="b"/>
            <a:pathLst>
              <a:path w="22860" h="5079">
                <a:moveTo>
                  <a:pt x="22860" y="507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4284979" y="4974590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6350" y="127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4260850" y="4970779"/>
            <a:ext cx="24130" cy="3810"/>
          </a:xfrm>
          <a:custGeom>
            <a:avLst/>
            <a:gdLst/>
            <a:ahLst/>
            <a:cxnLst/>
            <a:rect l="l" t="t" r="r" b="b"/>
            <a:pathLst>
              <a:path w="24129" h="3810">
                <a:moveTo>
                  <a:pt x="24129" y="381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4255770" y="4969509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5079" y="126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4232909" y="4964429"/>
            <a:ext cx="22860" cy="5080"/>
          </a:xfrm>
          <a:custGeom>
            <a:avLst/>
            <a:gdLst/>
            <a:ahLst/>
            <a:cxnLst/>
            <a:rect l="l" t="t" r="r" b="b"/>
            <a:pathLst>
              <a:path w="22860" h="5079">
                <a:moveTo>
                  <a:pt x="22860" y="508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4227829" y="496442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540" y="-8254"/>
                </a:moveTo>
                <a:lnTo>
                  <a:pt x="2540" y="8255"/>
                </a:lnTo>
              </a:path>
            </a:pathLst>
          </a:custGeom>
          <a:ln w="50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4203700" y="4959350"/>
            <a:ext cx="24130" cy="5080"/>
          </a:xfrm>
          <a:custGeom>
            <a:avLst/>
            <a:gdLst/>
            <a:ahLst/>
            <a:cxnLst/>
            <a:rect l="l" t="t" r="r" b="b"/>
            <a:pathLst>
              <a:path w="24129" h="5079">
                <a:moveTo>
                  <a:pt x="24129" y="508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4198620" y="4959350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539" y="-8255"/>
                </a:moveTo>
                <a:lnTo>
                  <a:pt x="2539" y="8255"/>
                </a:lnTo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4174490" y="4954270"/>
            <a:ext cx="24130" cy="5080"/>
          </a:xfrm>
          <a:custGeom>
            <a:avLst/>
            <a:gdLst/>
            <a:ahLst/>
            <a:cxnLst/>
            <a:rect l="l" t="t" r="r" b="b"/>
            <a:pathLst>
              <a:path w="24129" h="5079">
                <a:moveTo>
                  <a:pt x="24130" y="507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4168140" y="495427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3175" y="-8255"/>
                </a:moveTo>
                <a:lnTo>
                  <a:pt x="3175" y="8254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4145279" y="4950459"/>
            <a:ext cx="22860" cy="3810"/>
          </a:xfrm>
          <a:custGeom>
            <a:avLst/>
            <a:gdLst/>
            <a:ahLst/>
            <a:cxnLst/>
            <a:rect l="l" t="t" r="r" b="b"/>
            <a:pathLst>
              <a:path w="22860" h="3810">
                <a:moveTo>
                  <a:pt x="22860" y="380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4140200" y="4949190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5079" y="1270"/>
                </a:moveTo>
                <a:lnTo>
                  <a:pt x="0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4116070" y="4945379"/>
            <a:ext cx="24130" cy="3810"/>
          </a:xfrm>
          <a:custGeom>
            <a:avLst/>
            <a:gdLst/>
            <a:ahLst/>
            <a:cxnLst/>
            <a:rect l="l" t="t" r="r" b="b"/>
            <a:pathLst>
              <a:path w="24129" h="3810">
                <a:moveTo>
                  <a:pt x="24129" y="381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4109720" y="494537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3175" y="-8254"/>
                </a:moveTo>
                <a:lnTo>
                  <a:pt x="3175" y="8255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4085590" y="4942840"/>
            <a:ext cx="24130" cy="2540"/>
          </a:xfrm>
          <a:custGeom>
            <a:avLst/>
            <a:gdLst/>
            <a:ahLst/>
            <a:cxnLst/>
            <a:rect l="l" t="t" r="r" b="b"/>
            <a:pathLst>
              <a:path w="24129" h="2539">
                <a:moveTo>
                  <a:pt x="24130" y="254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4080509" y="4940300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5079" y="253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4056379" y="4939029"/>
            <a:ext cx="24130" cy="1270"/>
          </a:xfrm>
          <a:custGeom>
            <a:avLst/>
            <a:gdLst/>
            <a:ahLst/>
            <a:cxnLst/>
            <a:rect l="l" t="t" r="r" b="b"/>
            <a:pathLst>
              <a:path w="24129" h="1270">
                <a:moveTo>
                  <a:pt x="24130" y="127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4050029" y="4936490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6350" y="254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4025900" y="4935220"/>
            <a:ext cx="24130" cy="1270"/>
          </a:xfrm>
          <a:custGeom>
            <a:avLst/>
            <a:gdLst/>
            <a:ahLst/>
            <a:cxnLst/>
            <a:rect l="l" t="t" r="r" b="b"/>
            <a:pathLst>
              <a:path w="24129" h="1270">
                <a:moveTo>
                  <a:pt x="24129" y="126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4019550" y="4933950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6350" y="126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3996690" y="4932679"/>
            <a:ext cx="22860" cy="1270"/>
          </a:xfrm>
          <a:custGeom>
            <a:avLst/>
            <a:gdLst/>
            <a:ahLst/>
            <a:cxnLst/>
            <a:rect l="l" t="t" r="r" b="b"/>
            <a:pathLst>
              <a:path w="22860" h="1270">
                <a:moveTo>
                  <a:pt x="22860" y="1270"/>
                </a:moveTo>
                <a:lnTo>
                  <a:pt x="0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3990340" y="493267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3175" y="-8254"/>
                </a:moveTo>
                <a:lnTo>
                  <a:pt x="3175" y="8255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3966209" y="4928870"/>
            <a:ext cx="24130" cy="3810"/>
          </a:xfrm>
          <a:custGeom>
            <a:avLst/>
            <a:gdLst/>
            <a:ahLst/>
            <a:cxnLst/>
            <a:rect l="l" t="t" r="r" b="b"/>
            <a:pathLst>
              <a:path w="24129" h="3810">
                <a:moveTo>
                  <a:pt x="24129" y="380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3961129" y="4928870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540" y="-8255"/>
                </a:moveTo>
                <a:lnTo>
                  <a:pt x="2540" y="8254"/>
                </a:lnTo>
              </a:path>
            </a:pathLst>
          </a:custGeom>
          <a:ln w="50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3935729" y="4927600"/>
            <a:ext cx="25400" cy="1270"/>
          </a:xfrm>
          <a:custGeom>
            <a:avLst/>
            <a:gdLst/>
            <a:ahLst/>
            <a:cxnLst/>
            <a:rect l="l" t="t" r="r" b="b"/>
            <a:pathLst>
              <a:path w="25400" h="1270">
                <a:moveTo>
                  <a:pt x="25400" y="126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3930650" y="4927600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539" y="-8255"/>
                </a:moveTo>
                <a:lnTo>
                  <a:pt x="2539" y="8255"/>
                </a:lnTo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3906520" y="4925059"/>
            <a:ext cx="24130" cy="2540"/>
          </a:xfrm>
          <a:custGeom>
            <a:avLst/>
            <a:gdLst/>
            <a:ahLst/>
            <a:cxnLst/>
            <a:rect l="l" t="t" r="r" b="b"/>
            <a:pathLst>
              <a:path w="24129" h="2539">
                <a:moveTo>
                  <a:pt x="24129" y="253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3900170" y="492505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3175" y="-8255"/>
                </a:moveTo>
                <a:lnTo>
                  <a:pt x="3175" y="8255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3876040" y="4923790"/>
            <a:ext cx="24130" cy="1270"/>
          </a:xfrm>
          <a:custGeom>
            <a:avLst/>
            <a:gdLst/>
            <a:ahLst/>
            <a:cxnLst/>
            <a:rect l="l" t="t" r="r" b="b"/>
            <a:pathLst>
              <a:path w="24129" h="1270">
                <a:moveTo>
                  <a:pt x="24130" y="127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3869690" y="492379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3175" y="-8255"/>
                </a:moveTo>
                <a:lnTo>
                  <a:pt x="3175" y="8255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3845559" y="4922520"/>
            <a:ext cx="24130" cy="1270"/>
          </a:xfrm>
          <a:custGeom>
            <a:avLst/>
            <a:gdLst/>
            <a:ahLst/>
            <a:cxnLst/>
            <a:rect l="l" t="t" r="r" b="b"/>
            <a:pathLst>
              <a:path w="24129" h="1270">
                <a:moveTo>
                  <a:pt x="24129" y="126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3839209" y="492252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3175" y="-8255"/>
                </a:moveTo>
                <a:lnTo>
                  <a:pt x="3175" y="8254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3815079" y="4922520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24130" y="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3808729" y="4919979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6350" y="2540"/>
                </a:moveTo>
                <a:lnTo>
                  <a:pt x="0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3784600" y="4919979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24129" y="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3778250" y="491997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3175" y="-8254"/>
                </a:moveTo>
                <a:lnTo>
                  <a:pt x="3175" y="8255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3754120" y="4919979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24129" y="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3747770" y="491997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3175" y="-8254"/>
                </a:moveTo>
                <a:lnTo>
                  <a:pt x="3175" y="8255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3723640" y="4919979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24130" y="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3717290" y="491997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3175" y="-8254"/>
                </a:moveTo>
                <a:lnTo>
                  <a:pt x="3175" y="8255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3691890" y="491997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3686809" y="49199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539" y="-8254"/>
                </a:moveTo>
                <a:lnTo>
                  <a:pt x="2539" y="8255"/>
                </a:lnTo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3661409" y="4919979"/>
            <a:ext cx="25400" cy="2540"/>
          </a:xfrm>
          <a:custGeom>
            <a:avLst/>
            <a:gdLst/>
            <a:ahLst/>
            <a:cxnLst/>
            <a:rect l="l" t="t" r="r" b="b"/>
            <a:pathLst>
              <a:path w="25400" h="2539">
                <a:moveTo>
                  <a:pt x="25400" y="0"/>
                </a:moveTo>
                <a:lnTo>
                  <a:pt x="0" y="254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3656329" y="4922520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540" y="-8255"/>
                </a:moveTo>
                <a:lnTo>
                  <a:pt x="2540" y="8254"/>
                </a:lnTo>
              </a:path>
            </a:pathLst>
          </a:custGeom>
          <a:ln w="50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3630929" y="492252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3625850" y="4922520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5079" y="0"/>
                </a:moveTo>
                <a:lnTo>
                  <a:pt x="0" y="126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3600450" y="492379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3595370" y="4923790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539" y="-8255"/>
                </a:moveTo>
                <a:lnTo>
                  <a:pt x="2539" y="8255"/>
                </a:lnTo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3569970" y="4923790"/>
            <a:ext cx="25400" cy="1270"/>
          </a:xfrm>
          <a:custGeom>
            <a:avLst/>
            <a:gdLst/>
            <a:ahLst/>
            <a:cxnLst/>
            <a:rect l="l" t="t" r="r" b="b"/>
            <a:pathLst>
              <a:path w="25400" h="1270">
                <a:moveTo>
                  <a:pt x="25400" y="0"/>
                </a:moveTo>
                <a:lnTo>
                  <a:pt x="0" y="127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3564890" y="4925059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5080" y="0"/>
                </a:moveTo>
                <a:lnTo>
                  <a:pt x="0" y="253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3539490" y="4927600"/>
            <a:ext cx="25400" cy="1270"/>
          </a:xfrm>
          <a:custGeom>
            <a:avLst/>
            <a:gdLst/>
            <a:ahLst/>
            <a:cxnLst/>
            <a:rect l="l" t="t" r="r" b="b"/>
            <a:pathLst>
              <a:path w="25400" h="1270">
                <a:moveTo>
                  <a:pt x="25400" y="0"/>
                </a:moveTo>
                <a:lnTo>
                  <a:pt x="0" y="126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3534409" y="4928870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539" y="-8255"/>
                </a:moveTo>
                <a:lnTo>
                  <a:pt x="2539" y="8254"/>
                </a:lnTo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3510279" y="4928870"/>
            <a:ext cx="24130" cy="1270"/>
          </a:xfrm>
          <a:custGeom>
            <a:avLst/>
            <a:gdLst/>
            <a:ahLst/>
            <a:cxnLst/>
            <a:rect l="l" t="t" r="r" b="b"/>
            <a:pathLst>
              <a:path w="24129" h="1270">
                <a:moveTo>
                  <a:pt x="24130" y="0"/>
                </a:moveTo>
                <a:lnTo>
                  <a:pt x="0" y="126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3503929" y="4930140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6350" y="0"/>
                </a:moveTo>
                <a:lnTo>
                  <a:pt x="0" y="254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3479800" y="4932679"/>
            <a:ext cx="24130" cy="1270"/>
          </a:xfrm>
          <a:custGeom>
            <a:avLst/>
            <a:gdLst/>
            <a:ahLst/>
            <a:cxnLst/>
            <a:rect l="l" t="t" r="r" b="b"/>
            <a:pathLst>
              <a:path w="24129" h="1270">
                <a:moveTo>
                  <a:pt x="24129" y="0"/>
                </a:moveTo>
                <a:lnTo>
                  <a:pt x="0" y="127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3474720" y="4933950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539" y="-8255"/>
                </a:moveTo>
                <a:lnTo>
                  <a:pt x="2539" y="8255"/>
                </a:lnTo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3449320" y="4933950"/>
            <a:ext cx="25400" cy="2540"/>
          </a:xfrm>
          <a:custGeom>
            <a:avLst/>
            <a:gdLst/>
            <a:ahLst/>
            <a:cxnLst/>
            <a:rect l="l" t="t" r="r" b="b"/>
            <a:pathLst>
              <a:path w="25400" h="2539">
                <a:moveTo>
                  <a:pt x="25400" y="0"/>
                </a:moveTo>
                <a:lnTo>
                  <a:pt x="0" y="253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3444240" y="4936490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539" y="-8255"/>
                </a:moveTo>
                <a:lnTo>
                  <a:pt x="2539" y="8255"/>
                </a:lnTo>
              </a:path>
            </a:pathLst>
          </a:custGeom>
          <a:ln w="50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3420109" y="4936490"/>
            <a:ext cx="24130" cy="3810"/>
          </a:xfrm>
          <a:custGeom>
            <a:avLst/>
            <a:gdLst/>
            <a:ahLst/>
            <a:cxnLst/>
            <a:rect l="l" t="t" r="r" b="b"/>
            <a:pathLst>
              <a:path w="24129" h="3810">
                <a:moveTo>
                  <a:pt x="24129" y="0"/>
                </a:moveTo>
                <a:lnTo>
                  <a:pt x="0" y="381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3413759" y="4940300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6350" y="0"/>
                </a:moveTo>
                <a:lnTo>
                  <a:pt x="0" y="2539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3389629" y="4942840"/>
            <a:ext cx="24130" cy="1270"/>
          </a:xfrm>
          <a:custGeom>
            <a:avLst/>
            <a:gdLst/>
            <a:ahLst/>
            <a:cxnLst/>
            <a:rect l="l" t="t" r="r" b="b"/>
            <a:pathLst>
              <a:path w="24129" h="1270">
                <a:moveTo>
                  <a:pt x="24130" y="0"/>
                </a:moveTo>
                <a:lnTo>
                  <a:pt x="0" y="127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3383279" y="4944109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6350" y="0"/>
                </a:moveTo>
                <a:lnTo>
                  <a:pt x="0" y="126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3359150" y="4945379"/>
            <a:ext cx="24130" cy="3810"/>
          </a:xfrm>
          <a:custGeom>
            <a:avLst/>
            <a:gdLst/>
            <a:ahLst/>
            <a:cxnLst/>
            <a:rect l="l" t="t" r="r" b="b"/>
            <a:pathLst>
              <a:path w="24129" h="3810">
                <a:moveTo>
                  <a:pt x="24129" y="0"/>
                </a:moveTo>
                <a:lnTo>
                  <a:pt x="0" y="381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3352800" y="4949190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6350" y="0"/>
                </a:moveTo>
                <a:lnTo>
                  <a:pt x="0" y="127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3328670" y="4950459"/>
            <a:ext cx="24130" cy="3810"/>
          </a:xfrm>
          <a:custGeom>
            <a:avLst/>
            <a:gdLst/>
            <a:ahLst/>
            <a:cxnLst/>
            <a:rect l="l" t="t" r="r" b="b"/>
            <a:pathLst>
              <a:path w="24129" h="3810">
                <a:moveTo>
                  <a:pt x="24129" y="0"/>
                </a:moveTo>
                <a:lnTo>
                  <a:pt x="0" y="380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3323590" y="4954270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5080" y="0"/>
                </a:moveTo>
                <a:lnTo>
                  <a:pt x="0" y="1269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3300729" y="4955540"/>
            <a:ext cx="22860" cy="3810"/>
          </a:xfrm>
          <a:custGeom>
            <a:avLst/>
            <a:gdLst/>
            <a:ahLst/>
            <a:cxnLst/>
            <a:rect l="l" t="t" r="r" b="b"/>
            <a:pathLst>
              <a:path w="22860" h="3810">
                <a:moveTo>
                  <a:pt x="22860" y="0"/>
                </a:moveTo>
                <a:lnTo>
                  <a:pt x="0" y="381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3293109" y="4959350"/>
            <a:ext cx="7620" cy="1270"/>
          </a:xfrm>
          <a:custGeom>
            <a:avLst/>
            <a:gdLst/>
            <a:ahLst/>
            <a:cxnLst/>
            <a:rect l="l" t="t" r="r" b="b"/>
            <a:pathLst>
              <a:path w="7620" h="1270">
                <a:moveTo>
                  <a:pt x="7619" y="0"/>
                </a:moveTo>
                <a:lnTo>
                  <a:pt x="0" y="126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3270250" y="4960620"/>
            <a:ext cx="22860" cy="3810"/>
          </a:xfrm>
          <a:custGeom>
            <a:avLst/>
            <a:gdLst/>
            <a:ahLst/>
            <a:cxnLst/>
            <a:rect l="l" t="t" r="r" b="b"/>
            <a:pathLst>
              <a:path w="22860" h="3810">
                <a:moveTo>
                  <a:pt x="22860" y="0"/>
                </a:moveTo>
                <a:lnTo>
                  <a:pt x="0" y="3809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3265170" y="4964429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5079" y="0"/>
                </a:moveTo>
                <a:lnTo>
                  <a:pt x="0" y="127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3241039" y="4965700"/>
            <a:ext cx="24130" cy="5080"/>
          </a:xfrm>
          <a:custGeom>
            <a:avLst/>
            <a:gdLst/>
            <a:ahLst/>
            <a:cxnLst/>
            <a:rect l="l" t="t" r="r" b="b"/>
            <a:pathLst>
              <a:path w="24129" h="5079">
                <a:moveTo>
                  <a:pt x="24130" y="0"/>
                </a:moveTo>
                <a:lnTo>
                  <a:pt x="0" y="508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3234689" y="4970779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6350" y="0"/>
                </a:moveTo>
                <a:lnTo>
                  <a:pt x="0" y="127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3210560" y="4972050"/>
            <a:ext cx="24130" cy="5080"/>
          </a:xfrm>
          <a:custGeom>
            <a:avLst/>
            <a:gdLst/>
            <a:ahLst/>
            <a:cxnLst/>
            <a:rect l="l" t="t" r="r" b="b"/>
            <a:pathLst>
              <a:path w="24130" h="5079">
                <a:moveTo>
                  <a:pt x="24129" y="0"/>
                </a:moveTo>
                <a:lnTo>
                  <a:pt x="0" y="508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3205479" y="4977129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2540" y="-8254"/>
                </a:moveTo>
                <a:lnTo>
                  <a:pt x="2540" y="8255"/>
                </a:lnTo>
              </a:path>
            </a:pathLst>
          </a:custGeom>
          <a:ln w="50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3182620" y="4977129"/>
            <a:ext cx="22860" cy="7620"/>
          </a:xfrm>
          <a:custGeom>
            <a:avLst/>
            <a:gdLst/>
            <a:ahLst/>
            <a:cxnLst/>
            <a:rect l="l" t="t" r="r" b="b"/>
            <a:pathLst>
              <a:path w="22860" h="7620">
                <a:moveTo>
                  <a:pt x="22860" y="0"/>
                </a:moveTo>
                <a:lnTo>
                  <a:pt x="0" y="76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3175000" y="4984750"/>
            <a:ext cx="7620" cy="1270"/>
          </a:xfrm>
          <a:custGeom>
            <a:avLst/>
            <a:gdLst/>
            <a:ahLst/>
            <a:cxnLst/>
            <a:rect l="l" t="t" r="r" b="b"/>
            <a:pathLst>
              <a:path w="7619" h="1270">
                <a:moveTo>
                  <a:pt x="7619" y="0"/>
                </a:moveTo>
                <a:lnTo>
                  <a:pt x="0" y="126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3152139" y="4986020"/>
            <a:ext cx="22860" cy="5080"/>
          </a:xfrm>
          <a:custGeom>
            <a:avLst/>
            <a:gdLst/>
            <a:ahLst/>
            <a:cxnLst/>
            <a:rect l="l" t="t" r="r" b="b"/>
            <a:pathLst>
              <a:path w="22860" h="5079">
                <a:moveTo>
                  <a:pt x="22860" y="0"/>
                </a:moveTo>
                <a:lnTo>
                  <a:pt x="0" y="507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3147060" y="4991100"/>
            <a:ext cx="5080" cy="1270"/>
          </a:xfrm>
          <a:custGeom>
            <a:avLst/>
            <a:gdLst/>
            <a:ahLst/>
            <a:cxnLst/>
            <a:rect l="l" t="t" r="r" b="b"/>
            <a:pathLst>
              <a:path w="5080" h="1270">
                <a:moveTo>
                  <a:pt x="5079" y="0"/>
                </a:moveTo>
                <a:lnTo>
                  <a:pt x="0" y="126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3122929" y="4992370"/>
            <a:ext cx="24130" cy="5080"/>
          </a:xfrm>
          <a:custGeom>
            <a:avLst/>
            <a:gdLst/>
            <a:ahLst/>
            <a:cxnLst/>
            <a:rect l="l" t="t" r="r" b="b"/>
            <a:pathLst>
              <a:path w="24130" h="5079">
                <a:moveTo>
                  <a:pt x="24130" y="0"/>
                </a:moveTo>
                <a:lnTo>
                  <a:pt x="0" y="507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3117850" y="4997450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5080" y="0"/>
                </a:moveTo>
                <a:lnTo>
                  <a:pt x="0" y="253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3093720" y="4999990"/>
            <a:ext cx="24130" cy="6350"/>
          </a:xfrm>
          <a:custGeom>
            <a:avLst/>
            <a:gdLst/>
            <a:ahLst/>
            <a:cxnLst/>
            <a:rect l="l" t="t" r="r" b="b"/>
            <a:pathLst>
              <a:path w="24130" h="6350">
                <a:moveTo>
                  <a:pt x="24130" y="0"/>
                </a:moveTo>
                <a:lnTo>
                  <a:pt x="0" y="635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3088639" y="5006340"/>
            <a:ext cx="5080" cy="1270"/>
          </a:xfrm>
          <a:custGeom>
            <a:avLst/>
            <a:gdLst/>
            <a:ahLst/>
            <a:cxnLst/>
            <a:rect l="l" t="t" r="r" b="b"/>
            <a:pathLst>
              <a:path w="5080" h="1270">
                <a:moveTo>
                  <a:pt x="5080" y="0"/>
                </a:moveTo>
                <a:lnTo>
                  <a:pt x="0" y="127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3065779" y="5007609"/>
            <a:ext cx="22860" cy="7620"/>
          </a:xfrm>
          <a:custGeom>
            <a:avLst/>
            <a:gdLst/>
            <a:ahLst/>
            <a:cxnLst/>
            <a:rect l="l" t="t" r="r" b="b"/>
            <a:pathLst>
              <a:path w="22860" h="7620">
                <a:moveTo>
                  <a:pt x="22859" y="0"/>
                </a:moveTo>
                <a:lnTo>
                  <a:pt x="0" y="761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3060700" y="5015229"/>
            <a:ext cx="5080" cy="1270"/>
          </a:xfrm>
          <a:custGeom>
            <a:avLst/>
            <a:gdLst/>
            <a:ahLst/>
            <a:cxnLst/>
            <a:rect l="l" t="t" r="r" b="b"/>
            <a:pathLst>
              <a:path w="5080" h="1270">
                <a:moveTo>
                  <a:pt x="5080" y="0"/>
                </a:moveTo>
                <a:lnTo>
                  <a:pt x="0" y="127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3036570" y="5016500"/>
            <a:ext cx="24130" cy="6350"/>
          </a:xfrm>
          <a:custGeom>
            <a:avLst/>
            <a:gdLst/>
            <a:ahLst/>
            <a:cxnLst/>
            <a:rect l="l" t="t" r="r" b="b"/>
            <a:pathLst>
              <a:path w="24130" h="6350">
                <a:moveTo>
                  <a:pt x="24130" y="0"/>
                </a:moveTo>
                <a:lnTo>
                  <a:pt x="0" y="635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3031489" y="5022850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5080" y="0"/>
                </a:moveTo>
                <a:lnTo>
                  <a:pt x="0" y="253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3009900" y="5025390"/>
            <a:ext cx="21590" cy="7620"/>
          </a:xfrm>
          <a:custGeom>
            <a:avLst/>
            <a:gdLst/>
            <a:ahLst/>
            <a:cxnLst/>
            <a:rect l="l" t="t" r="r" b="b"/>
            <a:pathLst>
              <a:path w="21589" h="7620">
                <a:moveTo>
                  <a:pt x="21589" y="0"/>
                </a:moveTo>
                <a:lnTo>
                  <a:pt x="0" y="762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3003550" y="5033009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6350" y="0"/>
                </a:moveTo>
                <a:lnTo>
                  <a:pt x="0" y="2539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2980689" y="5035550"/>
            <a:ext cx="22860" cy="6350"/>
          </a:xfrm>
          <a:custGeom>
            <a:avLst/>
            <a:gdLst/>
            <a:ahLst/>
            <a:cxnLst/>
            <a:rect l="l" t="t" r="r" b="b"/>
            <a:pathLst>
              <a:path w="22860" h="6350">
                <a:moveTo>
                  <a:pt x="22860" y="0"/>
                </a:moveTo>
                <a:lnTo>
                  <a:pt x="0" y="635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2975610" y="5041900"/>
            <a:ext cx="5080" cy="3810"/>
          </a:xfrm>
          <a:custGeom>
            <a:avLst/>
            <a:gdLst/>
            <a:ahLst/>
            <a:cxnLst/>
            <a:rect l="l" t="t" r="r" b="b"/>
            <a:pathLst>
              <a:path w="5080" h="3810">
                <a:moveTo>
                  <a:pt x="5079" y="0"/>
                </a:moveTo>
                <a:lnTo>
                  <a:pt x="0" y="381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2954020" y="5045709"/>
            <a:ext cx="21590" cy="6350"/>
          </a:xfrm>
          <a:custGeom>
            <a:avLst/>
            <a:gdLst/>
            <a:ahLst/>
            <a:cxnLst/>
            <a:rect l="l" t="t" r="r" b="b"/>
            <a:pathLst>
              <a:path w="21589" h="6350">
                <a:moveTo>
                  <a:pt x="21590" y="0"/>
                </a:moveTo>
                <a:lnTo>
                  <a:pt x="0" y="635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2829560" y="4989829"/>
            <a:ext cx="175260" cy="124460"/>
          </a:xfrm>
          <a:custGeom>
            <a:avLst/>
            <a:gdLst/>
            <a:ahLst/>
            <a:cxnLst/>
            <a:rect l="l" t="t" r="r" b="b"/>
            <a:pathLst>
              <a:path w="175260" h="124460">
                <a:moveTo>
                  <a:pt x="125729" y="0"/>
                </a:moveTo>
                <a:lnTo>
                  <a:pt x="0" y="124460"/>
                </a:lnTo>
                <a:lnTo>
                  <a:pt x="175259" y="97790"/>
                </a:lnTo>
                <a:lnTo>
                  <a:pt x="120650" y="63500"/>
                </a:lnTo>
                <a:lnTo>
                  <a:pt x="1257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2829560" y="4989829"/>
            <a:ext cx="175260" cy="124460"/>
          </a:xfrm>
          <a:custGeom>
            <a:avLst/>
            <a:gdLst/>
            <a:ahLst/>
            <a:cxnLst/>
            <a:rect l="l" t="t" r="r" b="b"/>
            <a:pathLst>
              <a:path w="175260" h="124460">
                <a:moveTo>
                  <a:pt x="0" y="124460"/>
                </a:moveTo>
                <a:lnTo>
                  <a:pt x="125729" y="0"/>
                </a:lnTo>
                <a:lnTo>
                  <a:pt x="120650" y="63500"/>
                </a:lnTo>
                <a:lnTo>
                  <a:pt x="175259" y="97790"/>
                </a:lnTo>
                <a:lnTo>
                  <a:pt x="0" y="124460"/>
                </a:lnTo>
                <a:close/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 txBox="1"/>
          <p:nvPr/>
        </p:nvSpPr>
        <p:spPr>
          <a:xfrm>
            <a:off x="5547359" y="4632452"/>
            <a:ext cx="2212340" cy="1380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788670">
              <a:lnSpc>
                <a:spcPct val="141300"/>
              </a:lnSpc>
              <a:spcBef>
                <a:spcPts val="90"/>
              </a:spcBef>
              <a:tabLst>
                <a:tab pos="809625" algn="l"/>
                <a:tab pos="1250315" algn="l"/>
                <a:tab pos="1710055" algn="l"/>
              </a:tabLst>
            </a:pPr>
            <a:r>
              <a:rPr sz="2100" b="1" spc="20" dirty="0">
                <a:latin typeface="Times New Roman"/>
                <a:cs typeface="Times New Roman"/>
              </a:rPr>
              <a:t>H	</a:t>
            </a:r>
            <a:r>
              <a:rPr sz="2100" b="1" spc="-10" dirty="0">
                <a:latin typeface="Times New Roman"/>
                <a:cs typeface="Times New Roman"/>
              </a:rPr>
              <a:t>Nuc  </a:t>
            </a:r>
            <a:r>
              <a:rPr sz="2100" b="1" spc="-65" dirty="0">
                <a:latin typeface="Times New Roman"/>
                <a:cs typeface="Times New Roman"/>
              </a:rPr>
              <a:t>C</a:t>
            </a:r>
            <a:r>
              <a:rPr sz="2100" b="1" spc="-35" dirty="0">
                <a:latin typeface="Times New Roman"/>
                <a:cs typeface="Times New Roman"/>
              </a:rPr>
              <a:t>H</a:t>
            </a:r>
            <a:r>
              <a:rPr sz="2400" b="1" spc="-7" baseline="-13888" dirty="0">
                <a:latin typeface="Times New Roman"/>
                <a:cs typeface="Times New Roman"/>
              </a:rPr>
              <a:t>3</a:t>
            </a:r>
            <a:r>
              <a:rPr sz="2400" b="1" baseline="-13888" dirty="0">
                <a:latin typeface="Times New Roman"/>
                <a:cs typeface="Times New Roman"/>
              </a:rPr>
              <a:t>	</a:t>
            </a:r>
            <a:r>
              <a:rPr sz="2100" b="1" spc="15" dirty="0">
                <a:latin typeface="Times New Roman"/>
                <a:cs typeface="Times New Roman"/>
              </a:rPr>
              <a:t>C</a:t>
            </a:r>
            <a:r>
              <a:rPr sz="2100" b="1" dirty="0">
                <a:latin typeface="Times New Roman"/>
                <a:cs typeface="Times New Roman"/>
              </a:rPr>
              <a:t>	</a:t>
            </a:r>
            <a:r>
              <a:rPr sz="2100" b="1" spc="-470" dirty="0">
                <a:latin typeface="Times New Roman"/>
                <a:cs typeface="Times New Roman"/>
              </a:rPr>
              <a:t> </a:t>
            </a:r>
            <a:r>
              <a:rPr sz="2100" b="1" spc="15" dirty="0">
                <a:latin typeface="Times New Roman"/>
                <a:cs typeface="Times New Roman"/>
              </a:rPr>
              <a:t>C</a:t>
            </a:r>
            <a:r>
              <a:rPr sz="2100" b="1" dirty="0">
                <a:latin typeface="Times New Roman"/>
                <a:cs typeface="Times New Roman"/>
              </a:rPr>
              <a:t>	</a:t>
            </a:r>
            <a:r>
              <a:rPr sz="2100" b="1" spc="-65" dirty="0">
                <a:latin typeface="Times New Roman"/>
                <a:cs typeface="Times New Roman"/>
              </a:rPr>
              <a:t>C</a:t>
            </a:r>
            <a:r>
              <a:rPr sz="2100" b="1" spc="-45" dirty="0">
                <a:latin typeface="Times New Roman"/>
                <a:cs typeface="Times New Roman"/>
              </a:rPr>
              <a:t>H</a:t>
            </a:r>
            <a:r>
              <a:rPr sz="2400" b="1" spc="-7" baseline="-13888" dirty="0">
                <a:latin typeface="Times New Roman"/>
                <a:cs typeface="Times New Roman"/>
              </a:rPr>
              <a:t>3</a:t>
            </a:r>
            <a:endParaRPr sz="2400" baseline="-13888">
              <a:latin typeface="Times New Roman"/>
              <a:cs typeface="Times New Roman"/>
            </a:endParaRPr>
          </a:p>
          <a:p>
            <a:pPr marL="800735">
              <a:lnSpc>
                <a:spcPct val="100000"/>
              </a:lnSpc>
              <a:spcBef>
                <a:spcPts val="1030"/>
              </a:spcBef>
              <a:tabLst>
                <a:tab pos="1257935" algn="l"/>
              </a:tabLst>
            </a:pPr>
            <a:r>
              <a:rPr sz="2100" b="1" spc="20" dirty="0">
                <a:latin typeface="Times New Roman"/>
                <a:cs typeface="Times New Roman"/>
              </a:rPr>
              <a:t>H	</a:t>
            </a:r>
            <a:r>
              <a:rPr sz="2100" b="1" spc="-35" dirty="0">
                <a:latin typeface="Times New Roman"/>
                <a:cs typeface="Times New Roman"/>
              </a:rPr>
              <a:t>CH</a:t>
            </a:r>
            <a:r>
              <a:rPr sz="2400" b="1" spc="-52" baseline="-13888" dirty="0">
                <a:latin typeface="Times New Roman"/>
                <a:cs typeface="Times New Roman"/>
              </a:rPr>
              <a:t>3</a:t>
            </a:r>
            <a:endParaRPr sz="2400" baseline="-13888">
              <a:latin typeface="Times New Roman"/>
              <a:cs typeface="Times New Roman"/>
            </a:endParaRPr>
          </a:p>
        </p:txBody>
      </p:sp>
      <p:sp>
        <p:nvSpPr>
          <p:cNvPr id="696" name="object 696"/>
          <p:cNvSpPr/>
          <p:nvPr/>
        </p:nvSpPr>
        <p:spPr>
          <a:xfrm>
            <a:off x="6066790" y="5408929"/>
            <a:ext cx="273050" cy="0"/>
          </a:xfrm>
          <a:custGeom>
            <a:avLst/>
            <a:gdLst/>
            <a:ahLst/>
            <a:cxnLst/>
            <a:rect l="l" t="t" r="r" b="b"/>
            <a:pathLst>
              <a:path w="273050">
                <a:moveTo>
                  <a:pt x="0" y="0"/>
                </a:moveTo>
                <a:lnTo>
                  <a:pt x="27305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6450329" y="5534659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6559550" y="5408929"/>
            <a:ext cx="229870" cy="0"/>
          </a:xfrm>
          <a:custGeom>
            <a:avLst/>
            <a:gdLst/>
            <a:ahLst/>
            <a:cxnLst/>
            <a:rect l="l" t="t" r="r" b="b"/>
            <a:pathLst>
              <a:path w="229870">
                <a:moveTo>
                  <a:pt x="0" y="0"/>
                </a:moveTo>
                <a:lnTo>
                  <a:pt x="22987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6899909" y="5534659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7009130" y="5408929"/>
            <a:ext cx="231140" cy="0"/>
          </a:xfrm>
          <a:custGeom>
            <a:avLst/>
            <a:gdLst/>
            <a:ahLst/>
            <a:cxnLst/>
            <a:rect l="l" t="t" r="r" b="b"/>
            <a:pathLst>
              <a:path w="231140">
                <a:moveTo>
                  <a:pt x="0" y="0"/>
                </a:moveTo>
                <a:lnTo>
                  <a:pt x="23114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6450329" y="5083809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19811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6899909" y="5083809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19811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7529" y="718820"/>
            <a:ext cx="29457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30" dirty="0">
                <a:solidFill>
                  <a:srgbClr val="2A5380"/>
                </a:solidFill>
                <a:latin typeface="Arial Black"/>
                <a:cs typeface="Arial Black"/>
              </a:rPr>
              <a:t>Methyl</a:t>
            </a:r>
            <a:r>
              <a:rPr sz="4400" b="0" spc="-320" dirty="0">
                <a:solidFill>
                  <a:srgbClr val="2A5380"/>
                </a:solidFill>
                <a:latin typeface="Arial Black"/>
                <a:cs typeface="Arial Black"/>
              </a:rPr>
              <a:t> </a:t>
            </a:r>
            <a:r>
              <a:rPr sz="4400" b="0" spc="-490" dirty="0">
                <a:solidFill>
                  <a:srgbClr val="2A5380"/>
                </a:solidFill>
                <a:latin typeface="Arial Black"/>
                <a:cs typeface="Arial Black"/>
              </a:rPr>
              <a:t>Shift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05989" y="1597659"/>
            <a:ext cx="981075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69265" algn="l"/>
              </a:tabLst>
            </a:pPr>
            <a:r>
              <a:rPr sz="2150" b="1" spc="55" dirty="0">
                <a:latin typeface="Times New Roman"/>
                <a:cs typeface="Times New Roman"/>
              </a:rPr>
              <a:t>B</a:t>
            </a:r>
            <a:r>
              <a:rPr sz="2150" b="1" spc="5" dirty="0">
                <a:latin typeface="Times New Roman"/>
                <a:cs typeface="Times New Roman"/>
              </a:rPr>
              <a:t>r</a:t>
            </a:r>
            <a:r>
              <a:rPr sz="2150" b="1" dirty="0">
                <a:latin typeface="Times New Roman"/>
                <a:cs typeface="Times New Roman"/>
              </a:rPr>
              <a:t>	</a:t>
            </a:r>
            <a:r>
              <a:rPr sz="2150" b="1" spc="-65" dirty="0">
                <a:latin typeface="Times New Roman"/>
                <a:cs typeface="Times New Roman"/>
              </a:rPr>
              <a:t>C</a:t>
            </a:r>
            <a:r>
              <a:rPr sz="2150" b="1" spc="-55" dirty="0">
                <a:latin typeface="Times New Roman"/>
                <a:cs typeface="Times New Roman"/>
              </a:rPr>
              <a:t>H</a:t>
            </a:r>
            <a:r>
              <a:rPr sz="2400" b="1" spc="15" baseline="-13888" dirty="0">
                <a:latin typeface="Times New Roman"/>
                <a:cs typeface="Times New Roman"/>
              </a:rPr>
              <a:t>3</a:t>
            </a:r>
            <a:endParaRPr sz="2400" baseline="-13888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22779" y="2255520"/>
            <a:ext cx="278130" cy="0"/>
          </a:xfrm>
          <a:custGeom>
            <a:avLst/>
            <a:gdLst/>
            <a:ahLst/>
            <a:cxnLst/>
            <a:rect l="l" t="t" r="r" b="b"/>
            <a:pathLst>
              <a:path w="278130">
                <a:moveTo>
                  <a:pt x="0" y="0"/>
                </a:moveTo>
                <a:lnTo>
                  <a:pt x="27813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12670" y="1925320"/>
            <a:ext cx="0" cy="200660"/>
          </a:xfrm>
          <a:custGeom>
            <a:avLst/>
            <a:gdLst/>
            <a:ahLst/>
            <a:cxnLst/>
            <a:rect l="l" t="t" r="r" b="b"/>
            <a:pathLst>
              <a:path h="200660">
                <a:moveTo>
                  <a:pt x="0" y="200659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12670" y="2383789"/>
            <a:ext cx="0" cy="200660"/>
          </a:xfrm>
          <a:custGeom>
            <a:avLst/>
            <a:gdLst/>
            <a:ahLst/>
            <a:cxnLst/>
            <a:rect l="l" t="t" r="r" b="b"/>
            <a:pathLst>
              <a:path h="200660">
                <a:moveTo>
                  <a:pt x="0" y="0"/>
                </a:moveTo>
                <a:lnTo>
                  <a:pt x="0" y="20066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24429" y="2255520"/>
            <a:ext cx="233679" cy="0"/>
          </a:xfrm>
          <a:custGeom>
            <a:avLst/>
            <a:gdLst/>
            <a:ahLst/>
            <a:cxnLst/>
            <a:rect l="l" t="t" r="r" b="b"/>
            <a:pathLst>
              <a:path w="233680">
                <a:moveTo>
                  <a:pt x="0" y="0"/>
                </a:moveTo>
                <a:lnTo>
                  <a:pt x="23368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69870" y="1925320"/>
            <a:ext cx="0" cy="200660"/>
          </a:xfrm>
          <a:custGeom>
            <a:avLst/>
            <a:gdLst/>
            <a:ahLst/>
            <a:cxnLst/>
            <a:rect l="l" t="t" r="r" b="b"/>
            <a:pathLst>
              <a:path h="200660">
                <a:moveTo>
                  <a:pt x="0" y="200659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69870" y="2383789"/>
            <a:ext cx="0" cy="200660"/>
          </a:xfrm>
          <a:custGeom>
            <a:avLst/>
            <a:gdLst/>
            <a:ahLst/>
            <a:cxnLst/>
            <a:rect l="l" t="t" r="r" b="b"/>
            <a:pathLst>
              <a:path h="200660">
                <a:moveTo>
                  <a:pt x="0" y="0"/>
                </a:moveTo>
                <a:lnTo>
                  <a:pt x="0" y="20066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81629" y="2255520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95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42079" y="2230120"/>
            <a:ext cx="915669" cy="0"/>
          </a:xfrm>
          <a:custGeom>
            <a:avLst/>
            <a:gdLst/>
            <a:ahLst/>
            <a:cxnLst/>
            <a:rect l="l" t="t" r="r" b="b"/>
            <a:pathLst>
              <a:path w="915670">
                <a:moveTo>
                  <a:pt x="0" y="0"/>
                </a:moveTo>
                <a:lnTo>
                  <a:pt x="91567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42079" y="2178050"/>
            <a:ext cx="915669" cy="0"/>
          </a:xfrm>
          <a:custGeom>
            <a:avLst/>
            <a:gdLst/>
            <a:ahLst/>
            <a:cxnLst/>
            <a:rect l="l" t="t" r="r" b="b"/>
            <a:pathLst>
              <a:path w="915670">
                <a:moveTo>
                  <a:pt x="0" y="0"/>
                </a:moveTo>
                <a:lnTo>
                  <a:pt x="91567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33190" y="2221229"/>
            <a:ext cx="189229" cy="68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77409" y="2117089"/>
            <a:ext cx="189229" cy="69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546850" y="1511300"/>
            <a:ext cx="523875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b="1" spc="-65" dirty="0">
                <a:latin typeface="Times New Roman"/>
                <a:cs typeface="Times New Roman"/>
              </a:rPr>
              <a:t>C</a:t>
            </a:r>
            <a:r>
              <a:rPr sz="2150" b="1" spc="-55" dirty="0">
                <a:latin typeface="Times New Roman"/>
                <a:cs typeface="Times New Roman"/>
              </a:rPr>
              <a:t>H</a:t>
            </a:r>
            <a:r>
              <a:rPr sz="2400" b="1" spc="15" baseline="-13888" dirty="0">
                <a:latin typeface="Times New Roman"/>
                <a:cs typeface="Times New Roman"/>
              </a:rPr>
              <a:t>3</a:t>
            </a:r>
            <a:endParaRPr sz="2400" baseline="-13888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78120" y="1840484"/>
            <a:ext cx="2252345" cy="942340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5"/>
              </a:spcBef>
              <a:tabLst>
                <a:tab pos="823594" algn="l"/>
                <a:tab pos="1280795" algn="l"/>
                <a:tab pos="1739264" algn="l"/>
              </a:tabLst>
            </a:pPr>
            <a:r>
              <a:rPr sz="2150" b="1" spc="-65" dirty="0">
                <a:latin typeface="Times New Roman"/>
                <a:cs typeface="Times New Roman"/>
              </a:rPr>
              <a:t>C</a:t>
            </a:r>
            <a:r>
              <a:rPr sz="2150" b="1" spc="-45" dirty="0">
                <a:latin typeface="Times New Roman"/>
                <a:cs typeface="Times New Roman"/>
              </a:rPr>
              <a:t>H</a:t>
            </a:r>
            <a:r>
              <a:rPr sz="2400" b="1" spc="15" baseline="-13888" dirty="0">
                <a:latin typeface="Times New Roman"/>
                <a:cs typeface="Times New Roman"/>
              </a:rPr>
              <a:t>3</a:t>
            </a:r>
            <a:r>
              <a:rPr sz="2400" b="1" baseline="-13888" dirty="0">
                <a:latin typeface="Times New Roman"/>
                <a:cs typeface="Times New Roman"/>
              </a:rPr>
              <a:t>	</a:t>
            </a:r>
            <a:r>
              <a:rPr sz="2150" b="1" spc="10" dirty="0">
                <a:latin typeface="Times New Roman"/>
                <a:cs typeface="Times New Roman"/>
              </a:rPr>
              <a:t>C</a:t>
            </a:r>
            <a:r>
              <a:rPr sz="2150" b="1" dirty="0">
                <a:latin typeface="Times New Roman"/>
                <a:cs typeface="Times New Roman"/>
              </a:rPr>
              <a:t>	</a:t>
            </a:r>
            <a:r>
              <a:rPr sz="2150" b="1" spc="10" dirty="0">
                <a:latin typeface="Times New Roman"/>
                <a:cs typeface="Times New Roman"/>
              </a:rPr>
              <a:t>C</a:t>
            </a:r>
            <a:r>
              <a:rPr sz="2150" b="1" dirty="0">
                <a:latin typeface="Times New Roman"/>
                <a:cs typeface="Times New Roman"/>
              </a:rPr>
              <a:t>	</a:t>
            </a:r>
            <a:r>
              <a:rPr sz="2150" b="1" spc="-65" dirty="0">
                <a:latin typeface="Times New Roman"/>
                <a:cs typeface="Times New Roman"/>
              </a:rPr>
              <a:t>C</a:t>
            </a:r>
            <a:r>
              <a:rPr sz="2150" b="1" spc="-45" dirty="0">
                <a:latin typeface="Times New Roman"/>
                <a:cs typeface="Times New Roman"/>
              </a:rPr>
              <a:t>H</a:t>
            </a:r>
            <a:r>
              <a:rPr sz="2400" b="1" spc="15" baseline="-13888" dirty="0">
                <a:latin typeface="Times New Roman"/>
                <a:cs typeface="Times New Roman"/>
              </a:rPr>
              <a:t>3</a:t>
            </a:r>
            <a:endParaRPr sz="2400" baseline="-13888">
              <a:latin typeface="Times New Roman"/>
              <a:cs typeface="Times New Roman"/>
            </a:endParaRPr>
          </a:p>
          <a:p>
            <a:pPr marL="814705">
              <a:lnSpc>
                <a:spcPct val="100000"/>
              </a:lnSpc>
              <a:spcBef>
                <a:spcPts val="1030"/>
              </a:spcBef>
              <a:tabLst>
                <a:tab pos="1280795" algn="l"/>
              </a:tabLst>
            </a:pPr>
            <a:r>
              <a:rPr sz="2150" b="1" spc="10" dirty="0">
                <a:latin typeface="Times New Roman"/>
                <a:cs typeface="Times New Roman"/>
              </a:rPr>
              <a:t>H	</a:t>
            </a:r>
            <a:r>
              <a:rPr sz="2150" b="1" spc="-35" dirty="0">
                <a:latin typeface="Times New Roman"/>
                <a:cs typeface="Times New Roman"/>
              </a:rPr>
              <a:t>CH</a:t>
            </a:r>
            <a:r>
              <a:rPr sz="2400" b="1" spc="-52" baseline="-13888" dirty="0">
                <a:latin typeface="Times New Roman"/>
                <a:cs typeface="Times New Roman"/>
              </a:rPr>
              <a:t>3</a:t>
            </a:r>
            <a:endParaRPr sz="2400" baseline="-13888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06440" y="2169160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40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97600" y="2298700"/>
            <a:ext cx="0" cy="200660"/>
          </a:xfrm>
          <a:custGeom>
            <a:avLst/>
            <a:gdLst/>
            <a:ahLst/>
            <a:cxnLst/>
            <a:rect l="l" t="t" r="r" b="b"/>
            <a:pathLst>
              <a:path h="200660">
                <a:moveTo>
                  <a:pt x="0" y="0"/>
                </a:moveTo>
                <a:lnTo>
                  <a:pt x="0" y="20066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08090" y="2169160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95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53530" y="1838960"/>
            <a:ext cx="0" cy="201930"/>
          </a:xfrm>
          <a:custGeom>
            <a:avLst/>
            <a:gdLst/>
            <a:ahLst/>
            <a:cxnLst/>
            <a:rect l="l" t="t" r="r" b="b"/>
            <a:pathLst>
              <a:path h="201930">
                <a:moveTo>
                  <a:pt x="0" y="201929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53530" y="2298700"/>
            <a:ext cx="0" cy="200660"/>
          </a:xfrm>
          <a:custGeom>
            <a:avLst/>
            <a:gdLst/>
            <a:ahLst/>
            <a:cxnLst/>
            <a:rect l="l" t="t" r="r" b="b"/>
            <a:pathLst>
              <a:path h="200660">
                <a:moveTo>
                  <a:pt x="0" y="0"/>
                </a:moveTo>
                <a:lnTo>
                  <a:pt x="0" y="20066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65290" y="2169160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79490" y="1832610"/>
            <a:ext cx="190500" cy="189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44700" y="1600200"/>
            <a:ext cx="208279" cy="4229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24710" y="3503929"/>
            <a:ext cx="191769" cy="1930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394460" y="1926844"/>
            <a:ext cx="2251075" cy="1558290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5"/>
              </a:spcBef>
              <a:tabLst>
                <a:tab pos="823594" algn="l"/>
                <a:tab pos="1280795" algn="l"/>
                <a:tab pos="1739264" algn="l"/>
              </a:tabLst>
            </a:pPr>
            <a:r>
              <a:rPr sz="2150" b="1" spc="-65" dirty="0">
                <a:latin typeface="Times New Roman"/>
                <a:cs typeface="Times New Roman"/>
              </a:rPr>
              <a:t>C</a:t>
            </a:r>
            <a:r>
              <a:rPr sz="2150" b="1" spc="-55" dirty="0">
                <a:latin typeface="Times New Roman"/>
                <a:cs typeface="Times New Roman"/>
              </a:rPr>
              <a:t>H</a:t>
            </a:r>
            <a:r>
              <a:rPr sz="2400" b="1" spc="15" baseline="-13888" dirty="0">
                <a:latin typeface="Times New Roman"/>
                <a:cs typeface="Times New Roman"/>
              </a:rPr>
              <a:t>3</a:t>
            </a:r>
            <a:r>
              <a:rPr sz="2400" b="1" baseline="-13888" dirty="0">
                <a:latin typeface="Times New Roman"/>
                <a:cs typeface="Times New Roman"/>
              </a:rPr>
              <a:t>	</a:t>
            </a:r>
            <a:r>
              <a:rPr sz="2150" b="1" spc="10" dirty="0">
                <a:latin typeface="Times New Roman"/>
                <a:cs typeface="Times New Roman"/>
              </a:rPr>
              <a:t>C</a:t>
            </a:r>
            <a:r>
              <a:rPr sz="2150" b="1" dirty="0">
                <a:latin typeface="Times New Roman"/>
                <a:cs typeface="Times New Roman"/>
              </a:rPr>
              <a:t>	</a:t>
            </a:r>
            <a:r>
              <a:rPr sz="2150" b="1" spc="10" dirty="0">
                <a:latin typeface="Times New Roman"/>
                <a:cs typeface="Times New Roman"/>
              </a:rPr>
              <a:t>C</a:t>
            </a:r>
            <a:r>
              <a:rPr sz="2150" b="1" dirty="0">
                <a:latin typeface="Times New Roman"/>
                <a:cs typeface="Times New Roman"/>
              </a:rPr>
              <a:t>	</a:t>
            </a:r>
            <a:r>
              <a:rPr sz="2150" b="1" spc="-65" dirty="0">
                <a:latin typeface="Times New Roman"/>
                <a:cs typeface="Times New Roman"/>
              </a:rPr>
              <a:t>C</a:t>
            </a:r>
            <a:r>
              <a:rPr sz="2150" b="1" spc="-55" dirty="0">
                <a:latin typeface="Times New Roman"/>
                <a:cs typeface="Times New Roman"/>
              </a:rPr>
              <a:t>H</a:t>
            </a:r>
            <a:r>
              <a:rPr sz="2400" b="1" spc="15" baseline="-13888" dirty="0">
                <a:latin typeface="Times New Roman"/>
                <a:cs typeface="Times New Roman"/>
              </a:rPr>
              <a:t>3</a:t>
            </a:r>
            <a:endParaRPr sz="2400" baseline="-13888">
              <a:latin typeface="Times New Roman"/>
              <a:cs typeface="Times New Roman"/>
            </a:endParaRPr>
          </a:p>
          <a:p>
            <a:pPr marL="815340">
              <a:lnSpc>
                <a:spcPct val="100000"/>
              </a:lnSpc>
              <a:spcBef>
                <a:spcPts val="1030"/>
              </a:spcBef>
              <a:tabLst>
                <a:tab pos="1280795" algn="l"/>
              </a:tabLst>
            </a:pPr>
            <a:r>
              <a:rPr sz="2150" b="1" spc="10" dirty="0">
                <a:latin typeface="Times New Roman"/>
                <a:cs typeface="Times New Roman"/>
              </a:rPr>
              <a:t>H	</a:t>
            </a:r>
            <a:r>
              <a:rPr sz="2150" b="1" spc="-35" dirty="0">
                <a:latin typeface="Times New Roman"/>
                <a:cs typeface="Times New Roman"/>
              </a:rPr>
              <a:t>CH</a:t>
            </a:r>
            <a:r>
              <a:rPr sz="2400" b="1" spc="-52" baseline="-13888" dirty="0">
                <a:latin typeface="Times New Roman"/>
                <a:cs typeface="Times New Roman"/>
              </a:rPr>
              <a:t>3</a:t>
            </a:r>
            <a:endParaRPr sz="2400" baseline="-13888">
              <a:latin typeface="Times New Roman"/>
              <a:cs typeface="Times New Roman"/>
            </a:endParaRPr>
          </a:p>
          <a:p>
            <a:pPr marL="1305560">
              <a:lnSpc>
                <a:spcPct val="100000"/>
              </a:lnSpc>
              <a:spcBef>
                <a:spcPts val="2210"/>
              </a:spcBef>
            </a:pPr>
            <a:r>
              <a:rPr sz="2200" b="1" spc="-45" dirty="0">
                <a:latin typeface="Times New Roman"/>
                <a:cs typeface="Times New Roman"/>
              </a:rPr>
              <a:t>CH</a:t>
            </a:r>
            <a:r>
              <a:rPr sz="2475" b="1" spc="-67" baseline="-13468" dirty="0">
                <a:latin typeface="Times New Roman"/>
                <a:cs typeface="Times New Roman"/>
              </a:rPr>
              <a:t>3</a:t>
            </a:r>
            <a:endParaRPr sz="2475" baseline="-13468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97000" y="3459479"/>
            <a:ext cx="2289810" cy="960119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0"/>
              </a:spcBef>
              <a:tabLst>
                <a:tab pos="836294" algn="l"/>
                <a:tab pos="1302385" algn="l"/>
                <a:tab pos="1768475" algn="l"/>
              </a:tabLst>
            </a:pPr>
            <a:r>
              <a:rPr sz="2200" b="1" spc="-80" dirty="0">
                <a:latin typeface="Times New Roman"/>
                <a:cs typeface="Times New Roman"/>
              </a:rPr>
              <a:t>C</a:t>
            </a:r>
            <a:r>
              <a:rPr sz="2200" b="1" spc="-65" dirty="0">
                <a:latin typeface="Times New Roman"/>
                <a:cs typeface="Times New Roman"/>
              </a:rPr>
              <a:t>H</a:t>
            </a:r>
            <a:r>
              <a:rPr sz="2475" b="1" baseline="-13468" dirty="0">
                <a:latin typeface="Times New Roman"/>
                <a:cs typeface="Times New Roman"/>
              </a:rPr>
              <a:t>3	</a:t>
            </a:r>
            <a:r>
              <a:rPr sz="2200" b="1" dirty="0">
                <a:latin typeface="Times New Roman"/>
                <a:cs typeface="Times New Roman"/>
              </a:rPr>
              <a:t>C	C	</a:t>
            </a:r>
            <a:r>
              <a:rPr sz="2200" b="1" spc="-70" dirty="0">
                <a:latin typeface="Times New Roman"/>
                <a:cs typeface="Times New Roman"/>
              </a:rPr>
              <a:t>C</a:t>
            </a:r>
            <a:r>
              <a:rPr sz="2200" b="1" spc="-65" dirty="0">
                <a:latin typeface="Times New Roman"/>
                <a:cs typeface="Times New Roman"/>
              </a:rPr>
              <a:t>H</a:t>
            </a:r>
            <a:r>
              <a:rPr sz="2475" b="1" baseline="-13468" dirty="0">
                <a:latin typeface="Times New Roman"/>
                <a:cs typeface="Times New Roman"/>
              </a:rPr>
              <a:t>3</a:t>
            </a:r>
            <a:endParaRPr sz="2475" baseline="-13468">
              <a:latin typeface="Times New Roman"/>
              <a:cs typeface="Times New Roman"/>
            </a:endParaRPr>
          </a:p>
          <a:p>
            <a:pPr marL="829310">
              <a:lnSpc>
                <a:spcPct val="100000"/>
              </a:lnSpc>
              <a:spcBef>
                <a:spcPts val="1040"/>
              </a:spcBef>
              <a:tabLst>
                <a:tab pos="1302385" algn="l"/>
              </a:tabLst>
            </a:pPr>
            <a:r>
              <a:rPr sz="2200" b="1" dirty="0">
                <a:latin typeface="Times New Roman"/>
                <a:cs typeface="Times New Roman"/>
              </a:rPr>
              <a:t>H	</a:t>
            </a:r>
            <a:r>
              <a:rPr sz="2200" b="1" spc="-45" dirty="0">
                <a:latin typeface="Times New Roman"/>
                <a:cs typeface="Times New Roman"/>
              </a:rPr>
              <a:t>CH</a:t>
            </a:r>
            <a:r>
              <a:rPr sz="2475" b="1" spc="-67" baseline="-13468" dirty="0">
                <a:latin typeface="Times New Roman"/>
                <a:cs typeface="Times New Roman"/>
              </a:rPr>
              <a:t>3</a:t>
            </a:r>
            <a:endParaRPr sz="2475" baseline="-13468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934210" y="3794759"/>
            <a:ext cx="283210" cy="0"/>
          </a:xfrm>
          <a:custGeom>
            <a:avLst/>
            <a:gdLst/>
            <a:ahLst/>
            <a:cxnLst/>
            <a:rect l="l" t="t" r="r" b="b"/>
            <a:pathLst>
              <a:path w="283210">
                <a:moveTo>
                  <a:pt x="0" y="0"/>
                </a:moveTo>
                <a:lnTo>
                  <a:pt x="283209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30450" y="3925570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469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44750" y="3794759"/>
            <a:ext cx="237490" cy="0"/>
          </a:xfrm>
          <a:custGeom>
            <a:avLst/>
            <a:gdLst/>
            <a:ahLst/>
            <a:cxnLst/>
            <a:rect l="l" t="t" r="r" b="b"/>
            <a:pathLst>
              <a:path w="237489">
                <a:moveTo>
                  <a:pt x="0" y="0"/>
                </a:moveTo>
                <a:lnTo>
                  <a:pt x="237489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95270" y="3458209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204469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95270" y="3925570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469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09570" y="3794759"/>
            <a:ext cx="240029" cy="0"/>
          </a:xfrm>
          <a:custGeom>
            <a:avLst/>
            <a:gdLst/>
            <a:ahLst/>
            <a:cxnLst/>
            <a:rect l="l" t="t" r="r" b="b"/>
            <a:pathLst>
              <a:path w="240030">
                <a:moveTo>
                  <a:pt x="0" y="0"/>
                </a:moveTo>
                <a:lnTo>
                  <a:pt x="24003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43150" y="3394709"/>
            <a:ext cx="394969" cy="2019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93209" y="3794759"/>
            <a:ext cx="932180" cy="0"/>
          </a:xfrm>
          <a:custGeom>
            <a:avLst/>
            <a:gdLst/>
            <a:ahLst/>
            <a:cxnLst/>
            <a:rect l="l" t="t" r="r" b="b"/>
            <a:pathLst>
              <a:path w="932179">
                <a:moveTo>
                  <a:pt x="0" y="0"/>
                </a:moveTo>
                <a:lnTo>
                  <a:pt x="932179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42509" y="3732529"/>
            <a:ext cx="191769" cy="1231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313679" y="3371850"/>
            <a:ext cx="2291080" cy="960119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0"/>
              </a:spcBef>
              <a:tabLst>
                <a:tab pos="837565" algn="l"/>
                <a:tab pos="1302385" algn="l"/>
                <a:tab pos="1769745" algn="l"/>
              </a:tabLst>
            </a:pPr>
            <a:r>
              <a:rPr sz="2200" b="1" spc="-70" dirty="0">
                <a:latin typeface="Times New Roman"/>
                <a:cs typeface="Times New Roman"/>
              </a:rPr>
              <a:t>C</a:t>
            </a:r>
            <a:r>
              <a:rPr sz="2200" b="1" spc="-65" dirty="0">
                <a:latin typeface="Times New Roman"/>
                <a:cs typeface="Times New Roman"/>
              </a:rPr>
              <a:t>H</a:t>
            </a:r>
            <a:r>
              <a:rPr sz="2475" b="1" baseline="-13468" dirty="0">
                <a:latin typeface="Times New Roman"/>
                <a:cs typeface="Times New Roman"/>
              </a:rPr>
              <a:t>3	</a:t>
            </a:r>
            <a:r>
              <a:rPr sz="2200" b="1" dirty="0">
                <a:latin typeface="Times New Roman"/>
                <a:cs typeface="Times New Roman"/>
              </a:rPr>
              <a:t>C	C	</a:t>
            </a:r>
            <a:r>
              <a:rPr sz="2200" b="1" spc="-70" dirty="0">
                <a:latin typeface="Times New Roman"/>
                <a:cs typeface="Times New Roman"/>
              </a:rPr>
              <a:t>C</a:t>
            </a:r>
            <a:r>
              <a:rPr sz="2200" b="1" spc="-65" dirty="0">
                <a:latin typeface="Times New Roman"/>
                <a:cs typeface="Times New Roman"/>
              </a:rPr>
              <a:t>H</a:t>
            </a:r>
            <a:r>
              <a:rPr sz="2475" b="1" baseline="-13468" dirty="0">
                <a:latin typeface="Times New Roman"/>
                <a:cs typeface="Times New Roman"/>
              </a:rPr>
              <a:t>3</a:t>
            </a:r>
            <a:endParaRPr sz="2475" baseline="-13468">
              <a:latin typeface="Times New Roman"/>
              <a:cs typeface="Times New Roman"/>
            </a:endParaRPr>
          </a:p>
          <a:p>
            <a:pPr marL="829310">
              <a:lnSpc>
                <a:spcPct val="100000"/>
              </a:lnSpc>
              <a:spcBef>
                <a:spcPts val="1040"/>
              </a:spcBef>
              <a:tabLst>
                <a:tab pos="1302385" algn="l"/>
              </a:tabLst>
            </a:pPr>
            <a:r>
              <a:rPr sz="2200" b="1" dirty="0">
                <a:latin typeface="Times New Roman"/>
                <a:cs typeface="Times New Roman"/>
              </a:rPr>
              <a:t>H	</a:t>
            </a:r>
            <a:r>
              <a:rPr sz="2200" b="1" spc="-45" dirty="0">
                <a:latin typeface="Times New Roman"/>
                <a:cs typeface="Times New Roman"/>
              </a:rPr>
              <a:t>CH</a:t>
            </a:r>
            <a:r>
              <a:rPr sz="2475" b="1" spc="-67" baseline="-13468" dirty="0">
                <a:latin typeface="Times New Roman"/>
                <a:cs typeface="Times New Roman"/>
              </a:rPr>
              <a:t>3</a:t>
            </a:r>
            <a:endParaRPr sz="2475" baseline="-13468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139179" y="3036570"/>
            <a:ext cx="53340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70" dirty="0">
                <a:latin typeface="Times New Roman"/>
                <a:cs typeface="Times New Roman"/>
              </a:rPr>
              <a:t>C</a:t>
            </a:r>
            <a:r>
              <a:rPr sz="2200" b="1" spc="-65" dirty="0">
                <a:latin typeface="Times New Roman"/>
                <a:cs typeface="Times New Roman"/>
              </a:rPr>
              <a:t>H</a:t>
            </a:r>
            <a:r>
              <a:rPr sz="2475" b="1" baseline="-13468" dirty="0">
                <a:latin typeface="Times New Roman"/>
                <a:cs typeface="Times New Roman"/>
              </a:rPr>
              <a:t>3</a:t>
            </a:r>
            <a:endParaRPr sz="2475" baseline="-13468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850890" y="3707129"/>
            <a:ext cx="283210" cy="0"/>
          </a:xfrm>
          <a:custGeom>
            <a:avLst/>
            <a:gdLst/>
            <a:ahLst/>
            <a:cxnLst/>
            <a:rect l="l" t="t" r="r" b="b"/>
            <a:pathLst>
              <a:path w="283210">
                <a:moveTo>
                  <a:pt x="0" y="0"/>
                </a:moveTo>
                <a:lnTo>
                  <a:pt x="28321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48400" y="3837940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47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61429" y="3707129"/>
            <a:ext cx="238760" cy="0"/>
          </a:xfrm>
          <a:custGeom>
            <a:avLst/>
            <a:gdLst/>
            <a:ahLst/>
            <a:cxnLst/>
            <a:rect l="l" t="t" r="r" b="b"/>
            <a:pathLst>
              <a:path w="238759">
                <a:moveTo>
                  <a:pt x="0" y="0"/>
                </a:moveTo>
                <a:lnTo>
                  <a:pt x="23876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13219" y="3837940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47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27519" y="3707129"/>
            <a:ext cx="238760" cy="0"/>
          </a:xfrm>
          <a:custGeom>
            <a:avLst/>
            <a:gdLst/>
            <a:ahLst/>
            <a:cxnLst/>
            <a:rect l="l" t="t" r="r" b="b"/>
            <a:pathLst>
              <a:path w="238759">
                <a:moveTo>
                  <a:pt x="0" y="0"/>
                </a:moveTo>
                <a:lnTo>
                  <a:pt x="238759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48400" y="3370579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20447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23380" y="3364229"/>
            <a:ext cx="193040" cy="1917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683510" y="5209540"/>
            <a:ext cx="191769" cy="1930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395730" y="5199379"/>
            <a:ext cx="2289810" cy="960119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0"/>
              </a:spcBef>
              <a:tabLst>
                <a:tab pos="837565" algn="l"/>
                <a:tab pos="1302385" algn="l"/>
                <a:tab pos="1769745" algn="l"/>
              </a:tabLst>
            </a:pPr>
            <a:r>
              <a:rPr sz="2200" b="1" spc="-75" dirty="0">
                <a:latin typeface="Times New Roman"/>
                <a:cs typeface="Times New Roman"/>
              </a:rPr>
              <a:t>C</a:t>
            </a:r>
            <a:r>
              <a:rPr sz="2200" b="1" spc="-65" dirty="0">
                <a:latin typeface="Times New Roman"/>
                <a:cs typeface="Times New Roman"/>
              </a:rPr>
              <a:t>H</a:t>
            </a:r>
            <a:r>
              <a:rPr sz="2475" b="1" baseline="-13468" dirty="0">
                <a:latin typeface="Times New Roman"/>
                <a:cs typeface="Times New Roman"/>
              </a:rPr>
              <a:t>3	</a:t>
            </a:r>
            <a:r>
              <a:rPr sz="2200" b="1" dirty="0">
                <a:latin typeface="Times New Roman"/>
                <a:cs typeface="Times New Roman"/>
              </a:rPr>
              <a:t>C	C	</a:t>
            </a:r>
            <a:r>
              <a:rPr sz="2200" b="1" spc="-85" dirty="0">
                <a:latin typeface="Times New Roman"/>
                <a:cs typeface="Times New Roman"/>
              </a:rPr>
              <a:t>C</a:t>
            </a:r>
            <a:r>
              <a:rPr sz="2200" b="1" spc="-65" dirty="0">
                <a:latin typeface="Times New Roman"/>
                <a:cs typeface="Times New Roman"/>
              </a:rPr>
              <a:t>H</a:t>
            </a:r>
            <a:r>
              <a:rPr sz="2475" b="1" baseline="-13468" dirty="0">
                <a:latin typeface="Times New Roman"/>
                <a:cs typeface="Times New Roman"/>
              </a:rPr>
              <a:t>3</a:t>
            </a:r>
            <a:endParaRPr sz="2475" baseline="-13468">
              <a:latin typeface="Times New Roman"/>
              <a:cs typeface="Times New Roman"/>
            </a:endParaRPr>
          </a:p>
          <a:p>
            <a:pPr marL="828675">
              <a:lnSpc>
                <a:spcPct val="100000"/>
              </a:lnSpc>
              <a:spcBef>
                <a:spcPts val="1040"/>
              </a:spcBef>
              <a:tabLst>
                <a:tab pos="1302385" algn="l"/>
              </a:tabLst>
            </a:pPr>
            <a:r>
              <a:rPr sz="2200" b="1" dirty="0">
                <a:latin typeface="Times New Roman"/>
                <a:cs typeface="Times New Roman"/>
              </a:rPr>
              <a:t>H	</a:t>
            </a:r>
            <a:r>
              <a:rPr sz="2200" b="1" spc="-50" dirty="0">
                <a:latin typeface="Times New Roman"/>
                <a:cs typeface="Times New Roman"/>
              </a:rPr>
              <a:t>CH</a:t>
            </a:r>
            <a:r>
              <a:rPr sz="2475" b="1" spc="-75" baseline="-13468" dirty="0">
                <a:latin typeface="Times New Roman"/>
                <a:cs typeface="Times New Roman"/>
              </a:rPr>
              <a:t>3</a:t>
            </a:r>
            <a:endParaRPr sz="2475" baseline="-13468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221229" y="4865370"/>
            <a:ext cx="53340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85" dirty="0">
                <a:latin typeface="Times New Roman"/>
                <a:cs typeface="Times New Roman"/>
              </a:rPr>
              <a:t>C</a:t>
            </a:r>
            <a:r>
              <a:rPr sz="2200" b="1" spc="-55" dirty="0">
                <a:latin typeface="Times New Roman"/>
                <a:cs typeface="Times New Roman"/>
              </a:rPr>
              <a:t>H</a:t>
            </a:r>
            <a:r>
              <a:rPr sz="2475" b="1" baseline="-13468" dirty="0">
                <a:latin typeface="Times New Roman"/>
                <a:cs typeface="Times New Roman"/>
              </a:rPr>
              <a:t>3</a:t>
            </a:r>
            <a:endParaRPr sz="2475" baseline="-13468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932939" y="5534659"/>
            <a:ext cx="283210" cy="0"/>
          </a:xfrm>
          <a:custGeom>
            <a:avLst/>
            <a:gdLst/>
            <a:ahLst/>
            <a:cxnLst/>
            <a:rect l="l" t="t" r="r" b="b"/>
            <a:pathLst>
              <a:path w="283210">
                <a:moveTo>
                  <a:pt x="0" y="0"/>
                </a:moveTo>
                <a:lnTo>
                  <a:pt x="28321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330450" y="5665470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469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443479" y="5534659"/>
            <a:ext cx="237490" cy="0"/>
          </a:xfrm>
          <a:custGeom>
            <a:avLst/>
            <a:gdLst/>
            <a:ahLst/>
            <a:cxnLst/>
            <a:rect l="l" t="t" r="r" b="b"/>
            <a:pathLst>
              <a:path w="237489">
                <a:moveTo>
                  <a:pt x="0" y="0"/>
                </a:moveTo>
                <a:lnTo>
                  <a:pt x="237489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795270" y="5665470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469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908300" y="5534659"/>
            <a:ext cx="240029" cy="0"/>
          </a:xfrm>
          <a:custGeom>
            <a:avLst/>
            <a:gdLst/>
            <a:ahLst/>
            <a:cxnLst/>
            <a:rect l="l" t="t" r="r" b="b"/>
            <a:pathLst>
              <a:path w="240030">
                <a:moveTo>
                  <a:pt x="0" y="0"/>
                </a:moveTo>
                <a:lnTo>
                  <a:pt x="24003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30450" y="5199379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20447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389120" y="5640070"/>
            <a:ext cx="932180" cy="0"/>
          </a:xfrm>
          <a:custGeom>
            <a:avLst/>
            <a:gdLst/>
            <a:ahLst/>
            <a:cxnLst/>
            <a:rect l="l" t="t" r="r" b="b"/>
            <a:pathLst>
              <a:path w="932179">
                <a:moveTo>
                  <a:pt x="0" y="0"/>
                </a:moveTo>
                <a:lnTo>
                  <a:pt x="932179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37150" y="5577840"/>
            <a:ext cx="193039" cy="1231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4358640" y="5209540"/>
            <a:ext cx="5003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55" dirty="0">
                <a:latin typeface="Times New Roman"/>
                <a:cs typeface="Times New Roman"/>
              </a:rPr>
              <a:t>N</a:t>
            </a:r>
            <a:r>
              <a:rPr sz="2200" b="1" spc="-114" dirty="0">
                <a:latin typeface="Times New Roman"/>
                <a:cs typeface="Times New Roman"/>
              </a:rPr>
              <a:t>u</a:t>
            </a:r>
            <a:r>
              <a:rPr sz="2200" b="1" dirty="0">
                <a:latin typeface="Times New Roman"/>
                <a:cs typeface="Times New Roman"/>
              </a:rPr>
              <a:t>c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900929" y="5377179"/>
            <a:ext cx="25400" cy="31750"/>
          </a:xfrm>
          <a:custGeom>
            <a:avLst/>
            <a:gdLst/>
            <a:ahLst/>
            <a:cxnLst/>
            <a:rect l="l" t="t" r="r" b="b"/>
            <a:pathLst>
              <a:path w="25400" h="31750">
                <a:moveTo>
                  <a:pt x="17780" y="30480"/>
                </a:moveTo>
                <a:lnTo>
                  <a:pt x="7620" y="30480"/>
                </a:lnTo>
                <a:lnTo>
                  <a:pt x="8890" y="31750"/>
                </a:lnTo>
                <a:lnTo>
                  <a:pt x="16510" y="31750"/>
                </a:lnTo>
                <a:lnTo>
                  <a:pt x="17780" y="30480"/>
                </a:lnTo>
                <a:close/>
              </a:path>
              <a:path w="25400" h="31750">
                <a:moveTo>
                  <a:pt x="19050" y="27940"/>
                </a:moveTo>
                <a:lnTo>
                  <a:pt x="5080" y="27940"/>
                </a:lnTo>
                <a:lnTo>
                  <a:pt x="5080" y="30480"/>
                </a:lnTo>
                <a:lnTo>
                  <a:pt x="19050" y="30480"/>
                </a:lnTo>
                <a:lnTo>
                  <a:pt x="19050" y="27940"/>
                </a:lnTo>
                <a:close/>
              </a:path>
              <a:path w="25400" h="31750">
                <a:moveTo>
                  <a:pt x="21590" y="26670"/>
                </a:moveTo>
                <a:lnTo>
                  <a:pt x="3810" y="26670"/>
                </a:lnTo>
                <a:lnTo>
                  <a:pt x="3810" y="27940"/>
                </a:lnTo>
                <a:lnTo>
                  <a:pt x="21590" y="27940"/>
                </a:lnTo>
                <a:lnTo>
                  <a:pt x="21590" y="26670"/>
                </a:lnTo>
                <a:close/>
              </a:path>
              <a:path w="25400" h="31750">
                <a:moveTo>
                  <a:pt x="25400" y="7620"/>
                </a:moveTo>
                <a:lnTo>
                  <a:pt x="0" y="7620"/>
                </a:lnTo>
                <a:lnTo>
                  <a:pt x="0" y="22860"/>
                </a:lnTo>
                <a:lnTo>
                  <a:pt x="2540" y="24130"/>
                </a:lnTo>
                <a:lnTo>
                  <a:pt x="2540" y="26670"/>
                </a:lnTo>
                <a:lnTo>
                  <a:pt x="22860" y="26670"/>
                </a:lnTo>
                <a:lnTo>
                  <a:pt x="22860" y="24130"/>
                </a:lnTo>
                <a:lnTo>
                  <a:pt x="25400" y="22860"/>
                </a:lnTo>
                <a:lnTo>
                  <a:pt x="25400" y="7620"/>
                </a:lnTo>
                <a:close/>
              </a:path>
              <a:path w="25400" h="31750">
                <a:moveTo>
                  <a:pt x="22860" y="5080"/>
                </a:moveTo>
                <a:lnTo>
                  <a:pt x="2540" y="5080"/>
                </a:lnTo>
                <a:lnTo>
                  <a:pt x="2540" y="7620"/>
                </a:lnTo>
                <a:lnTo>
                  <a:pt x="22860" y="7620"/>
                </a:lnTo>
                <a:lnTo>
                  <a:pt x="22860" y="5080"/>
                </a:lnTo>
                <a:close/>
              </a:path>
              <a:path w="25400" h="31750">
                <a:moveTo>
                  <a:pt x="19050" y="2540"/>
                </a:moveTo>
                <a:lnTo>
                  <a:pt x="5080" y="2540"/>
                </a:lnTo>
                <a:lnTo>
                  <a:pt x="3810" y="3810"/>
                </a:lnTo>
                <a:lnTo>
                  <a:pt x="3810" y="5080"/>
                </a:lnTo>
                <a:lnTo>
                  <a:pt x="21590" y="5080"/>
                </a:lnTo>
                <a:lnTo>
                  <a:pt x="21590" y="3810"/>
                </a:lnTo>
                <a:lnTo>
                  <a:pt x="19050" y="2540"/>
                </a:lnTo>
                <a:close/>
              </a:path>
              <a:path w="25400" h="31750">
                <a:moveTo>
                  <a:pt x="17780" y="0"/>
                </a:moveTo>
                <a:lnTo>
                  <a:pt x="7620" y="0"/>
                </a:lnTo>
                <a:lnTo>
                  <a:pt x="7620" y="2540"/>
                </a:lnTo>
                <a:lnTo>
                  <a:pt x="17780" y="2540"/>
                </a:lnTo>
                <a:lnTo>
                  <a:pt x="17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900929" y="5377179"/>
            <a:ext cx="25400" cy="31750"/>
          </a:xfrm>
          <a:custGeom>
            <a:avLst/>
            <a:gdLst/>
            <a:ahLst/>
            <a:cxnLst/>
            <a:rect l="l" t="t" r="r" b="b"/>
            <a:pathLst>
              <a:path w="25400" h="31750">
                <a:moveTo>
                  <a:pt x="12700" y="0"/>
                </a:moveTo>
                <a:lnTo>
                  <a:pt x="13970" y="0"/>
                </a:lnTo>
                <a:lnTo>
                  <a:pt x="16510" y="0"/>
                </a:lnTo>
                <a:lnTo>
                  <a:pt x="17780" y="0"/>
                </a:lnTo>
                <a:lnTo>
                  <a:pt x="17780" y="2540"/>
                </a:lnTo>
                <a:lnTo>
                  <a:pt x="19050" y="2540"/>
                </a:lnTo>
                <a:lnTo>
                  <a:pt x="21590" y="3810"/>
                </a:lnTo>
                <a:lnTo>
                  <a:pt x="21590" y="5080"/>
                </a:lnTo>
                <a:lnTo>
                  <a:pt x="22860" y="5080"/>
                </a:lnTo>
                <a:lnTo>
                  <a:pt x="22860" y="7620"/>
                </a:lnTo>
                <a:lnTo>
                  <a:pt x="25400" y="7620"/>
                </a:lnTo>
                <a:lnTo>
                  <a:pt x="25400" y="8890"/>
                </a:lnTo>
                <a:lnTo>
                  <a:pt x="25400" y="10160"/>
                </a:lnTo>
                <a:lnTo>
                  <a:pt x="25400" y="12700"/>
                </a:lnTo>
                <a:lnTo>
                  <a:pt x="25400" y="13970"/>
                </a:lnTo>
                <a:lnTo>
                  <a:pt x="25400" y="16510"/>
                </a:lnTo>
                <a:lnTo>
                  <a:pt x="25400" y="17780"/>
                </a:lnTo>
                <a:lnTo>
                  <a:pt x="25400" y="19050"/>
                </a:lnTo>
                <a:lnTo>
                  <a:pt x="25400" y="21590"/>
                </a:lnTo>
                <a:lnTo>
                  <a:pt x="25400" y="22860"/>
                </a:lnTo>
                <a:lnTo>
                  <a:pt x="25400" y="22860"/>
                </a:lnTo>
                <a:lnTo>
                  <a:pt x="22860" y="24130"/>
                </a:lnTo>
                <a:lnTo>
                  <a:pt x="22860" y="26670"/>
                </a:lnTo>
                <a:lnTo>
                  <a:pt x="21590" y="26670"/>
                </a:lnTo>
                <a:lnTo>
                  <a:pt x="21590" y="27940"/>
                </a:lnTo>
                <a:lnTo>
                  <a:pt x="19050" y="27940"/>
                </a:lnTo>
                <a:lnTo>
                  <a:pt x="19050" y="30480"/>
                </a:lnTo>
                <a:lnTo>
                  <a:pt x="16510" y="31750"/>
                </a:lnTo>
                <a:lnTo>
                  <a:pt x="13970" y="31750"/>
                </a:lnTo>
                <a:lnTo>
                  <a:pt x="12700" y="31750"/>
                </a:lnTo>
                <a:lnTo>
                  <a:pt x="11430" y="31750"/>
                </a:lnTo>
                <a:lnTo>
                  <a:pt x="8890" y="31750"/>
                </a:lnTo>
                <a:lnTo>
                  <a:pt x="8890" y="31750"/>
                </a:lnTo>
                <a:lnTo>
                  <a:pt x="0" y="22860"/>
                </a:lnTo>
                <a:lnTo>
                  <a:pt x="0" y="21590"/>
                </a:lnTo>
                <a:lnTo>
                  <a:pt x="0" y="19050"/>
                </a:lnTo>
                <a:lnTo>
                  <a:pt x="0" y="17780"/>
                </a:lnTo>
                <a:lnTo>
                  <a:pt x="0" y="16510"/>
                </a:lnTo>
                <a:lnTo>
                  <a:pt x="0" y="13970"/>
                </a:lnTo>
                <a:lnTo>
                  <a:pt x="0" y="12700"/>
                </a:lnTo>
                <a:lnTo>
                  <a:pt x="0" y="10160"/>
                </a:lnTo>
                <a:lnTo>
                  <a:pt x="0" y="8890"/>
                </a:lnTo>
                <a:lnTo>
                  <a:pt x="0" y="7620"/>
                </a:lnTo>
                <a:lnTo>
                  <a:pt x="2540" y="7620"/>
                </a:lnTo>
                <a:lnTo>
                  <a:pt x="2540" y="5080"/>
                </a:lnTo>
                <a:lnTo>
                  <a:pt x="3810" y="5080"/>
                </a:lnTo>
                <a:lnTo>
                  <a:pt x="3810" y="3810"/>
                </a:lnTo>
                <a:lnTo>
                  <a:pt x="3810" y="3810"/>
                </a:lnTo>
                <a:lnTo>
                  <a:pt x="5080" y="2540"/>
                </a:lnTo>
                <a:lnTo>
                  <a:pt x="7620" y="2540"/>
                </a:lnTo>
                <a:lnTo>
                  <a:pt x="7620" y="0"/>
                </a:lnTo>
                <a:lnTo>
                  <a:pt x="8890" y="0"/>
                </a:lnTo>
                <a:lnTo>
                  <a:pt x="11430" y="0"/>
                </a:lnTo>
                <a:lnTo>
                  <a:pt x="12700" y="0"/>
                </a:lnTo>
                <a:close/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913629" y="53682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913629" y="53682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913629" y="5368290"/>
            <a:ext cx="1270" cy="17780"/>
          </a:xfrm>
          <a:custGeom>
            <a:avLst/>
            <a:gdLst/>
            <a:ahLst/>
            <a:cxnLst/>
            <a:rect l="l" t="t" r="r" b="b"/>
            <a:pathLst>
              <a:path w="1270" h="17779">
                <a:moveTo>
                  <a:pt x="0" y="17780"/>
                </a:moveTo>
                <a:lnTo>
                  <a:pt x="1270" y="17780"/>
                </a:lnTo>
                <a:lnTo>
                  <a:pt x="127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914900" y="53682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914900" y="53682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914900" y="53682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914900" y="53682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916170" y="53682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0"/>
                </a:moveTo>
                <a:lnTo>
                  <a:pt x="0" y="177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917440" y="53682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917440" y="53682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917440" y="5368290"/>
            <a:ext cx="1270" cy="17780"/>
          </a:xfrm>
          <a:custGeom>
            <a:avLst/>
            <a:gdLst/>
            <a:ahLst/>
            <a:cxnLst/>
            <a:rect l="l" t="t" r="r" b="b"/>
            <a:pathLst>
              <a:path w="1270" h="17779">
                <a:moveTo>
                  <a:pt x="0" y="17780"/>
                </a:moveTo>
                <a:lnTo>
                  <a:pt x="1270" y="17780"/>
                </a:lnTo>
                <a:lnTo>
                  <a:pt x="127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918709" y="53682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918709" y="5377179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8889" y="1270"/>
                </a:moveTo>
                <a:lnTo>
                  <a:pt x="8889" y="1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918709" y="537082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918709" y="537082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918709" y="537082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918709" y="5370829"/>
            <a:ext cx="1270" cy="17780"/>
          </a:xfrm>
          <a:custGeom>
            <a:avLst/>
            <a:gdLst/>
            <a:ahLst/>
            <a:cxnLst/>
            <a:rect l="l" t="t" r="r" b="b"/>
            <a:pathLst>
              <a:path w="1270" h="17779">
                <a:moveTo>
                  <a:pt x="0" y="17780"/>
                </a:moveTo>
                <a:lnTo>
                  <a:pt x="1269" y="17780"/>
                </a:lnTo>
                <a:lnTo>
                  <a:pt x="1269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919979" y="537082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919979" y="537082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919979" y="537082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919979" y="537082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919979" y="537082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919979" y="5379720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0" y="0"/>
                </a:moveTo>
                <a:lnTo>
                  <a:pt x="2540" y="1269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922520" y="53721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922520" y="53721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922520" y="53721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922520" y="53721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922520" y="53721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922520" y="53721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922520" y="538099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889" y="635"/>
                </a:moveTo>
                <a:lnTo>
                  <a:pt x="8889" y="635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922520" y="5373370"/>
            <a:ext cx="1270" cy="17780"/>
          </a:xfrm>
          <a:custGeom>
            <a:avLst/>
            <a:gdLst/>
            <a:ahLst/>
            <a:cxnLst/>
            <a:rect l="l" t="t" r="r" b="b"/>
            <a:pathLst>
              <a:path w="1270" h="17779">
                <a:moveTo>
                  <a:pt x="0" y="17779"/>
                </a:moveTo>
                <a:lnTo>
                  <a:pt x="1269" y="17779"/>
                </a:lnTo>
                <a:lnTo>
                  <a:pt x="126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923790" y="537337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923790" y="537337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923790" y="537337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923790" y="537337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923790" y="5382259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8889" y="1269"/>
                </a:moveTo>
                <a:lnTo>
                  <a:pt x="8889" y="12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923790" y="537590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923790" y="537590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923790" y="537590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925059" y="5373370"/>
            <a:ext cx="0" cy="20320"/>
          </a:xfrm>
          <a:custGeom>
            <a:avLst/>
            <a:gdLst/>
            <a:ahLst/>
            <a:cxnLst/>
            <a:rect l="l" t="t" r="r" b="b"/>
            <a:pathLst>
              <a:path h="20320">
                <a:moveTo>
                  <a:pt x="0" y="0"/>
                </a:moveTo>
                <a:lnTo>
                  <a:pt x="0" y="2031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926329" y="538480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889" y="634"/>
                </a:moveTo>
                <a:lnTo>
                  <a:pt x="8889" y="634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926329" y="537717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926329" y="537717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926329" y="537717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926329" y="537717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926329" y="538607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889" y="634"/>
                </a:moveTo>
                <a:lnTo>
                  <a:pt x="8889" y="634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926329" y="53784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926329" y="53784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926329" y="53784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926329" y="53784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926329" y="53784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926329" y="5387340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8889" y="1270"/>
                </a:moveTo>
                <a:lnTo>
                  <a:pt x="8889" y="1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926329" y="53809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926329" y="53809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926329" y="53809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926329" y="5389879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889" y="635"/>
                </a:moveTo>
                <a:lnTo>
                  <a:pt x="8889" y="635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926329" y="538225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926329" y="538225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926329" y="538225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926329" y="538225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926329" y="5391150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8889" y="1269"/>
                </a:moveTo>
                <a:lnTo>
                  <a:pt x="8889" y="12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926329" y="53848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926329" y="53848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926329" y="53848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926329" y="53848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926329" y="539369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889" y="635"/>
                </a:moveTo>
                <a:lnTo>
                  <a:pt x="8889" y="635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926329" y="538607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926329" y="538607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926329" y="538607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926329" y="5394959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889" y="634"/>
                </a:moveTo>
                <a:lnTo>
                  <a:pt x="8889" y="634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926329" y="53873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926329" y="53873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926329" y="53873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926329" y="53873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926329" y="53873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926329" y="5396229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8889" y="1270"/>
                </a:moveTo>
                <a:lnTo>
                  <a:pt x="8889" y="1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926329" y="538987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926329" y="538987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926329" y="538987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926329" y="539877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889" y="634"/>
                </a:moveTo>
                <a:lnTo>
                  <a:pt x="8889" y="634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926329" y="53911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926329" y="53911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926329" y="53911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926329" y="53911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926329" y="53911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923790" y="5400040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2539" y="0"/>
                </a:moveTo>
                <a:lnTo>
                  <a:pt x="0" y="127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923790" y="539242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923790" y="539242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923790" y="539242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923790" y="539242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923790" y="539242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923790" y="5401309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8889" y="1269"/>
                </a:moveTo>
                <a:lnTo>
                  <a:pt x="8889" y="12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923790" y="539495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923790" y="539495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923790" y="539495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922520" y="5394959"/>
            <a:ext cx="1270" cy="17780"/>
          </a:xfrm>
          <a:custGeom>
            <a:avLst/>
            <a:gdLst/>
            <a:ahLst/>
            <a:cxnLst/>
            <a:rect l="l" t="t" r="r" b="b"/>
            <a:pathLst>
              <a:path w="1270" h="17779">
                <a:moveTo>
                  <a:pt x="0" y="17779"/>
                </a:moveTo>
                <a:lnTo>
                  <a:pt x="1269" y="17779"/>
                </a:lnTo>
                <a:lnTo>
                  <a:pt x="126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922520" y="539495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922520" y="540385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889" y="634"/>
                </a:moveTo>
                <a:lnTo>
                  <a:pt x="8889" y="634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922520" y="539622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922520" y="539622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922520" y="539622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922520" y="539622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922520" y="539622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919979" y="540512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1270" y="-8890"/>
                </a:moveTo>
                <a:lnTo>
                  <a:pt x="1270" y="88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919979" y="539622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919979" y="5405120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8889" y="1269"/>
                </a:moveTo>
                <a:lnTo>
                  <a:pt x="8889" y="12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919979" y="539877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919979" y="539877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919979" y="539877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918709" y="5398770"/>
            <a:ext cx="1270" cy="17780"/>
          </a:xfrm>
          <a:custGeom>
            <a:avLst/>
            <a:gdLst/>
            <a:ahLst/>
            <a:cxnLst/>
            <a:rect l="l" t="t" r="r" b="b"/>
            <a:pathLst>
              <a:path w="1270" h="17779">
                <a:moveTo>
                  <a:pt x="0" y="17779"/>
                </a:moveTo>
                <a:lnTo>
                  <a:pt x="1269" y="17779"/>
                </a:lnTo>
                <a:lnTo>
                  <a:pt x="126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918709" y="539877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918709" y="539877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918709" y="539877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918709" y="539877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918709" y="539877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917440" y="54076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1269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917440" y="54000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917440" y="54000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916170" y="54000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0"/>
                </a:moveTo>
                <a:lnTo>
                  <a:pt x="0" y="177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914900" y="54000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914900" y="54000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914900" y="54000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914900" y="54000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913629" y="5400040"/>
            <a:ext cx="1270" cy="17780"/>
          </a:xfrm>
          <a:custGeom>
            <a:avLst/>
            <a:gdLst/>
            <a:ahLst/>
            <a:cxnLst/>
            <a:rect l="l" t="t" r="r" b="b"/>
            <a:pathLst>
              <a:path w="1270" h="17779">
                <a:moveTo>
                  <a:pt x="0" y="17780"/>
                </a:moveTo>
                <a:lnTo>
                  <a:pt x="1270" y="17780"/>
                </a:lnTo>
                <a:lnTo>
                  <a:pt x="127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913629" y="54000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913629" y="54000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913629" y="54000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912359" y="5400040"/>
            <a:ext cx="1270" cy="17780"/>
          </a:xfrm>
          <a:custGeom>
            <a:avLst/>
            <a:gdLst/>
            <a:ahLst/>
            <a:cxnLst/>
            <a:rect l="l" t="t" r="r" b="b"/>
            <a:pathLst>
              <a:path w="1270" h="17779">
                <a:moveTo>
                  <a:pt x="0" y="17780"/>
                </a:moveTo>
                <a:lnTo>
                  <a:pt x="1269" y="17780"/>
                </a:lnTo>
                <a:lnTo>
                  <a:pt x="1269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912359" y="54000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912359" y="54000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912359" y="54000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911090" y="54000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0"/>
                </a:moveTo>
                <a:lnTo>
                  <a:pt x="0" y="177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909820" y="54000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909820" y="54000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909820" y="54000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908550" y="54076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1269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908550" y="539877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908550" y="539877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908550" y="539877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908550" y="539877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908550" y="539877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907279" y="5396229"/>
            <a:ext cx="0" cy="20320"/>
          </a:xfrm>
          <a:custGeom>
            <a:avLst/>
            <a:gdLst/>
            <a:ahLst/>
            <a:cxnLst/>
            <a:rect l="l" t="t" r="r" b="b"/>
            <a:pathLst>
              <a:path h="20320">
                <a:moveTo>
                  <a:pt x="0" y="0"/>
                </a:moveTo>
                <a:lnTo>
                  <a:pt x="0" y="203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906009" y="539877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906009" y="539877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906009" y="539877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906009" y="5405120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8889" y="1269"/>
                </a:moveTo>
                <a:lnTo>
                  <a:pt x="8889" y="12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904740" y="5396229"/>
            <a:ext cx="1270" cy="17780"/>
          </a:xfrm>
          <a:custGeom>
            <a:avLst/>
            <a:gdLst/>
            <a:ahLst/>
            <a:cxnLst/>
            <a:rect l="l" t="t" r="r" b="b"/>
            <a:pathLst>
              <a:path w="1270" h="17779">
                <a:moveTo>
                  <a:pt x="0" y="17780"/>
                </a:moveTo>
                <a:lnTo>
                  <a:pt x="1270" y="17780"/>
                </a:lnTo>
                <a:lnTo>
                  <a:pt x="127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904740" y="539622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904740" y="539622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904740" y="539622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904740" y="539622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904740" y="539622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904740" y="540385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889" y="634"/>
                </a:moveTo>
                <a:lnTo>
                  <a:pt x="8889" y="634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904740" y="539495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03470" y="5394959"/>
            <a:ext cx="1270" cy="17780"/>
          </a:xfrm>
          <a:custGeom>
            <a:avLst/>
            <a:gdLst/>
            <a:ahLst/>
            <a:cxnLst/>
            <a:rect l="l" t="t" r="r" b="b"/>
            <a:pathLst>
              <a:path w="1270" h="17779">
                <a:moveTo>
                  <a:pt x="0" y="17779"/>
                </a:moveTo>
                <a:lnTo>
                  <a:pt x="1269" y="17779"/>
                </a:lnTo>
                <a:lnTo>
                  <a:pt x="126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903470" y="539495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903470" y="539495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903470" y="539495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903470" y="5401309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8889" y="1269"/>
                </a:moveTo>
                <a:lnTo>
                  <a:pt x="8889" y="12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903470" y="539242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903470" y="539242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903470" y="539242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903470" y="539242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903470" y="539242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900929" y="5400040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2540" y="127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900929" y="53911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900929" y="53911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900929" y="53911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900929" y="53911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900929" y="53911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900929" y="539877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889" y="634"/>
                </a:moveTo>
                <a:lnTo>
                  <a:pt x="8889" y="634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900929" y="538987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900929" y="538987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900929" y="538987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00929" y="5396229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8889" y="1270"/>
                </a:moveTo>
                <a:lnTo>
                  <a:pt x="8889" y="1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900929" y="53873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900929" y="53873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900929" y="53873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900929" y="53873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900929" y="53873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900929" y="5394959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889" y="634"/>
                </a:moveTo>
                <a:lnTo>
                  <a:pt x="8889" y="634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900929" y="538607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900929" y="538607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900929" y="538607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900929" y="539369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889" y="635"/>
                </a:moveTo>
                <a:lnTo>
                  <a:pt x="8889" y="635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900929" y="53848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900929" y="53848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900929" y="53848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900929" y="53848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900929" y="5391150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8889" y="1269"/>
                </a:moveTo>
                <a:lnTo>
                  <a:pt x="8889" y="12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900929" y="538225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900929" y="538225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900929" y="538225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900929" y="538225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900929" y="5389879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889" y="635"/>
                </a:moveTo>
                <a:lnTo>
                  <a:pt x="8889" y="635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900929" y="53809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900929" y="53809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900929" y="53809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900929" y="5387340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8889" y="1270"/>
                </a:moveTo>
                <a:lnTo>
                  <a:pt x="8889" y="1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900929" y="53784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900929" y="53784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900929" y="53784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900929" y="53784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900929" y="53784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900929" y="538607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889" y="634"/>
                </a:moveTo>
                <a:lnTo>
                  <a:pt x="8889" y="634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900929" y="537717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900929" y="537717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900929" y="537717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900929" y="537717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900929" y="538480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889" y="634"/>
                </a:moveTo>
                <a:lnTo>
                  <a:pt x="8889" y="634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4900929" y="538480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1270" y="-8890"/>
                </a:moveTo>
                <a:lnTo>
                  <a:pt x="1270" y="889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903470" y="537590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903470" y="537590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903470" y="537590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903470" y="5382259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8889" y="1269"/>
                </a:moveTo>
                <a:lnTo>
                  <a:pt x="8889" y="12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903470" y="537337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903470" y="537337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4903470" y="537337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903470" y="537337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903470" y="537337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903470" y="5373370"/>
            <a:ext cx="1270" cy="17780"/>
          </a:xfrm>
          <a:custGeom>
            <a:avLst/>
            <a:gdLst/>
            <a:ahLst/>
            <a:cxnLst/>
            <a:rect l="l" t="t" r="r" b="b"/>
            <a:pathLst>
              <a:path w="1270" h="17779">
                <a:moveTo>
                  <a:pt x="0" y="17779"/>
                </a:moveTo>
                <a:lnTo>
                  <a:pt x="1269" y="17779"/>
                </a:lnTo>
                <a:lnTo>
                  <a:pt x="126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904740" y="538099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889" y="635"/>
                </a:moveTo>
                <a:lnTo>
                  <a:pt x="8889" y="635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4904740" y="53721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4904740" y="53721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4904740" y="53721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4904740" y="53721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4904740" y="53721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4904740" y="53721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904740" y="53797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4906009" y="537082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906009" y="537082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4906009" y="537082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4906009" y="537082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4907279" y="537082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0"/>
                </a:moveTo>
                <a:lnTo>
                  <a:pt x="0" y="177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4908550" y="537082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4908550" y="537082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4908550" y="537082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4908550" y="5377179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8889" y="1270"/>
                </a:moveTo>
                <a:lnTo>
                  <a:pt x="8889" y="1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4908550" y="53682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4908550" y="5368290"/>
            <a:ext cx="1270" cy="17780"/>
          </a:xfrm>
          <a:custGeom>
            <a:avLst/>
            <a:gdLst/>
            <a:ahLst/>
            <a:cxnLst/>
            <a:rect l="l" t="t" r="r" b="b"/>
            <a:pathLst>
              <a:path w="1270" h="17779">
                <a:moveTo>
                  <a:pt x="0" y="17780"/>
                </a:moveTo>
                <a:lnTo>
                  <a:pt x="1270" y="17780"/>
                </a:lnTo>
                <a:lnTo>
                  <a:pt x="127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4909820" y="53682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4909820" y="53682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4909820" y="53682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4911090" y="53682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0"/>
                </a:moveTo>
                <a:lnTo>
                  <a:pt x="0" y="177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4912359" y="53682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4912359" y="53682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4912359" y="53682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4912359" y="5368290"/>
            <a:ext cx="1270" cy="17780"/>
          </a:xfrm>
          <a:custGeom>
            <a:avLst/>
            <a:gdLst/>
            <a:ahLst/>
            <a:cxnLst/>
            <a:rect l="l" t="t" r="r" b="b"/>
            <a:pathLst>
              <a:path w="1270" h="17779">
                <a:moveTo>
                  <a:pt x="0" y="17780"/>
                </a:moveTo>
                <a:lnTo>
                  <a:pt x="1269" y="17780"/>
                </a:lnTo>
                <a:lnTo>
                  <a:pt x="1269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4913629" y="53682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913629" y="53682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4900929" y="5450840"/>
            <a:ext cx="25400" cy="31750"/>
          </a:xfrm>
          <a:custGeom>
            <a:avLst/>
            <a:gdLst/>
            <a:ahLst/>
            <a:cxnLst/>
            <a:rect l="l" t="t" r="r" b="b"/>
            <a:pathLst>
              <a:path w="25400" h="31750">
                <a:moveTo>
                  <a:pt x="17780" y="29210"/>
                </a:moveTo>
                <a:lnTo>
                  <a:pt x="7620" y="29210"/>
                </a:lnTo>
                <a:lnTo>
                  <a:pt x="7620" y="31750"/>
                </a:lnTo>
                <a:lnTo>
                  <a:pt x="17780" y="31750"/>
                </a:lnTo>
                <a:lnTo>
                  <a:pt x="17780" y="29210"/>
                </a:lnTo>
                <a:close/>
              </a:path>
              <a:path w="25400" h="31750">
                <a:moveTo>
                  <a:pt x="21590" y="26670"/>
                </a:moveTo>
                <a:lnTo>
                  <a:pt x="3810" y="26670"/>
                </a:lnTo>
                <a:lnTo>
                  <a:pt x="3810" y="27940"/>
                </a:lnTo>
                <a:lnTo>
                  <a:pt x="5080" y="29210"/>
                </a:lnTo>
                <a:lnTo>
                  <a:pt x="19050" y="29210"/>
                </a:lnTo>
                <a:lnTo>
                  <a:pt x="21590" y="27940"/>
                </a:lnTo>
                <a:lnTo>
                  <a:pt x="21590" y="26670"/>
                </a:lnTo>
                <a:close/>
              </a:path>
              <a:path w="25400" h="31750">
                <a:moveTo>
                  <a:pt x="22860" y="24130"/>
                </a:moveTo>
                <a:lnTo>
                  <a:pt x="2540" y="24130"/>
                </a:lnTo>
                <a:lnTo>
                  <a:pt x="2540" y="26670"/>
                </a:lnTo>
                <a:lnTo>
                  <a:pt x="22860" y="26670"/>
                </a:lnTo>
                <a:lnTo>
                  <a:pt x="22860" y="24130"/>
                </a:lnTo>
                <a:close/>
              </a:path>
              <a:path w="25400" h="31750">
                <a:moveTo>
                  <a:pt x="22860" y="5080"/>
                </a:moveTo>
                <a:lnTo>
                  <a:pt x="2540" y="5080"/>
                </a:lnTo>
                <a:lnTo>
                  <a:pt x="2540" y="7620"/>
                </a:lnTo>
                <a:lnTo>
                  <a:pt x="0" y="8890"/>
                </a:lnTo>
                <a:lnTo>
                  <a:pt x="0" y="24130"/>
                </a:lnTo>
                <a:lnTo>
                  <a:pt x="25400" y="24130"/>
                </a:lnTo>
                <a:lnTo>
                  <a:pt x="25400" y="8890"/>
                </a:lnTo>
                <a:lnTo>
                  <a:pt x="22860" y="7620"/>
                </a:lnTo>
                <a:lnTo>
                  <a:pt x="22860" y="5080"/>
                </a:lnTo>
                <a:close/>
              </a:path>
              <a:path w="25400" h="31750">
                <a:moveTo>
                  <a:pt x="21590" y="3810"/>
                </a:moveTo>
                <a:lnTo>
                  <a:pt x="3810" y="3810"/>
                </a:lnTo>
                <a:lnTo>
                  <a:pt x="3810" y="5080"/>
                </a:lnTo>
                <a:lnTo>
                  <a:pt x="21590" y="5080"/>
                </a:lnTo>
                <a:lnTo>
                  <a:pt x="21590" y="3810"/>
                </a:lnTo>
                <a:close/>
              </a:path>
              <a:path w="25400" h="31750">
                <a:moveTo>
                  <a:pt x="19050" y="1270"/>
                </a:moveTo>
                <a:lnTo>
                  <a:pt x="5080" y="1270"/>
                </a:lnTo>
                <a:lnTo>
                  <a:pt x="5080" y="3810"/>
                </a:lnTo>
                <a:lnTo>
                  <a:pt x="19050" y="3810"/>
                </a:lnTo>
                <a:lnTo>
                  <a:pt x="19050" y="1270"/>
                </a:lnTo>
                <a:close/>
              </a:path>
              <a:path w="25400" h="31750">
                <a:moveTo>
                  <a:pt x="16510" y="0"/>
                </a:moveTo>
                <a:lnTo>
                  <a:pt x="8890" y="0"/>
                </a:lnTo>
                <a:lnTo>
                  <a:pt x="7620" y="1270"/>
                </a:lnTo>
                <a:lnTo>
                  <a:pt x="17780" y="1270"/>
                </a:lnTo>
                <a:lnTo>
                  <a:pt x="165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4900929" y="5450840"/>
            <a:ext cx="25400" cy="31750"/>
          </a:xfrm>
          <a:custGeom>
            <a:avLst/>
            <a:gdLst/>
            <a:ahLst/>
            <a:cxnLst/>
            <a:rect l="l" t="t" r="r" b="b"/>
            <a:pathLst>
              <a:path w="25400" h="31750">
                <a:moveTo>
                  <a:pt x="12700" y="0"/>
                </a:moveTo>
                <a:lnTo>
                  <a:pt x="13970" y="0"/>
                </a:lnTo>
                <a:lnTo>
                  <a:pt x="16510" y="0"/>
                </a:lnTo>
                <a:lnTo>
                  <a:pt x="17780" y="1270"/>
                </a:lnTo>
                <a:lnTo>
                  <a:pt x="19050" y="1270"/>
                </a:lnTo>
                <a:lnTo>
                  <a:pt x="19050" y="3810"/>
                </a:lnTo>
                <a:lnTo>
                  <a:pt x="21590" y="3810"/>
                </a:lnTo>
                <a:lnTo>
                  <a:pt x="21590" y="5080"/>
                </a:lnTo>
                <a:lnTo>
                  <a:pt x="22860" y="5080"/>
                </a:lnTo>
                <a:lnTo>
                  <a:pt x="22860" y="7620"/>
                </a:lnTo>
                <a:lnTo>
                  <a:pt x="25400" y="8890"/>
                </a:lnTo>
                <a:lnTo>
                  <a:pt x="25400" y="10160"/>
                </a:lnTo>
                <a:lnTo>
                  <a:pt x="25400" y="12700"/>
                </a:lnTo>
                <a:lnTo>
                  <a:pt x="25400" y="13970"/>
                </a:lnTo>
                <a:lnTo>
                  <a:pt x="25400" y="15240"/>
                </a:lnTo>
                <a:lnTo>
                  <a:pt x="25400" y="17780"/>
                </a:lnTo>
                <a:lnTo>
                  <a:pt x="25400" y="19050"/>
                </a:lnTo>
                <a:lnTo>
                  <a:pt x="25400" y="21590"/>
                </a:lnTo>
                <a:lnTo>
                  <a:pt x="25400" y="22860"/>
                </a:lnTo>
                <a:lnTo>
                  <a:pt x="25400" y="24130"/>
                </a:lnTo>
                <a:lnTo>
                  <a:pt x="22860" y="24130"/>
                </a:lnTo>
                <a:lnTo>
                  <a:pt x="22860" y="26670"/>
                </a:lnTo>
                <a:lnTo>
                  <a:pt x="21590" y="26670"/>
                </a:lnTo>
                <a:lnTo>
                  <a:pt x="21590" y="27940"/>
                </a:lnTo>
                <a:lnTo>
                  <a:pt x="21590" y="27940"/>
                </a:lnTo>
                <a:lnTo>
                  <a:pt x="17780" y="29210"/>
                </a:lnTo>
                <a:lnTo>
                  <a:pt x="17780" y="31750"/>
                </a:lnTo>
                <a:lnTo>
                  <a:pt x="16510" y="31750"/>
                </a:lnTo>
                <a:lnTo>
                  <a:pt x="13970" y="31750"/>
                </a:lnTo>
                <a:lnTo>
                  <a:pt x="12700" y="31750"/>
                </a:lnTo>
                <a:lnTo>
                  <a:pt x="11430" y="31750"/>
                </a:lnTo>
                <a:lnTo>
                  <a:pt x="8890" y="31750"/>
                </a:lnTo>
                <a:lnTo>
                  <a:pt x="7620" y="31750"/>
                </a:lnTo>
                <a:lnTo>
                  <a:pt x="7620" y="31750"/>
                </a:lnTo>
                <a:lnTo>
                  <a:pt x="3810" y="27940"/>
                </a:lnTo>
                <a:lnTo>
                  <a:pt x="3810" y="26670"/>
                </a:lnTo>
                <a:lnTo>
                  <a:pt x="2540" y="26670"/>
                </a:lnTo>
                <a:lnTo>
                  <a:pt x="2540" y="24130"/>
                </a:lnTo>
                <a:lnTo>
                  <a:pt x="0" y="24130"/>
                </a:lnTo>
                <a:lnTo>
                  <a:pt x="0" y="22860"/>
                </a:lnTo>
                <a:lnTo>
                  <a:pt x="0" y="21590"/>
                </a:lnTo>
                <a:lnTo>
                  <a:pt x="0" y="19050"/>
                </a:lnTo>
                <a:lnTo>
                  <a:pt x="0" y="17780"/>
                </a:lnTo>
                <a:lnTo>
                  <a:pt x="0" y="15240"/>
                </a:lnTo>
                <a:lnTo>
                  <a:pt x="0" y="13970"/>
                </a:lnTo>
                <a:lnTo>
                  <a:pt x="0" y="12700"/>
                </a:lnTo>
                <a:lnTo>
                  <a:pt x="0" y="10160"/>
                </a:lnTo>
                <a:lnTo>
                  <a:pt x="0" y="8890"/>
                </a:lnTo>
                <a:lnTo>
                  <a:pt x="0" y="8890"/>
                </a:lnTo>
                <a:lnTo>
                  <a:pt x="2540" y="7620"/>
                </a:lnTo>
                <a:lnTo>
                  <a:pt x="2540" y="5080"/>
                </a:lnTo>
                <a:lnTo>
                  <a:pt x="3810" y="5080"/>
                </a:lnTo>
                <a:lnTo>
                  <a:pt x="3810" y="3810"/>
                </a:lnTo>
                <a:lnTo>
                  <a:pt x="5080" y="3810"/>
                </a:lnTo>
                <a:lnTo>
                  <a:pt x="5080" y="1270"/>
                </a:lnTo>
                <a:lnTo>
                  <a:pt x="7620" y="1270"/>
                </a:lnTo>
                <a:lnTo>
                  <a:pt x="8890" y="0"/>
                </a:lnTo>
                <a:lnTo>
                  <a:pt x="11430" y="0"/>
                </a:lnTo>
                <a:lnTo>
                  <a:pt x="12700" y="0"/>
                </a:lnTo>
                <a:close/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913629" y="54419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4913629" y="54419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4913629" y="5441950"/>
            <a:ext cx="1270" cy="17780"/>
          </a:xfrm>
          <a:custGeom>
            <a:avLst/>
            <a:gdLst/>
            <a:ahLst/>
            <a:cxnLst/>
            <a:rect l="l" t="t" r="r" b="b"/>
            <a:pathLst>
              <a:path w="1270" h="17779">
                <a:moveTo>
                  <a:pt x="0" y="17780"/>
                </a:moveTo>
                <a:lnTo>
                  <a:pt x="1270" y="17780"/>
                </a:lnTo>
                <a:lnTo>
                  <a:pt x="127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4914900" y="54419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4914900" y="54419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4914900" y="54419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4914900" y="54419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4916170" y="54419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0"/>
                </a:moveTo>
                <a:lnTo>
                  <a:pt x="0" y="177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4917440" y="54419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4917440" y="54419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917440" y="54508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1270" y="127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918709" y="544322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918709" y="544322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918709" y="544322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4918709" y="544322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918709" y="544322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4918709" y="5443220"/>
            <a:ext cx="1270" cy="17780"/>
          </a:xfrm>
          <a:custGeom>
            <a:avLst/>
            <a:gdLst/>
            <a:ahLst/>
            <a:cxnLst/>
            <a:rect l="l" t="t" r="r" b="b"/>
            <a:pathLst>
              <a:path w="1270" h="17779">
                <a:moveTo>
                  <a:pt x="0" y="17779"/>
                </a:moveTo>
                <a:lnTo>
                  <a:pt x="1269" y="17779"/>
                </a:lnTo>
                <a:lnTo>
                  <a:pt x="126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4919979" y="544322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4919979" y="544322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4919979" y="544322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4919979" y="5452109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8889" y="1269"/>
                </a:moveTo>
                <a:lnTo>
                  <a:pt x="8889" y="12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4919979" y="544575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4919979" y="545465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1270" y="-8890"/>
                </a:moveTo>
                <a:lnTo>
                  <a:pt x="1270" y="889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4922520" y="544575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4922520" y="544575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4922520" y="544575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4922520" y="544575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4922520" y="544575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4922520" y="545465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889" y="634"/>
                </a:moveTo>
                <a:lnTo>
                  <a:pt x="8889" y="634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4922520" y="544702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4922520" y="5447029"/>
            <a:ext cx="1270" cy="17780"/>
          </a:xfrm>
          <a:custGeom>
            <a:avLst/>
            <a:gdLst/>
            <a:ahLst/>
            <a:cxnLst/>
            <a:rect l="l" t="t" r="r" b="b"/>
            <a:pathLst>
              <a:path w="1270" h="17779">
                <a:moveTo>
                  <a:pt x="0" y="17780"/>
                </a:moveTo>
                <a:lnTo>
                  <a:pt x="1269" y="17780"/>
                </a:lnTo>
                <a:lnTo>
                  <a:pt x="1269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4923790" y="544702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4923790" y="544702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4923790" y="544702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4923790" y="5455920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8889" y="1269"/>
                </a:moveTo>
                <a:lnTo>
                  <a:pt x="8889" y="12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4923790" y="544957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4923790" y="544957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4923790" y="544957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4923790" y="544957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4923790" y="5458459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0" y="0"/>
                </a:moveTo>
                <a:lnTo>
                  <a:pt x="2539" y="1269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4926329" y="54508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4926329" y="54508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4926329" y="54508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4926329" y="54508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4926329" y="54508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4926329" y="5459729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889" y="635"/>
                </a:moveTo>
                <a:lnTo>
                  <a:pt x="8889" y="635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4926329" y="545210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4926329" y="545210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4926329" y="545210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4926329" y="5461000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8889" y="1269"/>
                </a:moveTo>
                <a:lnTo>
                  <a:pt x="8889" y="12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4926329" y="54546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4926329" y="54546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4926329" y="54546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4926329" y="54546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4926329" y="54546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4926329" y="546354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889" y="635"/>
                </a:moveTo>
                <a:lnTo>
                  <a:pt x="8889" y="635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4926329" y="545592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4926329" y="545592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4926329" y="545592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4926329" y="5464809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889" y="634"/>
                </a:moveTo>
                <a:lnTo>
                  <a:pt x="8889" y="634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4926329" y="54571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4926329" y="54571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4926329" y="54571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4926329" y="54571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4926329" y="5466079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8889" y="1270"/>
                </a:moveTo>
                <a:lnTo>
                  <a:pt x="8889" y="1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4926329" y="545972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4926329" y="545972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4926329" y="545972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4926329" y="545972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4926329" y="546862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889" y="634"/>
                </a:moveTo>
                <a:lnTo>
                  <a:pt x="8889" y="634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4926329" y="54610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4926329" y="54610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4926329" y="54610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4926329" y="54610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4926329" y="5469890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8889" y="1270"/>
                </a:moveTo>
                <a:lnTo>
                  <a:pt x="8889" y="1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4926329" y="54635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4926329" y="54635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4926329" y="54635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4926329" y="54635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4926329" y="5472429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889" y="635"/>
                </a:moveTo>
                <a:lnTo>
                  <a:pt x="8889" y="635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4926329" y="546480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4926329" y="546480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4926329" y="546480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4926329" y="546480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4926329" y="547370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889" y="634"/>
                </a:moveTo>
                <a:lnTo>
                  <a:pt x="8889" y="634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4925059" y="5449570"/>
            <a:ext cx="0" cy="34290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0"/>
                </a:moveTo>
                <a:lnTo>
                  <a:pt x="0" y="342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4923790" y="546607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4923790" y="546607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4923790" y="546607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4923790" y="5474970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8889" y="1269"/>
                </a:moveTo>
                <a:lnTo>
                  <a:pt x="8889" y="12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4923790" y="546862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4923790" y="546862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4923790" y="546862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4923790" y="546862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4923790" y="546862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4922520" y="5468620"/>
            <a:ext cx="1270" cy="17780"/>
          </a:xfrm>
          <a:custGeom>
            <a:avLst/>
            <a:gdLst/>
            <a:ahLst/>
            <a:cxnLst/>
            <a:rect l="l" t="t" r="r" b="b"/>
            <a:pathLst>
              <a:path w="1270" h="17779">
                <a:moveTo>
                  <a:pt x="0" y="17779"/>
                </a:moveTo>
                <a:lnTo>
                  <a:pt x="1269" y="17779"/>
                </a:lnTo>
                <a:lnTo>
                  <a:pt x="126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4922520" y="5477509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889" y="634"/>
                </a:moveTo>
                <a:lnTo>
                  <a:pt x="8889" y="634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4922520" y="54698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4922520" y="54698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4922520" y="54698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4922520" y="54698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4922520" y="54698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4922520" y="54698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4919979" y="5478779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2540" y="0"/>
                </a:moveTo>
                <a:lnTo>
                  <a:pt x="0" y="127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4919979" y="547115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4919979" y="547115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4919979" y="547115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4919979" y="547115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4919979" y="547115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4918709" y="5471159"/>
            <a:ext cx="1270" cy="17780"/>
          </a:xfrm>
          <a:custGeom>
            <a:avLst/>
            <a:gdLst/>
            <a:ahLst/>
            <a:cxnLst/>
            <a:rect l="l" t="t" r="r" b="b"/>
            <a:pathLst>
              <a:path w="1270" h="17779">
                <a:moveTo>
                  <a:pt x="0" y="17779"/>
                </a:moveTo>
                <a:lnTo>
                  <a:pt x="1269" y="17779"/>
                </a:lnTo>
                <a:lnTo>
                  <a:pt x="126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4918709" y="547115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4918709" y="547115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4918709" y="547115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4918709" y="5480050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8889" y="1269"/>
                </a:moveTo>
                <a:lnTo>
                  <a:pt x="8889" y="12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4918709" y="54737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4917440" y="5473700"/>
            <a:ext cx="1270" cy="17780"/>
          </a:xfrm>
          <a:custGeom>
            <a:avLst/>
            <a:gdLst/>
            <a:ahLst/>
            <a:cxnLst/>
            <a:rect l="l" t="t" r="r" b="b"/>
            <a:pathLst>
              <a:path w="1270" h="17779">
                <a:moveTo>
                  <a:pt x="0" y="17780"/>
                </a:moveTo>
                <a:lnTo>
                  <a:pt x="1270" y="17780"/>
                </a:lnTo>
                <a:lnTo>
                  <a:pt x="127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4917440" y="54737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4917440" y="54737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4916170" y="54737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0"/>
                </a:moveTo>
                <a:lnTo>
                  <a:pt x="0" y="177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4914900" y="54737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4914900" y="54737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4914900" y="54737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4914900" y="54737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4913629" y="5473700"/>
            <a:ext cx="1270" cy="17780"/>
          </a:xfrm>
          <a:custGeom>
            <a:avLst/>
            <a:gdLst/>
            <a:ahLst/>
            <a:cxnLst/>
            <a:rect l="l" t="t" r="r" b="b"/>
            <a:pathLst>
              <a:path w="1270" h="17779">
                <a:moveTo>
                  <a:pt x="0" y="17780"/>
                </a:moveTo>
                <a:lnTo>
                  <a:pt x="1270" y="17780"/>
                </a:lnTo>
                <a:lnTo>
                  <a:pt x="127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4913629" y="54737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4913629" y="54737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4913629" y="54737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4912359" y="5473700"/>
            <a:ext cx="1270" cy="17780"/>
          </a:xfrm>
          <a:custGeom>
            <a:avLst/>
            <a:gdLst/>
            <a:ahLst/>
            <a:cxnLst/>
            <a:rect l="l" t="t" r="r" b="b"/>
            <a:pathLst>
              <a:path w="1270" h="17779">
                <a:moveTo>
                  <a:pt x="0" y="17780"/>
                </a:moveTo>
                <a:lnTo>
                  <a:pt x="1269" y="17780"/>
                </a:lnTo>
                <a:lnTo>
                  <a:pt x="1269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4912359" y="54737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4912359" y="54737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4912359" y="54737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4911090" y="54737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0"/>
                </a:moveTo>
                <a:lnTo>
                  <a:pt x="0" y="177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4909820" y="54737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4909820" y="54737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4909820" y="54737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4908550" y="5473700"/>
            <a:ext cx="1270" cy="17780"/>
          </a:xfrm>
          <a:custGeom>
            <a:avLst/>
            <a:gdLst/>
            <a:ahLst/>
            <a:cxnLst/>
            <a:rect l="l" t="t" r="r" b="b"/>
            <a:pathLst>
              <a:path w="1270" h="17779">
                <a:moveTo>
                  <a:pt x="0" y="17780"/>
                </a:moveTo>
                <a:lnTo>
                  <a:pt x="1270" y="17780"/>
                </a:lnTo>
                <a:lnTo>
                  <a:pt x="127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4908550" y="54737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4908550" y="5480050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8889" y="1269"/>
                </a:moveTo>
                <a:lnTo>
                  <a:pt x="8889" y="12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4908550" y="547115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4908550" y="547115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4908550" y="547115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4907279" y="547115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0"/>
                </a:moveTo>
                <a:lnTo>
                  <a:pt x="0" y="177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4906009" y="547115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4906009" y="547115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4906009" y="547115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4906009" y="547115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4904740" y="547877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127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4904740" y="54698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4904740" y="54698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4904740" y="54698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4904740" y="54698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4904740" y="54698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4904740" y="54698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4904740" y="5477509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889" y="634"/>
                </a:moveTo>
                <a:lnTo>
                  <a:pt x="8889" y="634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4903470" y="5468620"/>
            <a:ext cx="1270" cy="17780"/>
          </a:xfrm>
          <a:custGeom>
            <a:avLst/>
            <a:gdLst/>
            <a:ahLst/>
            <a:cxnLst/>
            <a:rect l="l" t="t" r="r" b="b"/>
            <a:pathLst>
              <a:path w="1270" h="17779">
                <a:moveTo>
                  <a:pt x="0" y="17779"/>
                </a:moveTo>
                <a:lnTo>
                  <a:pt x="1269" y="17779"/>
                </a:lnTo>
                <a:lnTo>
                  <a:pt x="126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4903470" y="546862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4903470" y="546862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4903470" y="546862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4903470" y="546862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4903470" y="546862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4903470" y="5474970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8889" y="1269"/>
                </a:moveTo>
                <a:lnTo>
                  <a:pt x="8889" y="12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4903470" y="546607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4903470" y="546607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4903470" y="546607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4900929" y="547497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1270" y="-8890"/>
                </a:moveTo>
                <a:lnTo>
                  <a:pt x="1270" y="88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4900929" y="547370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889" y="634"/>
                </a:moveTo>
                <a:lnTo>
                  <a:pt x="8889" y="634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4900929" y="546480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4900929" y="546480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4900929" y="546480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4900929" y="546480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4900929" y="5472429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889" y="635"/>
                </a:moveTo>
                <a:lnTo>
                  <a:pt x="8889" y="635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4900929" y="54635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4900929" y="54635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4900929" y="54635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4900929" y="54635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4900929" y="5469890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8889" y="1270"/>
                </a:moveTo>
                <a:lnTo>
                  <a:pt x="8889" y="1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4900929" y="54610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4900929" y="54610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4900929" y="54610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4900929" y="546100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4900929" y="546862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889" y="634"/>
                </a:moveTo>
                <a:lnTo>
                  <a:pt x="8889" y="634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4900929" y="545972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4900929" y="545972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4900929" y="545972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4900929" y="545972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4900929" y="5466079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8889" y="1270"/>
                </a:moveTo>
                <a:lnTo>
                  <a:pt x="8889" y="1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4900929" y="54571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4900929" y="54571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4900929" y="54571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4900929" y="54571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4900929" y="5464809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889" y="634"/>
                </a:moveTo>
                <a:lnTo>
                  <a:pt x="8889" y="634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4900929" y="545592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4900929" y="545592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4900929" y="545592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4900929" y="546354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889" y="635"/>
                </a:moveTo>
                <a:lnTo>
                  <a:pt x="8889" y="635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4900929" y="54546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4900929" y="54546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4900929" y="54546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4900929" y="54546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4900929" y="54546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4900929" y="5461000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8889" y="1269"/>
                </a:moveTo>
                <a:lnTo>
                  <a:pt x="8889" y="12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4900929" y="545210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4900929" y="545210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4900929" y="545210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4900929" y="5459729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889" y="635"/>
                </a:moveTo>
                <a:lnTo>
                  <a:pt x="8889" y="635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4900929" y="54508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4900929" y="54508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4900929" y="54508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4900929" y="54508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4900929" y="545084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4900929" y="5458459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0" y="1269"/>
                </a:moveTo>
                <a:lnTo>
                  <a:pt x="254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4903470" y="544957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4903470" y="544957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4903470" y="544957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4903470" y="544957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4903470" y="544957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4903470" y="5455920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8889" y="1269"/>
                </a:moveTo>
                <a:lnTo>
                  <a:pt x="8889" y="12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4903470" y="544702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4903470" y="544702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4903470" y="544702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4903470" y="5447029"/>
            <a:ext cx="1270" cy="17780"/>
          </a:xfrm>
          <a:custGeom>
            <a:avLst/>
            <a:gdLst/>
            <a:ahLst/>
            <a:cxnLst/>
            <a:rect l="l" t="t" r="r" b="b"/>
            <a:pathLst>
              <a:path w="1270" h="17779">
                <a:moveTo>
                  <a:pt x="0" y="17780"/>
                </a:moveTo>
                <a:lnTo>
                  <a:pt x="1269" y="17780"/>
                </a:lnTo>
                <a:lnTo>
                  <a:pt x="1269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4904740" y="544702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4904740" y="545465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8889" y="634"/>
                </a:moveTo>
                <a:lnTo>
                  <a:pt x="8889" y="634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4904740" y="544575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4904740" y="544575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4904740" y="544575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4904740" y="544575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4904740" y="544575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4904740" y="5445759"/>
            <a:ext cx="1270" cy="17780"/>
          </a:xfrm>
          <a:custGeom>
            <a:avLst/>
            <a:gdLst/>
            <a:ahLst/>
            <a:cxnLst/>
            <a:rect l="l" t="t" r="r" b="b"/>
            <a:pathLst>
              <a:path w="1270" h="17779">
                <a:moveTo>
                  <a:pt x="0" y="17779"/>
                </a:moveTo>
                <a:lnTo>
                  <a:pt x="1270" y="17779"/>
                </a:lnTo>
                <a:lnTo>
                  <a:pt x="127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4906009" y="5452109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8889" y="1269"/>
                </a:moveTo>
                <a:lnTo>
                  <a:pt x="8889" y="12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4906009" y="544322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4906009" y="544322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4906009" y="544322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4907279" y="5443220"/>
            <a:ext cx="0" cy="20320"/>
          </a:xfrm>
          <a:custGeom>
            <a:avLst/>
            <a:gdLst/>
            <a:ahLst/>
            <a:cxnLst/>
            <a:rect l="l" t="t" r="r" b="b"/>
            <a:pathLst>
              <a:path h="20320">
                <a:moveTo>
                  <a:pt x="0" y="0"/>
                </a:moveTo>
                <a:lnTo>
                  <a:pt x="0" y="2031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4908550" y="544322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908550" y="544322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4908550" y="544322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4908550" y="544322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908550" y="544322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4908550" y="54508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4909820" y="54419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4909820" y="54419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4909820" y="54419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4911090" y="54419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0"/>
                </a:moveTo>
                <a:lnTo>
                  <a:pt x="0" y="177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4912359" y="54419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4912359" y="54419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4912359" y="54419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4912359" y="5441950"/>
            <a:ext cx="1270" cy="17780"/>
          </a:xfrm>
          <a:custGeom>
            <a:avLst/>
            <a:gdLst/>
            <a:ahLst/>
            <a:cxnLst/>
            <a:rect l="l" t="t" r="r" b="b"/>
            <a:pathLst>
              <a:path w="1270" h="17779">
                <a:moveTo>
                  <a:pt x="0" y="17780"/>
                </a:moveTo>
                <a:lnTo>
                  <a:pt x="1269" y="17780"/>
                </a:lnTo>
                <a:lnTo>
                  <a:pt x="1269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4913629" y="54419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4913629" y="544195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80"/>
                </a:move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4890770" y="5297170"/>
            <a:ext cx="22860" cy="10160"/>
          </a:xfrm>
          <a:custGeom>
            <a:avLst/>
            <a:gdLst/>
            <a:ahLst/>
            <a:cxnLst/>
            <a:rect l="l" t="t" r="r" b="b"/>
            <a:pathLst>
              <a:path w="22860" h="10160">
                <a:moveTo>
                  <a:pt x="22859" y="10159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4885690" y="5295900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5080" y="1269"/>
                </a:moveTo>
                <a:lnTo>
                  <a:pt x="0" y="0"/>
                </a:lnTo>
              </a:path>
            </a:pathLst>
          </a:custGeom>
          <a:ln w="17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4866640" y="5287009"/>
            <a:ext cx="19050" cy="8890"/>
          </a:xfrm>
          <a:custGeom>
            <a:avLst/>
            <a:gdLst/>
            <a:ahLst/>
            <a:cxnLst/>
            <a:rect l="l" t="t" r="r" b="b"/>
            <a:pathLst>
              <a:path w="19050" h="8889">
                <a:moveTo>
                  <a:pt x="19050" y="8889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4861559" y="5284470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5079" y="2539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4839970" y="5275579"/>
            <a:ext cx="21590" cy="8890"/>
          </a:xfrm>
          <a:custGeom>
            <a:avLst/>
            <a:gdLst/>
            <a:ahLst/>
            <a:cxnLst/>
            <a:rect l="l" t="t" r="r" b="b"/>
            <a:pathLst>
              <a:path w="21589" h="8889">
                <a:moveTo>
                  <a:pt x="21589" y="889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4834890" y="5273040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5080" y="254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4815840" y="5265420"/>
            <a:ext cx="19050" cy="7620"/>
          </a:xfrm>
          <a:custGeom>
            <a:avLst/>
            <a:gdLst/>
            <a:ahLst/>
            <a:cxnLst/>
            <a:rect l="l" t="t" r="r" b="b"/>
            <a:pathLst>
              <a:path w="19050" h="7620">
                <a:moveTo>
                  <a:pt x="19050" y="7619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4810759" y="5261609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5079" y="3809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4789170" y="5255259"/>
            <a:ext cx="21590" cy="6350"/>
          </a:xfrm>
          <a:custGeom>
            <a:avLst/>
            <a:gdLst/>
            <a:ahLst/>
            <a:cxnLst/>
            <a:rect l="l" t="t" r="r" b="b"/>
            <a:pathLst>
              <a:path w="21589" h="6350">
                <a:moveTo>
                  <a:pt x="21589" y="6349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4784090" y="5251450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5080" y="3809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4763770" y="5245100"/>
            <a:ext cx="20320" cy="6350"/>
          </a:xfrm>
          <a:custGeom>
            <a:avLst/>
            <a:gdLst/>
            <a:ahLst/>
            <a:cxnLst/>
            <a:rect l="l" t="t" r="r" b="b"/>
            <a:pathLst>
              <a:path w="20320" h="6350">
                <a:moveTo>
                  <a:pt x="20319" y="635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4757420" y="5242559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6350" y="2539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4735829" y="5233670"/>
            <a:ext cx="21590" cy="8890"/>
          </a:xfrm>
          <a:custGeom>
            <a:avLst/>
            <a:gdLst/>
            <a:ahLst/>
            <a:cxnLst/>
            <a:rect l="l" t="t" r="r" b="b"/>
            <a:pathLst>
              <a:path w="21589" h="8889">
                <a:moveTo>
                  <a:pt x="21590" y="8889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4729479" y="5232400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6350" y="1269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4709159" y="5224779"/>
            <a:ext cx="20320" cy="7620"/>
          </a:xfrm>
          <a:custGeom>
            <a:avLst/>
            <a:gdLst/>
            <a:ahLst/>
            <a:cxnLst/>
            <a:rect l="l" t="t" r="r" b="b"/>
            <a:pathLst>
              <a:path w="20320" h="7620">
                <a:moveTo>
                  <a:pt x="20319" y="762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4704079" y="5223509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5080" y="1269"/>
                </a:moveTo>
                <a:lnTo>
                  <a:pt x="0" y="0"/>
                </a:lnTo>
              </a:path>
            </a:pathLst>
          </a:custGeom>
          <a:ln w="17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4681220" y="5217159"/>
            <a:ext cx="22860" cy="6350"/>
          </a:xfrm>
          <a:custGeom>
            <a:avLst/>
            <a:gdLst/>
            <a:ahLst/>
            <a:cxnLst/>
            <a:rect l="l" t="t" r="r" b="b"/>
            <a:pathLst>
              <a:path w="22860" h="6350">
                <a:moveTo>
                  <a:pt x="22859" y="635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4676140" y="5214620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5080" y="2539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4654550" y="5205729"/>
            <a:ext cx="21590" cy="8890"/>
          </a:xfrm>
          <a:custGeom>
            <a:avLst/>
            <a:gdLst/>
            <a:ahLst/>
            <a:cxnLst/>
            <a:rect l="l" t="t" r="r" b="b"/>
            <a:pathLst>
              <a:path w="21589" h="8889">
                <a:moveTo>
                  <a:pt x="21589" y="889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4648200" y="5204459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6350" y="1269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4626609" y="5199379"/>
            <a:ext cx="21590" cy="5080"/>
          </a:xfrm>
          <a:custGeom>
            <a:avLst/>
            <a:gdLst/>
            <a:ahLst/>
            <a:cxnLst/>
            <a:rect l="l" t="t" r="r" b="b"/>
            <a:pathLst>
              <a:path w="21589" h="5079">
                <a:moveTo>
                  <a:pt x="21589" y="508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4620259" y="5196840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6350" y="254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4598670" y="5190490"/>
            <a:ext cx="21590" cy="6350"/>
          </a:xfrm>
          <a:custGeom>
            <a:avLst/>
            <a:gdLst/>
            <a:ahLst/>
            <a:cxnLst/>
            <a:rect l="l" t="t" r="r" b="b"/>
            <a:pathLst>
              <a:path w="21589" h="6350">
                <a:moveTo>
                  <a:pt x="21589" y="635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4592320" y="5189220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6350" y="1269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4569459" y="5181600"/>
            <a:ext cx="22860" cy="7620"/>
          </a:xfrm>
          <a:custGeom>
            <a:avLst/>
            <a:gdLst/>
            <a:ahLst/>
            <a:cxnLst/>
            <a:rect l="l" t="t" r="r" b="b"/>
            <a:pathLst>
              <a:path w="22860" h="7620">
                <a:moveTo>
                  <a:pt x="22860" y="7619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4564379" y="5180329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5080" y="1270"/>
                </a:moveTo>
                <a:lnTo>
                  <a:pt x="0" y="0"/>
                </a:lnTo>
              </a:path>
            </a:pathLst>
          </a:custGeom>
          <a:ln w="17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4541520" y="5175250"/>
            <a:ext cx="22860" cy="5080"/>
          </a:xfrm>
          <a:custGeom>
            <a:avLst/>
            <a:gdLst/>
            <a:ahLst/>
            <a:cxnLst/>
            <a:rect l="l" t="t" r="r" b="b"/>
            <a:pathLst>
              <a:path w="22860" h="5079">
                <a:moveTo>
                  <a:pt x="22859" y="508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4536440" y="5172709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5080" y="2539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4513579" y="5166359"/>
            <a:ext cx="22860" cy="6350"/>
          </a:xfrm>
          <a:custGeom>
            <a:avLst/>
            <a:gdLst/>
            <a:ahLst/>
            <a:cxnLst/>
            <a:rect l="l" t="t" r="r" b="b"/>
            <a:pathLst>
              <a:path w="22860" h="6350">
                <a:moveTo>
                  <a:pt x="22860" y="635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4505959" y="5166359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3810" y="-8889"/>
                </a:moveTo>
                <a:lnTo>
                  <a:pt x="3810" y="8889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4483100" y="5158740"/>
            <a:ext cx="22860" cy="7620"/>
          </a:xfrm>
          <a:custGeom>
            <a:avLst/>
            <a:gdLst/>
            <a:ahLst/>
            <a:cxnLst/>
            <a:rect l="l" t="t" r="r" b="b"/>
            <a:pathLst>
              <a:path w="22860" h="7620">
                <a:moveTo>
                  <a:pt x="22860" y="7620"/>
                </a:moveTo>
                <a:lnTo>
                  <a:pt x="0" y="0"/>
                </a:lnTo>
              </a:path>
            </a:pathLst>
          </a:custGeom>
          <a:ln w="17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4478020" y="5157470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5079" y="1269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4453890" y="5152390"/>
            <a:ext cx="24130" cy="5080"/>
          </a:xfrm>
          <a:custGeom>
            <a:avLst/>
            <a:gdLst/>
            <a:ahLst/>
            <a:cxnLst/>
            <a:rect l="l" t="t" r="r" b="b"/>
            <a:pathLst>
              <a:path w="24129" h="5079">
                <a:moveTo>
                  <a:pt x="24130" y="508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4448809" y="5152390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539" y="-8889"/>
                </a:moveTo>
                <a:lnTo>
                  <a:pt x="2539" y="8889"/>
                </a:lnTo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4424679" y="5147309"/>
            <a:ext cx="24130" cy="5080"/>
          </a:xfrm>
          <a:custGeom>
            <a:avLst/>
            <a:gdLst/>
            <a:ahLst/>
            <a:cxnLst/>
            <a:rect l="l" t="t" r="r" b="b"/>
            <a:pathLst>
              <a:path w="24129" h="5079">
                <a:moveTo>
                  <a:pt x="24130" y="5079"/>
                </a:moveTo>
                <a:lnTo>
                  <a:pt x="0" y="0"/>
                </a:lnTo>
              </a:path>
            </a:pathLst>
          </a:custGeom>
          <a:ln w="17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4418329" y="5144770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6350" y="2539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4396740" y="5139690"/>
            <a:ext cx="21590" cy="5080"/>
          </a:xfrm>
          <a:custGeom>
            <a:avLst/>
            <a:gdLst/>
            <a:ahLst/>
            <a:cxnLst/>
            <a:rect l="l" t="t" r="r" b="b"/>
            <a:pathLst>
              <a:path w="21589" h="5079">
                <a:moveTo>
                  <a:pt x="21589" y="508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4389120" y="5138420"/>
            <a:ext cx="7620" cy="1270"/>
          </a:xfrm>
          <a:custGeom>
            <a:avLst/>
            <a:gdLst/>
            <a:ahLst/>
            <a:cxnLst/>
            <a:rect l="l" t="t" r="r" b="b"/>
            <a:pathLst>
              <a:path w="7620" h="1270">
                <a:moveTo>
                  <a:pt x="7619" y="1269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4364990" y="5134609"/>
            <a:ext cx="24130" cy="3810"/>
          </a:xfrm>
          <a:custGeom>
            <a:avLst/>
            <a:gdLst/>
            <a:ahLst/>
            <a:cxnLst/>
            <a:rect l="l" t="t" r="r" b="b"/>
            <a:pathLst>
              <a:path w="24129" h="3810">
                <a:moveTo>
                  <a:pt x="24130" y="3809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4359909" y="5133340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5079" y="1270"/>
                </a:moveTo>
                <a:lnTo>
                  <a:pt x="0" y="0"/>
                </a:lnTo>
              </a:path>
            </a:pathLst>
          </a:custGeom>
          <a:ln w="17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4334509" y="5126990"/>
            <a:ext cx="25400" cy="6350"/>
          </a:xfrm>
          <a:custGeom>
            <a:avLst/>
            <a:gdLst/>
            <a:ahLst/>
            <a:cxnLst/>
            <a:rect l="l" t="t" r="r" b="b"/>
            <a:pathLst>
              <a:path w="25400" h="6350">
                <a:moveTo>
                  <a:pt x="25400" y="635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4329429" y="5126990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540" y="-8889"/>
                </a:moveTo>
                <a:lnTo>
                  <a:pt x="2540" y="8889"/>
                </a:lnTo>
              </a:path>
            </a:pathLst>
          </a:custGeom>
          <a:ln w="50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4305300" y="5121909"/>
            <a:ext cx="24130" cy="5080"/>
          </a:xfrm>
          <a:custGeom>
            <a:avLst/>
            <a:gdLst/>
            <a:ahLst/>
            <a:cxnLst/>
            <a:rect l="l" t="t" r="r" b="b"/>
            <a:pathLst>
              <a:path w="24129" h="5079">
                <a:moveTo>
                  <a:pt x="24129" y="5079"/>
                </a:moveTo>
                <a:lnTo>
                  <a:pt x="0" y="0"/>
                </a:lnTo>
              </a:path>
            </a:pathLst>
          </a:custGeom>
          <a:ln w="17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4300220" y="512190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539" y="-8889"/>
                </a:moveTo>
                <a:lnTo>
                  <a:pt x="2539" y="8889"/>
                </a:lnTo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4276090" y="5116829"/>
            <a:ext cx="24130" cy="5080"/>
          </a:xfrm>
          <a:custGeom>
            <a:avLst/>
            <a:gdLst/>
            <a:ahLst/>
            <a:cxnLst/>
            <a:rect l="l" t="t" r="r" b="b"/>
            <a:pathLst>
              <a:path w="24129" h="5079">
                <a:moveTo>
                  <a:pt x="24130" y="508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4268470" y="5116829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3809" y="-8889"/>
                </a:moveTo>
                <a:lnTo>
                  <a:pt x="3809" y="889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4244340" y="5113020"/>
            <a:ext cx="24130" cy="3810"/>
          </a:xfrm>
          <a:custGeom>
            <a:avLst/>
            <a:gdLst/>
            <a:ahLst/>
            <a:cxnLst/>
            <a:rect l="l" t="t" r="r" b="b"/>
            <a:pathLst>
              <a:path w="24129" h="3810">
                <a:moveTo>
                  <a:pt x="24130" y="3809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4239259" y="5111750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5079" y="1269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4213859" y="5107940"/>
            <a:ext cx="25400" cy="3810"/>
          </a:xfrm>
          <a:custGeom>
            <a:avLst/>
            <a:gdLst/>
            <a:ahLst/>
            <a:cxnLst/>
            <a:rect l="l" t="t" r="r" b="b"/>
            <a:pathLst>
              <a:path w="25400" h="3810">
                <a:moveTo>
                  <a:pt x="25400" y="3810"/>
                </a:moveTo>
                <a:lnTo>
                  <a:pt x="0" y="0"/>
                </a:lnTo>
              </a:path>
            </a:pathLst>
          </a:custGeom>
          <a:ln w="17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4207509" y="51079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3175" y="-8889"/>
                </a:moveTo>
                <a:lnTo>
                  <a:pt x="3175" y="888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4183379" y="5104129"/>
            <a:ext cx="24130" cy="3810"/>
          </a:xfrm>
          <a:custGeom>
            <a:avLst/>
            <a:gdLst/>
            <a:ahLst/>
            <a:cxnLst/>
            <a:rect l="l" t="t" r="r" b="b"/>
            <a:pathLst>
              <a:path w="24129" h="3810">
                <a:moveTo>
                  <a:pt x="24130" y="381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4178300" y="5102859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5079" y="1269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4152900" y="5101590"/>
            <a:ext cx="25400" cy="1270"/>
          </a:xfrm>
          <a:custGeom>
            <a:avLst/>
            <a:gdLst/>
            <a:ahLst/>
            <a:cxnLst/>
            <a:rect l="l" t="t" r="r" b="b"/>
            <a:pathLst>
              <a:path w="25400" h="1270">
                <a:moveTo>
                  <a:pt x="25400" y="127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4146550" y="5099050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6350" y="2539"/>
                </a:moveTo>
                <a:lnTo>
                  <a:pt x="0" y="0"/>
                </a:lnTo>
              </a:path>
            </a:pathLst>
          </a:custGeom>
          <a:ln w="17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4121150" y="5097779"/>
            <a:ext cx="25400" cy="1270"/>
          </a:xfrm>
          <a:custGeom>
            <a:avLst/>
            <a:gdLst/>
            <a:ahLst/>
            <a:cxnLst/>
            <a:rect l="l" t="t" r="r" b="b"/>
            <a:pathLst>
              <a:path w="25400" h="1270">
                <a:moveTo>
                  <a:pt x="25400" y="127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4114800" y="5096509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6350" y="1269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4090670" y="5093970"/>
            <a:ext cx="24130" cy="2540"/>
          </a:xfrm>
          <a:custGeom>
            <a:avLst/>
            <a:gdLst/>
            <a:ahLst/>
            <a:cxnLst/>
            <a:rect l="l" t="t" r="r" b="b"/>
            <a:pathLst>
              <a:path w="24129" h="2539">
                <a:moveTo>
                  <a:pt x="24129" y="2539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4085590" y="5093970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539" y="-8890"/>
                </a:moveTo>
                <a:lnTo>
                  <a:pt x="2539" y="8889"/>
                </a:lnTo>
              </a:path>
            </a:pathLst>
          </a:custGeom>
          <a:ln w="50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4058920" y="5090159"/>
            <a:ext cx="26670" cy="3810"/>
          </a:xfrm>
          <a:custGeom>
            <a:avLst/>
            <a:gdLst/>
            <a:ahLst/>
            <a:cxnLst/>
            <a:rect l="l" t="t" r="r" b="b"/>
            <a:pathLst>
              <a:path w="26670" h="3810">
                <a:moveTo>
                  <a:pt x="26669" y="3809"/>
                </a:moveTo>
                <a:lnTo>
                  <a:pt x="0" y="0"/>
                </a:lnTo>
              </a:path>
            </a:pathLst>
          </a:custGeom>
          <a:ln w="17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4053840" y="509015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539" y="-8889"/>
                </a:moveTo>
                <a:lnTo>
                  <a:pt x="2539" y="8889"/>
                </a:lnTo>
              </a:path>
            </a:pathLst>
          </a:custGeom>
          <a:ln w="50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4027170" y="5088890"/>
            <a:ext cx="26670" cy="1270"/>
          </a:xfrm>
          <a:custGeom>
            <a:avLst/>
            <a:gdLst/>
            <a:ahLst/>
            <a:cxnLst/>
            <a:rect l="l" t="t" r="r" b="b"/>
            <a:pathLst>
              <a:path w="26670" h="1270">
                <a:moveTo>
                  <a:pt x="26669" y="127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4022090" y="5088890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539" y="-8889"/>
                </a:moveTo>
                <a:lnTo>
                  <a:pt x="2539" y="8889"/>
                </a:lnTo>
              </a:path>
            </a:pathLst>
          </a:custGeom>
          <a:ln w="50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3997959" y="5087620"/>
            <a:ext cx="24130" cy="1270"/>
          </a:xfrm>
          <a:custGeom>
            <a:avLst/>
            <a:gdLst/>
            <a:ahLst/>
            <a:cxnLst/>
            <a:rect l="l" t="t" r="r" b="b"/>
            <a:pathLst>
              <a:path w="24129" h="1270">
                <a:moveTo>
                  <a:pt x="24129" y="1269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3990340" y="5087620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3810" y="-8890"/>
                </a:moveTo>
                <a:lnTo>
                  <a:pt x="3810" y="8889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3966209" y="5085079"/>
            <a:ext cx="24130" cy="2540"/>
          </a:xfrm>
          <a:custGeom>
            <a:avLst/>
            <a:gdLst/>
            <a:ahLst/>
            <a:cxnLst/>
            <a:rect l="l" t="t" r="r" b="b"/>
            <a:pathLst>
              <a:path w="24129" h="2539">
                <a:moveTo>
                  <a:pt x="24129" y="254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3958590" y="5085079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3810" y="-8889"/>
                </a:moveTo>
                <a:lnTo>
                  <a:pt x="3810" y="889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3934459" y="5083809"/>
            <a:ext cx="24130" cy="1270"/>
          </a:xfrm>
          <a:custGeom>
            <a:avLst/>
            <a:gdLst/>
            <a:ahLst/>
            <a:cxnLst/>
            <a:rect l="l" t="t" r="r" b="b"/>
            <a:pathLst>
              <a:path w="24129" h="1270">
                <a:moveTo>
                  <a:pt x="24129" y="1269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3928109" y="508380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3175" y="-8889"/>
                </a:moveTo>
                <a:lnTo>
                  <a:pt x="3175" y="888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3902709" y="508380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3896359" y="5082540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6350" y="127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3872229" y="5082540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24130" y="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3864609" y="5082540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3810" y="-8889"/>
                </a:moveTo>
                <a:lnTo>
                  <a:pt x="3810" y="8889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3840479" y="5082540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24130" y="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3832859" y="5082540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3810" y="-8889"/>
                </a:moveTo>
                <a:lnTo>
                  <a:pt x="3810" y="8889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3808729" y="5082540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24130" y="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3802379" y="50825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3175" y="-8889"/>
                </a:moveTo>
                <a:lnTo>
                  <a:pt x="3175" y="888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3775709" y="5082540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26669" y="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3770629" y="5082540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540" y="-8889"/>
                </a:moveTo>
                <a:lnTo>
                  <a:pt x="2540" y="8889"/>
                </a:lnTo>
              </a:path>
            </a:pathLst>
          </a:custGeom>
          <a:ln w="50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3743959" y="5082540"/>
            <a:ext cx="26670" cy="1270"/>
          </a:xfrm>
          <a:custGeom>
            <a:avLst/>
            <a:gdLst/>
            <a:ahLst/>
            <a:cxnLst/>
            <a:rect l="l" t="t" r="r" b="b"/>
            <a:pathLst>
              <a:path w="26670" h="1270">
                <a:moveTo>
                  <a:pt x="26669" y="0"/>
                </a:moveTo>
                <a:lnTo>
                  <a:pt x="0" y="127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3738879" y="508380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540" y="-8889"/>
                </a:moveTo>
                <a:lnTo>
                  <a:pt x="2540" y="8889"/>
                </a:lnTo>
              </a:path>
            </a:pathLst>
          </a:custGeom>
          <a:ln w="50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3712209" y="5083809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26669" y="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3707129" y="5083809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5080" y="0"/>
                </a:moveTo>
                <a:lnTo>
                  <a:pt x="0" y="1269"/>
                </a:lnTo>
              </a:path>
            </a:pathLst>
          </a:custGeom>
          <a:ln w="17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3681729" y="508507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3675379" y="508507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3175" y="-8889"/>
                </a:moveTo>
                <a:lnTo>
                  <a:pt x="3175" y="889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3649979" y="5085079"/>
            <a:ext cx="25400" cy="2540"/>
          </a:xfrm>
          <a:custGeom>
            <a:avLst/>
            <a:gdLst/>
            <a:ahLst/>
            <a:cxnLst/>
            <a:rect l="l" t="t" r="r" b="b"/>
            <a:pathLst>
              <a:path w="25400" h="2539">
                <a:moveTo>
                  <a:pt x="25400" y="0"/>
                </a:moveTo>
                <a:lnTo>
                  <a:pt x="0" y="254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3644900" y="5087620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5079" y="0"/>
                </a:moveTo>
                <a:lnTo>
                  <a:pt x="0" y="1269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3618229" y="5088890"/>
            <a:ext cx="26670" cy="1270"/>
          </a:xfrm>
          <a:custGeom>
            <a:avLst/>
            <a:gdLst/>
            <a:ahLst/>
            <a:cxnLst/>
            <a:rect l="l" t="t" r="r" b="b"/>
            <a:pathLst>
              <a:path w="26670" h="1270">
                <a:moveTo>
                  <a:pt x="26670" y="0"/>
                </a:moveTo>
                <a:lnTo>
                  <a:pt x="0" y="127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3613150" y="509015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539" y="-8889"/>
                </a:moveTo>
                <a:lnTo>
                  <a:pt x="2539" y="8889"/>
                </a:lnTo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3586479" y="5090159"/>
            <a:ext cx="26670" cy="2540"/>
          </a:xfrm>
          <a:custGeom>
            <a:avLst/>
            <a:gdLst/>
            <a:ahLst/>
            <a:cxnLst/>
            <a:rect l="l" t="t" r="r" b="b"/>
            <a:pathLst>
              <a:path w="26670" h="2539">
                <a:moveTo>
                  <a:pt x="26670" y="0"/>
                </a:moveTo>
                <a:lnTo>
                  <a:pt x="0" y="2539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3581400" y="5092700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5079" y="0"/>
                </a:moveTo>
                <a:lnTo>
                  <a:pt x="0" y="1269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3556000" y="5093970"/>
            <a:ext cx="25400" cy="2540"/>
          </a:xfrm>
          <a:custGeom>
            <a:avLst/>
            <a:gdLst/>
            <a:ahLst/>
            <a:cxnLst/>
            <a:rect l="l" t="t" r="r" b="b"/>
            <a:pathLst>
              <a:path w="25400" h="2539">
                <a:moveTo>
                  <a:pt x="25400" y="0"/>
                </a:moveTo>
                <a:lnTo>
                  <a:pt x="0" y="2539"/>
                </a:lnTo>
              </a:path>
            </a:pathLst>
          </a:custGeom>
          <a:ln w="17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3549650" y="509650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3175" y="-8889"/>
                </a:moveTo>
                <a:lnTo>
                  <a:pt x="3175" y="888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3524250" y="5096509"/>
            <a:ext cx="25400" cy="2540"/>
          </a:xfrm>
          <a:custGeom>
            <a:avLst/>
            <a:gdLst/>
            <a:ahLst/>
            <a:cxnLst/>
            <a:rect l="l" t="t" r="r" b="b"/>
            <a:pathLst>
              <a:path w="25400" h="2539">
                <a:moveTo>
                  <a:pt x="25400" y="0"/>
                </a:moveTo>
                <a:lnTo>
                  <a:pt x="0" y="2539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3519170" y="5099050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539" y="-8889"/>
                </a:moveTo>
                <a:lnTo>
                  <a:pt x="2539" y="8889"/>
                </a:lnTo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3493770" y="5099050"/>
            <a:ext cx="25400" cy="3810"/>
          </a:xfrm>
          <a:custGeom>
            <a:avLst/>
            <a:gdLst/>
            <a:ahLst/>
            <a:cxnLst/>
            <a:rect l="l" t="t" r="r" b="b"/>
            <a:pathLst>
              <a:path w="25400" h="3810">
                <a:moveTo>
                  <a:pt x="25400" y="0"/>
                </a:moveTo>
                <a:lnTo>
                  <a:pt x="0" y="3810"/>
                </a:lnTo>
              </a:path>
            </a:pathLst>
          </a:custGeom>
          <a:ln w="17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3487420" y="5102859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6350" y="0"/>
                </a:moveTo>
                <a:lnTo>
                  <a:pt x="0" y="1269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3463290" y="5104129"/>
            <a:ext cx="24130" cy="2540"/>
          </a:xfrm>
          <a:custGeom>
            <a:avLst/>
            <a:gdLst/>
            <a:ahLst/>
            <a:cxnLst/>
            <a:rect l="l" t="t" r="r" b="b"/>
            <a:pathLst>
              <a:path w="24129" h="2539">
                <a:moveTo>
                  <a:pt x="24130" y="0"/>
                </a:moveTo>
                <a:lnTo>
                  <a:pt x="0" y="254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3455670" y="5106670"/>
            <a:ext cx="7620" cy="1270"/>
          </a:xfrm>
          <a:custGeom>
            <a:avLst/>
            <a:gdLst/>
            <a:ahLst/>
            <a:cxnLst/>
            <a:rect l="l" t="t" r="r" b="b"/>
            <a:pathLst>
              <a:path w="7620" h="1270">
                <a:moveTo>
                  <a:pt x="7619" y="0"/>
                </a:moveTo>
                <a:lnTo>
                  <a:pt x="0" y="1269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3431540" y="5107940"/>
            <a:ext cx="24130" cy="3810"/>
          </a:xfrm>
          <a:custGeom>
            <a:avLst/>
            <a:gdLst/>
            <a:ahLst/>
            <a:cxnLst/>
            <a:rect l="l" t="t" r="r" b="b"/>
            <a:pathLst>
              <a:path w="24129" h="3810">
                <a:moveTo>
                  <a:pt x="24130" y="0"/>
                </a:moveTo>
                <a:lnTo>
                  <a:pt x="0" y="381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3423920" y="5111750"/>
            <a:ext cx="7620" cy="1270"/>
          </a:xfrm>
          <a:custGeom>
            <a:avLst/>
            <a:gdLst/>
            <a:ahLst/>
            <a:cxnLst/>
            <a:rect l="l" t="t" r="r" b="b"/>
            <a:pathLst>
              <a:path w="7620" h="1270">
                <a:moveTo>
                  <a:pt x="7619" y="0"/>
                </a:moveTo>
                <a:lnTo>
                  <a:pt x="0" y="1269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3399790" y="5113020"/>
            <a:ext cx="24130" cy="3810"/>
          </a:xfrm>
          <a:custGeom>
            <a:avLst/>
            <a:gdLst/>
            <a:ahLst/>
            <a:cxnLst/>
            <a:rect l="l" t="t" r="r" b="b"/>
            <a:pathLst>
              <a:path w="24129" h="3810">
                <a:moveTo>
                  <a:pt x="24130" y="0"/>
                </a:moveTo>
                <a:lnTo>
                  <a:pt x="0" y="3809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3394709" y="5116829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5079" y="0"/>
                </a:moveTo>
                <a:lnTo>
                  <a:pt x="0" y="127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3370579" y="5118100"/>
            <a:ext cx="24130" cy="3810"/>
          </a:xfrm>
          <a:custGeom>
            <a:avLst/>
            <a:gdLst/>
            <a:ahLst/>
            <a:cxnLst/>
            <a:rect l="l" t="t" r="r" b="b"/>
            <a:pathLst>
              <a:path w="24129" h="3810">
                <a:moveTo>
                  <a:pt x="24130" y="0"/>
                </a:moveTo>
                <a:lnTo>
                  <a:pt x="0" y="381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3362959" y="5121909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7619" y="0"/>
                </a:moveTo>
                <a:lnTo>
                  <a:pt x="0" y="2539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3338829" y="5124450"/>
            <a:ext cx="24130" cy="2540"/>
          </a:xfrm>
          <a:custGeom>
            <a:avLst/>
            <a:gdLst/>
            <a:ahLst/>
            <a:cxnLst/>
            <a:rect l="l" t="t" r="r" b="b"/>
            <a:pathLst>
              <a:path w="24129" h="2539">
                <a:moveTo>
                  <a:pt x="24130" y="0"/>
                </a:moveTo>
                <a:lnTo>
                  <a:pt x="0" y="2539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3333750" y="5126990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5079" y="0"/>
                </a:moveTo>
                <a:lnTo>
                  <a:pt x="0" y="254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3308350" y="5129529"/>
            <a:ext cx="25400" cy="5080"/>
          </a:xfrm>
          <a:custGeom>
            <a:avLst/>
            <a:gdLst/>
            <a:ahLst/>
            <a:cxnLst/>
            <a:rect l="l" t="t" r="r" b="b"/>
            <a:pathLst>
              <a:path w="25400" h="5079">
                <a:moveTo>
                  <a:pt x="25400" y="0"/>
                </a:moveTo>
                <a:lnTo>
                  <a:pt x="0" y="508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3302000" y="5134609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6350" y="0"/>
                </a:moveTo>
                <a:lnTo>
                  <a:pt x="0" y="1269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3277870" y="5135879"/>
            <a:ext cx="24130" cy="5080"/>
          </a:xfrm>
          <a:custGeom>
            <a:avLst/>
            <a:gdLst/>
            <a:ahLst/>
            <a:cxnLst/>
            <a:rect l="l" t="t" r="r" b="b"/>
            <a:pathLst>
              <a:path w="24129" h="5079">
                <a:moveTo>
                  <a:pt x="24129" y="0"/>
                </a:moveTo>
                <a:lnTo>
                  <a:pt x="0" y="508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3272790" y="514095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539" y="-8889"/>
                </a:moveTo>
                <a:lnTo>
                  <a:pt x="2539" y="8889"/>
                </a:lnTo>
              </a:path>
            </a:pathLst>
          </a:custGeom>
          <a:ln w="50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3247389" y="5140959"/>
            <a:ext cx="25400" cy="7620"/>
          </a:xfrm>
          <a:custGeom>
            <a:avLst/>
            <a:gdLst/>
            <a:ahLst/>
            <a:cxnLst/>
            <a:rect l="l" t="t" r="r" b="b"/>
            <a:pathLst>
              <a:path w="25400" h="7620">
                <a:moveTo>
                  <a:pt x="25400" y="0"/>
                </a:moveTo>
                <a:lnTo>
                  <a:pt x="0" y="7619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3241039" y="5148579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6350" y="0"/>
                </a:moveTo>
                <a:lnTo>
                  <a:pt x="0" y="127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3216910" y="5149850"/>
            <a:ext cx="24130" cy="5080"/>
          </a:xfrm>
          <a:custGeom>
            <a:avLst/>
            <a:gdLst/>
            <a:ahLst/>
            <a:cxnLst/>
            <a:rect l="l" t="t" r="r" b="b"/>
            <a:pathLst>
              <a:path w="24130" h="5079">
                <a:moveTo>
                  <a:pt x="24129" y="0"/>
                </a:moveTo>
                <a:lnTo>
                  <a:pt x="0" y="508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3210560" y="5154929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6350" y="0"/>
                </a:moveTo>
                <a:lnTo>
                  <a:pt x="0" y="2540"/>
                </a:lnTo>
              </a:path>
            </a:pathLst>
          </a:custGeom>
          <a:ln w="17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3186429" y="5157470"/>
            <a:ext cx="24130" cy="5080"/>
          </a:xfrm>
          <a:custGeom>
            <a:avLst/>
            <a:gdLst/>
            <a:ahLst/>
            <a:cxnLst/>
            <a:rect l="l" t="t" r="r" b="b"/>
            <a:pathLst>
              <a:path w="24130" h="5079">
                <a:moveTo>
                  <a:pt x="24130" y="0"/>
                </a:moveTo>
                <a:lnTo>
                  <a:pt x="0" y="5079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3181350" y="5162550"/>
            <a:ext cx="5080" cy="1270"/>
          </a:xfrm>
          <a:custGeom>
            <a:avLst/>
            <a:gdLst/>
            <a:ahLst/>
            <a:cxnLst/>
            <a:rect l="l" t="t" r="r" b="b"/>
            <a:pathLst>
              <a:path w="5080" h="1270">
                <a:moveTo>
                  <a:pt x="5080" y="0"/>
                </a:moveTo>
                <a:lnTo>
                  <a:pt x="0" y="1269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3157220" y="5163820"/>
            <a:ext cx="24130" cy="7620"/>
          </a:xfrm>
          <a:custGeom>
            <a:avLst/>
            <a:gdLst/>
            <a:ahLst/>
            <a:cxnLst/>
            <a:rect l="l" t="t" r="r" b="b"/>
            <a:pathLst>
              <a:path w="24130" h="7620">
                <a:moveTo>
                  <a:pt x="24130" y="0"/>
                </a:moveTo>
                <a:lnTo>
                  <a:pt x="0" y="7619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3152139" y="5171440"/>
            <a:ext cx="5080" cy="1270"/>
          </a:xfrm>
          <a:custGeom>
            <a:avLst/>
            <a:gdLst/>
            <a:ahLst/>
            <a:cxnLst/>
            <a:rect l="l" t="t" r="r" b="b"/>
            <a:pathLst>
              <a:path w="5080" h="1270">
                <a:moveTo>
                  <a:pt x="5080" y="0"/>
                </a:moveTo>
                <a:lnTo>
                  <a:pt x="0" y="127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3126739" y="5172709"/>
            <a:ext cx="25400" cy="7620"/>
          </a:xfrm>
          <a:custGeom>
            <a:avLst/>
            <a:gdLst/>
            <a:ahLst/>
            <a:cxnLst/>
            <a:rect l="l" t="t" r="r" b="b"/>
            <a:pathLst>
              <a:path w="25400" h="7620">
                <a:moveTo>
                  <a:pt x="25400" y="0"/>
                </a:moveTo>
                <a:lnTo>
                  <a:pt x="0" y="7619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3121660" y="5180329"/>
            <a:ext cx="5080" cy="1270"/>
          </a:xfrm>
          <a:custGeom>
            <a:avLst/>
            <a:gdLst/>
            <a:ahLst/>
            <a:cxnLst/>
            <a:rect l="l" t="t" r="r" b="b"/>
            <a:pathLst>
              <a:path w="5080" h="1270">
                <a:moveTo>
                  <a:pt x="5079" y="0"/>
                </a:moveTo>
                <a:lnTo>
                  <a:pt x="0" y="127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3097529" y="5181600"/>
            <a:ext cx="24130" cy="7620"/>
          </a:xfrm>
          <a:custGeom>
            <a:avLst/>
            <a:gdLst/>
            <a:ahLst/>
            <a:cxnLst/>
            <a:rect l="l" t="t" r="r" b="b"/>
            <a:pathLst>
              <a:path w="24130" h="7620">
                <a:moveTo>
                  <a:pt x="24130" y="0"/>
                </a:moveTo>
                <a:lnTo>
                  <a:pt x="0" y="7619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3092450" y="5189220"/>
            <a:ext cx="5080" cy="1270"/>
          </a:xfrm>
          <a:custGeom>
            <a:avLst/>
            <a:gdLst/>
            <a:ahLst/>
            <a:cxnLst/>
            <a:rect l="l" t="t" r="r" b="b"/>
            <a:pathLst>
              <a:path w="5080" h="1270">
                <a:moveTo>
                  <a:pt x="5080" y="0"/>
                </a:moveTo>
                <a:lnTo>
                  <a:pt x="0" y="1269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3069589" y="5190490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89">
                <a:moveTo>
                  <a:pt x="22860" y="0"/>
                </a:moveTo>
                <a:lnTo>
                  <a:pt x="0" y="889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3061970" y="5199379"/>
            <a:ext cx="7620" cy="1270"/>
          </a:xfrm>
          <a:custGeom>
            <a:avLst/>
            <a:gdLst/>
            <a:ahLst/>
            <a:cxnLst/>
            <a:rect l="l" t="t" r="r" b="b"/>
            <a:pathLst>
              <a:path w="7619" h="1270">
                <a:moveTo>
                  <a:pt x="7619" y="0"/>
                </a:moveTo>
                <a:lnTo>
                  <a:pt x="0" y="127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3040379" y="5200650"/>
            <a:ext cx="21590" cy="7620"/>
          </a:xfrm>
          <a:custGeom>
            <a:avLst/>
            <a:gdLst/>
            <a:ahLst/>
            <a:cxnLst/>
            <a:rect l="l" t="t" r="r" b="b"/>
            <a:pathLst>
              <a:path w="21589" h="7620">
                <a:moveTo>
                  <a:pt x="21589" y="0"/>
                </a:moveTo>
                <a:lnTo>
                  <a:pt x="0" y="7619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3034029" y="5208270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6350" y="0"/>
                </a:moveTo>
                <a:lnTo>
                  <a:pt x="0" y="2539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3012439" y="5210809"/>
            <a:ext cx="21590" cy="7620"/>
          </a:xfrm>
          <a:custGeom>
            <a:avLst/>
            <a:gdLst/>
            <a:ahLst/>
            <a:cxnLst/>
            <a:rect l="l" t="t" r="r" b="b"/>
            <a:pathLst>
              <a:path w="21589" h="7620">
                <a:moveTo>
                  <a:pt x="21590" y="0"/>
                </a:moveTo>
                <a:lnTo>
                  <a:pt x="0" y="7619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2882900" y="5153659"/>
            <a:ext cx="181610" cy="129539"/>
          </a:xfrm>
          <a:custGeom>
            <a:avLst/>
            <a:gdLst/>
            <a:ahLst/>
            <a:cxnLst/>
            <a:rect l="l" t="t" r="r" b="b"/>
            <a:pathLst>
              <a:path w="181610" h="129539">
                <a:moveTo>
                  <a:pt x="130810" y="0"/>
                </a:moveTo>
                <a:lnTo>
                  <a:pt x="0" y="129539"/>
                </a:lnTo>
                <a:lnTo>
                  <a:pt x="181610" y="101599"/>
                </a:lnTo>
                <a:lnTo>
                  <a:pt x="125730" y="66039"/>
                </a:lnTo>
                <a:lnTo>
                  <a:pt x="130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2882900" y="5153659"/>
            <a:ext cx="181610" cy="129539"/>
          </a:xfrm>
          <a:custGeom>
            <a:avLst/>
            <a:gdLst/>
            <a:ahLst/>
            <a:cxnLst/>
            <a:rect l="l" t="t" r="r" b="b"/>
            <a:pathLst>
              <a:path w="181610" h="129539">
                <a:moveTo>
                  <a:pt x="0" y="129539"/>
                </a:moveTo>
                <a:lnTo>
                  <a:pt x="130810" y="0"/>
                </a:lnTo>
                <a:lnTo>
                  <a:pt x="125730" y="66039"/>
                </a:lnTo>
                <a:lnTo>
                  <a:pt x="181610" y="101599"/>
                </a:lnTo>
                <a:lnTo>
                  <a:pt x="0" y="129539"/>
                </a:lnTo>
                <a:close/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 txBox="1"/>
          <p:nvPr/>
        </p:nvSpPr>
        <p:spPr>
          <a:xfrm>
            <a:off x="6521450" y="4917440"/>
            <a:ext cx="5321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85" dirty="0">
                <a:latin typeface="Times New Roman"/>
                <a:cs typeface="Times New Roman"/>
              </a:rPr>
              <a:t>C</a:t>
            </a:r>
            <a:r>
              <a:rPr sz="2200" b="1" spc="-65" dirty="0">
                <a:latin typeface="Times New Roman"/>
                <a:cs typeface="Times New Roman"/>
              </a:rPr>
              <a:t>H</a:t>
            </a:r>
            <a:r>
              <a:rPr sz="2475" b="1" baseline="-13468" dirty="0">
                <a:latin typeface="Times New Roman"/>
                <a:cs typeface="Times New Roman"/>
              </a:rPr>
              <a:t>3</a:t>
            </a:r>
            <a:endParaRPr sz="2475" baseline="-13468">
              <a:latin typeface="Times New Roman"/>
              <a:cs typeface="Times New Roman"/>
            </a:endParaRPr>
          </a:p>
        </p:txBody>
      </p:sp>
      <p:sp>
        <p:nvSpPr>
          <p:cNvPr id="692" name="object 692"/>
          <p:cNvSpPr txBox="1"/>
          <p:nvPr/>
        </p:nvSpPr>
        <p:spPr>
          <a:xfrm>
            <a:off x="5695950" y="4912359"/>
            <a:ext cx="2289810" cy="1299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15110">
              <a:lnSpc>
                <a:spcPct val="120500"/>
              </a:lnSpc>
              <a:spcBef>
                <a:spcPts val="95"/>
              </a:spcBef>
              <a:tabLst>
                <a:tab pos="837565" algn="l"/>
                <a:tab pos="1302385" algn="l"/>
                <a:tab pos="1768475" algn="l"/>
              </a:tabLst>
            </a:pPr>
            <a:r>
              <a:rPr sz="2200" b="1" spc="-20" dirty="0">
                <a:latin typeface="Times New Roman"/>
                <a:cs typeface="Times New Roman"/>
              </a:rPr>
              <a:t>Nuc  </a:t>
            </a:r>
            <a:r>
              <a:rPr sz="2200" b="1" spc="-85" dirty="0">
                <a:latin typeface="Times New Roman"/>
                <a:cs typeface="Times New Roman"/>
              </a:rPr>
              <a:t>C</a:t>
            </a:r>
            <a:r>
              <a:rPr sz="2200" b="1" spc="-55" dirty="0">
                <a:latin typeface="Times New Roman"/>
                <a:cs typeface="Times New Roman"/>
              </a:rPr>
              <a:t>H</a:t>
            </a:r>
            <a:r>
              <a:rPr sz="2475" b="1" baseline="-13468" dirty="0">
                <a:latin typeface="Times New Roman"/>
                <a:cs typeface="Times New Roman"/>
              </a:rPr>
              <a:t>3	</a:t>
            </a:r>
            <a:r>
              <a:rPr sz="2200" b="1" dirty="0">
                <a:latin typeface="Times New Roman"/>
                <a:cs typeface="Times New Roman"/>
              </a:rPr>
              <a:t>C	C	</a:t>
            </a:r>
            <a:r>
              <a:rPr sz="2200" b="1" spc="-75" dirty="0">
                <a:latin typeface="Times New Roman"/>
                <a:cs typeface="Times New Roman"/>
              </a:rPr>
              <a:t>C</a:t>
            </a:r>
            <a:r>
              <a:rPr sz="2200" b="1" spc="-65" dirty="0">
                <a:latin typeface="Times New Roman"/>
                <a:cs typeface="Times New Roman"/>
              </a:rPr>
              <a:t>H</a:t>
            </a:r>
            <a:r>
              <a:rPr sz="2475" b="1" baseline="-13468" dirty="0">
                <a:latin typeface="Times New Roman"/>
                <a:cs typeface="Times New Roman"/>
              </a:rPr>
              <a:t>3</a:t>
            </a:r>
            <a:endParaRPr sz="2475" baseline="-13468">
              <a:latin typeface="Times New Roman"/>
              <a:cs typeface="Times New Roman"/>
            </a:endParaRPr>
          </a:p>
          <a:p>
            <a:pPr marL="828675">
              <a:lnSpc>
                <a:spcPct val="100000"/>
              </a:lnSpc>
              <a:spcBef>
                <a:spcPts val="1030"/>
              </a:spcBef>
              <a:tabLst>
                <a:tab pos="1302385" algn="l"/>
              </a:tabLst>
            </a:pPr>
            <a:r>
              <a:rPr sz="2200" b="1" dirty="0">
                <a:latin typeface="Times New Roman"/>
                <a:cs typeface="Times New Roman"/>
              </a:rPr>
              <a:t>H	</a:t>
            </a:r>
            <a:r>
              <a:rPr sz="2200" b="1" spc="-50" dirty="0">
                <a:latin typeface="Times New Roman"/>
                <a:cs typeface="Times New Roman"/>
              </a:rPr>
              <a:t>CH</a:t>
            </a:r>
            <a:r>
              <a:rPr sz="2475" b="1" spc="-75" baseline="-13468" dirty="0">
                <a:latin typeface="Times New Roman"/>
                <a:cs typeface="Times New Roman"/>
              </a:rPr>
              <a:t>3</a:t>
            </a:r>
            <a:endParaRPr sz="2475" baseline="-13468">
              <a:latin typeface="Times New Roman"/>
              <a:cs typeface="Times New Roman"/>
            </a:endParaRPr>
          </a:p>
        </p:txBody>
      </p:sp>
      <p:sp>
        <p:nvSpPr>
          <p:cNvPr id="693" name="object 693"/>
          <p:cNvSpPr/>
          <p:nvPr/>
        </p:nvSpPr>
        <p:spPr>
          <a:xfrm>
            <a:off x="6233159" y="5586729"/>
            <a:ext cx="283210" cy="0"/>
          </a:xfrm>
          <a:custGeom>
            <a:avLst/>
            <a:gdLst/>
            <a:ahLst/>
            <a:cxnLst/>
            <a:rect l="l" t="t" r="r" b="b"/>
            <a:pathLst>
              <a:path w="283209">
                <a:moveTo>
                  <a:pt x="0" y="0"/>
                </a:moveTo>
                <a:lnTo>
                  <a:pt x="28321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6629400" y="5718809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469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6743700" y="5586729"/>
            <a:ext cx="237490" cy="0"/>
          </a:xfrm>
          <a:custGeom>
            <a:avLst/>
            <a:gdLst/>
            <a:ahLst/>
            <a:cxnLst/>
            <a:rect l="l" t="t" r="r" b="b"/>
            <a:pathLst>
              <a:path w="237490">
                <a:moveTo>
                  <a:pt x="0" y="0"/>
                </a:moveTo>
                <a:lnTo>
                  <a:pt x="23749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7094219" y="5718809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469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7208519" y="5586729"/>
            <a:ext cx="240029" cy="0"/>
          </a:xfrm>
          <a:custGeom>
            <a:avLst/>
            <a:gdLst/>
            <a:ahLst/>
            <a:cxnLst/>
            <a:rect l="l" t="t" r="r" b="b"/>
            <a:pathLst>
              <a:path w="240029">
                <a:moveTo>
                  <a:pt x="0" y="0"/>
                </a:moveTo>
                <a:lnTo>
                  <a:pt x="240029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6629400" y="5251450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204469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7171690" y="5314950"/>
            <a:ext cx="80010" cy="140970"/>
          </a:xfrm>
          <a:custGeom>
            <a:avLst/>
            <a:gdLst/>
            <a:ahLst/>
            <a:cxnLst/>
            <a:rect l="l" t="t" r="r" b="b"/>
            <a:pathLst>
              <a:path w="80009" h="140970">
                <a:moveTo>
                  <a:pt x="0" y="140969"/>
                </a:moveTo>
                <a:lnTo>
                  <a:pt x="80009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4260" y="2471420"/>
            <a:ext cx="65493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75" dirty="0">
                <a:latin typeface="Arial Black"/>
                <a:cs typeface="Arial Black"/>
              </a:rPr>
              <a:t>Important</a:t>
            </a:r>
            <a:r>
              <a:rPr sz="4400" b="0" spc="-285" dirty="0">
                <a:latin typeface="Arial Black"/>
                <a:cs typeface="Arial Black"/>
              </a:rPr>
              <a:t> </a:t>
            </a:r>
            <a:r>
              <a:rPr sz="4400" b="0" spc="-420" dirty="0">
                <a:latin typeface="Arial Black"/>
                <a:cs typeface="Arial Black"/>
              </a:rPr>
              <a:t>substrates……..</a:t>
            </a:r>
            <a:endParaRPr sz="4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780" y="2242820"/>
            <a:ext cx="78251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25" dirty="0">
                <a:latin typeface="Arial Black"/>
                <a:cs typeface="Arial Black"/>
              </a:rPr>
              <a:t>Allylic </a:t>
            </a:r>
            <a:r>
              <a:rPr sz="4400" b="0" spc="-495" dirty="0">
                <a:latin typeface="Arial Black"/>
                <a:cs typeface="Arial Black"/>
              </a:rPr>
              <a:t>and Benzylic</a:t>
            </a:r>
            <a:r>
              <a:rPr sz="4400" b="0" spc="275" dirty="0">
                <a:latin typeface="Arial Black"/>
                <a:cs typeface="Arial Black"/>
              </a:rPr>
              <a:t> </a:t>
            </a:r>
            <a:r>
              <a:rPr sz="4400" b="0" spc="-550" dirty="0">
                <a:latin typeface="Arial Black"/>
                <a:cs typeface="Arial Black"/>
              </a:rPr>
              <a:t>compounds</a:t>
            </a:r>
            <a:endParaRPr sz="4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780" y="685800"/>
            <a:ext cx="78251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25" dirty="0">
                <a:latin typeface="Arial Black"/>
                <a:cs typeface="Arial Black"/>
              </a:rPr>
              <a:t>Allylic </a:t>
            </a:r>
            <a:r>
              <a:rPr sz="4400" b="0" spc="-495" dirty="0">
                <a:latin typeface="Arial Black"/>
                <a:cs typeface="Arial Black"/>
              </a:rPr>
              <a:t>and Benzylic</a:t>
            </a:r>
            <a:r>
              <a:rPr sz="4400" b="0" spc="275" dirty="0">
                <a:latin typeface="Arial Black"/>
                <a:cs typeface="Arial Black"/>
              </a:rPr>
              <a:t> </a:t>
            </a:r>
            <a:r>
              <a:rPr sz="4400" b="0" spc="-550" dirty="0">
                <a:latin typeface="Arial Black"/>
                <a:cs typeface="Arial Black"/>
              </a:rPr>
              <a:t>compounds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14044" rIns="0" bIns="0" rtlCol="0">
            <a:spAutoFit/>
          </a:bodyPr>
          <a:lstStyle/>
          <a:p>
            <a:pPr marL="403860" marR="5080">
              <a:lnSpc>
                <a:spcPts val="2790"/>
              </a:lnSpc>
              <a:spcBef>
                <a:spcPts val="265"/>
              </a:spcBef>
            </a:pPr>
            <a:r>
              <a:rPr spc="-295" dirty="0"/>
              <a:t>Allylic </a:t>
            </a:r>
            <a:r>
              <a:rPr spc="-270" dirty="0"/>
              <a:t>and </a:t>
            </a:r>
            <a:r>
              <a:rPr spc="-275" dirty="0"/>
              <a:t>benzylic </a:t>
            </a:r>
            <a:r>
              <a:rPr spc="-305" dirty="0"/>
              <a:t>compounds </a:t>
            </a:r>
            <a:r>
              <a:rPr spc="-270" dirty="0"/>
              <a:t>are </a:t>
            </a:r>
            <a:r>
              <a:rPr spc="-285" dirty="0"/>
              <a:t>especially </a:t>
            </a:r>
            <a:r>
              <a:rPr spc="-305" dirty="0"/>
              <a:t>reactive </a:t>
            </a:r>
            <a:r>
              <a:rPr spc="-270" dirty="0"/>
              <a:t>in  </a:t>
            </a:r>
            <a:r>
              <a:rPr spc="-335" dirty="0"/>
              <a:t>S</a:t>
            </a:r>
            <a:r>
              <a:rPr sz="2100" spc="-502" baseline="-23809" dirty="0"/>
              <a:t>N</a:t>
            </a:r>
            <a:r>
              <a:rPr sz="2400" spc="-335" dirty="0"/>
              <a:t>1</a:t>
            </a:r>
            <a:r>
              <a:rPr sz="2400" spc="-145" dirty="0"/>
              <a:t> </a:t>
            </a:r>
            <a:r>
              <a:rPr sz="2400" spc="-285" dirty="0"/>
              <a:t>reactions.</a:t>
            </a:r>
            <a:endParaRPr sz="2400"/>
          </a:p>
          <a:p>
            <a:pPr marL="403860" marR="97790">
              <a:lnSpc>
                <a:spcPts val="2590"/>
              </a:lnSpc>
              <a:spcBef>
                <a:spcPts val="960"/>
              </a:spcBef>
            </a:pPr>
            <a:r>
              <a:rPr spc="-240" dirty="0"/>
              <a:t>Even </a:t>
            </a:r>
            <a:r>
              <a:rPr spc="-295" dirty="0"/>
              <a:t>though </a:t>
            </a:r>
            <a:r>
              <a:rPr spc="-305" dirty="0"/>
              <a:t>they </a:t>
            </a:r>
            <a:r>
              <a:rPr spc="-270" dirty="0"/>
              <a:t>are </a:t>
            </a:r>
            <a:r>
              <a:rPr spc="-290" dirty="0"/>
              <a:t>primary </a:t>
            </a:r>
            <a:r>
              <a:rPr spc="-285" dirty="0"/>
              <a:t>substrates, </a:t>
            </a:r>
            <a:r>
              <a:rPr spc="-305" dirty="0"/>
              <a:t>they </a:t>
            </a:r>
            <a:r>
              <a:rPr spc="-270" dirty="0"/>
              <a:t>are </a:t>
            </a:r>
            <a:r>
              <a:rPr spc="-305" dirty="0"/>
              <a:t>more  reactive </a:t>
            </a:r>
            <a:r>
              <a:rPr spc="-335" dirty="0"/>
              <a:t>most </a:t>
            </a:r>
            <a:r>
              <a:rPr spc="-300" dirty="0"/>
              <a:t>other </a:t>
            </a:r>
            <a:r>
              <a:rPr spc="-254" dirty="0"/>
              <a:t>halides! </a:t>
            </a:r>
            <a:r>
              <a:rPr spc="-275" dirty="0"/>
              <a:t>They </a:t>
            </a:r>
            <a:r>
              <a:rPr spc="-305" dirty="0"/>
              <a:t>form </a:t>
            </a:r>
            <a:r>
              <a:rPr spc="-285" dirty="0"/>
              <a:t>resonance  </a:t>
            </a:r>
            <a:r>
              <a:rPr spc="-270" dirty="0"/>
              <a:t>stabilized</a:t>
            </a:r>
            <a:r>
              <a:rPr spc="-145" dirty="0"/>
              <a:t> </a:t>
            </a:r>
            <a:r>
              <a:rPr spc="-290" dirty="0"/>
              <a:t>carbocations.</a:t>
            </a:r>
          </a:p>
        </p:txBody>
      </p:sp>
      <p:sp>
        <p:nvSpPr>
          <p:cNvPr id="4" name="object 4"/>
          <p:cNvSpPr/>
          <p:nvPr/>
        </p:nvSpPr>
        <p:spPr>
          <a:xfrm>
            <a:off x="2162810" y="4034790"/>
            <a:ext cx="341630" cy="591820"/>
          </a:xfrm>
          <a:custGeom>
            <a:avLst/>
            <a:gdLst/>
            <a:ahLst/>
            <a:cxnLst/>
            <a:rect l="l" t="t" r="r" b="b"/>
            <a:pathLst>
              <a:path w="341630" h="591820">
                <a:moveTo>
                  <a:pt x="341629" y="591820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17089" y="4117340"/>
            <a:ext cx="292100" cy="509270"/>
          </a:xfrm>
          <a:custGeom>
            <a:avLst/>
            <a:gdLst/>
            <a:ahLst/>
            <a:cxnLst/>
            <a:rect l="l" t="t" r="r" b="b"/>
            <a:pathLst>
              <a:path w="292100" h="509270">
                <a:moveTo>
                  <a:pt x="292100" y="509270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80819" y="4034790"/>
            <a:ext cx="681990" cy="0"/>
          </a:xfrm>
          <a:custGeom>
            <a:avLst/>
            <a:gdLst/>
            <a:ahLst/>
            <a:cxnLst/>
            <a:rect l="l" t="t" r="r" b="b"/>
            <a:pathLst>
              <a:path w="681989">
                <a:moveTo>
                  <a:pt x="68199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39189" y="4034790"/>
            <a:ext cx="341630" cy="591820"/>
          </a:xfrm>
          <a:custGeom>
            <a:avLst/>
            <a:gdLst/>
            <a:ahLst/>
            <a:cxnLst/>
            <a:rect l="l" t="t" r="r" b="b"/>
            <a:pathLst>
              <a:path w="341630" h="591820">
                <a:moveTo>
                  <a:pt x="341629" y="0"/>
                </a:moveTo>
                <a:lnTo>
                  <a:pt x="0" y="591820"/>
                </a:lnTo>
              </a:path>
            </a:pathLst>
          </a:custGeom>
          <a:ln w="1016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30630" y="4117340"/>
            <a:ext cx="295910" cy="509270"/>
          </a:xfrm>
          <a:custGeom>
            <a:avLst/>
            <a:gdLst/>
            <a:ahLst/>
            <a:cxnLst/>
            <a:rect l="l" t="t" r="r" b="b"/>
            <a:pathLst>
              <a:path w="295909" h="509270">
                <a:moveTo>
                  <a:pt x="295909" y="0"/>
                </a:moveTo>
                <a:lnTo>
                  <a:pt x="0" y="509270"/>
                </a:lnTo>
              </a:path>
            </a:pathLst>
          </a:custGeom>
          <a:ln w="1016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39189" y="4626609"/>
            <a:ext cx="341630" cy="590550"/>
          </a:xfrm>
          <a:custGeom>
            <a:avLst/>
            <a:gdLst/>
            <a:ahLst/>
            <a:cxnLst/>
            <a:rect l="l" t="t" r="r" b="b"/>
            <a:pathLst>
              <a:path w="341630" h="590550">
                <a:moveTo>
                  <a:pt x="0" y="0"/>
                </a:moveTo>
                <a:lnTo>
                  <a:pt x="341629" y="590550"/>
                </a:lnTo>
              </a:path>
            </a:pathLst>
          </a:custGeom>
          <a:ln w="1016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80819" y="5217159"/>
            <a:ext cx="681990" cy="0"/>
          </a:xfrm>
          <a:custGeom>
            <a:avLst/>
            <a:gdLst/>
            <a:ahLst/>
            <a:cxnLst/>
            <a:rect l="l" t="t" r="r" b="b"/>
            <a:pathLst>
              <a:path w="681989">
                <a:moveTo>
                  <a:pt x="0" y="0"/>
                </a:moveTo>
                <a:lnTo>
                  <a:pt x="681990" y="0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6539" y="5135879"/>
            <a:ext cx="590550" cy="0"/>
          </a:xfrm>
          <a:custGeom>
            <a:avLst/>
            <a:gdLst/>
            <a:ahLst/>
            <a:cxnLst/>
            <a:rect l="l" t="t" r="r" b="b"/>
            <a:pathLst>
              <a:path w="590550">
                <a:moveTo>
                  <a:pt x="0" y="0"/>
                </a:moveTo>
                <a:lnTo>
                  <a:pt x="590549" y="0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62810" y="4626609"/>
            <a:ext cx="341630" cy="590550"/>
          </a:xfrm>
          <a:custGeom>
            <a:avLst/>
            <a:gdLst/>
            <a:ahLst/>
            <a:cxnLst/>
            <a:rect l="l" t="t" r="r" b="b"/>
            <a:pathLst>
              <a:path w="341630" h="590550">
                <a:moveTo>
                  <a:pt x="341629" y="0"/>
                </a:moveTo>
                <a:lnTo>
                  <a:pt x="0" y="590550"/>
                </a:lnTo>
              </a:path>
            </a:pathLst>
          </a:custGeom>
          <a:ln w="1016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04439" y="4626609"/>
            <a:ext cx="537210" cy="0"/>
          </a:xfrm>
          <a:custGeom>
            <a:avLst/>
            <a:gdLst/>
            <a:ahLst/>
            <a:cxnLst/>
            <a:rect l="l" t="t" r="r" b="b"/>
            <a:pathLst>
              <a:path w="537210">
                <a:moveTo>
                  <a:pt x="0" y="0"/>
                </a:moveTo>
                <a:lnTo>
                  <a:pt x="537210" y="0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060700" y="4418329"/>
            <a:ext cx="1045844" cy="4083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500" spc="-2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2500" spc="1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2850" spc="30" baseline="-16081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sz="2500" spc="-5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sz="2500" spc="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25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endParaRPr sz="2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52770" y="4431029"/>
            <a:ext cx="2388235" cy="4083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500" spc="-1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2500" spc="1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2850" spc="30" baseline="-17543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sz="2500" spc="-35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z="2500" spc="2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2500" spc="-2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2500" spc="-15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sz="2500" spc="-2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2500" spc="2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2850" spc="15" baseline="-17543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sz="2500" spc="-5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sz="2500" spc="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25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endParaRPr sz="2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53819" y="5591809"/>
            <a:ext cx="2195195" cy="4083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500" spc="-5" dirty="0">
                <a:solidFill>
                  <a:srgbClr val="0000FF"/>
                </a:solidFill>
                <a:latin typeface="Arial"/>
                <a:cs typeface="Arial"/>
              </a:rPr>
              <a:t>benzyl</a:t>
            </a:r>
            <a:r>
              <a:rPr sz="2500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500" spc="15" dirty="0">
                <a:solidFill>
                  <a:srgbClr val="0000FF"/>
                </a:solidFill>
                <a:latin typeface="Arial"/>
                <a:cs typeface="Arial"/>
              </a:rPr>
              <a:t>bromide</a:t>
            </a:r>
            <a:endParaRPr sz="2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71540" y="5546090"/>
            <a:ext cx="1818005" cy="4083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500" spc="-10" dirty="0">
                <a:solidFill>
                  <a:srgbClr val="0000FF"/>
                </a:solidFill>
                <a:latin typeface="Arial"/>
                <a:cs typeface="Arial"/>
              </a:rPr>
              <a:t>allyl</a:t>
            </a:r>
            <a:r>
              <a:rPr sz="2500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0000FF"/>
                </a:solidFill>
                <a:latin typeface="Arial"/>
                <a:cs typeface="Arial"/>
              </a:rPr>
              <a:t>bromide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54910" y="2372359"/>
            <a:ext cx="618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0" dirty="0">
                <a:latin typeface="Arial"/>
                <a:cs typeface="Arial"/>
              </a:rPr>
              <a:t>C</a:t>
            </a:r>
            <a:r>
              <a:rPr sz="2400" spc="65" dirty="0">
                <a:latin typeface="Arial"/>
                <a:cs typeface="Arial"/>
              </a:rPr>
              <a:t>H</a:t>
            </a:r>
            <a:r>
              <a:rPr sz="2700" spc="97" baseline="-13888" dirty="0">
                <a:latin typeface="Arial"/>
                <a:cs typeface="Arial"/>
              </a:rPr>
              <a:t>2</a:t>
            </a:r>
            <a:endParaRPr sz="2700" baseline="-13888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09750" y="2133600"/>
            <a:ext cx="254000" cy="439420"/>
          </a:xfrm>
          <a:custGeom>
            <a:avLst/>
            <a:gdLst/>
            <a:ahLst/>
            <a:cxnLst/>
            <a:rect l="l" t="t" r="r" b="b"/>
            <a:pathLst>
              <a:path w="254000" h="439419">
                <a:moveTo>
                  <a:pt x="254000" y="439420"/>
                </a:moveTo>
                <a:lnTo>
                  <a:pt x="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1650" y="2221229"/>
            <a:ext cx="196850" cy="340360"/>
          </a:xfrm>
          <a:custGeom>
            <a:avLst/>
            <a:gdLst/>
            <a:ahLst/>
            <a:cxnLst/>
            <a:rect l="l" t="t" r="r" b="b"/>
            <a:pathLst>
              <a:path w="196850" h="340360">
                <a:moveTo>
                  <a:pt x="196850" y="340360"/>
                </a:moveTo>
                <a:lnTo>
                  <a:pt x="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09750" y="2573020"/>
            <a:ext cx="254000" cy="440690"/>
          </a:xfrm>
          <a:custGeom>
            <a:avLst/>
            <a:gdLst/>
            <a:ahLst/>
            <a:cxnLst/>
            <a:rect l="l" t="t" r="r" b="b"/>
            <a:pathLst>
              <a:path w="254000" h="440689">
                <a:moveTo>
                  <a:pt x="0" y="440689"/>
                </a:moveTo>
                <a:lnTo>
                  <a:pt x="25400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00480" y="3013710"/>
            <a:ext cx="509270" cy="0"/>
          </a:xfrm>
          <a:custGeom>
            <a:avLst/>
            <a:gdLst/>
            <a:ahLst/>
            <a:cxnLst/>
            <a:rect l="l" t="t" r="r" b="b"/>
            <a:pathLst>
              <a:path w="509269">
                <a:moveTo>
                  <a:pt x="0" y="0"/>
                </a:moveTo>
                <a:lnTo>
                  <a:pt x="509269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8900" y="2937510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70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7750" y="2573020"/>
            <a:ext cx="252729" cy="440690"/>
          </a:xfrm>
          <a:custGeom>
            <a:avLst/>
            <a:gdLst/>
            <a:ahLst/>
            <a:cxnLst/>
            <a:rect l="l" t="t" r="r" b="b"/>
            <a:pathLst>
              <a:path w="252730" h="440689">
                <a:moveTo>
                  <a:pt x="0" y="0"/>
                </a:moveTo>
                <a:lnTo>
                  <a:pt x="252730" y="440689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7750" y="2133600"/>
            <a:ext cx="252729" cy="439420"/>
          </a:xfrm>
          <a:custGeom>
            <a:avLst/>
            <a:gdLst/>
            <a:ahLst/>
            <a:cxnLst/>
            <a:rect l="l" t="t" r="r" b="b"/>
            <a:pathLst>
              <a:path w="252730" h="439419">
                <a:moveTo>
                  <a:pt x="252730" y="0"/>
                </a:moveTo>
                <a:lnTo>
                  <a:pt x="0" y="43942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3000" y="2221229"/>
            <a:ext cx="196850" cy="340360"/>
          </a:xfrm>
          <a:custGeom>
            <a:avLst/>
            <a:gdLst/>
            <a:ahLst/>
            <a:cxnLst/>
            <a:rect l="l" t="t" r="r" b="b"/>
            <a:pathLst>
              <a:path w="196850" h="340360">
                <a:moveTo>
                  <a:pt x="196850" y="0"/>
                </a:moveTo>
                <a:lnTo>
                  <a:pt x="0" y="34036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00480" y="2133600"/>
            <a:ext cx="509270" cy="0"/>
          </a:xfrm>
          <a:custGeom>
            <a:avLst/>
            <a:gdLst/>
            <a:ahLst/>
            <a:cxnLst/>
            <a:rect l="l" t="t" r="r" b="b"/>
            <a:pathLst>
              <a:path w="509269">
                <a:moveTo>
                  <a:pt x="509269" y="0"/>
                </a:moveTo>
                <a:lnTo>
                  <a:pt x="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63750" y="2573020"/>
            <a:ext cx="384810" cy="0"/>
          </a:xfrm>
          <a:custGeom>
            <a:avLst/>
            <a:gdLst/>
            <a:ahLst/>
            <a:cxnLst/>
            <a:rect l="l" t="t" r="r" b="b"/>
            <a:pathLst>
              <a:path w="384810">
                <a:moveTo>
                  <a:pt x="0" y="0"/>
                </a:moveTo>
                <a:lnTo>
                  <a:pt x="38481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76754" y="2121535"/>
            <a:ext cx="275589" cy="3213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26129" y="2628900"/>
            <a:ext cx="821690" cy="0"/>
          </a:xfrm>
          <a:custGeom>
            <a:avLst/>
            <a:gdLst/>
            <a:ahLst/>
            <a:cxnLst/>
            <a:rect l="l" t="t" r="r" b="b"/>
            <a:pathLst>
              <a:path w="821689">
                <a:moveTo>
                  <a:pt x="0" y="0"/>
                </a:moveTo>
                <a:lnTo>
                  <a:pt x="82169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15334" y="2571114"/>
            <a:ext cx="172719" cy="1130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83354" y="2571114"/>
            <a:ext cx="173990" cy="1130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807709" y="2448559"/>
            <a:ext cx="618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0" dirty="0">
                <a:latin typeface="Arial"/>
                <a:cs typeface="Arial"/>
              </a:rPr>
              <a:t>C</a:t>
            </a:r>
            <a:r>
              <a:rPr sz="2400" spc="65" dirty="0">
                <a:latin typeface="Arial"/>
                <a:cs typeface="Arial"/>
              </a:rPr>
              <a:t>H</a:t>
            </a:r>
            <a:r>
              <a:rPr sz="2700" spc="97" baseline="-13888" dirty="0">
                <a:latin typeface="Arial"/>
                <a:cs typeface="Arial"/>
              </a:rPr>
              <a:t>2</a:t>
            </a:r>
            <a:endParaRPr sz="2700" baseline="-13888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162550" y="2209800"/>
            <a:ext cx="254000" cy="439420"/>
          </a:xfrm>
          <a:custGeom>
            <a:avLst/>
            <a:gdLst/>
            <a:ahLst/>
            <a:cxnLst/>
            <a:rect l="l" t="t" r="r" b="b"/>
            <a:pathLst>
              <a:path w="254000" h="439419">
                <a:moveTo>
                  <a:pt x="254000" y="439420"/>
                </a:moveTo>
                <a:lnTo>
                  <a:pt x="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62550" y="2649220"/>
            <a:ext cx="254000" cy="440690"/>
          </a:xfrm>
          <a:custGeom>
            <a:avLst/>
            <a:gdLst/>
            <a:ahLst/>
            <a:cxnLst/>
            <a:rect l="l" t="t" r="r" b="b"/>
            <a:pathLst>
              <a:path w="254000" h="440689">
                <a:moveTo>
                  <a:pt x="0" y="440689"/>
                </a:moveTo>
                <a:lnTo>
                  <a:pt x="25400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54550" y="3089910"/>
            <a:ext cx="508000" cy="0"/>
          </a:xfrm>
          <a:custGeom>
            <a:avLst/>
            <a:gdLst/>
            <a:ahLst/>
            <a:cxnLst/>
            <a:rect l="l" t="t" r="r" b="b"/>
            <a:pathLst>
              <a:path w="508000">
                <a:moveTo>
                  <a:pt x="0" y="0"/>
                </a:moveTo>
                <a:lnTo>
                  <a:pt x="50800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11700" y="3013710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70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00550" y="2649220"/>
            <a:ext cx="254000" cy="440690"/>
          </a:xfrm>
          <a:custGeom>
            <a:avLst/>
            <a:gdLst/>
            <a:ahLst/>
            <a:cxnLst/>
            <a:rect l="l" t="t" r="r" b="b"/>
            <a:pathLst>
              <a:path w="254000" h="440689">
                <a:moveTo>
                  <a:pt x="0" y="0"/>
                </a:moveTo>
                <a:lnTo>
                  <a:pt x="254000" y="440689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00550" y="2209800"/>
            <a:ext cx="254000" cy="439420"/>
          </a:xfrm>
          <a:custGeom>
            <a:avLst/>
            <a:gdLst/>
            <a:ahLst/>
            <a:cxnLst/>
            <a:rect l="l" t="t" r="r" b="b"/>
            <a:pathLst>
              <a:path w="254000" h="439419">
                <a:moveTo>
                  <a:pt x="254000" y="0"/>
                </a:moveTo>
                <a:lnTo>
                  <a:pt x="0" y="43942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95800" y="2297429"/>
            <a:ext cx="196850" cy="341630"/>
          </a:xfrm>
          <a:custGeom>
            <a:avLst/>
            <a:gdLst/>
            <a:ahLst/>
            <a:cxnLst/>
            <a:rect l="l" t="t" r="r" b="b"/>
            <a:pathLst>
              <a:path w="196850" h="341630">
                <a:moveTo>
                  <a:pt x="196850" y="0"/>
                </a:moveTo>
                <a:lnTo>
                  <a:pt x="0" y="34163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54550" y="2209800"/>
            <a:ext cx="508000" cy="0"/>
          </a:xfrm>
          <a:custGeom>
            <a:avLst/>
            <a:gdLst/>
            <a:ahLst/>
            <a:cxnLst/>
            <a:rect l="l" t="t" r="r" b="b"/>
            <a:pathLst>
              <a:path w="508000">
                <a:moveTo>
                  <a:pt x="508000" y="0"/>
                </a:moveTo>
                <a:lnTo>
                  <a:pt x="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16550" y="2688589"/>
            <a:ext cx="384810" cy="0"/>
          </a:xfrm>
          <a:custGeom>
            <a:avLst/>
            <a:gdLst/>
            <a:ahLst/>
            <a:cxnLst/>
            <a:rect l="l" t="t" r="r" b="b"/>
            <a:pathLst>
              <a:path w="384810">
                <a:moveTo>
                  <a:pt x="0" y="0"/>
                </a:moveTo>
                <a:lnTo>
                  <a:pt x="38481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16550" y="2611120"/>
            <a:ext cx="384810" cy="0"/>
          </a:xfrm>
          <a:custGeom>
            <a:avLst/>
            <a:gdLst/>
            <a:ahLst/>
            <a:cxnLst/>
            <a:rect l="l" t="t" r="r" b="b"/>
            <a:pathLst>
              <a:path w="384810">
                <a:moveTo>
                  <a:pt x="0" y="0"/>
                </a:moveTo>
                <a:lnTo>
                  <a:pt x="38481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96104" y="1881504"/>
            <a:ext cx="419100" cy="4660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45580" y="2667000"/>
            <a:ext cx="821690" cy="0"/>
          </a:xfrm>
          <a:custGeom>
            <a:avLst/>
            <a:gdLst/>
            <a:ahLst/>
            <a:cxnLst/>
            <a:rect l="l" t="t" r="r" b="b"/>
            <a:pathLst>
              <a:path w="821690">
                <a:moveTo>
                  <a:pt x="0" y="0"/>
                </a:moveTo>
                <a:lnTo>
                  <a:pt x="82169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34784" y="2609214"/>
            <a:ext cx="172720" cy="1130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02805" y="2609214"/>
            <a:ext cx="173990" cy="1130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465059" y="2456179"/>
            <a:ext cx="5118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60" dirty="0">
                <a:latin typeface="Arial"/>
                <a:cs typeface="Arial"/>
              </a:rPr>
              <a:t>e</a:t>
            </a:r>
            <a:r>
              <a:rPr sz="2400" spc="229" dirty="0">
                <a:latin typeface="Arial"/>
                <a:cs typeface="Arial"/>
              </a:rPr>
              <a:t>t</a:t>
            </a:r>
            <a:r>
              <a:rPr sz="2400" spc="225" dirty="0"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82850" y="2142490"/>
            <a:ext cx="203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87950" y="1893570"/>
            <a:ext cx="203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425950" y="3552190"/>
            <a:ext cx="203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59050" y="3836670"/>
            <a:ext cx="203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03059" y="4113529"/>
            <a:ext cx="5118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60" dirty="0">
                <a:latin typeface="Arial"/>
                <a:cs typeface="Arial"/>
              </a:rPr>
              <a:t>e</a:t>
            </a:r>
            <a:r>
              <a:rPr sz="2400" spc="229" dirty="0">
                <a:latin typeface="Arial"/>
                <a:cs typeface="Arial"/>
              </a:rPr>
              <a:t>t</a:t>
            </a:r>
            <a:r>
              <a:rPr sz="2400" spc="225" dirty="0"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783579" y="4324350"/>
            <a:ext cx="821690" cy="0"/>
          </a:xfrm>
          <a:custGeom>
            <a:avLst/>
            <a:gdLst/>
            <a:ahLst/>
            <a:cxnLst/>
            <a:rect l="l" t="t" r="r" b="b"/>
            <a:pathLst>
              <a:path w="821690">
                <a:moveTo>
                  <a:pt x="0" y="0"/>
                </a:moveTo>
                <a:lnTo>
                  <a:pt x="82169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72784" y="4267834"/>
            <a:ext cx="172719" cy="1117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40804" y="4267834"/>
            <a:ext cx="173990" cy="1117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02329" y="4324350"/>
            <a:ext cx="821690" cy="0"/>
          </a:xfrm>
          <a:custGeom>
            <a:avLst/>
            <a:gdLst/>
            <a:ahLst/>
            <a:cxnLst/>
            <a:rect l="l" t="t" r="r" b="b"/>
            <a:pathLst>
              <a:path w="821689">
                <a:moveTo>
                  <a:pt x="0" y="0"/>
                </a:moveTo>
                <a:lnTo>
                  <a:pt x="82169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91534" y="4267834"/>
            <a:ext cx="172719" cy="1117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059554" y="4267834"/>
            <a:ext cx="173990" cy="1117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052954" y="3816984"/>
            <a:ext cx="275589" cy="3213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531110" y="4067809"/>
            <a:ext cx="618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0" dirty="0">
                <a:latin typeface="Arial"/>
                <a:cs typeface="Arial"/>
              </a:rPr>
              <a:t>C</a:t>
            </a:r>
            <a:r>
              <a:rPr sz="2400" spc="65" dirty="0">
                <a:latin typeface="Arial"/>
                <a:cs typeface="Arial"/>
              </a:rPr>
              <a:t>H</a:t>
            </a:r>
            <a:r>
              <a:rPr sz="2700" spc="97" baseline="-13888" dirty="0">
                <a:latin typeface="Arial"/>
                <a:cs typeface="Arial"/>
              </a:rPr>
              <a:t>2</a:t>
            </a:r>
            <a:endParaRPr sz="2700" baseline="-13888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885950" y="3829050"/>
            <a:ext cx="254000" cy="439420"/>
          </a:xfrm>
          <a:custGeom>
            <a:avLst/>
            <a:gdLst/>
            <a:ahLst/>
            <a:cxnLst/>
            <a:rect l="l" t="t" r="r" b="b"/>
            <a:pathLst>
              <a:path w="254000" h="439420">
                <a:moveTo>
                  <a:pt x="254000" y="439419"/>
                </a:moveTo>
                <a:lnTo>
                  <a:pt x="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47850" y="3916679"/>
            <a:ext cx="196850" cy="340360"/>
          </a:xfrm>
          <a:custGeom>
            <a:avLst/>
            <a:gdLst/>
            <a:ahLst/>
            <a:cxnLst/>
            <a:rect l="l" t="t" r="r" b="b"/>
            <a:pathLst>
              <a:path w="196850" h="340360">
                <a:moveTo>
                  <a:pt x="196850" y="340360"/>
                </a:moveTo>
                <a:lnTo>
                  <a:pt x="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39950" y="4268470"/>
            <a:ext cx="384810" cy="0"/>
          </a:xfrm>
          <a:custGeom>
            <a:avLst/>
            <a:gdLst/>
            <a:ahLst/>
            <a:cxnLst/>
            <a:rect l="l" t="t" r="r" b="b"/>
            <a:pathLst>
              <a:path w="384810">
                <a:moveTo>
                  <a:pt x="0" y="0"/>
                </a:moveTo>
                <a:lnTo>
                  <a:pt x="38481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045709" y="4105909"/>
            <a:ext cx="618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0" dirty="0">
                <a:latin typeface="Arial"/>
                <a:cs typeface="Arial"/>
              </a:rPr>
              <a:t>C</a:t>
            </a:r>
            <a:r>
              <a:rPr sz="2400" spc="65" dirty="0">
                <a:latin typeface="Arial"/>
                <a:cs typeface="Arial"/>
              </a:rPr>
              <a:t>H</a:t>
            </a:r>
            <a:r>
              <a:rPr sz="2700" spc="97" baseline="-13888" dirty="0">
                <a:latin typeface="Arial"/>
                <a:cs typeface="Arial"/>
              </a:rPr>
              <a:t>2</a:t>
            </a:r>
            <a:endParaRPr sz="2700" baseline="-13888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400550" y="3867150"/>
            <a:ext cx="254000" cy="439420"/>
          </a:xfrm>
          <a:custGeom>
            <a:avLst/>
            <a:gdLst/>
            <a:ahLst/>
            <a:cxnLst/>
            <a:rect l="l" t="t" r="r" b="b"/>
            <a:pathLst>
              <a:path w="254000" h="439420">
                <a:moveTo>
                  <a:pt x="254000" y="439419"/>
                </a:moveTo>
                <a:lnTo>
                  <a:pt x="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654550" y="4344670"/>
            <a:ext cx="384810" cy="0"/>
          </a:xfrm>
          <a:custGeom>
            <a:avLst/>
            <a:gdLst/>
            <a:ahLst/>
            <a:cxnLst/>
            <a:rect l="l" t="t" r="r" b="b"/>
            <a:pathLst>
              <a:path w="384810">
                <a:moveTo>
                  <a:pt x="0" y="0"/>
                </a:moveTo>
                <a:lnTo>
                  <a:pt x="38481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54550" y="4268470"/>
            <a:ext cx="384810" cy="0"/>
          </a:xfrm>
          <a:custGeom>
            <a:avLst/>
            <a:gdLst/>
            <a:ahLst/>
            <a:cxnLst/>
            <a:rect l="l" t="t" r="r" b="b"/>
            <a:pathLst>
              <a:path w="384810">
                <a:moveTo>
                  <a:pt x="0" y="0"/>
                </a:moveTo>
                <a:lnTo>
                  <a:pt x="38481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5309" y="685800"/>
            <a:ext cx="78251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25" dirty="0">
                <a:latin typeface="Arial Black"/>
                <a:cs typeface="Arial Black"/>
              </a:rPr>
              <a:t>Allylic </a:t>
            </a:r>
            <a:r>
              <a:rPr sz="4400" b="0" spc="-495" dirty="0">
                <a:latin typeface="Arial Black"/>
                <a:cs typeface="Arial Black"/>
              </a:rPr>
              <a:t>and Benzylic</a:t>
            </a:r>
            <a:r>
              <a:rPr sz="4400" b="0" spc="270" dirty="0">
                <a:latin typeface="Arial Black"/>
                <a:cs typeface="Arial Black"/>
              </a:rPr>
              <a:t> </a:t>
            </a:r>
            <a:r>
              <a:rPr sz="4400" b="0" spc="-550" dirty="0">
                <a:latin typeface="Arial Black"/>
                <a:cs typeface="Arial Black"/>
              </a:rPr>
              <a:t>compounds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8839" y="2112009"/>
            <a:ext cx="7653655" cy="120142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2790"/>
              </a:lnSpc>
              <a:spcBef>
                <a:spcPts val="265"/>
              </a:spcBef>
            </a:pPr>
            <a:r>
              <a:rPr sz="2400" spc="-295" dirty="0">
                <a:solidFill>
                  <a:srgbClr val="0000CC"/>
                </a:solidFill>
                <a:latin typeface="Arial Black"/>
                <a:cs typeface="Arial Black"/>
              </a:rPr>
              <a:t>Allylic </a:t>
            </a:r>
            <a:r>
              <a:rPr sz="2400" spc="-270" dirty="0">
                <a:solidFill>
                  <a:srgbClr val="0000CC"/>
                </a:solidFill>
                <a:latin typeface="Arial Black"/>
                <a:cs typeface="Arial Black"/>
              </a:rPr>
              <a:t>and </a:t>
            </a:r>
            <a:r>
              <a:rPr sz="2400" spc="-275" dirty="0">
                <a:solidFill>
                  <a:srgbClr val="0000CC"/>
                </a:solidFill>
                <a:latin typeface="Arial Black"/>
                <a:cs typeface="Arial Black"/>
              </a:rPr>
              <a:t>benzylic </a:t>
            </a:r>
            <a:r>
              <a:rPr sz="2400" spc="-305" dirty="0">
                <a:solidFill>
                  <a:srgbClr val="0000CC"/>
                </a:solidFill>
                <a:latin typeface="Arial Black"/>
                <a:cs typeface="Arial Black"/>
              </a:rPr>
              <a:t>compounds </a:t>
            </a:r>
            <a:r>
              <a:rPr sz="2400" spc="-270" dirty="0">
                <a:solidFill>
                  <a:srgbClr val="0000CC"/>
                </a:solidFill>
                <a:latin typeface="Arial Black"/>
                <a:cs typeface="Arial Black"/>
              </a:rPr>
              <a:t>are </a:t>
            </a:r>
            <a:r>
              <a:rPr sz="2400" spc="-285" dirty="0">
                <a:solidFill>
                  <a:srgbClr val="0000CC"/>
                </a:solidFill>
                <a:latin typeface="Arial Black"/>
                <a:cs typeface="Arial Black"/>
              </a:rPr>
              <a:t>especially </a:t>
            </a:r>
            <a:r>
              <a:rPr sz="2400" spc="-305" dirty="0">
                <a:solidFill>
                  <a:srgbClr val="0000CC"/>
                </a:solidFill>
                <a:latin typeface="Arial Black"/>
                <a:cs typeface="Arial Black"/>
              </a:rPr>
              <a:t>reactive </a:t>
            </a:r>
            <a:r>
              <a:rPr sz="2400" spc="-270" dirty="0">
                <a:solidFill>
                  <a:srgbClr val="0000CC"/>
                </a:solidFill>
                <a:latin typeface="Arial Black"/>
                <a:cs typeface="Arial Black"/>
              </a:rPr>
              <a:t>in  </a:t>
            </a:r>
            <a:r>
              <a:rPr sz="2400" spc="-335" dirty="0">
                <a:solidFill>
                  <a:srgbClr val="0000CC"/>
                </a:solidFill>
                <a:latin typeface="Arial Black"/>
                <a:cs typeface="Arial Black"/>
              </a:rPr>
              <a:t>S</a:t>
            </a:r>
            <a:r>
              <a:rPr sz="2100" spc="-502" baseline="-23809" dirty="0">
                <a:solidFill>
                  <a:srgbClr val="0000CC"/>
                </a:solidFill>
                <a:latin typeface="Arial Black"/>
                <a:cs typeface="Arial Black"/>
              </a:rPr>
              <a:t>N</a:t>
            </a:r>
            <a:r>
              <a:rPr sz="2400" spc="-335" dirty="0">
                <a:solidFill>
                  <a:srgbClr val="0000CC"/>
                </a:solidFill>
                <a:latin typeface="Arial Black"/>
                <a:cs typeface="Arial Black"/>
              </a:rPr>
              <a:t>2</a:t>
            </a:r>
            <a:r>
              <a:rPr sz="2400" spc="-145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2400" spc="-285" dirty="0">
                <a:solidFill>
                  <a:srgbClr val="0000CC"/>
                </a:solidFill>
                <a:latin typeface="Arial Black"/>
                <a:cs typeface="Arial Black"/>
              </a:rPr>
              <a:t>reactions.</a:t>
            </a:r>
            <a:endParaRPr sz="2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2400" spc="-275" dirty="0">
                <a:solidFill>
                  <a:srgbClr val="0000CC"/>
                </a:solidFill>
                <a:latin typeface="Arial Black"/>
                <a:cs typeface="Arial Black"/>
              </a:rPr>
              <a:t>They</a:t>
            </a:r>
            <a:r>
              <a:rPr sz="2400" spc="-120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2400" spc="-270" dirty="0">
                <a:solidFill>
                  <a:srgbClr val="0000CC"/>
                </a:solidFill>
                <a:latin typeface="Arial Black"/>
                <a:cs typeface="Arial Black"/>
              </a:rPr>
              <a:t>are</a:t>
            </a:r>
            <a:r>
              <a:rPr sz="2400" spc="-135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2400" spc="-300" dirty="0">
                <a:solidFill>
                  <a:srgbClr val="0000CC"/>
                </a:solidFill>
                <a:latin typeface="Arial Black"/>
                <a:cs typeface="Arial Black"/>
              </a:rPr>
              <a:t>more</a:t>
            </a:r>
            <a:r>
              <a:rPr sz="2400" spc="-135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2400" spc="-305" dirty="0">
                <a:solidFill>
                  <a:srgbClr val="0000CC"/>
                </a:solidFill>
                <a:latin typeface="Arial Black"/>
                <a:cs typeface="Arial Black"/>
              </a:rPr>
              <a:t>reactive</a:t>
            </a:r>
            <a:r>
              <a:rPr sz="2400" spc="-135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2400" spc="-305" dirty="0">
                <a:solidFill>
                  <a:srgbClr val="0000CC"/>
                </a:solidFill>
                <a:latin typeface="Arial Black"/>
                <a:cs typeface="Arial Black"/>
              </a:rPr>
              <a:t>than</a:t>
            </a:r>
            <a:r>
              <a:rPr sz="2400" spc="-135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2400" spc="-310" dirty="0">
                <a:solidFill>
                  <a:srgbClr val="0000CC"/>
                </a:solidFill>
                <a:latin typeface="Arial Black"/>
                <a:cs typeface="Arial Black"/>
              </a:rPr>
              <a:t>typical</a:t>
            </a:r>
            <a:r>
              <a:rPr sz="2400" spc="-145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2400" spc="-290" dirty="0">
                <a:solidFill>
                  <a:srgbClr val="0000CC"/>
                </a:solidFill>
                <a:latin typeface="Arial Black"/>
                <a:cs typeface="Arial Black"/>
              </a:rPr>
              <a:t>primary</a:t>
            </a:r>
            <a:r>
              <a:rPr sz="2400" spc="-130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2400" spc="-285" dirty="0">
                <a:solidFill>
                  <a:srgbClr val="0000CC"/>
                </a:solidFill>
                <a:latin typeface="Arial Black"/>
                <a:cs typeface="Arial Black"/>
              </a:rPr>
              <a:t>compounds!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75179" y="3882390"/>
            <a:ext cx="337820" cy="584200"/>
          </a:xfrm>
          <a:custGeom>
            <a:avLst/>
            <a:gdLst/>
            <a:ahLst/>
            <a:cxnLst/>
            <a:rect l="l" t="t" r="r" b="b"/>
            <a:pathLst>
              <a:path w="337819" h="584200">
                <a:moveTo>
                  <a:pt x="337819" y="584200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29460" y="3962400"/>
            <a:ext cx="288290" cy="504190"/>
          </a:xfrm>
          <a:custGeom>
            <a:avLst/>
            <a:gdLst/>
            <a:ahLst/>
            <a:cxnLst/>
            <a:rect l="l" t="t" r="r" b="b"/>
            <a:pathLst>
              <a:path w="288289" h="504189">
                <a:moveTo>
                  <a:pt x="288289" y="504189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9539" y="3882390"/>
            <a:ext cx="675640" cy="0"/>
          </a:xfrm>
          <a:custGeom>
            <a:avLst/>
            <a:gdLst/>
            <a:ahLst/>
            <a:cxnLst/>
            <a:rect l="l" t="t" r="r" b="b"/>
            <a:pathLst>
              <a:path w="675639">
                <a:moveTo>
                  <a:pt x="67564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2989" y="3882390"/>
            <a:ext cx="336550" cy="584200"/>
          </a:xfrm>
          <a:custGeom>
            <a:avLst/>
            <a:gdLst/>
            <a:ahLst/>
            <a:cxnLst/>
            <a:rect l="l" t="t" r="r" b="b"/>
            <a:pathLst>
              <a:path w="336550" h="584200">
                <a:moveTo>
                  <a:pt x="336550" y="0"/>
                </a:moveTo>
                <a:lnTo>
                  <a:pt x="0" y="584200"/>
                </a:lnTo>
              </a:path>
            </a:pathLst>
          </a:custGeom>
          <a:ln w="1016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1889" y="3962400"/>
            <a:ext cx="293370" cy="504190"/>
          </a:xfrm>
          <a:custGeom>
            <a:avLst/>
            <a:gdLst/>
            <a:ahLst/>
            <a:cxnLst/>
            <a:rect l="l" t="t" r="r" b="b"/>
            <a:pathLst>
              <a:path w="293369" h="504189">
                <a:moveTo>
                  <a:pt x="293369" y="0"/>
                </a:moveTo>
                <a:lnTo>
                  <a:pt x="0" y="504189"/>
                </a:lnTo>
              </a:path>
            </a:pathLst>
          </a:custGeom>
          <a:ln w="1016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2989" y="4466590"/>
            <a:ext cx="336550" cy="584200"/>
          </a:xfrm>
          <a:custGeom>
            <a:avLst/>
            <a:gdLst/>
            <a:ahLst/>
            <a:cxnLst/>
            <a:rect l="l" t="t" r="r" b="b"/>
            <a:pathLst>
              <a:path w="336550" h="584200">
                <a:moveTo>
                  <a:pt x="0" y="0"/>
                </a:moveTo>
                <a:lnTo>
                  <a:pt x="336550" y="584200"/>
                </a:lnTo>
              </a:path>
            </a:pathLst>
          </a:custGeom>
          <a:ln w="1016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99539" y="5050790"/>
            <a:ext cx="675640" cy="0"/>
          </a:xfrm>
          <a:custGeom>
            <a:avLst/>
            <a:gdLst/>
            <a:ahLst/>
            <a:cxnLst/>
            <a:rect l="l" t="t" r="r" b="b"/>
            <a:pathLst>
              <a:path w="675639">
                <a:moveTo>
                  <a:pt x="0" y="0"/>
                </a:moveTo>
                <a:lnTo>
                  <a:pt x="675640" y="0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45260" y="4969509"/>
            <a:ext cx="584200" cy="0"/>
          </a:xfrm>
          <a:custGeom>
            <a:avLst/>
            <a:gdLst/>
            <a:ahLst/>
            <a:cxnLst/>
            <a:rect l="l" t="t" r="r" b="b"/>
            <a:pathLst>
              <a:path w="584200">
                <a:moveTo>
                  <a:pt x="0" y="0"/>
                </a:moveTo>
                <a:lnTo>
                  <a:pt x="584200" y="0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75179" y="4466590"/>
            <a:ext cx="337820" cy="584200"/>
          </a:xfrm>
          <a:custGeom>
            <a:avLst/>
            <a:gdLst/>
            <a:ahLst/>
            <a:cxnLst/>
            <a:rect l="l" t="t" r="r" b="b"/>
            <a:pathLst>
              <a:path w="337819" h="584200">
                <a:moveTo>
                  <a:pt x="337819" y="0"/>
                </a:moveTo>
                <a:lnTo>
                  <a:pt x="0" y="584200"/>
                </a:lnTo>
              </a:path>
            </a:pathLst>
          </a:custGeom>
          <a:ln w="1016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13000" y="4466590"/>
            <a:ext cx="530860" cy="0"/>
          </a:xfrm>
          <a:custGeom>
            <a:avLst/>
            <a:gdLst/>
            <a:ahLst/>
            <a:cxnLst/>
            <a:rect l="l" t="t" r="r" b="b"/>
            <a:pathLst>
              <a:path w="530860">
                <a:moveTo>
                  <a:pt x="0" y="0"/>
                </a:moveTo>
                <a:lnTo>
                  <a:pt x="530860" y="0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962910" y="4259579"/>
            <a:ext cx="1035050" cy="403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50" spc="-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2450" spc="2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2850" spc="7" baseline="-16081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sz="2450" spc="-10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sz="2450" spc="3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2450" spc="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endParaRPr sz="24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27040" y="4273550"/>
            <a:ext cx="2363470" cy="403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50" spc="5" dirty="0">
                <a:solidFill>
                  <a:srgbClr val="0000FF"/>
                </a:solidFill>
                <a:latin typeface="Arial"/>
                <a:cs typeface="Arial"/>
              </a:rPr>
              <a:t>CH</a:t>
            </a:r>
            <a:r>
              <a:rPr sz="2850" spc="7" baseline="-16081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sz="2450" spc="5" dirty="0">
                <a:solidFill>
                  <a:srgbClr val="0000FF"/>
                </a:solidFill>
                <a:latin typeface="Arial"/>
                <a:cs typeface="Arial"/>
              </a:rPr>
              <a:t>=CH-CH</a:t>
            </a:r>
            <a:r>
              <a:rPr sz="2850" spc="7" baseline="-16081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sz="2450" spc="5" dirty="0">
                <a:solidFill>
                  <a:srgbClr val="0000FF"/>
                </a:solidFill>
                <a:latin typeface="Arial"/>
                <a:cs typeface="Arial"/>
              </a:rPr>
              <a:t>-Br</a:t>
            </a:r>
            <a:endParaRPr sz="24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75080" y="5419090"/>
            <a:ext cx="2171700" cy="403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50" spc="5" dirty="0">
                <a:solidFill>
                  <a:srgbClr val="0000FF"/>
                </a:solidFill>
                <a:latin typeface="Arial"/>
                <a:cs typeface="Arial"/>
              </a:rPr>
              <a:t>benzyl</a:t>
            </a:r>
            <a:r>
              <a:rPr sz="245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50" spc="25" dirty="0">
                <a:solidFill>
                  <a:srgbClr val="0000FF"/>
                </a:solidFill>
                <a:latin typeface="Arial"/>
                <a:cs typeface="Arial"/>
              </a:rPr>
              <a:t>bromide</a:t>
            </a:r>
            <a:endParaRPr sz="24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42000" y="5374640"/>
            <a:ext cx="1798320" cy="403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50" dirty="0">
                <a:solidFill>
                  <a:srgbClr val="0000FF"/>
                </a:solidFill>
                <a:latin typeface="Arial"/>
                <a:cs typeface="Arial"/>
              </a:rPr>
              <a:t>allyl</a:t>
            </a:r>
            <a:r>
              <a:rPr sz="2450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50" spc="20" dirty="0">
                <a:solidFill>
                  <a:srgbClr val="0000FF"/>
                </a:solidFill>
                <a:latin typeface="Arial"/>
                <a:cs typeface="Arial"/>
              </a:rPr>
              <a:t>bromide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98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2590800"/>
            <a:ext cx="8458200" cy="2139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189" y="720090"/>
            <a:ext cx="81464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35" dirty="0">
                <a:solidFill>
                  <a:srgbClr val="000098"/>
                </a:solidFill>
              </a:rPr>
              <a:t>For </a:t>
            </a:r>
            <a:r>
              <a:rPr sz="2000" dirty="0">
                <a:solidFill>
                  <a:srgbClr val="000098"/>
                </a:solidFill>
              </a:rPr>
              <a:t>S </a:t>
            </a:r>
            <a:r>
              <a:rPr sz="1725" spc="75" baseline="-24154" dirty="0">
                <a:solidFill>
                  <a:srgbClr val="000098"/>
                </a:solidFill>
              </a:rPr>
              <a:t>N</a:t>
            </a:r>
            <a:r>
              <a:rPr sz="2000" spc="50" dirty="0">
                <a:solidFill>
                  <a:srgbClr val="000098"/>
                </a:solidFill>
              </a:rPr>
              <a:t>2: </a:t>
            </a:r>
            <a:r>
              <a:rPr sz="2000" spc="55" dirty="0">
                <a:solidFill>
                  <a:srgbClr val="000098"/>
                </a:solidFill>
              </a:rPr>
              <a:t>stabilisation </a:t>
            </a:r>
            <a:r>
              <a:rPr sz="2000" spc="-30" dirty="0">
                <a:solidFill>
                  <a:srgbClr val="000098"/>
                </a:solidFill>
              </a:rPr>
              <a:t>of </a:t>
            </a:r>
            <a:r>
              <a:rPr sz="2000" spc="80" dirty="0">
                <a:solidFill>
                  <a:srgbClr val="000098"/>
                </a:solidFill>
              </a:rPr>
              <a:t>TS </a:t>
            </a:r>
            <a:r>
              <a:rPr sz="2000" spc="-30" dirty="0">
                <a:solidFill>
                  <a:srgbClr val="000098"/>
                </a:solidFill>
              </a:rPr>
              <a:t>by </a:t>
            </a:r>
            <a:r>
              <a:rPr sz="2000" spc="50" dirty="0">
                <a:solidFill>
                  <a:srgbClr val="000098"/>
                </a:solidFill>
              </a:rPr>
              <a:t>conjugation </a:t>
            </a:r>
            <a:r>
              <a:rPr sz="2000" spc="10" dirty="0">
                <a:solidFill>
                  <a:srgbClr val="000098"/>
                </a:solidFill>
              </a:rPr>
              <a:t>with </a:t>
            </a:r>
            <a:r>
              <a:rPr sz="2000" spc="40" dirty="0">
                <a:solidFill>
                  <a:srgbClr val="000098"/>
                </a:solidFill>
              </a:rPr>
              <a:t>allylic </a:t>
            </a:r>
            <a:r>
              <a:rPr sz="2000" b="0" dirty="0">
                <a:solidFill>
                  <a:srgbClr val="000098"/>
                </a:solidFill>
                <a:latin typeface="Symbol"/>
                <a:cs typeface="Symbol"/>
              </a:rPr>
              <a:t></a:t>
            </a:r>
            <a:r>
              <a:rPr sz="2000" b="0" dirty="0">
                <a:solidFill>
                  <a:srgbClr val="00009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98"/>
                </a:solidFill>
              </a:rPr>
              <a:t>-</a:t>
            </a:r>
            <a:r>
              <a:rPr sz="2000" spc="-450" dirty="0">
                <a:solidFill>
                  <a:srgbClr val="000098"/>
                </a:solidFill>
              </a:rPr>
              <a:t> </a:t>
            </a:r>
            <a:r>
              <a:rPr sz="2000" spc="15" dirty="0">
                <a:solidFill>
                  <a:srgbClr val="000098"/>
                </a:solidFill>
              </a:rPr>
              <a:t>bond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4840" y="3267709"/>
            <a:ext cx="342900" cy="198120"/>
          </a:xfrm>
          <a:custGeom>
            <a:avLst/>
            <a:gdLst/>
            <a:ahLst/>
            <a:cxnLst/>
            <a:rect l="l" t="t" r="r" b="b"/>
            <a:pathLst>
              <a:path w="342900" h="198120">
                <a:moveTo>
                  <a:pt x="342900" y="198119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8969" y="3225800"/>
            <a:ext cx="318770" cy="184150"/>
          </a:xfrm>
          <a:custGeom>
            <a:avLst/>
            <a:gdLst/>
            <a:ahLst/>
            <a:cxnLst/>
            <a:rect l="l" t="t" r="r" b="b"/>
            <a:pathLst>
              <a:path w="318769" h="184150">
                <a:moveTo>
                  <a:pt x="318770" y="18415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7739" y="3268979"/>
            <a:ext cx="340360" cy="196850"/>
          </a:xfrm>
          <a:custGeom>
            <a:avLst/>
            <a:gdLst/>
            <a:ahLst/>
            <a:cxnLst/>
            <a:rect l="l" t="t" r="r" b="b"/>
            <a:pathLst>
              <a:path w="340359" h="196850">
                <a:moveTo>
                  <a:pt x="340359" y="0"/>
                </a:moveTo>
                <a:lnTo>
                  <a:pt x="0" y="1968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70989" y="3341370"/>
            <a:ext cx="208915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10" dirty="0">
                <a:latin typeface="Arial"/>
                <a:cs typeface="Arial"/>
              </a:rPr>
              <a:t>B</a:t>
            </a:r>
            <a:r>
              <a:rPr sz="1450" spc="-5" dirty="0">
                <a:latin typeface="Arial"/>
                <a:cs typeface="Arial"/>
              </a:rPr>
              <a:t>r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08100" y="3268979"/>
            <a:ext cx="254000" cy="146050"/>
          </a:xfrm>
          <a:custGeom>
            <a:avLst/>
            <a:gdLst/>
            <a:ahLst/>
            <a:cxnLst/>
            <a:rect l="l" t="t" r="r" b="b"/>
            <a:pathLst>
              <a:path w="254000" h="146050">
                <a:moveTo>
                  <a:pt x="254000" y="14605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80110" y="2914650"/>
            <a:ext cx="249554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10" dirty="0">
                <a:latin typeface="Times New Roman"/>
                <a:cs typeface="Times New Roman"/>
              </a:rPr>
              <a:t>N</a:t>
            </a:r>
            <a:r>
              <a:rPr sz="1450" spc="-5" dirty="0">
                <a:latin typeface="Times New Roman"/>
                <a:cs typeface="Times New Roman"/>
              </a:rPr>
              <a:t>u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30960" y="3138170"/>
            <a:ext cx="96520" cy="92710"/>
          </a:xfrm>
          <a:custGeom>
            <a:avLst/>
            <a:gdLst/>
            <a:ahLst/>
            <a:cxnLst/>
            <a:rect l="l" t="t" r="r" b="b"/>
            <a:pathLst>
              <a:path w="96519" h="92710">
                <a:moveTo>
                  <a:pt x="52070" y="0"/>
                </a:moveTo>
                <a:lnTo>
                  <a:pt x="0" y="92709"/>
                </a:lnTo>
                <a:lnTo>
                  <a:pt x="96520" y="46989"/>
                </a:lnTo>
                <a:lnTo>
                  <a:pt x="64770" y="31750"/>
                </a:lnTo>
                <a:lnTo>
                  <a:pt x="520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37919" y="2870200"/>
            <a:ext cx="290830" cy="313690"/>
          </a:xfrm>
          <a:custGeom>
            <a:avLst/>
            <a:gdLst/>
            <a:ahLst/>
            <a:cxnLst/>
            <a:rect l="l" t="t" r="r" b="b"/>
            <a:pathLst>
              <a:path w="290830" h="313689">
                <a:moveTo>
                  <a:pt x="247650" y="313689"/>
                </a:moveTo>
                <a:lnTo>
                  <a:pt x="269240" y="280670"/>
                </a:lnTo>
                <a:lnTo>
                  <a:pt x="276860" y="262889"/>
                </a:lnTo>
                <a:lnTo>
                  <a:pt x="280670" y="254000"/>
                </a:lnTo>
                <a:lnTo>
                  <a:pt x="283210" y="245110"/>
                </a:lnTo>
                <a:lnTo>
                  <a:pt x="285750" y="236220"/>
                </a:lnTo>
                <a:lnTo>
                  <a:pt x="288290" y="226060"/>
                </a:lnTo>
                <a:lnTo>
                  <a:pt x="289560" y="217170"/>
                </a:lnTo>
                <a:lnTo>
                  <a:pt x="289560" y="207010"/>
                </a:lnTo>
                <a:lnTo>
                  <a:pt x="290830" y="196850"/>
                </a:lnTo>
                <a:lnTo>
                  <a:pt x="290830" y="187960"/>
                </a:lnTo>
                <a:lnTo>
                  <a:pt x="289560" y="177800"/>
                </a:lnTo>
                <a:lnTo>
                  <a:pt x="289560" y="167639"/>
                </a:lnTo>
                <a:lnTo>
                  <a:pt x="287020" y="158750"/>
                </a:lnTo>
                <a:lnTo>
                  <a:pt x="285750" y="148589"/>
                </a:lnTo>
                <a:lnTo>
                  <a:pt x="283210" y="139700"/>
                </a:lnTo>
                <a:lnTo>
                  <a:pt x="280670" y="130810"/>
                </a:lnTo>
                <a:lnTo>
                  <a:pt x="276860" y="120650"/>
                </a:lnTo>
                <a:lnTo>
                  <a:pt x="273050" y="111760"/>
                </a:lnTo>
                <a:lnTo>
                  <a:pt x="267970" y="104139"/>
                </a:lnTo>
                <a:lnTo>
                  <a:pt x="264160" y="95250"/>
                </a:lnTo>
                <a:lnTo>
                  <a:pt x="259080" y="86360"/>
                </a:lnTo>
                <a:lnTo>
                  <a:pt x="252730" y="78739"/>
                </a:lnTo>
                <a:lnTo>
                  <a:pt x="247650" y="71120"/>
                </a:lnTo>
                <a:lnTo>
                  <a:pt x="241300" y="63500"/>
                </a:lnTo>
                <a:lnTo>
                  <a:pt x="233680" y="57150"/>
                </a:lnTo>
                <a:lnTo>
                  <a:pt x="227330" y="50800"/>
                </a:lnTo>
                <a:lnTo>
                  <a:pt x="219710" y="44450"/>
                </a:lnTo>
                <a:lnTo>
                  <a:pt x="212090" y="38100"/>
                </a:lnTo>
                <a:lnTo>
                  <a:pt x="204470" y="31750"/>
                </a:lnTo>
                <a:lnTo>
                  <a:pt x="195580" y="26670"/>
                </a:lnTo>
                <a:lnTo>
                  <a:pt x="186690" y="22860"/>
                </a:lnTo>
                <a:lnTo>
                  <a:pt x="177800" y="17779"/>
                </a:lnTo>
                <a:lnTo>
                  <a:pt x="168910" y="13970"/>
                </a:lnTo>
                <a:lnTo>
                  <a:pt x="160020" y="11429"/>
                </a:lnTo>
                <a:lnTo>
                  <a:pt x="151130" y="7620"/>
                </a:lnTo>
                <a:lnTo>
                  <a:pt x="140970" y="5079"/>
                </a:lnTo>
                <a:lnTo>
                  <a:pt x="132080" y="3810"/>
                </a:lnTo>
                <a:lnTo>
                  <a:pt x="121920" y="2539"/>
                </a:lnTo>
                <a:lnTo>
                  <a:pt x="113030" y="1270"/>
                </a:lnTo>
                <a:lnTo>
                  <a:pt x="102870" y="0"/>
                </a:lnTo>
                <a:lnTo>
                  <a:pt x="92710" y="0"/>
                </a:lnTo>
                <a:lnTo>
                  <a:pt x="83820" y="1270"/>
                </a:lnTo>
                <a:lnTo>
                  <a:pt x="73660" y="2539"/>
                </a:lnTo>
                <a:lnTo>
                  <a:pt x="64770" y="3810"/>
                </a:lnTo>
                <a:lnTo>
                  <a:pt x="54610" y="5079"/>
                </a:lnTo>
                <a:lnTo>
                  <a:pt x="45720" y="7620"/>
                </a:lnTo>
                <a:lnTo>
                  <a:pt x="35560" y="10160"/>
                </a:lnTo>
                <a:lnTo>
                  <a:pt x="26670" y="13970"/>
                </a:lnTo>
                <a:lnTo>
                  <a:pt x="17780" y="17779"/>
                </a:lnTo>
                <a:lnTo>
                  <a:pt x="8890" y="21589"/>
                </a:lnTo>
                <a:lnTo>
                  <a:pt x="0" y="2667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7810" y="3624579"/>
            <a:ext cx="104139" cy="77470"/>
          </a:xfrm>
          <a:custGeom>
            <a:avLst/>
            <a:gdLst/>
            <a:ahLst/>
            <a:cxnLst/>
            <a:rect l="l" t="t" r="r" b="b"/>
            <a:pathLst>
              <a:path w="104139" h="77470">
                <a:moveTo>
                  <a:pt x="104140" y="0"/>
                </a:moveTo>
                <a:lnTo>
                  <a:pt x="0" y="21590"/>
                </a:lnTo>
                <a:lnTo>
                  <a:pt x="26670" y="44450"/>
                </a:lnTo>
                <a:lnTo>
                  <a:pt x="31750" y="77470"/>
                </a:lnTo>
                <a:lnTo>
                  <a:pt x="104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44930" y="3387090"/>
            <a:ext cx="229870" cy="285750"/>
          </a:xfrm>
          <a:custGeom>
            <a:avLst/>
            <a:gdLst/>
            <a:ahLst/>
            <a:cxnLst/>
            <a:rect l="l" t="t" r="r" b="b"/>
            <a:pathLst>
              <a:path w="229869" h="285750">
                <a:moveTo>
                  <a:pt x="49529" y="0"/>
                </a:moveTo>
                <a:lnTo>
                  <a:pt x="43179" y="6350"/>
                </a:lnTo>
                <a:lnTo>
                  <a:pt x="38100" y="12700"/>
                </a:lnTo>
                <a:lnTo>
                  <a:pt x="33019" y="19050"/>
                </a:lnTo>
                <a:lnTo>
                  <a:pt x="27939" y="26670"/>
                </a:lnTo>
                <a:lnTo>
                  <a:pt x="22859" y="33020"/>
                </a:lnTo>
                <a:lnTo>
                  <a:pt x="19050" y="40639"/>
                </a:lnTo>
                <a:lnTo>
                  <a:pt x="15239" y="48260"/>
                </a:lnTo>
                <a:lnTo>
                  <a:pt x="12700" y="55880"/>
                </a:lnTo>
                <a:lnTo>
                  <a:pt x="8889" y="64770"/>
                </a:lnTo>
                <a:lnTo>
                  <a:pt x="6350" y="72389"/>
                </a:lnTo>
                <a:lnTo>
                  <a:pt x="5079" y="81280"/>
                </a:lnTo>
                <a:lnTo>
                  <a:pt x="2539" y="88900"/>
                </a:lnTo>
                <a:lnTo>
                  <a:pt x="1269" y="97789"/>
                </a:lnTo>
                <a:lnTo>
                  <a:pt x="1269" y="105410"/>
                </a:lnTo>
                <a:lnTo>
                  <a:pt x="0" y="114300"/>
                </a:lnTo>
                <a:lnTo>
                  <a:pt x="0" y="123189"/>
                </a:lnTo>
                <a:lnTo>
                  <a:pt x="1269" y="130810"/>
                </a:lnTo>
                <a:lnTo>
                  <a:pt x="1269" y="139700"/>
                </a:lnTo>
                <a:lnTo>
                  <a:pt x="2539" y="148589"/>
                </a:lnTo>
                <a:lnTo>
                  <a:pt x="5079" y="156210"/>
                </a:lnTo>
                <a:lnTo>
                  <a:pt x="6350" y="165100"/>
                </a:lnTo>
                <a:lnTo>
                  <a:pt x="8889" y="172720"/>
                </a:lnTo>
                <a:lnTo>
                  <a:pt x="12700" y="180339"/>
                </a:lnTo>
                <a:lnTo>
                  <a:pt x="15239" y="187960"/>
                </a:lnTo>
                <a:lnTo>
                  <a:pt x="19050" y="195580"/>
                </a:lnTo>
                <a:lnTo>
                  <a:pt x="22859" y="203200"/>
                </a:lnTo>
                <a:lnTo>
                  <a:pt x="27939" y="210820"/>
                </a:lnTo>
                <a:lnTo>
                  <a:pt x="33019" y="217170"/>
                </a:lnTo>
                <a:lnTo>
                  <a:pt x="38100" y="224790"/>
                </a:lnTo>
                <a:lnTo>
                  <a:pt x="43179" y="231140"/>
                </a:lnTo>
                <a:lnTo>
                  <a:pt x="49529" y="237490"/>
                </a:lnTo>
                <a:lnTo>
                  <a:pt x="55879" y="242570"/>
                </a:lnTo>
                <a:lnTo>
                  <a:pt x="62229" y="248920"/>
                </a:lnTo>
                <a:lnTo>
                  <a:pt x="68579" y="254000"/>
                </a:lnTo>
                <a:lnTo>
                  <a:pt x="76200" y="259080"/>
                </a:lnTo>
                <a:lnTo>
                  <a:pt x="82550" y="262890"/>
                </a:lnTo>
                <a:lnTo>
                  <a:pt x="90169" y="266700"/>
                </a:lnTo>
                <a:lnTo>
                  <a:pt x="97789" y="270510"/>
                </a:lnTo>
                <a:lnTo>
                  <a:pt x="105409" y="274320"/>
                </a:lnTo>
                <a:lnTo>
                  <a:pt x="113029" y="276860"/>
                </a:lnTo>
                <a:lnTo>
                  <a:pt x="121919" y="279400"/>
                </a:lnTo>
                <a:lnTo>
                  <a:pt x="129539" y="281940"/>
                </a:lnTo>
                <a:lnTo>
                  <a:pt x="138429" y="283210"/>
                </a:lnTo>
                <a:lnTo>
                  <a:pt x="146050" y="284480"/>
                </a:lnTo>
                <a:lnTo>
                  <a:pt x="154939" y="285750"/>
                </a:lnTo>
                <a:lnTo>
                  <a:pt x="163829" y="285750"/>
                </a:lnTo>
                <a:lnTo>
                  <a:pt x="171450" y="285750"/>
                </a:lnTo>
                <a:lnTo>
                  <a:pt x="180339" y="285750"/>
                </a:lnTo>
                <a:lnTo>
                  <a:pt x="189229" y="284480"/>
                </a:lnTo>
                <a:lnTo>
                  <a:pt x="196850" y="283210"/>
                </a:lnTo>
                <a:lnTo>
                  <a:pt x="205739" y="281940"/>
                </a:lnTo>
                <a:lnTo>
                  <a:pt x="213359" y="279400"/>
                </a:lnTo>
                <a:lnTo>
                  <a:pt x="222250" y="276860"/>
                </a:lnTo>
                <a:lnTo>
                  <a:pt x="229869" y="27432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5685" y="2901314"/>
            <a:ext cx="143510" cy="143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30170" y="3434079"/>
            <a:ext cx="341630" cy="198120"/>
          </a:xfrm>
          <a:custGeom>
            <a:avLst/>
            <a:gdLst/>
            <a:ahLst/>
            <a:cxnLst/>
            <a:rect l="l" t="t" r="r" b="b"/>
            <a:pathLst>
              <a:path w="341630" h="198120">
                <a:moveTo>
                  <a:pt x="341630" y="19812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53029" y="3393440"/>
            <a:ext cx="318770" cy="184150"/>
          </a:xfrm>
          <a:custGeom>
            <a:avLst/>
            <a:gdLst/>
            <a:ahLst/>
            <a:cxnLst/>
            <a:rect l="l" t="t" r="r" b="b"/>
            <a:pathLst>
              <a:path w="318769" h="184150">
                <a:moveTo>
                  <a:pt x="318769" y="18415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71800" y="3435350"/>
            <a:ext cx="340360" cy="196850"/>
          </a:xfrm>
          <a:custGeom>
            <a:avLst/>
            <a:gdLst/>
            <a:ahLst/>
            <a:cxnLst/>
            <a:rect l="l" t="t" r="r" b="b"/>
            <a:pathLst>
              <a:path w="340360" h="196850">
                <a:moveTo>
                  <a:pt x="340360" y="0"/>
                </a:moveTo>
                <a:lnTo>
                  <a:pt x="0" y="1968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573779" y="3507740"/>
            <a:ext cx="158115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5" dirty="0">
                <a:latin typeface="Arial"/>
                <a:cs typeface="Arial"/>
              </a:rPr>
              <a:t>H</a:t>
            </a:r>
            <a:endParaRPr sz="14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314700" y="3439159"/>
            <a:ext cx="247650" cy="139700"/>
          </a:xfrm>
          <a:custGeom>
            <a:avLst/>
            <a:gdLst/>
            <a:ahLst/>
            <a:cxnLst/>
            <a:rect l="l" t="t" r="r" b="b"/>
            <a:pathLst>
              <a:path w="247650" h="139700">
                <a:moveTo>
                  <a:pt x="0" y="0"/>
                </a:moveTo>
                <a:lnTo>
                  <a:pt x="247650" y="1397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12159" y="3431540"/>
            <a:ext cx="271780" cy="185420"/>
          </a:xfrm>
          <a:custGeom>
            <a:avLst/>
            <a:gdLst/>
            <a:ahLst/>
            <a:cxnLst/>
            <a:rect l="l" t="t" r="r" b="b"/>
            <a:pathLst>
              <a:path w="271779" h="185420">
                <a:moveTo>
                  <a:pt x="6350" y="0"/>
                </a:moveTo>
                <a:lnTo>
                  <a:pt x="0" y="3810"/>
                </a:lnTo>
                <a:lnTo>
                  <a:pt x="6350" y="16510"/>
                </a:lnTo>
                <a:lnTo>
                  <a:pt x="232410" y="185420"/>
                </a:lnTo>
                <a:lnTo>
                  <a:pt x="271779" y="115570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233420" y="2917190"/>
            <a:ext cx="259715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10" dirty="0">
                <a:latin typeface="Arial"/>
                <a:cs typeface="Arial"/>
              </a:rPr>
              <a:t>N</a:t>
            </a:r>
            <a:r>
              <a:rPr sz="1450" spc="-5" dirty="0">
                <a:latin typeface="Arial"/>
                <a:cs typeface="Arial"/>
              </a:rPr>
              <a:t>u</a:t>
            </a:r>
            <a:endParaRPr sz="14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312159" y="3135629"/>
            <a:ext cx="0" cy="34290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3429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12159" y="3201670"/>
            <a:ext cx="0" cy="34290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34289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12159" y="3267709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56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12159" y="3333750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56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12159" y="3399790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56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12159" y="3708400"/>
            <a:ext cx="0" cy="34290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0"/>
                </a:moveTo>
                <a:lnTo>
                  <a:pt x="0" y="3428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12159" y="3639820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55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12159" y="3571240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56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12159" y="3503929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56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12159" y="3435350"/>
            <a:ext cx="0" cy="36830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82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613150" y="3209290"/>
            <a:ext cx="158115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5" dirty="0">
                <a:latin typeface="Arial"/>
                <a:cs typeface="Arial"/>
              </a:rPr>
              <a:t>H</a:t>
            </a:r>
            <a:endParaRPr sz="145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345179" y="3315970"/>
            <a:ext cx="265430" cy="123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132579" y="3209290"/>
            <a:ext cx="651510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8175" algn="l"/>
              </a:tabLst>
            </a:pPr>
            <a:r>
              <a:rPr sz="1450" u="dbl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234689" y="3652520"/>
            <a:ext cx="459105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75" baseline="-15325" dirty="0">
                <a:latin typeface="Arial"/>
                <a:cs typeface="Arial"/>
              </a:rPr>
              <a:t>B</a:t>
            </a:r>
            <a:r>
              <a:rPr sz="2175" spc="165" baseline="-15325" dirty="0">
                <a:latin typeface="Arial"/>
                <a:cs typeface="Arial"/>
              </a:rPr>
              <a:t>r</a:t>
            </a:r>
            <a:r>
              <a:rPr sz="1250" spc="-15" dirty="0">
                <a:latin typeface="Symbol"/>
                <a:cs typeface="Symbol"/>
              </a:rPr>
              <a:t></a:t>
            </a:r>
            <a:r>
              <a:rPr sz="1250" spc="-10" dirty="0">
                <a:latin typeface="Times New Roman"/>
                <a:cs typeface="Times New Roman"/>
              </a:rPr>
              <a:t>(-</a:t>
            </a:r>
            <a:r>
              <a:rPr sz="1250" spc="-5" dirty="0">
                <a:latin typeface="Times New Roman"/>
                <a:cs typeface="Times New Roman"/>
              </a:rPr>
              <a:t>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473450" y="2823210"/>
            <a:ext cx="259715" cy="2146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50" spc="-15" dirty="0">
                <a:latin typeface="Symbol"/>
                <a:cs typeface="Symbol"/>
              </a:rPr>
              <a:t></a:t>
            </a:r>
            <a:r>
              <a:rPr sz="1250" spc="-10" dirty="0">
                <a:latin typeface="Times New Roman"/>
                <a:cs typeface="Times New Roman"/>
              </a:rPr>
              <a:t>(-</a:t>
            </a:r>
            <a:r>
              <a:rPr sz="1250" spc="-5" dirty="0">
                <a:latin typeface="Times New Roman"/>
                <a:cs typeface="Times New Roman"/>
              </a:rPr>
              <a:t>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573020" y="3996690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698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73020" y="2875279"/>
            <a:ext cx="0" cy="1121410"/>
          </a:xfrm>
          <a:custGeom>
            <a:avLst/>
            <a:gdLst/>
            <a:ahLst/>
            <a:cxnLst/>
            <a:rect l="l" t="t" r="r" b="b"/>
            <a:pathLst>
              <a:path h="1121410">
                <a:moveTo>
                  <a:pt x="0" y="112141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73020" y="2875279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0" y="0"/>
                </a:moveTo>
                <a:lnTo>
                  <a:pt x="698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37940" y="2875279"/>
            <a:ext cx="71120" cy="0"/>
          </a:xfrm>
          <a:custGeom>
            <a:avLst/>
            <a:gdLst/>
            <a:ahLst/>
            <a:cxnLst/>
            <a:rect l="l" t="t" r="r" b="b"/>
            <a:pathLst>
              <a:path w="71120">
                <a:moveTo>
                  <a:pt x="0" y="0"/>
                </a:moveTo>
                <a:lnTo>
                  <a:pt x="7112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09059" y="2875279"/>
            <a:ext cx="0" cy="1121410"/>
          </a:xfrm>
          <a:custGeom>
            <a:avLst/>
            <a:gdLst/>
            <a:ahLst/>
            <a:cxnLst/>
            <a:rect l="l" t="t" r="r" b="b"/>
            <a:pathLst>
              <a:path h="1121410">
                <a:moveTo>
                  <a:pt x="0" y="0"/>
                </a:moveTo>
                <a:lnTo>
                  <a:pt x="0" y="112141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37940" y="3996690"/>
            <a:ext cx="71120" cy="0"/>
          </a:xfrm>
          <a:custGeom>
            <a:avLst/>
            <a:gdLst/>
            <a:ahLst/>
            <a:cxnLst/>
            <a:rect l="l" t="t" r="r" b="b"/>
            <a:pathLst>
              <a:path w="71120">
                <a:moveTo>
                  <a:pt x="7112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57140" y="3365500"/>
            <a:ext cx="340360" cy="198120"/>
          </a:xfrm>
          <a:custGeom>
            <a:avLst/>
            <a:gdLst/>
            <a:ahLst/>
            <a:cxnLst/>
            <a:rect l="l" t="t" r="r" b="b"/>
            <a:pathLst>
              <a:path w="340360" h="198120">
                <a:moveTo>
                  <a:pt x="340360" y="19812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80000" y="3323590"/>
            <a:ext cx="317500" cy="186690"/>
          </a:xfrm>
          <a:custGeom>
            <a:avLst/>
            <a:gdLst/>
            <a:ahLst/>
            <a:cxnLst/>
            <a:rect l="l" t="t" r="r" b="b"/>
            <a:pathLst>
              <a:path w="317500" h="186689">
                <a:moveTo>
                  <a:pt x="317500" y="186689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97500" y="3366770"/>
            <a:ext cx="341630" cy="196850"/>
          </a:xfrm>
          <a:custGeom>
            <a:avLst/>
            <a:gdLst/>
            <a:ahLst/>
            <a:cxnLst/>
            <a:rect l="l" t="t" r="r" b="b"/>
            <a:pathLst>
              <a:path w="341629" h="196850">
                <a:moveTo>
                  <a:pt x="341629" y="0"/>
                </a:moveTo>
                <a:lnTo>
                  <a:pt x="0" y="1968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999479" y="3439159"/>
            <a:ext cx="262255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10" dirty="0">
                <a:latin typeface="Arial"/>
                <a:cs typeface="Arial"/>
              </a:rPr>
              <a:t>N</a:t>
            </a:r>
            <a:r>
              <a:rPr sz="1450" spc="-5" dirty="0">
                <a:latin typeface="Arial"/>
                <a:cs typeface="Arial"/>
              </a:rPr>
              <a:t>u</a:t>
            </a:r>
            <a:endParaRPr sz="145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739129" y="3366770"/>
            <a:ext cx="252729" cy="146050"/>
          </a:xfrm>
          <a:custGeom>
            <a:avLst/>
            <a:gdLst/>
            <a:ahLst/>
            <a:cxnLst/>
            <a:rect l="l" t="t" r="r" b="b"/>
            <a:pathLst>
              <a:path w="252729" h="146050">
                <a:moveTo>
                  <a:pt x="252730" y="14605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87270" y="3307079"/>
            <a:ext cx="195580" cy="99060"/>
          </a:xfrm>
          <a:custGeom>
            <a:avLst/>
            <a:gdLst/>
            <a:ahLst/>
            <a:cxnLst/>
            <a:rect l="l" t="t" r="r" b="b"/>
            <a:pathLst>
              <a:path w="195580" h="99060">
                <a:moveTo>
                  <a:pt x="0" y="0"/>
                </a:moveTo>
                <a:lnTo>
                  <a:pt x="25400" y="49530"/>
                </a:lnTo>
                <a:lnTo>
                  <a:pt x="0" y="99060"/>
                </a:lnTo>
                <a:lnTo>
                  <a:pt x="195580" y="495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34210" y="3356609"/>
            <a:ext cx="374650" cy="0"/>
          </a:xfrm>
          <a:custGeom>
            <a:avLst/>
            <a:gdLst/>
            <a:ahLst/>
            <a:cxnLst/>
            <a:rect l="l" t="t" r="r" b="b"/>
            <a:pathLst>
              <a:path w="374650">
                <a:moveTo>
                  <a:pt x="3746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932939" y="3356609"/>
            <a:ext cx="379730" cy="0"/>
          </a:xfrm>
          <a:custGeom>
            <a:avLst/>
            <a:gdLst/>
            <a:ahLst/>
            <a:cxnLst/>
            <a:rect l="l" t="t" r="r" b="b"/>
            <a:pathLst>
              <a:path w="379730">
                <a:moveTo>
                  <a:pt x="0" y="0"/>
                </a:moveTo>
                <a:lnTo>
                  <a:pt x="37973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705350" y="3365500"/>
            <a:ext cx="195580" cy="100330"/>
          </a:xfrm>
          <a:custGeom>
            <a:avLst/>
            <a:gdLst/>
            <a:ahLst/>
            <a:cxnLst/>
            <a:rect l="l" t="t" r="r" b="b"/>
            <a:pathLst>
              <a:path w="195579" h="100329">
                <a:moveTo>
                  <a:pt x="0" y="0"/>
                </a:moveTo>
                <a:lnTo>
                  <a:pt x="22860" y="50800"/>
                </a:lnTo>
                <a:lnTo>
                  <a:pt x="0" y="100329"/>
                </a:lnTo>
                <a:lnTo>
                  <a:pt x="195579" y="508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963670" y="2763520"/>
            <a:ext cx="114300" cy="2146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50" spc="-10" dirty="0">
                <a:latin typeface="Times New Roman"/>
                <a:cs typeface="Times New Roman"/>
              </a:rPr>
              <a:t>+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011170" y="4124959"/>
            <a:ext cx="332105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10" dirty="0">
                <a:latin typeface="Times New Roman"/>
                <a:cs typeface="Times New Roman"/>
              </a:rPr>
              <a:t>T.</a:t>
            </a:r>
            <a:r>
              <a:rPr sz="1450" dirty="0">
                <a:latin typeface="Times New Roman"/>
                <a:cs typeface="Times New Roman"/>
              </a:rPr>
              <a:t>S</a:t>
            </a:r>
            <a:r>
              <a:rPr sz="1450" spc="-5" dirty="0">
                <a:latin typeface="Times New Roman"/>
                <a:cs typeface="Times New Roman"/>
              </a:rPr>
              <a:t>.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809740" y="4152900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9143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809740" y="2694939"/>
            <a:ext cx="0" cy="1457960"/>
          </a:xfrm>
          <a:custGeom>
            <a:avLst/>
            <a:gdLst/>
            <a:ahLst/>
            <a:cxnLst/>
            <a:rect l="l" t="t" r="r" b="b"/>
            <a:pathLst>
              <a:path h="1457960">
                <a:moveTo>
                  <a:pt x="0" y="145796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809740" y="2694939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974840" y="3171189"/>
            <a:ext cx="1098550" cy="589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780019" y="3032760"/>
            <a:ext cx="0" cy="34290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34289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780019" y="3101339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3683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7744459" y="2825750"/>
            <a:ext cx="2044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Br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8309609" y="2694939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44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401050" y="2694939"/>
            <a:ext cx="0" cy="1457960"/>
          </a:xfrm>
          <a:custGeom>
            <a:avLst/>
            <a:gdLst/>
            <a:ahLst/>
            <a:cxnLst/>
            <a:rect l="l" t="t" r="r" b="b"/>
            <a:pathLst>
              <a:path h="1457960">
                <a:moveTo>
                  <a:pt x="0" y="0"/>
                </a:moveTo>
                <a:lnTo>
                  <a:pt x="0" y="145796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309609" y="4152900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9144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8442959" y="2733040"/>
            <a:ext cx="111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+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499350" y="4136390"/>
            <a:ext cx="3219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imes New Roman"/>
                <a:cs typeface="Times New Roman"/>
              </a:rPr>
              <a:t>T</a:t>
            </a:r>
            <a:r>
              <a:rPr sz="1400" spc="-5" dirty="0">
                <a:latin typeface="Times New Roman"/>
                <a:cs typeface="Times New Roman"/>
              </a:rPr>
              <a:t>.S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900669" y="2724150"/>
            <a:ext cx="2520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Symbol"/>
                <a:cs typeface="Symbol"/>
              </a:rPr>
              <a:t></a:t>
            </a:r>
            <a:r>
              <a:rPr sz="1200" spc="5" dirty="0">
                <a:latin typeface="Times New Roman"/>
                <a:cs typeface="Times New Roman"/>
              </a:rPr>
              <a:t>(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dirty="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703819" y="3028949"/>
            <a:ext cx="523240" cy="81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5080" indent="-38100" algn="r">
              <a:lnSpc>
                <a:spcPct val="1351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H  H</a:t>
            </a:r>
            <a:endParaRPr sz="1400">
              <a:latin typeface="Arial"/>
              <a:cs typeface="Arial"/>
            </a:endParaRPr>
          </a:p>
          <a:p>
            <a:pPr marR="41275" algn="r">
              <a:lnSpc>
                <a:spcPts val="1660"/>
              </a:lnSpc>
            </a:pPr>
            <a:r>
              <a:rPr sz="2100" spc="-15" baseline="-21825" dirty="0">
                <a:latin typeface="Arial"/>
                <a:cs typeface="Arial"/>
              </a:rPr>
              <a:t>N</a:t>
            </a:r>
            <a:r>
              <a:rPr sz="2100" spc="82" baseline="-21825" dirty="0">
                <a:latin typeface="Arial"/>
                <a:cs typeface="Arial"/>
              </a:rPr>
              <a:t>u</a:t>
            </a:r>
            <a:r>
              <a:rPr sz="1200" spc="-25" dirty="0">
                <a:latin typeface="Symbol"/>
                <a:cs typeface="Symbol"/>
              </a:rPr>
              <a:t></a:t>
            </a:r>
            <a:r>
              <a:rPr sz="1200" spc="5" dirty="0">
                <a:latin typeface="Times New Roman"/>
                <a:cs typeface="Times New Roman"/>
              </a:rPr>
              <a:t>(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dirty="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684" y="3209984"/>
            <a:ext cx="4057273" cy="3028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6810" y="63500"/>
            <a:ext cx="6139180" cy="998219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65125">
              <a:lnSpc>
                <a:spcPct val="100000"/>
              </a:lnSpc>
              <a:spcBef>
                <a:spcPts val="570"/>
              </a:spcBef>
              <a:tabLst>
                <a:tab pos="1971039" algn="l"/>
                <a:tab pos="4308475" algn="l"/>
              </a:tabLst>
            </a:pPr>
            <a:r>
              <a:rPr sz="2800" b="0" spc="55" dirty="0">
                <a:solidFill>
                  <a:srgbClr val="009898"/>
                </a:solidFill>
                <a:latin typeface="Arial"/>
                <a:cs typeface="Arial"/>
              </a:rPr>
              <a:t>BENZYL	(</a:t>
            </a:r>
            <a:r>
              <a:rPr sz="2800" b="0" spc="-85" dirty="0">
                <a:solidFill>
                  <a:srgbClr val="009898"/>
                </a:solidFill>
                <a:latin typeface="Arial"/>
                <a:cs typeface="Arial"/>
              </a:rPr>
              <a:t> </a:t>
            </a:r>
            <a:r>
              <a:rPr sz="2800" b="0" spc="40" dirty="0">
                <a:solidFill>
                  <a:srgbClr val="009898"/>
                </a:solidFill>
                <a:latin typeface="Arial"/>
                <a:cs typeface="Arial"/>
              </a:rPr>
              <a:t>GOOD</a:t>
            </a:r>
            <a:r>
              <a:rPr sz="2800" b="0" spc="-90" dirty="0">
                <a:solidFill>
                  <a:srgbClr val="009898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9898"/>
                </a:solidFill>
                <a:latin typeface="Arial"/>
                <a:cs typeface="Arial"/>
              </a:rPr>
              <a:t>FOR	</a:t>
            </a:r>
            <a:r>
              <a:rPr sz="2800" b="0" spc="65" dirty="0">
                <a:solidFill>
                  <a:srgbClr val="009898"/>
                </a:solidFill>
                <a:latin typeface="Arial"/>
                <a:cs typeface="Arial"/>
              </a:rPr>
              <a:t>S</a:t>
            </a:r>
            <a:r>
              <a:rPr sz="2400" b="0" spc="97" baseline="-24305" dirty="0">
                <a:solidFill>
                  <a:srgbClr val="009898"/>
                </a:solidFill>
                <a:latin typeface="Arial"/>
                <a:cs typeface="Arial"/>
              </a:rPr>
              <a:t>N</a:t>
            </a:r>
            <a:r>
              <a:rPr sz="2800" b="0" spc="65" dirty="0">
                <a:solidFill>
                  <a:srgbClr val="009898"/>
                </a:solidFill>
                <a:latin typeface="Arial"/>
                <a:cs typeface="Arial"/>
              </a:rPr>
              <a:t>1</a:t>
            </a:r>
            <a:r>
              <a:rPr sz="2800" b="0" spc="-100" dirty="0">
                <a:solidFill>
                  <a:srgbClr val="009898"/>
                </a:solidFill>
                <a:latin typeface="Arial"/>
                <a:cs typeface="Arial"/>
              </a:rPr>
              <a:t> </a:t>
            </a:r>
            <a:r>
              <a:rPr sz="2800" b="0" spc="55" dirty="0">
                <a:solidFill>
                  <a:srgbClr val="009898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  <a:tabLst>
                <a:tab pos="3152140" algn="l"/>
                <a:tab pos="3935095" algn="l"/>
              </a:tabLst>
            </a:pPr>
            <a:r>
              <a:rPr sz="2800" b="0" spc="45" dirty="0">
                <a:solidFill>
                  <a:srgbClr val="009898"/>
                </a:solidFill>
                <a:latin typeface="Arial"/>
                <a:cs typeface="Arial"/>
              </a:rPr>
              <a:t>IS </a:t>
            </a:r>
            <a:r>
              <a:rPr sz="2800" b="0" spc="75" dirty="0">
                <a:solidFill>
                  <a:srgbClr val="009898"/>
                </a:solidFill>
                <a:latin typeface="Arial"/>
                <a:cs typeface="Arial"/>
              </a:rPr>
              <a:t>ALSO</a:t>
            </a:r>
            <a:r>
              <a:rPr sz="2800" b="0" spc="-215" dirty="0">
                <a:solidFill>
                  <a:srgbClr val="009898"/>
                </a:solidFill>
                <a:latin typeface="Arial"/>
                <a:cs typeface="Arial"/>
              </a:rPr>
              <a:t> </a:t>
            </a:r>
            <a:r>
              <a:rPr sz="2800" b="0" spc="145" dirty="0">
                <a:solidFill>
                  <a:srgbClr val="009898"/>
                </a:solidFill>
                <a:latin typeface="Arial"/>
                <a:cs typeface="Arial"/>
              </a:rPr>
              <a:t>A</a:t>
            </a:r>
            <a:r>
              <a:rPr sz="2800" b="0" spc="-80" dirty="0">
                <a:solidFill>
                  <a:srgbClr val="009898"/>
                </a:solidFill>
                <a:latin typeface="Arial"/>
                <a:cs typeface="Arial"/>
              </a:rPr>
              <a:t> </a:t>
            </a:r>
            <a:r>
              <a:rPr sz="2800" b="0" spc="40" dirty="0">
                <a:solidFill>
                  <a:srgbClr val="009898"/>
                </a:solidFill>
                <a:latin typeface="Arial"/>
                <a:cs typeface="Arial"/>
              </a:rPr>
              <a:t>GOOD	</a:t>
            </a:r>
            <a:r>
              <a:rPr sz="2800" b="0" spc="60" dirty="0">
                <a:solidFill>
                  <a:srgbClr val="009898"/>
                </a:solidFill>
                <a:latin typeface="Arial"/>
                <a:cs typeface="Arial"/>
              </a:rPr>
              <a:t>S</a:t>
            </a:r>
            <a:r>
              <a:rPr sz="2400" b="0" spc="89" baseline="-24305" dirty="0">
                <a:solidFill>
                  <a:srgbClr val="009898"/>
                </a:solidFill>
                <a:latin typeface="Arial"/>
                <a:cs typeface="Arial"/>
              </a:rPr>
              <a:t>N</a:t>
            </a:r>
            <a:r>
              <a:rPr sz="2800" b="0" spc="60" dirty="0">
                <a:solidFill>
                  <a:srgbClr val="009898"/>
                </a:solidFill>
                <a:latin typeface="Arial"/>
                <a:cs typeface="Arial"/>
              </a:rPr>
              <a:t>2	</a:t>
            </a:r>
            <a:r>
              <a:rPr sz="2800" b="0" spc="45" dirty="0">
                <a:solidFill>
                  <a:srgbClr val="009898"/>
                </a:solidFill>
                <a:latin typeface="Arial"/>
                <a:cs typeface="Arial"/>
              </a:rPr>
              <a:t>SUBSTRATE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519" y="2344420"/>
            <a:ext cx="238760" cy="410209"/>
          </a:xfrm>
          <a:custGeom>
            <a:avLst/>
            <a:gdLst/>
            <a:ahLst/>
            <a:cxnLst/>
            <a:rect l="l" t="t" r="r" b="b"/>
            <a:pathLst>
              <a:path w="238759" h="410210">
                <a:moveTo>
                  <a:pt x="238760" y="0"/>
                </a:moveTo>
                <a:lnTo>
                  <a:pt x="0" y="410209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1689" y="2426970"/>
            <a:ext cx="185420" cy="317500"/>
          </a:xfrm>
          <a:custGeom>
            <a:avLst/>
            <a:gdLst/>
            <a:ahLst/>
            <a:cxnLst/>
            <a:rect l="l" t="t" r="r" b="b"/>
            <a:pathLst>
              <a:path w="185419" h="317500">
                <a:moveTo>
                  <a:pt x="185419" y="0"/>
                </a:moveTo>
                <a:lnTo>
                  <a:pt x="0" y="31750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0280" y="2344420"/>
            <a:ext cx="480059" cy="0"/>
          </a:xfrm>
          <a:custGeom>
            <a:avLst/>
            <a:gdLst/>
            <a:ahLst/>
            <a:cxnLst/>
            <a:rect l="l" t="t" r="r" b="b"/>
            <a:pathLst>
              <a:path w="480059">
                <a:moveTo>
                  <a:pt x="480059" y="0"/>
                </a:moveTo>
                <a:lnTo>
                  <a:pt x="0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50339" y="2344420"/>
            <a:ext cx="240029" cy="410209"/>
          </a:xfrm>
          <a:custGeom>
            <a:avLst/>
            <a:gdLst/>
            <a:ahLst/>
            <a:cxnLst/>
            <a:rect l="l" t="t" r="r" b="b"/>
            <a:pathLst>
              <a:path w="240030" h="410210">
                <a:moveTo>
                  <a:pt x="240029" y="410209"/>
                </a:moveTo>
                <a:lnTo>
                  <a:pt x="0" y="0"/>
                </a:lnTo>
              </a:path>
            </a:pathLst>
          </a:custGeom>
          <a:ln w="266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4780" y="2426970"/>
            <a:ext cx="185420" cy="317500"/>
          </a:xfrm>
          <a:custGeom>
            <a:avLst/>
            <a:gdLst/>
            <a:ahLst/>
            <a:cxnLst/>
            <a:rect l="l" t="t" r="r" b="b"/>
            <a:pathLst>
              <a:path w="185419" h="317500">
                <a:moveTo>
                  <a:pt x="185419" y="317500"/>
                </a:moveTo>
                <a:lnTo>
                  <a:pt x="0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50339" y="2754629"/>
            <a:ext cx="240029" cy="411480"/>
          </a:xfrm>
          <a:custGeom>
            <a:avLst/>
            <a:gdLst/>
            <a:ahLst/>
            <a:cxnLst/>
            <a:rect l="l" t="t" r="r" b="b"/>
            <a:pathLst>
              <a:path w="240030" h="411480">
                <a:moveTo>
                  <a:pt x="0" y="411480"/>
                </a:moveTo>
                <a:lnTo>
                  <a:pt x="240029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0280" y="3166110"/>
            <a:ext cx="480059" cy="0"/>
          </a:xfrm>
          <a:custGeom>
            <a:avLst/>
            <a:gdLst/>
            <a:ahLst/>
            <a:cxnLst/>
            <a:rect l="l" t="t" r="r" b="b"/>
            <a:pathLst>
              <a:path w="480059">
                <a:moveTo>
                  <a:pt x="0" y="0"/>
                </a:moveTo>
                <a:lnTo>
                  <a:pt x="480059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24889" y="3094989"/>
            <a:ext cx="372110" cy="0"/>
          </a:xfrm>
          <a:custGeom>
            <a:avLst/>
            <a:gdLst/>
            <a:ahLst/>
            <a:cxnLst/>
            <a:rect l="l" t="t" r="r" b="b"/>
            <a:pathLst>
              <a:path w="372109">
                <a:moveTo>
                  <a:pt x="0" y="0"/>
                </a:moveTo>
                <a:lnTo>
                  <a:pt x="372109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1519" y="2754629"/>
            <a:ext cx="238760" cy="411480"/>
          </a:xfrm>
          <a:custGeom>
            <a:avLst/>
            <a:gdLst/>
            <a:ahLst/>
            <a:cxnLst/>
            <a:rect l="l" t="t" r="r" b="b"/>
            <a:pathLst>
              <a:path w="238759" h="411480">
                <a:moveTo>
                  <a:pt x="0" y="0"/>
                </a:moveTo>
                <a:lnTo>
                  <a:pt x="238760" y="411480"/>
                </a:lnTo>
              </a:path>
            </a:pathLst>
          </a:custGeom>
          <a:ln w="266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90370" y="2754629"/>
            <a:ext cx="255270" cy="0"/>
          </a:xfrm>
          <a:custGeom>
            <a:avLst/>
            <a:gdLst/>
            <a:ahLst/>
            <a:cxnLst/>
            <a:rect l="l" t="t" r="r" b="b"/>
            <a:pathLst>
              <a:path w="255269">
                <a:moveTo>
                  <a:pt x="0" y="0"/>
                </a:moveTo>
                <a:lnTo>
                  <a:pt x="255269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56510" y="275462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5089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950720" y="2566670"/>
            <a:ext cx="2129790" cy="367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08025" algn="l"/>
                <a:tab pos="1243965" algn="l"/>
                <a:tab pos="1631314" algn="l"/>
              </a:tabLst>
            </a:pPr>
            <a:r>
              <a:rPr sz="2250" spc="70" dirty="0">
                <a:latin typeface="Arial"/>
                <a:cs typeface="Arial"/>
              </a:rPr>
              <a:t>CH</a:t>
            </a:r>
            <a:r>
              <a:rPr sz="2475" spc="135" baseline="-13468" dirty="0">
                <a:latin typeface="Arial"/>
                <a:cs typeface="Arial"/>
              </a:rPr>
              <a:t>2</a:t>
            </a:r>
            <a:r>
              <a:rPr sz="2475" baseline="-13468" dirty="0">
                <a:latin typeface="Arial"/>
                <a:cs typeface="Arial"/>
              </a:rPr>
              <a:t>	</a:t>
            </a:r>
            <a:r>
              <a:rPr sz="2250" spc="195" dirty="0">
                <a:latin typeface="Arial"/>
                <a:cs typeface="Arial"/>
              </a:rPr>
              <a:t>B</a:t>
            </a:r>
            <a:r>
              <a:rPr sz="2250" spc="240" dirty="0">
                <a:latin typeface="Arial"/>
                <a:cs typeface="Arial"/>
              </a:rPr>
              <a:t>r</a:t>
            </a:r>
            <a:r>
              <a:rPr sz="2250" dirty="0">
                <a:latin typeface="Arial"/>
                <a:cs typeface="Arial"/>
              </a:rPr>
              <a:t>	</a:t>
            </a:r>
            <a:r>
              <a:rPr sz="2250" spc="5" dirty="0">
                <a:latin typeface="Arial"/>
                <a:cs typeface="Arial"/>
              </a:rPr>
              <a:t>+</a:t>
            </a:r>
            <a:r>
              <a:rPr sz="2250" dirty="0">
                <a:latin typeface="Arial"/>
                <a:cs typeface="Arial"/>
              </a:rPr>
              <a:t>	</a:t>
            </a:r>
            <a:r>
              <a:rPr sz="2250" spc="70" dirty="0">
                <a:latin typeface="Arial"/>
                <a:cs typeface="Arial"/>
              </a:rPr>
              <a:t>N</a:t>
            </a:r>
            <a:r>
              <a:rPr sz="2250" spc="150" dirty="0">
                <a:latin typeface="Arial"/>
                <a:cs typeface="Arial"/>
              </a:rPr>
              <a:t>a</a:t>
            </a:r>
            <a:r>
              <a:rPr sz="2250" spc="80" dirty="0">
                <a:latin typeface="Arial"/>
                <a:cs typeface="Arial"/>
              </a:rPr>
              <a:t>I</a:t>
            </a:r>
            <a:endParaRPr sz="22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220209" y="2738120"/>
            <a:ext cx="958850" cy="0"/>
          </a:xfrm>
          <a:custGeom>
            <a:avLst/>
            <a:gdLst/>
            <a:ahLst/>
            <a:cxnLst/>
            <a:rect l="l" t="t" r="r" b="b"/>
            <a:pathLst>
              <a:path w="958850">
                <a:moveTo>
                  <a:pt x="0" y="0"/>
                </a:moveTo>
                <a:lnTo>
                  <a:pt x="95885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91100" y="2675889"/>
            <a:ext cx="196850" cy="123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25440" y="2326639"/>
            <a:ext cx="240029" cy="411480"/>
          </a:xfrm>
          <a:custGeom>
            <a:avLst/>
            <a:gdLst/>
            <a:ahLst/>
            <a:cxnLst/>
            <a:rect l="l" t="t" r="r" b="b"/>
            <a:pathLst>
              <a:path w="240029" h="411480">
                <a:moveTo>
                  <a:pt x="240030" y="0"/>
                </a:moveTo>
                <a:lnTo>
                  <a:pt x="0" y="41148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15609" y="2409189"/>
            <a:ext cx="185420" cy="317500"/>
          </a:xfrm>
          <a:custGeom>
            <a:avLst/>
            <a:gdLst/>
            <a:ahLst/>
            <a:cxnLst/>
            <a:rect l="l" t="t" r="r" b="b"/>
            <a:pathLst>
              <a:path w="185420" h="317500">
                <a:moveTo>
                  <a:pt x="185419" y="0"/>
                </a:moveTo>
                <a:lnTo>
                  <a:pt x="0" y="31750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65470" y="2326639"/>
            <a:ext cx="480059" cy="0"/>
          </a:xfrm>
          <a:custGeom>
            <a:avLst/>
            <a:gdLst/>
            <a:ahLst/>
            <a:cxnLst/>
            <a:rect l="l" t="t" r="r" b="b"/>
            <a:pathLst>
              <a:path w="480060">
                <a:moveTo>
                  <a:pt x="480059" y="0"/>
                </a:moveTo>
                <a:lnTo>
                  <a:pt x="0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45529" y="2326639"/>
            <a:ext cx="238760" cy="411480"/>
          </a:xfrm>
          <a:custGeom>
            <a:avLst/>
            <a:gdLst/>
            <a:ahLst/>
            <a:cxnLst/>
            <a:rect l="l" t="t" r="r" b="b"/>
            <a:pathLst>
              <a:path w="238760" h="411480">
                <a:moveTo>
                  <a:pt x="238760" y="411480"/>
                </a:moveTo>
                <a:lnTo>
                  <a:pt x="0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09970" y="2409189"/>
            <a:ext cx="184150" cy="317500"/>
          </a:xfrm>
          <a:custGeom>
            <a:avLst/>
            <a:gdLst/>
            <a:ahLst/>
            <a:cxnLst/>
            <a:rect l="l" t="t" r="r" b="b"/>
            <a:pathLst>
              <a:path w="184150" h="317500">
                <a:moveTo>
                  <a:pt x="184150" y="317500"/>
                </a:moveTo>
                <a:lnTo>
                  <a:pt x="0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45529" y="2738120"/>
            <a:ext cx="238760" cy="410209"/>
          </a:xfrm>
          <a:custGeom>
            <a:avLst/>
            <a:gdLst/>
            <a:ahLst/>
            <a:cxnLst/>
            <a:rect l="l" t="t" r="r" b="b"/>
            <a:pathLst>
              <a:path w="238760" h="410210">
                <a:moveTo>
                  <a:pt x="0" y="410209"/>
                </a:moveTo>
                <a:lnTo>
                  <a:pt x="238760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65470" y="3148329"/>
            <a:ext cx="480059" cy="0"/>
          </a:xfrm>
          <a:custGeom>
            <a:avLst/>
            <a:gdLst/>
            <a:ahLst/>
            <a:cxnLst/>
            <a:rect l="l" t="t" r="r" b="b"/>
            <a:pathLst>
              <a:path w="480060">
                <a:moveTo>
                  <a:pt x="0" y="0"/>
                </a:moveTo>
                <a:lnTo>
                  <a:pt x="480059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18809" y="3077210"/>
            <a:ext cx="372110" cy="0"/>
          </a:xfrm>
          <a:custGeom>
            <a:avLst/>
            <a:gdLst/>
            <a:ahLst/>
            <a:cxnLst/>
            <a:rect l="l" t="t" r="r" b="b"/>
            <a:pathLst>
              <a:path w="372110">
                <a:moveTo>
                  <a:pt x="0" y="0"/>
                </a:moveTo>
                <a:lnTo>
                  <a:pt x="372110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25440" y="2738120"/>
            <a:ext cx="240029" cy="410209"/>
          </a:xfrm>
          <a:custGeom>
            <a:avLst/>
            <a:gdLst/>
            <a:ahLst/>
            <a:cxnLst/>
            <a:rect l="l" t="t" r="r" b="b"/>
            <a:pathLst>
              <a:path w="240029" h="410210">
                <a:moveTo>
                  <a:pt x="0" y="0"/>
                </a:moveTo>
                <a:lnTo>
                  <a:pt x="240030" y="410209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84290" y="2738120"/>
            <a:ext cx="237490" cy="0"/>
          </a:xfrm>
          <a:custGeom>
            <a:avLst/>
            <a:gdLst/>
            <a:ahLst/>
            <a:cxnLst/>
            <a:rect l="l" t="t" r="r" b="b"/>
            <a:pathLst>
              <a:path w="237490">
                <a:moveTo>
                  <a:pt x="0" y="0"/>
                </a:moveTo>
                <a:lnTo>
                  <a:pt x="237489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33919" y="2738120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697469" y="2566670"/>
            <a:ext cx="193040" cy="367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spc="5" dirty="0">
                <a:latin typeface="Arial"/>
                <a:cs typeface="Arial"/>
              </a:rPr>
              <a:t>+</a:t>
            </a:r>
            <a:endParaRPr sz="22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26859" y="2548890"/>
            <a:ext cx="2202815" cy="367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71525" algn="l"/>
                <a:tab pos="1450975" algn="l"/>
              </a:tabLst>
            </a:pPr>
            <a:r>
              <a:rPr sz="2250" spc="70" dirty="0">
                <a:latin typeface="Arial"/>
                <a:cs typeface="Arial"/>
              </a:rPr>
              <a:t>CH</a:t>
            </a:r>
            <a:r>
              <a:rPr sz="2475" spc="135" baseline="-13468" dirty="0">
                <a:latin typeface="Arial"/>
                <a:cs typeface="Arial"/>
              </a:rPr>
              <a:t>2</a:t>
            </a:r>
            <a:r>
              <a:rPr sz="2475" baseline="-13468" dirty="0">
                <a:latin typeface="Arial"/>
                <a:cs typeface="Arial"/>
              </a:rPr>
              <a:t>	</a:t>
            </a:r>
            <a:r>
              <a:rPr sz="2250" spc="80" dirty="0">
                <a:latin typeface="Arial"/>
                <a:cs typeface="Arial"/>
              </a:rPr>
              <a:t>I</a:t>
            </a:r>
            <a:r>
              <a:rPr sz="2250" dirty="0">
                <a:latin typeface="Arial"/>
                <a:cs typeface="Arial"/>
              </a:rPr>
              <a:t>	</a:t>
            </a:r>
            <a:r>
              <a:rPr sz="2250" spc="70" dirty="0">
                <a:latin typeface="Arial"/>
                <a:cs typeface="Arial"/>
              </a:rPr>
              <a:t>N</a:t>
            </a:r>
            <a:r>
              <a:rPr sz="2250" spc="160" dirty="0">
                <a:latin typeface="Arial"/>
                <a:cs typeface="Arial"/>
              </a:rPr>
              <a:t>a</a:t>
            </a:r>
            <a:r>
              <a:rPr sz="2250" spc="195" dirty="0">
                <a:latin typeface="Arial"/>
                <a:cs typeface="Arial"/>
              </a:rPr>
              <a:t>B</a:t>
            </a:r>
            <a:r>
              <a:rPr sz="2250" spc="240" dirty="0">
                <a:latin typeface="Arial"/>
                <a:cs typeface="Arial"/>
              </a:rPr>
              <a:t>r</a:t>
            </a:r>
            <a:endParaRPr sz="225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899920" y="1828800"/>
            <a:ext cx="309880" cy="309880"/>
          </a:xfrm>
          <a:custGeom>
            <a:avLst/>
            <a:gdLst/>
            <a:ahLst/>
            <a:cxnLst/>
            <a:rect l="l" t="t" r="r" b="b"/>
            <a:pathLst>
              <a:path w="309880" h="309880">
                <a:moveTo>
                  <a:pt x="0" y="309879"/>
                </a:moveTo>
                <a:lnTo>
                  <a:pt x="309880" y="0"/>
                </a:lnTo>
              </a:path>
            </a:pathLst>
          </a:custGeom>
          <a:ln w="12700">
            <a:solidFill>
              <a:srgbClr val="3366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28800" y="2094229"/>
            <a:ext cx="115569" cy="1155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346960" y="1358900"/>
            <a:ext cx="2324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120" dirty="0">
                <a:solidFill>
                  <a:srgbClr val="336698"/>
                </a:solidFill>
                <a:latin typeface="Arial"/>
                <a:cs typeface="Arial"/>
              </a:rPr>
              <a:t>primary, </a:t>
            </a:r>
            <a:r>
              <a:rPr sz="2000" spc="125" dirty="0">
                <a:solidFill>
                  <a:srgbClr val="336698"/>
                </a:solidFill>
                <a:latin typeface="Arial"/>
                <a:cs typeface="Arial"/>
              </a:rPr>
              <a:t>but</a:t>
            </a:r>
            <a:r>
              <a:rPr sz="2000" spc="-295" dirty="0">
                <a:solidFill>
                  <a:srgbClr val="336698"/>
                </a:solidFill>
                <a:latin typeface="Arial"/>
                <a:cs typeface="Arial"/>
              </a:rPr>
              <a:t> </a:t>
            </a:r>
            <a:r>
              <a:rPr sz="2000" spc="114" dirty="0">
                <a:solidFill>
                  <a:srgbClr val="336698"/>
                </a:solidFill>
                <a:latin typeface="Arial"/>
                <a:cs typeface="Arial"/>
              </a:rPr>
              <a:t>faster  </a:t>
            </a:r>
            <a:r>
              <a:rPr sz="2000" spc="105" dirty="0">
                <a:solidFill>
                  <a:srgbClr val="336698"/>
                </a:solidFill>
                <a:latin typeface="Arial"/>
                <a:cs typeface="Arial"/>
              </a:rPr>
              <a:t>than </a:t>
            </a:r>
            <a:r>
              <a:rPr sz="2000" spc="125" dirty="0">
                <a:solidFill>
                  <a:srgbClr val="336698"/>
                </a:solidFill>
                <a:latin typeface="Arial"/>
                <a:cs typeface="Arial"/>
              </a:rPr>
              <a:t>other</a:t>
            </a:r>
            <a:r>
              <a:rPr sz="2000" spc="-285" dirty="0">
                <a:solidFill>
                  <a:srgbClr val="336698"/>
                </a:solidFill>
                <a:latin typeface="Arial"/>
                <a:cs typeface="Arial"/>
              </a:rPr>
              <a:t> </a:t>
            </a:r>
            <a:r>
              <a:rPr sz="2000" spc="125" dirty="0">
                <a:solidFill>
                  <a:srgbClr val="336698"/>
                </a:solidFill>
                <a:latin typeface="Arial"/>
                <a:cs typeface="Arial"/>
              </a:rPr>
              <a:t>primary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352540" y="3427729"/>
            <a:ext cx="939165" cy="732790"/>
          </a:xfrm>
          <a:custGeom>
            <a:avLst/>
            <a:gdLst/>
            <a:ahLst/>
            <a:cxnLst/>
            <a:rect l="l" t="t" r="r" b="b"/>
            <a:pathLst>
              <a:path w="939165" h="732789">
                <a:moveTo>
                  <a:pt x="915669" y="685800"/>
                </a:moveTo>
                <a:lnTo>
                  <a:pt x="919679" y="623993"/>
                </a:lnTo>
                <a:lnTo>
                  <a:pt x="925404" y="563922"/>
                </a:lnTo>
                <a:lnTo>
                  <a:pt x="928465" y="534598"/>
                </a:lnTo>
                <a:lnTo>
                  <a:pt x="931421" y="505783"/>
                </a:lnTo>
                <a:lnTo>
                  <a:pt x="934094" y="477501"/>
                </a:lnTo>
                <a:lnTo>
                  <a:pt x="936307" y="449777"/>
                </a:lnTo>
                <a:lnTo>
                  <a:pt x="937880" y="422636"/>
                </a:lnTo>
                <a:lnTo>
                  <a:pt x="938636" y="396102"/>
                </a:lnTo>
                <a:lnTo>
                  <a:pt x="938398" y="370200"/>
                </a:lnTo>
                <a:lnTo>
                  <a:pt x="934224" y="320392"/>
                </a:lnTo>
                <a:lnTo>
                  <a:pt x="923936" y="273412"/>
                </a:lnTo>
                <a:lnTo>
                  <a:pt x="906110" y="229457"/>
                </a:lnTo>
                <a:lnTo>
                  <a:pt x="879320" y="188726"/>
                </a:lnTo>
                <a:lnTo>
                  <a:pt x="842145" y="151418"/>
                </a:lnTo>
                <a:lnTo>
                  <a:pt x="793160" y="117731"/>
                </a:lnTo>
                <a:lnTo>
                  <a:pt x="730942" y="87864"/>
                </a:lnTo>
                <a:lnTo>
                  <a:pt x="694425" y="74425"/>
                </a:lnTo>
                <a:lnTo>
                  <a:pt x="654066" y="62016"/>
                </a:lnTo>
                <a:lnTo>
                  <a:pt x="609687" y="50660"/>
                </a:lnTo>
                <a:lnTo>
                  <a:pt x="561110" y="40384"/>
                </a:lnTo>
                <a:lnTo>
                  <a:pt x="508156" y="31212"/>
                </a:lnTo>
                <a:lnTo>
                  <a:pt x="450648" y="23168"/>
                </a:lnTo>
                <a:lnTo>
                  <a:pt x="388409" y="16278"/>
                </a:lnTo>
                <a:lnTo>
                  <a:pt x="321259" y="10566"/>
                </a:lnTo>
                <a:lnTo>
                  <a:pt x="249021" y="6058"/>
                </a:lnTo>
                <a:lnTo>
                  <a:pt x="171517" y="2777"/>
                </a:lnTo>
                <a:lnTo>
                  <a:pt x="88569" y="750"/>
                </a:lnTo>
                <a:lnTo>
                  <a:pt x="0" y="0"/>
                </a:lnTo>
                <a:lnTo>
                  <a:pt x="36957" y="2435"/>
                </a:lnTo>
                <a:lnTo>
                  <a:pt x="73075" y="9613"/>
                </a:lnTo>
                <a:lnTo>
                  <a:pt x="142341" y="37439"/>
                </a:lnTo>
                <a:lnTo>
                  <a:pt x="175260" y="57705"/>
                </a:lnTo>
                <a:lnTo>
                  <a:pt x="206883" y="81953"/>
                </a:lnTo>
                <a:lnTo>
                  <a:pt x="237096" y="109991"/>
                </a:lnTo>
                <a:lnTo>
                  <a:pt x="265785" y="141630"/>
                </a:lnTo>
                <a:lnTo>
                  <a:pt x="292836" y="176679"/>
                </a:lnTo>
                <a:lnTo>
                  <a:pt x="318135" y="214947"/>
                </a:lnTo>
                <a:lnTo>
                  <a:pt x="341566" y="256244"/>
                </a:lnTo>
                <a:lnTo>
                  <a:pt x="363016" y="300380"/>
                </a:lnTo>
                <a:lnTo>
                  <a:pt x="382371" y="347164"/>
                </a:lnTo>
                <a:lnTo>
                  <a:pt x="399516" y="396405"/>
                </a:lnTo>
                <a:lnTo>
                  <a:pt x="414337" y="447913"/>
                </a:lnTo>
                <a:lnTo>
                  <a:pt x="426720" y="501497"/>
                </a:lnTo>
                <a:lnTo>
                  <a:pt x="436549" y="556968"/>
                </a:lnTo>
                <a:lnTo>
                  <a:pt x="443712" y="614133"/>
                </a:lnTo>
                <a:lnTo>
                  <a:pt x="448094" y="672804"/>
                </a:lnTo>
                <a:lnTo>
                  <a:pt x="449580" y="732790"/>
                </a:lnTo>
              </a:path>
            </a:pathLst>
          </a:custGeom>
          <a:ln w="50676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02119" y="41605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04229" y="34277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97170" y="4095750"/>
            <a:ext cx="641350" cy="1793239"/>
          </a:xfrm>
          <a:custGeom>
            <a:avLst/>
            <a:gdLst/>
            <a:ahLst/>
            <a:cxnLst/>
            <a:rect l="l" t="t" r="r" b="b"/>
            <a:pathLst>
              <a:path w="641350" h="1793239">
                <a:moveTo>
                  <a:pt x="641350" y="0"/>
                </a:moveTo>
                <a:lnTo>
                  <a:pt x="640887" y="68710"/>
                </a:lnTo>
                <a:lnTo>
                  <a:pt x="639509" y="136764"/>
                </a:lnTo>
                <a:lnTo>
                  <a:pt x="637233" y="204116"/>
                </a:lnTo>
                <a:lnTo>
                  <a:pt x="634075" y="270720"/>
                </a:lnTo>
                <a:lnTo>
                  <a:pt x="630053" y="336530"/>
                </a:lnTo>
                <a:lnTo>
                  <a:pt x="625182" y="401499"/>
                </a:lnTo>
                <a:lnTo>
                  <a:pt x="619479" y="465582"/>
                </a:lnTo>
                <a:lnTo>
                  <a:pt x="612960" y="528732"/>
                </a:lnTo>
                <a:lnTo>
                  <a:pt x="605643" y="590903"/>
                </a:lnTo>
                <a:lnTo>
                  <a:pt x="597544" y="652050"/>
                </a:lnTo>
                <a:lnTo>
                  <a:pt x="588679" y="712126"/>
                </a:lnTo>
                <a:lnTo>
                  <a:pt x="579065" y="771084"/>
                </a:lnTo>
                <a:lnTo>
                  <a:pt x="568719" y="828880"/>
                </a:lnTo>
                <a:lnTo>
                  <a:pt x="557657" y="885466"/>
                </a:lnTo>
                <a:lnTo>
                  <a:pt x="545896" y="940797"/>
                </a:lnTo>
                <a:lnTo>
                  <a:pt x="533452" y="994826"/>
                </a:lnTo>
                <a:lnTo>
                  <a:pt x="520342" y="1047508"/>
                </a:lnTo>
                <a:lnTo>
                  <a:pt x="506582" y="1098797"/>
                </a:lnTo>
                <a:lnTo>
                  <a:pt x="492190" y="1148645"/>
                </a:lnTo>
                <a:lnTo>
                  <a:pt x="477181" y="1197008"/>
                </a:lnTo>
                <a:lnTo>
                  <a:pt x="461572" y="1243839"/>
                </a:lnTo>
                <a:lnTo>
                  <a:pt x="445380" y="1289092"/>
                </a:lnTo>
                <a:lnTo>
                  <a:pt x="428622" y="1332721"/>
                </a:lnTo>
                <a:lnTo>
                  <a:pt x="411314" y="1374679"/>
                </a:lnTo>
                <a:lnTo>
                  <a:pt x="393472" y="1414922"/>
                </a:lnTo>
                <a:lnTo>
                  <a:pt x="375113" y="1453402"/>
                </a:lnTo>
                <a:lnTo>
                  <a:pt x="356254" y="1490073"/>
                </a:lnTo>
                <a:lnTo>
                  <a:pt x="336911" y="1524890"/>
                </a:lnTo>
                <a:lnTo>
                  <a:pt x="317101" y="1557806"/>
                </a:lnTo>
                <a:lnTo>
                  <a:pt x="276146" y="1617751"/>
                </a:lnTo>
                <a:lnTo>
                  <a:pt x="233522" y="1669541"/>
                </a:lnTo>
                <a:lnTo>
                  <a:pt x="189361" y="1712805"/>
                </a:lnTo>
                <a:lnTo>
                  <a:pt x="143795" y="1747176"/>
                </a:lnTo>
                <a:lnTo>
                  <a:pt x="96958" y="1772285"/>
                </a:lnTo>
                <a:lnTo>
                  <a:pt x="48982" y="1787762"/>
                </a:lnTo>
                <a:lnTo>
                  <a:pt x="24608" y="1791774"/>
                </a:lnTo>
                <a:lnTo>
                  <a:pt x="0" y="1793239"/>
                </a:lnTo>
              </a:path>
            </a:pathLst>
          </a:custGeom>
          <a:ln w="50676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38520" y="5888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95900" y="40932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66559" y="4179570"/>
            <a:ext cx="835660" cy="2392680"/>
          </a:xfrm>
          <a:custGeom>
            <a:avLst/>
            <a:gdLst/>
            <a:ahLst/>
            <a:cxnLst/>
            <a:rect l="l" t="t" r="r" b="b"/>
            <a:pathLst>
              <a:path w="835659" h="2392679">
                <a:moveTo>
                  <a:pt x="835660" y="2392679"/>
                </a:moveTo>
                <a:lnTo>
                  <a:pt x="834390" y="2392679"/>
                </a:lnTo>
                <a:lnTo>
                  <a:pt x="810208" y="2391694"/>
                </a:lnTo>
                <a:lnTo>
                  <a:pt x="786198" y="2388756"/>
                </a:lnTo>
                <a:lnTo>
                  <a:pt x="738728" y="2377128"/>
                </a:lnTo>
                <a:lnTo>
                  <a:pt x="692054" y="2358009"/>
                </a:lnTo>
                <a:lnTo>
                  <a:pt x="646249" y="2331612"/>
                </a:lnTo>
                <a:lnTo>
                  <a:pt x="601387" y="2298150"/>
                </a:lnTo>
                <a:lnTo>
                  <a:pt x="557543" y="2257837"/>
                </a:lnTo>
                <a:lnTo>
                  <a:pt x="514791" y="2210886"/>
                </a:lnTo>
                <a:lnTo>
                  <a:pt x="473205" y="2157510"/>
                </a:lnTo>
                <a:lnTo>
                  <a:pt x="432858" y="2097922"/>
                </a:lnTo>
                <a:lnTo>
                  <a:pt x="393825" y="2032337"/>
                </a:lnTo>
                <a:lnTo>
                  <a:pt x="374825" y="1997362"/>
                </a:lnTo>
                <a:lnTo>
                  <a:pt x="356181" y="1960967"/>
                </a:lnTo>
                <a:lnTo>
                  <a:pt x="337902" y="1923179"/>
                </a:lnTo>
                <a:lnTo>
                  <a:pt x="319998" y="1884025"/>
                </a:lnTo>
                <a:lnTo>
                  <a:pt x="302478" y="1843531"/>
                </a:lnTo>
                <a:lnTo>
                  <a:pt x="285351" y="1801725"/>
                </a:lnTo>
                <a:lnTo>
                  <a:pt x="268627" y="1758632"/>
                </a:lnTo>
                <a:lnTo>
                  <a:pt x="252315" y="1714280"/>
                </a:lnTo>
                <a:lnTo>
                  <a:pt x="236423" y="1668694"/>
                </a:lnTo>
                <a:lnTo>
                  <a:pt x="220962" y="1621903"/>
                </a:lnTo>
                <a:lnTo>
                  <a:pt x="205941" y="1573932"/>
                </a:lnTo>
                <a:lnTo>
                  <a:pt x="191368" y="1524808"/>
                </a:lnTo>
                <a:lnTo>
                  <a:pt x="177254" y="1474558"/>
                </a:lnTo>
                <a:lnTo>
                  <a:pt x="163606" y="1423208"/>
                </a:lnTo>
                <a:lnTo>
                  <a:pt x="150436" y="1370785"/>
                </a:lnTo>
                <a:lnTo>
                  <a:pt x="137751" y="1317316"/>
                </a:lnTo>
                <a:lnTo>
                  <a:pt x="125561" y="1262828"/>
                </a:lnTo>
                <a:lnTo>
                  <a:pt x="113876" y="1207346"/>
                </a:lnTo>
                <a:lnTo>
                  <a:pt x="102705" y="1150898"/>
                </a:lnTo>
                <a:lnTo>
                  <a:pt x="92056" y="1093511"/>
                </a:lnTo>
                <a:lnTo>
                  <a:pt x="81939" y="1035211"/>
                </a:lnTo>
                <a:lnTo>
                  <a:pt x="72364" y="976024"/>
                </a:lnTo>
                <a:lnTo>
                  <a:pt x="63339" y="915978"/>
                </a:lnTo>
                <a:lnTo>
                  <a:pt x="54875" y="855098"/>
                </a:lnTo>
                <a:lnTo>
                  <a:pt x="46979" y="793413"/>
                </a:lnTo>
                <a:lnTo>
                  <a:pt x="39662" y="730947"/>
                </a:lnTo>
                <a:lnTo>
                  <a:pt x="32933" y="667729"/>
                </a:lnTo>
                <a:lnTo>
                  <a:pt x="26801" y="603785"/>
                </a:lnTo>
                <a:lnTo>
                  <a:pt x="21274" y="539141"/>
                </a:lnTo>
                <a:lnTo>
                  <a:pt x="16364" y="473823"/>
                </a:lnTo>
                <a:lnTo>
                  <a:pt x="12078" y="407860"/>
                </a:lnTo>
                <a:lnTo>
                  <a:pt x="8426" y="341277"/>
                </a:lnTo>
                <a:lnTo>
                  <a:pt x="5417" y="274101"/>
                </a:lnTo>
                <a:lnTo>
                  <a:pt x="3061" y="206358"/>
                </a:lnTo>
                <a:lnTo>
                  <a:pt x="1366" y="138076"/>
                </a:lnTo>
                <a:lnTo>
                  <a:pt x="343" y="69281"/>
                </a:lnTo>
                <a:lnTo>
                  <a:pt x="0" y="0"/>
                </a:lnTo>
              </a:path>
            </a:pathLst>
          </a:custGeom>
          <a:ln w="50676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02219" y="65722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66559" y="41795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62320" y="4265929"/>
            <a:ext cx="922019" cy="523240"/>
          </a:xfrm>
          <a:custGeom>
            <a:avLst/>
            <a:gdLst/>
            <a:ahLst/>
            <a:cxnLst/>
            <a:rect l="l" t="t" r="r" b="b"/>
            <a:pathLst>
              <a:path w="922020" h="523239">
                <a:moveTo>
                  <a:pt x="0" y="487680"/>
                </a:moveTo>
                <a:lnTo>
                  <a:pt x="5009" y="437010"/>
                </a:lnTo>
                <a:lnTo>
                  <a:pt x="14183" y="388017"/>
                </a:lnTo>
                <a:lnTo>
                  <a:pt x="27308" y="340917"/>
                </a:lnTo>
                <a:lnTo>
                  <a:pt x="44172" y="295929"/>
                </a:lnTo>
                <a:lnTo>
                  <a:pt x="64563" y="253271"/>
                </a:lnTo>
                <a:lnTo>
                  <a:pt x="88269" y="213159"/>
                </a:lnTo>
                <a:lnTo>
                  <a:pt x="115079" y="175811"/>
                </a:lnTo>
                <a:lnTo>
                  <a:pt x="144780" y="141446"/>
                </a:lnTo>
                <a:lnTo>
                  <a:pt x="177159" y="110280"/>
                </a:lnTo>
                <a:lnTo>
                  <a:pt x="212005" y="82532"/>
                </a:lnTo>
                <a:lnTo>
                  <a:pt x="249106" y="58419"/>
                </a:lnTo>
                <a:lnTo>
                  <a:pt x="288250" y="38159"/>
                </a:lnTo>
                <a:lnTo>
                  <a:pt x="329224" y="21969"/>
                </a:lnTo>
                <a:lnTo>
                  <a:pt x="371817" y="10068"/>
                </a:lnTo>
                <a:lnTo>
                  <a:pt x="415816" y="2672"/>
                </a:lnTo>
                <a:lnTo>
                  <a:pt x="461009" y="0"/>
                </a:lnTo>
                <a:lnTo>
                  <a:pt x="505511" y="2389"/>
                </a:lnTo>
                <a:lnTo>
                  <a:pt x="548794" y="9411"/>
                </a:lnTo>
                <a:lnTo>
                  <a:pt x="590667" y="20847"/>
                </a:lnTo>
                <a:lnTo>
                  <a:pt x="630939" y="36479"/>
                </a:lnTo>
                <a:lnTo>
                  <a:pt x="669420" y="56087"/>
                </a:lnTo>
                <a:lnTo>
                  <a:pt x="705918" y="79453"/>
                </a:lnTo>
                <a:lnTo>
                  <a:pt x="740244" y="106359"/>
                </a:lnTo>
                <a:lnTo>
                  <a:pt x="772206" y="136586"/>
                </a:lnTo>
                <a:lnTo>
                  <a:pt x="801613" y="169914"/>
                </a:lnTo>
                <a:lnTo>
                  <a:pt x="828276" y="206126"/>
                </a:lnTo>
                <a:lnTo>
                  <a:pt x="852002" y="245002"/>
                </a:lnTo>
                <a:lnTo>
                  <a:pt x="872601" y="286324"/>
                </a:lnTo>
                <a:lnTo>
                  <a:pt x="889883" y="329874"/>
                </a:lnTo>
                <a:lnTo>
                  <a:pt x="903657" y="375431"/>
                </a:lnTo>
                <a:lnTo>
                  <a:pt x="913731" y="422779"/>
                </a:lnTo>
                <a:lnTo>
                  <a:pt x="919916" y="471698"/>
                </a:lnTo>
                <a:lnTo>
                  <a:pt x="922020" y="521970"/>
                </a:lnTo>
                <a:lnTo>
                  <a:pt x="922020" y="523240"/>
                </a:lnTo>
              </a:path>
            </a:pathLst>
          </a:custGeom>
          <a:ln w="50676">
            <a:solidFill>
              <a:srgbClr val="3366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84340" y="4789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3366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62320" y="4265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3366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220970" y="4739640"/>
            <a:ext cx="657860" cy="1275080"/>
          </a:xfrm>
          <a:custGeom>
            <a:avLst/>
            <a:gdLst/>
            <a:ahLst/>
            <a:cxnLst/>
            <a:rect l="l" t="t" r="r" b="b"/>
            <a:pathLst>
              <a:path w="657860" h="1275079">
                <a:moveTo>
                  <a:pt x="657859" y="0"/>
                </a:moveTo>
                <a:lnTo>
                  <a:pt x="657101" y="61723"/>
                </a:lnTo>
                <a:lnTo>
                  <a:pt x="654847" y="122688"/>
                </a:lnTo>
                <a:lnTo>
                  <a:pt x="651133" y="182827"/>
                </a:lnTo>
                <a:lnTo>
                  <a:pt x="645993" y="242076"/>
                </a:lnTo>
                <a:lnTo>
                  <a:pt x="639463" y="300365"/>
                </a:lnTo>
                <a:lnTo>
                  <a:pt x="631575" y="357631"/>
                </a:lnTo>
                <a:lnTo>
                  <a:pt x="622365" y="413805"/>
                </a:lnTo>
                <a:lnTo>
                  <a:pt x="611868" y="468822"/>
                </a:lnTo>
                <a:lnTo>
                  <a:pt x="600117" y="522614"/>
                </a:lnTo>
                <a:lnTo>
                  <a:pt x="587147" y="575116"/>
                </a:lnTo>
                <a:lnTo>
                  <a:pt x="572994" y="626261"/>
                </a:lnTo>
                <a:lnTo>
                  <a:pt x="557691" y="675982"/>
                </a:lnTo>
                <a:lnTo>
                  <a:pt x="541272" y="724213"/>
                </a:lnTo>
                <a:lnTo>
                  <a:pt x="523773" y="770887"/>
                </a:lnTo>
                <a:lnTo>
                  <a:pt x="505228" y="815938"/>
                </a:lnTo>
                <a:lnTo>
                  <a:pt x="485671" y="859300"/>
                </a:lnTo>
                <a:lnTo>
                  <a:pt x="465137" y="900906"/>
                </a:lnTo>
                <a:lnTo>
                  <a:pt x="443660" y="940689"/>
                </a:lnTo>
                <a:lnTo>
                  <a:pt x="421276" y="978583"/>
                </a:lnTo>
                <a:lnTo>
                  <a:pt x="398017" y="1014521"/>
                </a:lnTo>
                <a:lnTo>
                  <a:pt x="373920" y="1048437"/>
                </a:lnTo>
                <a:lnTo>
                  <a:pt x="349018" y="1080265"/>
                </a:lnTo>
                <a:lnTo>
                  <a:pt x="323346" y="1109937"/>
                </a:lnTo>
                <a:lnTo>
                  <a:pt x="269830" y="1162551"/>
                </a:lnTo>
                <a:lnTo>
                  <a:pt x="213648" y="1205746"/>
                </a:lnTo>
                <a:lnTo>
                  <a:pt x="155075" y="1238991"/>
                </a:lnTo>
                <a:lnTo>
                  <a:pt x="94389" y="1261754"/>
                </a:lnTo>
                <a:lnTo>
                  <a:pt x="31865" y="1273502"/>
                </a:lnTo>
                <a:lnTo>
                  <a:pt x="0" y="1275080"/>
                </a:lnTo>
              </a:path>
            </a:pathLst>
          </a:custGeom>
          <a:ln w="50676">
            <a:solidFill>
              <a:srgbClr val="3366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878829" y="6014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3366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219700" y="4739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3366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84340" y="4815840"/>
            <a:ext cx="855980" cy="1699260"/>
          </a:xfrm>
          <a:custGeom>
            <a:avLst/>
            <a:gdLst/>
            <a:ahLst/>
            <a:cxnLst/>
            <a:rect l="l" t="t" r="r" b="b"/>
            <a:pathLst>
              <a:path w="855979" h="1699259">
                <a:moveTo>
                  <a:pt x="855979" y="1699260"/>
                </a:moveTo>
                <a:lnTo>
                  <a:pt x="854709" y="1699260"/>
                </a:lnTo>
                <a:lnTo>
                  <a:pt x="823350" y="1698139"/>
                </a:lnTo>
                <a:lnTo>
                  <a:pt x="792277" y="1694803"/>
                </a:lnTo>
                <a:lnTo>
                  <a:pt x="731068" y="1681637"/>
                </a:lnTo>
                <a:lnTo>
                  <a:pt x="671235" y="1660069"/>
                </a:lnTo>
                <a:lnTo>
                  <a:pt x="612932" y="1630406"/>
                </a:lnTo>
                <a:lnTo>
                  <a:pt x="556314" y="1592956"/>
                </a:lnTo>
                <a:lnTo>
                  <a:pt x="501533" y="1548025"/>
                </a:lnTo>
                <a:lnTo>
                  <a:pt x="448744" y="1495920"/>
                </a:lnTo>
                <a:lnTo>
                  <a:pt x="423145" y="1467273"/>
                </a:lnTo>
                <a:lnTo>
                  <a:pt x="398101" y="1436948"/>
                </a:lnTo>
                <a:lnTo>
                  <a:pt x="373632" y="1404983"/>
                </a:lnTo>
                <a:lnTo>
                  <a:pt x="349757" y="1371417"/>
                </a:lnTo>
                <a:lnTo>
                  <a:pt x="326496" y="1336287"/>
                </a:lnTo>
                <a:lnTo>
                  <a:pt x="303867" y="1299633"/>
                </a:lnTo>
                <a:lnTo>
                  <a:pt x="281891" y="1261492"/>
                </a:lnTo>
                <a:lnTo>
                  <a:pt x="260585" y="1221904"/>
                </a:lnTo>
                <a:lnTo>
                  <a:pt x="239969" y="1180905"/>
                </a:lnTo>
                <a:lnTo>
                  <a:pt x="220063" y="1138536"/>
                </a:lnTo>
                <a:lnTo>
                  <a:pt x="200886" y="1094834"/>
                </a:lnTo>
                <a:lnTo>
                  <a:pt x="182457" y="1049837"/>
                </a:lnTo>
                <a:lnTo>
                  <a:pt x="164795" y="1003584"/>
                </a:lnTo>
                <a:lnTo>
                  <a:pt x="147919" y="956113"/>
                </a:lnTo>
                <a:lnTo>
                  <a:pt x="131849" y="907464"/>
                </a:lnTo>
                <a:lnTo>
                  <a:pt x="116604" y="857673"/>
                </a:lnTo>
                <a:lnTo>
                  <a:pt x="102204" y="806780"/>
                </a:lnTo>
                <a:lnTo>
                  <a:pt x="88666" y="754822"/>
                </a:lnTo>
                <a:lnTo>
                  <a:pt x="76011" y="701839"/>
                </a:lnTo>
                <a:lnTo>
                  <a:pt x="64258" y="647868"/>
                </a:lnTo>
                <a:lnTo>
                  <a:pt x="53427" y="592948"/>
                </a:lnTo>
                <a:lnTo>
                  <a:pt x="43535" y="537118"/>
                </a:lnTo>
                <a:lnTo>
                  <a:pt x="34603" y="480415"/>
                </a:lnTo>
                <a:lnTo>
                  <a:pt x="26650" y="422879"/>
                </a:lnTo>
                <a:lnTo>
                  <a:pt x="19695" y="364547"/>
                </a:lnTo>
                <a:lnTo>
                  <a:pt x="13757" y="305458"/>
                </a:lnTo>
                <a:lnTo>
                  <a:pt x="8856" y="245650"/>
                </a:lnTo>
                <a:lnTo>
                  <a:pt x="5010" y="185162"/>
                </a:lnTo>
                <a:lnTo>
                  <a:pt x="2239" y="124032"/>
                </a:lnTo>
                <a:lnTo>
                  <a:pt x="563" y="62298"/>
                </a:lnTo>
                <a:lnTo>
                  <a:pt x="0" y="0"/>
                </a:lnTo>
              </a:path>
            </a:pathLst>
          </a:custGeom>
          <a:ln w="50676">
            <a:solidFill>
              <a:srgbClr val="3366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40319" y="65151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3366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84340" y="48145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3366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324600" y="3581400"/>
            <a:ext cx="0" cy="509270"/>
          </a:xfrm>
          <a:custGeom>
            <a:avLst/>
            <a:gdLst/>
            <a:ahLst/>
            <a:cxnLst/>
            <a:rect l="l" t="t" r="r" b="b"/>
            <a:pathLst>
              <a:path h="509270">
                <a:moveTo>
                  <a:pt x="0" y="0"/>
                </a:moveTo>
                <a:lnTo>
                  <a:pt x="0" y="50926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286500" y="4065270"/>
            <a:ext cx="76200" cy="1257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377430" y="3263900"/>
            <a:ext cx="1631314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105" dirty="0">
                <a:solidFill>
                  <a:srgbClr val="2A5380"/>
                </a:solidFill>
                <a:latin typeface="Arial"/>
                <a:cs typeface="Arial"/>
              </a:rPr>
              <a:t>overlap </a:t>
            </a:r>
            <a:r>
              <a:rPr sz="2000" spc="90" dirty="0">
                <a:solidFill>
                  <a:srgbClr val="2A5380"/>
                </a:solidFill>
                <a:latin typeface="Arial"/>
                <a:cs typeface="Arial"/>
              </a:rPr>
              <a:t>in  </a:t>
            </a:r>
            <a:r>
              <a:rPr sz="2000" spc="105" dirty="0">
                <a:solidFill>
                  <a:srgbClr val="2A5380"/>
                </a:solidFill>
                <a:latin typeface="Arial"/>
                <a:cs typeface="Arial"/>
              </a:rPr>
              <a:t>the</a:t>
            </a:r>
            <a:r>
              <a:rPr sz="2000" spc="-130" dirty="0">
                <a:solidFill>
                  <a:srgbClr val="2A5380"/>
                </a:solidFill>
                <a:latin typeface="Arial"/>
                <a:cs typeface="Arial"/>
              </a:rPr>
              <a:t> </a:t>
            </a:r>
            <a:r>
              <a:rPr sz="2000" spc="110" dirty="0">
                <a:solidFill>
                  <a:srgbClr val="2A5380"/>
                </a:solidFill>
                <a:latin typeface="Arial"/>
                <a:cs typeface="Arial"/>
              </a:rPr>
              <a:t>activated  </a:t>
            </a:r>
            <a:r>
              <a:rPr sz="2000" spc="100" dirty="0">
                <a:solidFill>
                  <a:srgbClr val="2A5380"/>
                </a:solidFill>
                <a:latin typeface="Arial"/>
                <a:cs typeface="Arial"/>
              </a:rPr>
              <a:t>complex  </a:t>
            </a:r>
            <a:r>
              <a:rPr sz="2000" spc="120" dirty="0">
                <a:solidFill>
                  <a:srgbClr val="2A5380"/>
                </a:solidFill>
                <a:latin typeface="Arial"/>
                <a:cs typeface="Arial"/>
              </a:rPr>
              <a:t>lowers </a:t>
            </a:r>
            <a:r>
              <a:rPr sz="2000" spc="105" dirty="0">
                <a:solidFill>
                  <a:srgbClr val="2A5380"/>
                </a:solidFill>
                <a:latin typeface="Arial"/>
                <a:cs typeface="Arial"/>
              </a:rPr>
              <a:t>the  activation  energy</a:t>
            </a:r>
            <a:endParaRPr sz="20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721100" y="3263900"/>
            <a:ext cx="1054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70" dirty="0">
                <a:solidFill>
                  <a:srgbClr val="2A5380"/>
                </a:solidFill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643629" y="5892800"/>
            <a:ext cx="3194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50" dirty="0">
                <a:solidFill>
                  <a:srgbClr val="2A5380"/>
                </a:solidFill>
                <a:latin typeface="Arial"/>
                <a:cs typeface="Arial"/>
              </a:rPr>
              <a:t>Br</a:t>
            </a:r>
            <a:endParaRPr sz="20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653029" y="6104890"/>
            <a:ext cx="863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120" dirty="0">
                <a:solidFill>
                  <a:srgbClr val="2A5380"/>
                </a:solidFill>
                <a:latin typeface="Arial"/>
                <a:cs typeface="Arial"/>
              </a:rPr>
              <a:t>critical  </a:t>
            </a:r>
            <a:r>
              <a:rPr sz="1800" spc="85" dirty="0">
                <a:solidFill>
                  <a:srgbClr val="2A5380"/>
                </a:solidFill>
                <a:latin typeface="Arial"/>
                <a:cs typeface="Arial"/>
              </a:rPr>
              <a:t>o</a:t>
            </a:r>
            <a:r>
              <a:rPr sz="1800" spc="65" dirty="0">
                <a:solidFill>
                  <a:srgbClr val="2A5380"/>
                </a:solidFill>
                <a:latin typeface="Arial"/>
                <a:cs typeface="Arial"/>
              </a:rPr>
              <a:t>v</a:t>
            </a:r>
            <a:r>
              <a:rPr sz="1800" spc="155" dirty="0">
                <a:solidFill>
                  <a:srgbClr val="2A5380"/>
                </a:solidFill>
                <a:latin typeface="Arial"/>
                <a:cs typeface="Arial"/>
              </a:rPr>
              <a:t>e</a:t>
            </a:r>
            <a:r>
              <a:rPr sz="1800" spc="95" dirty="0">
                <a:solidFill>
                  <a:srgbClr val="2A5380"/>
                </a:solidFill>
                <a:latin typeface="Arial"/>
                <a:cs typeface="Arial"/>
              </a:rPr>
              <a:t>r</a:t>
            </a:r>
            <a:r>
              <a:rPr sz="1800" spc="85" dirty="0">
                <a:solidFill>
                  <a:srgbClr val="2A5380"/>
                </a:solidFill>
                <a:latin typeface="Arial"/>
                <a:cs typeface="Arial"/>
              </a:rPr>
              <a:t>l</a:t>
            </a:r>
            <a:r>
              <a:rPr sz="1800" spc="90" dirty="0">
                <a:solidFill>
                  <a:srgbClr val="2A5380"/>
                </a:solidFill>
                <a:latin typeface="Arial"/>
                <a:cs typeface="Arial"/>
              </a:rPr>
              <a:t>ap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6289" y="2547620"/>
            <a:ext cx="53066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490" dirty="0">
                <a:latin typeface="Arial Black"/>
                <a:cs typeface="Arial Black"/>
              </a:rPr>
              <a:t>Vinyl </a:t>
            </a:r>
            <a:r>
              <a:rPr sz="4400" b="0" spc="-495" dirty="0">
                <a:latin typeface="Arial Black"/>
                <a:cs typeface="Arial Black"/>
              </a:rPr>
              <a:t>and aryl</a:t>
            </a:r>
            <a:r>
              <a:rPr sz="4400" b="0" spc="200" dirty="0">
                <a:latin typeface="Arial Black"/>
                <a:cs typeface="Arial Black"/>
              </a:rPr>
              <a:t> </a:t>
            </a:r>
            <a:r>
              <a:rPr sz="4400" b="0" spc="-495" dirty="0">
                <a:latin typeface="Arial Black"/>
                <a:cs typeface="Arial Black"/>
              </a:rPr>
              <a:t>halides</a:t>
            </a:r>
            <a:endParaRPr sz="4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" y="533400"/>
            <a:ext cx="8268970" cy="580390"/>
          </a:xfrm>
          <a:custGeom>
            <a:avLst/>
            <a:gdLst/>
            <a:ahLst/>
            <a:cxnLst/>
            <a:rect l="l" t="t" r="r" b="b"/>
            <a:pathLst>
              <a:path w="8268970" h="580390">
                <a:moveTo>
                  <a:pt x="0" y="0"/>
                </a:moveTo>
                <a:lnTo>
                  <a:pt x="8268970" y="0"/>
                </a:lnTo>
                <a:lnTo>
                  <a:pt x="8268970" y="580389"/>
                </a:lnTo>
                <a:lnTo>
                  <a:pt x="0" y="580389"/>
                </a:lnTo>
                <a:lnTo>
                  <a:pt x="0" y="0"/>
                </a:lnTo>
                <a:close/>
              </a:path>
            </a:pathLst>
          </a:custGeom>
          <a:solidFill>
            <a:srgbClr val="2A53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7490" y="567690"/>
            <a:ext cx="81114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spc="-5" dirty="0">
                <a:solidFill>
                  <a:srgbClr val="336698"/>
                </a:solidFill>
                <a:latin typeface="Arial"/>
                <a:cs typeface="Arial"/>
              </a:rPr>
              <a:t>Vinyl and aryl halides do </a:t>
            </a:r>
            <a:r>
              <a:rPr sz="2800" b="0" dirty="0">
                <a:solidFill>
                  <a:srgbClr val="336698"/>
                </a:solidFill>
                <a:latin typeface="Arial"/>
                <a:cs typeface="Arial"/>
              </a:rPr>
              <a:t>not </a:t>
            </a:r>
            <a:r>
              <a:rPr sz="2800" b="0" spc="-5" dirty="0">
                <a:solidFill>
                  <a:srgbClr val="336698"/>
                </a:solidFill>
                <a:latin typeface="Arial"/>
                <a:cs typeface="Arial"/>
              </a:rPr>
              <a:t>undergo </a:t>
            </a:r>
            <a:r>
              <a:rPr sz="2800" b="0" spc="30" dirty="0">
                <a:solidFill>
                  <a:srgbClr val="336698"/>
                </a:solidFill>
                <a:latin typeface="Arial"/>
                <a:cs typeface="Arial"/>
              </a:rPr>
              <a:t>S</a:t>
            </a:r>
            <a:r>
              <a:rPr sz="2400" b="0" spc="44" baseline="-24305" dirty="0">
                <a:solidFill>
                  <a:srgbClr val="336698"/>
                </a:solidFill>
                <a:latin typeface="Arial"/>
                <a:cs typeface="Arial"/>
              </a:rPr>
              <a:t>N</a:t>
            </a:r>
            <a:r>
              <a:rPr sz="2800" b="0" spc="30" dirty="0">
                <a:solidFill>
                  <a:srgbClr val="336698"/>
                </a:solidFill>
                <a:latin typeface="Arial"/>
                <a:cs typeface="Arial"/>
              </a:rPr>
              <a:t>1</a:t>
            </a:r>
            <a:r>
              <a:rPr sz="2800" b="0" spc="-25" dirty="0">
                <a:solidFill>
                  <a:srgbClr val="336698"/>
                </a:solidFill>
                <a:latin typeface="Arial"/>
                <a:cs typeface="Arial"/>
              </a:rPr>
              <a:t> </a:t>
            </a:r>
            <a:r>
              <a:rPr sz="2800" b="0" spc="-5" dirty="0">
                <a:solidFill>
                  <a:srgbClr val="336698"/>
                </a:solidFill>
                <a:latin typeface="Arial"/>
                <a:cs typeface="Arial"/>
              </a:rPr>
              <a:t>because: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0" y="1738629"/>
            <a:ext cx="6848216" cy="4342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890" y="415290"/>
            <a:ext cx="81114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spc="-5" dirty="0">
                <a:solidFill>
                  <a:srgbClr val="336698"/>
                </a:solidFill>
                <a:latin typeface="Arial"/>
                <a:cs typeface="Arial"/>
              </a:rPr>
              <a:t>Vinyl and aryl halides do not undergo </a:t>
            </a:r>
            <a:r>
              <a:rPr sz="2800" b="0" spc="30" dirty="0">
                <a:solidFill>
                  <a:srgbClr val="336698"/>
                </a:solidFill>
                <a:latin typeface="Arial"/>
                <a:cs typeface="Arial"/>
              </a:rPr>
              <a:t>S</a:t>
            </a:r>
            <a:r>
              <a:rPr sz="2400" b="0" spc="44" baseline="-24305" dirty="0">
                <a:solidFill>
                  <a:srgbClr val="336698"/>
                </a:solidFill>
                <a:latin typeface="Arial"/>
                <a:cs typeface="Arial"/>
              </a:rPr>
              <a:t>N</a:t>
            </a:r>
            <a:r>
              <a:rPr sz="2800" b="0" spc="30" dirty="0">
                <a:solidFill>
                  <a:srgbClr val="336698"/>
                </a:solidFill>
                <a:latin typeface="Arial"/>
                <a:cs typeface="Arial"/>
              </a:rPr>
              <a:t>2</a:t>
            </a:r>
            <a:r>
              <a:rPr sz="2800" b="0" spc="-15" dirty="0">
                <a:solidFill>
                  <a:srgbClr val="336698"/>
                </a:solidFill>
                <a:latin typeface="Arial"/>
                <a:cs typeface="Arial"/>
              </a:rPr>
              <a:t> </a:t>
            </a:r>
            <a:r>
              <a:rPr sz="2800" b="0" spc="-5" dirty="0">
                <a:solidFill>
                  <a:srgbClr val="336698"/>
                </a:solidFill>
                <a:latin typeface="Arial"/>
                <a:cs typeface="Arial"/>
              </a:rPr>
              <a:t>because: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0" y="1305560"/>
            <a:ext cx="6553200" cy="3066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8879" y="2852420"/>
            <a:ext cx="40525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585" dirty="0">
                <a:latin typeface="Arial Black"/>
                <a:cs typeface="Arial Black"/>
              </a:rPr>
              <a:t>Cyclic</a:t>
            </a:r>
            <a:r>
              <a:rPr sz="4800" b="0" spc="-330" dirty="0">
                <a:latin typeface="Arial Black"/>
                <a:cs typeface="Arial Black"/>
              </a:rPr>
              <a:t> </a:t>
            </a:r>
            <a:r>
              <a:rPr sz="4800" b="0" spc="-615" dirty="0">
                <a:latin typeface="Arial Black"/>
                <a:cs typeface="Arial Black"/>
              </a:rPr>
              <a:t>systems</a:t>
            </a:r>
            <a:endParaRPr sz="4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98340" y="1115059"/>
            <a:ext cx="33280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52169">
              <a:lnSpc>
                <a:spcPct val="100000"/>
              </a:lnSpc>
              <a:spcBef>
                <a:spcPts val="100"/>
              </a:spcBef>
            </a:pPr>
            <a:r>
              <a:rPr sz="1800" b="1" spc="75" dirty="0">
                <a:solidFill>
                  <a:srgbClr val="FF0000"/>
                </a:solidFill>
                <a:latin typeface="Arial"/>
                <a:cs typeface="Arial"/>
              </a:rPr>
              <a:t>-- </a:t>
            </a:r>
            <a:r>
              <a:rPr sz="1800" b="1" spc="30" dirty="0">
                <a:solidFill>
                  <a:srgbClr val="FF0000"/>
                </a:solidFill>
                <a:latin typeface="Arial"/>
                <a:cs typeface="Arial"/>
              </a:rPr>
              <a:t>You </a:t>
            </a:r>
            <a:r>
              <a:rPr sz="1800" b="1" spc="35" dirty="0">
                <a:solidFill>
                  <a:srgbClr val="FF0000"/>
                </a:solidFill>
                <a:latin typeface="Arial"/>
                <a:cs typeface="Arial"/>
              </a:rPr>
              <a:t>cannot </a:t>
            </a:r>
            <a:r>
              <a:rPr sz="1800" b="1" spc="10" dirty="0">
                <a:solidFill>
                  <a:srgbClr val="FF0000"/>
                </a:solidFill>
                <a:latin typeface="Arial"/>
                <a:cs typeface="Arial"/>
              </a:rPr>
              <a:t>form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  </a:t>
            </a:r>
            <a:r>
              <a:rPr sz="1800" b="1" spc="50" dirty="0">
                <a:solidFill>
                  <a:srgbClr val="FF0000"/>
                </a:solidFill>
                <a:latin typeface="Arial"/>
                <a:cs typeface="Arial"/>
              </a:rPr>
              <a:t>carbocation</a:t>
            </a:r>
            <a:endParaRPr sz="1800">
              <a:latin typeface="Arial"/>
              <a:cs typeface="Arial"/>
            </a:endParaRPr>
          </a:p>
          <a:p>
            <a:pPr marL="347980">
              <a:lnSpc>
                <a:spcPct val="100000"/>
              </a:lnSpc>
            </a:pPr>
            <a:r>
              <a:rPr sz="1800" b="1" spc="20" dirty="0">
                <a:solidFill>
                  <a:srgbClr val="FF0000"/>
                </a:solidFill>
                <a:latin typeface="Arial"/>
                <a:cs typeface="Arial"/>
              </a:rPr>
              <a:t>at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1800" b="1" spc="60" dirty="0">
                <a:solidFill>
                  <a:srgbClr val="FF0000"/>
                </a:solidFill>
                <a:latin typeface="Arial"/>
                <a:cs typeface="Arial"/>
              </a:rPr>
              <a:t>bridgehead</a:t>
            </a:r>
            <a:r>
              <a:rPr sz="1800" b="1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40" dirty="0">
                <a:solidFill>
                  <a:srgbClr val="FF0000"/>
                </a:solidFill>
                <a:latin typeface="Arial"/>
                <a:cs typeface="Arial"/>
              </a:rPr>
              <a:t>position.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469" y="1091756"/>
            <a:ext cx="3602990" cy="5822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1800" b="1" spc="30" dirty="0">
                <a:solidFill>
                  <a:srgbClr val="FF0000"/>
                </a:solidFill>
                <a:latin typeface="Arial"/>
                <a:cs typeface="Arial"/>
              </a:rPr>
              <a:t>You </a:t>
            </a:r>
            <a:r>
              <a:rPr sz="1800" b="1" spc="35" dirty="0">
                <a:solidFill>
                  <a:srgbClr val="FF0000"/>
                </a:solidFill>
                <a:latin typeface="Arial"/>
                <a:cs typeface="Arial"/>
              </a:rPr>
              <a:t>can’t </a:t>
            </a:r>
            <a:r>
              <a:rPr sz="1800" b="1" spc="60" dirty="0">
                <a:solidFill>
                  <a:srgbClr val="FF0000"/>
                </a:solidFill>
                <a:latin typeface="Arial"/>
                <a:cs typeface="Arial"/>
              </a:rPr>
              <a:t>have </a:t>
            </a:r>
            <a:r>
              <a:rPr sz="1850" b="1" i="1" spc="-130" dirty="0">
                <a:solidFill>
                  <a:srgbClr val="FF0000"/>
                </a:solidFill>
                <a:latin typeface="Arial"/>
                <a:cs typeface="Arial"/>
              </a:rPr>
              <a:t>p </a:t>
            </a:r>
            <a:r>
              <a:rPr sz="1800" b="1" spc="40" dirty="0">
                <a:solidFill>
                  <a:srgbClr val="FF0000"/>
                </a:solidFill>
                <a:latin typeface="Arial"/>
                <a:cs typeface="Arial"/>
              </a:rPr>
              <a:t>orbitals 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on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  </a:t>
            </a:r>
            <a:r>
              <a:rPr sz="1800" b="1" spc="60" dirty="0">
                <a:solidFill>
                  <a:srgbClr val="FF0000"/>
                </a:solidFill>
                <a:latin typeface="Arial"/>
                <a:cs typeface="Arial"/>
              </a:rPr>
              <a:t>bridgehead</a:t>
            </a:r>
            <a:r>
              <a:rPr sz="1800" b="1" spc="3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FF0000"/>
                </a:solidFill>
                <a:latin typeface="Arial"/>
                <a:cs typeface="Arial"/>
              </a:rPr>
              <a:t>position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60" y="339090"/>
            <a:ext cx="2744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0" dirty="0">
                <a:solidFill>
                  <a:srgbClr val="FF0000"/>
                </a:solidFill>
                <a:latin typeface="Arial"/>
                <a:cs typeface="Arial"/>
              </a:rPr>
              <a:t>rigid </a:t>
            </a:r>
            <a:r>
              <a:rPr sz="1800" b="1" spc="25" dirty="0">
                <a:solidFill>
                  <a:srgbClr val="FF0000"/>
                </a:solidFill>
                <a:latin typeface="Arial"/>
                <a:cs typeface="Arial"/>
              </a:rPr>
              <a:t>bicyclic</a:t>
            </a:r>
            <a:r>
              <a:rPr sz="1800"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60" dirty="0">
                <a:solidFill>
                  <a:srgbClr val="FF0000"/>
                </a:solidFill>
                <a:latin typeface="Arial"/>
                <a:cs typeface="Arial"/>
              </a:rPr>
              <a:t>molecule.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30120" y="4847590"/>
            <a:ext cx="368300" cy="749300"/>
          </a:xfrm>
          <a:custGeom>
            <a:avLst/>
            <a:gdLst/>
            <a:ahLst/>
            <a:cxnLst/>
            <a:rect l="l" t="t" r="r" b="b"/>
            <a:pathLst>
              <a:path w="368300" h="749300">
                <a:moveTo>
                  <a:pt x="184150" y="0"/>
                </a:moveTo>
                <a:lnTo>
                  <a:pt x="125008" y="18602"/>
                </a:lnTo>
                <a:lnTo>
                  <a:pt x="74340" y="70794"/>
                </a:lnTo>
                <a:lnTo>
                  <a:pt x="53022" y="107791"/>
                </a:lnTo>
                <a:lnTo>
                  <a:pt x="34828" y="151150"/>
                </a:lnTo>
                <a:lnTo>
                  <a:pt x="20093" y="200193"/>
                </a:lnTo>
                <a:lnTo>
                  <a:pt x="9154" y="254243"/>
                </a:lnTo>
                <a:lnTo>
                  <a:pt x="2344" y="312621"/>
                </a:lnTo>
                <a:lnTo>
                  <a:pt x="0" y="374650"/>
                </a:lnTo>
                <a:lnTo>
                  <a:pt x="2344" y="436678"/>
                </a:lnTo>
                <a:lnTo>
                  <a:pt x="9154" y="495056"/>
                </a:lnTo>
                <a:lnTo>
                  <a:pt x="20093" y="549106"/>
                </a:lnTo>
                <a:lnTo>
                  <a:pt x="34828" y="598149"/>
                </a:lnTo>
                <a:lnTo>
                  <a:pt x="53022" y="641508"/>
                </a:lnTo>
                <a:lnTo>
                  <a:pt x="74340" y="678505"/>
                </a:lnTo>
                <a:lnTo>
                  <a:pt x="98447" y="708460"/>
                </a:lnTo>
                <a:lnTo>
                  <a:pt x="153687" y="744536"/>
                </a:lnTo>
                <a:lnTo>
                  <a:pt x="184150" y="749300"/>
                </a:lnTo>
                <a:lnTo>
                  <a:pt x="214612" y="744536"/>
                </a:lnTo>
                <a:lnTo>
                  <a:pt x="269852" y="708460"/>
                </a:lnTo>
                <a:lnTo>
                  <a:pt x="293959" y="678505"/>
                </a:lnTo>
                <a:lnTo>
                  <a:pt x="315277" y="641508"/>
                </a:lnTo>
                <a:lnTo>
                  <a:pt x="333471" y="598149"/>
                </a:lnTo>
                <a:lnTo>
                  <a:pt x="348206" y="549106"/>
                </a:lnTo>
                <a:lnTo>
                  <a:pt x="359145" y="495056"/>
                </a:lnTo>
                <a:lnTo>
                  <a:pt x="365955" y="436678"/>
                </a:lnTo>
                <a:lnTo>
                  <a:pt x="368300" y="374650"/>
                </a:lnTo>
                <a:lnTo>
                  <a:pt x="365955" y="312621"/>
                </a:lnTo>
                <a:lnTo>
                  <a:pt x="359145" y="254243"/>
                </a:lnTo>
                <a:lnTo>
                  <a:pt x="348206" y="200193"/>
                </a:lnTo>
                <a:lnTo>
                  <a:pt x="333471" y="151150"/>
                </a:lnTo>
                <a:lnTo>
                  <a:pt x="315277" y="107791"/>
                </a:lnTo>
                <a:lnTo>
                  <a:pt x="293959" y="70794"/>
                </a:lnTo>
                <a:lnTo>
                  <a:pt x="269852" y="40839"/>
                </a:lnTo>
                <a:lnTo>
                  <a:pt x="214612" y="4763"/>
                </a:lnTo>
                <a:lnTo>
                  <a:pt x="184150" y="0"/>
                </a:lnTo>
                <a:close/>
              </a:path>
            </a:pathLst>
          </a:custGeom>
          <a:solidFill>
            <a:srgbClr val="0098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30120" y="4003040"/>
            <a:ext cx="368300" cy="749300"/>
          </a:xfrm>
          <a:custGeom>
            <a:avLst/>
            <a:gdLst/>
            <a:ahLst/>
            <a:cxnLst/>
            <a:rect l="l" t="t" r="r" b="b"/>
            <a:pathLst>
              <a:path w="368300" h="749300">
                <a:moveTo>
                  <a:pt x="184150" y="0"/>
                </a:moveTo>
                <a:lnTo>
                  <a:pt x="125008" y="18602"/>
                </a:lnTo>
                <a:lnTo>
                  <a:pt x="74340" y="70794"/>
                </a:lnTo>
                <a:lnTo>
                  <a:pt x="53022" y="107791"/>
                </a:lnTo>
                <a:lnTo>
                  <a:pt x="34828" y="151150"/>
                </a:lnTo>
                <a:lnTo>
                  <a:pt x="20093" y="200193"/>
                </a:lnTo>
                <a:lnTo>
                  <a:pt x="9154" y="254243"/>
                </a:lnTo>
                <a:lnTo>
                  <a:pt x="2344" y="312621"/>
                </a:lnTo>
                <a:lnTo>
                  <a:pt x="0" y="374650"/>
                </a:lnTo>
                <a:lnTo>
                  <a:pt x="2344" y="436678"/>
                </a:lnTo>
                <a:lnTo>
                  <a:pt x="9154" y="495056"/>
                </a:lnTo>
                <a:lnTo>
                  <a:pt x="20093" y="549106"/>
                </a:lnTo>
                <a:lnTo>
                  <a:pt x="34828" y="598149"/>
                </a:lnTo>
                <a:lnTo>
                  <a:pt x="53022" y="641508"/>
                </a:lnTo>
                <a:lnTo>
                  <a:pt x="74340" y="678505"/>
                </a:lnTo>
                <a:lnTo>
                  <a:pt x="98447" y="708460"/>
                </a:lnTo>
                <a:lnTo>
                  <a:pt x="153687" y="744536"/>
                </a:lnTo>
                <a:lnTo>
                  <a:pt x="184150" y="749300"/>
                </a:lnTo>
                <a:lnTo>
                  <a:pt x="214612" y="744536"/>
                </a:lnTo>
                <a:lnTo>
                  <a:pt x="269852" y="708460"/>
                </a:lnTo>
                <a:lnTo>
                  <a:pt x="293959" y="678505"/>
                </a:lnTo>
                <a:lnTo>
                  <a:pt x="315277" y="641508"/>
                </a:lnTo>
                <a:lnTo>
                  <a:pt x="333471" y="598149"/>
                </a:lnTo>
                <a:lnTo>
                  <a:pt x="348206" y="549106"/>
                </a:lnTo>
                <a:lnTo>
                  <a:pt x="359145" y="495056"/>
                </a:lnTo>
                <a:lnTo>
                  <a:pt x="365955" y="436678"/>
                </a:lnTo>
                <a:lnTo>
                  <a:pt x="368300" y="374650"/>
                </a:lnTo>
                <a:lnTo>
                  <a:pt x="365955" y="312621"/>
                </a:lnTo>
                <a:lnTo>
                  <a:pt x="359145" y="254243"/>
                </a:lnTo>
                <a:lnTo>
                  <a:pt x="348206" y="200193"/>
                </a:lnTo>
                <a:lnTo>
                  <a:pt x="333471" y="151150"/>
                </a:lnTo>
                <a:lnTo>
                  <a:pt x="315277" y="107791"/>
                </a:lnTo>
                <a:lnTo>
                  <a:pt x="293959" y="70794"/>
                </a:lnTo>
                <a:lnTo>
                  <a:pt x="269852" y="40839"/>
                </a:lnTo>
                <a:lnTo>
                  <a:pt x="214612" y="4763"/>
                </a:lnTo>
                <a:lnTo>
                  <a:pt x="184150" y="0"/>
                </a:lnTo>
                <a:close/>
              </a:path>
            </a:pathLst>
          </a:custGeom>
          <a:solidFill>
            <a:srgbClr val="0098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62403" y="5900613"/>
            <a:ext cx="551815" cy="847725"/>
          </a:xfrm>
          <a:custGeom>
            <a:avLst/>
            <a:gdLst/>
            <a:ahLst/>
            <a:cxnLst/>
            <a:rect l="l" t="t" r="r" b="b"/>
            <a:pathLst>
              <a:path w="551814" h="847725">
                <a:moveTo>
                  <a:pt x="398627" y="0"/>
                </a:moveTo>
                <a:lnTo>
                  <a:pt x="331569" y="19138"/>
                </a:lnTo>
                <a:lnTo>
                  <a:pt x="296994" y="38794"/>
                </a:lnTo>
                <a:lnTo>
                  <a:pt x="262254" y="64734"/>
                </a:lnTo>
                <a:lnTo>
                  <a:pt x="227754" y="96628"/>
                </a:lnTo>
                <a:lnTo>
                  <a:pt x="193892" y="134143"/>
                </a:lnTo>
                <a:lnTo>
                  <a:pt x="161071" y="176951"/>
                </a:lnTo>
                <a:lnTo>
                  <a:pt x="129692" y="224719"/>
                </a:lnTo>
                <a:lnTo>
                  <a:pt x="100157" y="277117"/>
                </a:lnTo>
                <a:lnTo>
                  <a:pt x="72866" y="333815"/>
                </a:lnTo>
                <a:lnTo>
                  <a:pt x="49157" y="391830"/>
                </a:lnTo>
                <a:lnTo>
                  <a:pt x="30091" y="448680"/>
                </a:lnTo>
                <a:lnTo>
                  <a:pt x="15656" y="503837"/>
                </a:lnTo>
                <a:lnTo>
                  <a:pt x="5838" y="556771"/>
                </a:lnTo>
                <a:lnTo>
                  <a:pt x="623" y="606954"/>
                </a:lnTo>
                <a:lnTo>
                  <a:pt x="0" y="653855"/>
                </a:lnTo>
                <a:lnTo>
                  <a:pt x="3953" y="696947"/>
                </a:lnTo>
                <a:lnTo>
                  <a:pt x="12470" y="735700"/>
                </a:lnTo>
                <a:lnTo>
                  <a:pt x="43144" y="798071"/>
                </a:lnTo>
                <a:lnTo>
                  <a:pt x="91916" y="836735"/>
                </a:lnTo>
                <a:lnTo>
                  <a:pt x="153505" y="847148"/>
                </a:lnTo>
                <a:lnTo>
                  <a:pt x="186551" y="841161"/>
                </a:lnTo>
                <a:lnTo>
                  <a:pt x="255138" y="808539"/>
                </a:lnTo>
                <a:lnTo>
                  <a:pt x="289877" y="782602"/>
                </a:lnTo>
                <a:lnTo>
                  <a:pt x="324378" y="750711"/>
                </a:lnTo>
                <a:lnTo>
                  <a:pt x="358239" y="713216"/>
                </a:lnTo>
                <a:lnTo>
                  <a:pt x="391060" y="670465"/>
                </a:lnTo>
                <a:lnTo>
                  <a:pt x="422439" y="622805"/>
                </a:lnTo>
                <a:lnTo>
                  <a:pt x="451975" y="570586"/>
                </a:lnTo>
                <a:lnTo>
                  <a:pt x="479266" y="514155"/>
                </a:lnTo>
                <a:lnTo>
                  <a:pt x="502950" y="456140"/>
                </a:lnTo>
                <a:lnTo>
                  <a:pt x="521952" y="399285"/>
                </a:lnTo>
                <a:lnTo>
                  <a:pt x="536297" y="344114"/>
                </a:lnTo>
                <a:lnTo>
                  <a:pt x="546011" y="291153"/>
                </a:lnTo>
                <a:lnTo>
                  <a:pt x="551122" y="240925"/>
                </a:lnTo>
                <a:lnTo>
                  <a:pt x="551656" y="193957"/>
                </a:lnTo>
                <a:lnTo>
                  <a:pt x="547638" y="150772"/>
                </a:lnTo>
                <a:lnTo>
                  <a:pt x="539097" y="111895"/>
                </a:lnTo>
                <a:lnTo>
                  <a:pt x="508546" y="49165"/>
                </a:lnTo>
                <a:lnTo>
                  <a:pt x="460216" y="9965"/>
                </a:lnTo>
                <a:lnTo>
                  <a:pt x="398627" y="0"/>
                </a:lnTo>
                <a:close/>
              </a:path>
            </a:pathLst>
          </a:custGeom>
          <a:solidFill>
            <a:srgbClr val="0098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43403" y="5062413"/>
            <a:ext cx="551815" cy="847090"/>
          </a:xfrm>
          <a:custGeom>
            <a:avLst/>
            <a:gdLst/>
            <a:ahLst/>
            <a:cxnLst/>
            <a:rect l="l" t="t" r="r" b="b"/>
            <a:pathLst>
              <a:path w="551814" h="847089">
                <a:moveTo>
                  <a:pt x="398627" y="0"/>
                </a:moveTo>
                <a:lnTo>
                  <a:pt x="331569" y="19138"/>
                </a:lnTo>
                <a:lnTo>
                  <a:pt x="296994" y="38794"/>
                </a:lnTo>
                <a:lnTo>
                  <a:pt x="262254" y="64734"/>
                </a:lnTo>
                <a:lnTo>
                  <a:pt x="227754" y="96628"/>
                </a:lnTo>
                <a:lnTo>
                  <a:pt x="193892" y="134143"/>
                </a:lnTo>
                <a:lnTo>
                  <a:pt x="161071" y="176951"/>
                </a:lnTo>
                <a:lnTo>
                  <a:pt x="129692" y="224719"/>
                </a:lnTo>
                <a:lnTo>
                  <a:pt x="100157" y="277117"/>
                </a:lnTo>
                <a:lnTo>
                  <a:pt x="72866" y="333815"/>
                </a:lnTo>
                <a:lnTo>
                  <a:pt x="49157" y="391830"/>
                </a:lnTo>
                <a:lnTo>
                  <a:pt x="30091" y="448680"/>
                </a:lnTo>
                <a:lnTo>
                  <a:pt x="15656" y="503837"/>
                </a:lnTo>
                <a:lnTo>
                  <a:pt x="5838" y="556771"/>
                </a:lnTo>
                <a:lnTo>
                  <a:pt x="623" y="606954"/>
                </a:lnTo>
                <a:lnTo>
                  <a:pt x="0" y="653855"/>
                </a:lnTo>
                <a:lnTo>
                  <a:pt x="3953" y="696947"/>
                </a:lnTo>
                <a:lnTo>
                  <a:pt x="12470" y="735700"/>
                </a:lnTo>
                <a:lnTo>
                  <a:pt x="43144" y="798071"/>
                </a:lnTo>
                <a:lnTo>
                  <a:pt x="91916" y="836735"/>
                </a:lnTo>
                <a:lnTo>
                  <a:pt x="153505" y="846707"/>
                </a:lnTo>
                <a:lnTo>
                  <a:pt x="186551" y="840625"/>
                </a:lnTo>
                <a:lnTo>
                  <a:pt x="255138" y="807999"/>
                </a:lnTo>
                <a:lnTo>
                  <a:pt x="289877" y="782125"/>
                </a:lnTo>
                <a:lnTo>
                  <a:pt x="324378" y="750325"/>
                </a:lnTo>
                <a:lnTo>
                  <a:pt x="358239" y="712934"/>
                </a:lnTo>
                <a:lnTo>
                  <a:pt x="391060" y="670286"/>
                </a:lnTo>
                <a:lnTo>
                  <a:pt x="422439" y="622717"/>
                </a:lnTo>
                <a:lnTo>
                  <a:pt x="451975" y="570562"/>
                </a:lnTo>
                <a:lnTo>
                  <a:pt x="479266" y="514155"/>
                </a:lnTo>
                <a:lnTo>
                  <a:pt x="502950" y="456140"/>
                </a:lnTo>
                <a:lnTo>
                  <a:pt x="521952" y="399285"/>
                </a:lnTo>
                <a:lnTo>
                  <a:pt x="536297" y="344114"/>
                </a:lnTo>
                <a:lnTo>
                  <a:pt x="546011" y="291153"/>
                </a:lnTo>
                <a:lnTo>
                  <a:pt x="551122" y="240925"/>
                </a:lnTo>
                <a:lnTo>
                  <a:pt x="551656" y="193957"/>
                </a:lnTo>
                <a:lnTo>
                  <a:pt x="547638" y="150772"/>
                </a:lnTo>
                <a:lnTo>
                  <a:pt x="539097" y="111895"/>
                </a:lnTo>
                <a:lnTo>
                  <a:pt x="508546" y="49165"/>
                </a:lnTo>
                <a:lnTo>
                  <a:pt x="460216" y="9965"/>
                </a:lnTo>
                <a:lnTo>
                  <a:pt x="398627" y="0"/>
                </a:lnTo>
                <a:close/>
              </a:path>
            </a:pathLst>
          </a:custGeom>
          <a:solidFill>
            <a:srgbClr val="0098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43403" y="5062413"/>
            <a:ext cx="551815" cy="847090"/>
          </a:xfrm>
          <a:custGeom>
            <a:avLst/>
            <a:gdLst/>
            <a:ahLst/>
            <a:cxnLst/>
            <a:rect l="l" t="t" r="r" b="b"/>
            <a:pathLst>
              <a:path w="551814" h="847089">
                <a:moveTo>
                  <a:pt x="460216" y="9965"/>
                </a:moveTo>
                <a:lnTo>
                  <a:pt x="508546" y="49165"/>
                </a:lnTo>
                <a:lnTo>
                  <a:pt x="539097" y="111895"/>
                </a:lnTo>
                <a:lnTo>
                  <a:pt x="547638" y="150772"/>
                </a:lnTo>
                <a:lnTo>
                  <a:pt x="551656" y="193957"/>
                </a:lnTo>
                <a:lnTo>
                  <a:pt x="551122" y="240925"/>
                </a:lnTo>
                <a:lnTo>
                  <a:pt x="546011" y="291153"/>
                </a:lnTo>
                <a:lnTo>
                  <a:pt x="536297" y="344114"/>
                </a:lnTo>
                <a:lnTo>
                  <a:pt x="521952" y="399285"/>
                </a:lnTo>
                <a:lnTo>
                  <a:pt x="502950" y="456140"/>
                </a:lnTo>
                <a:lnTo>
                  <a:pt x="479266" y="514155"/>
                </a:lnTo>
                <a:lnTo>
                  <a:pt x="451975" y="570562"/>
                </a:lnTo>
                <a:lnTo>
                  <a:pt x="422439" y="622717"/>
                </a:lnTo>
                <a:lnTo>
                  <a:pt x="391060" y="670286"/>
                </a:lnTo>
                <a:lnTo>
                  <a:pt x="358239" y="712934"/>
                </a:lnTo>
                <a:lnTo>
                  <a:pt x="324378" y="750325"/>
                </a:lnTo>
                <a:lnTo>
                  <a:pt x="289877" y="782125"/>
                </a:lnTo>
                <a:lnTo>
                  <a:pt x="255138" y="807999"/>
                </a:lnTo>
                <a:lnTo>
                  <a:pt x="220562" y="827610"/>
                </a:lnTo>
                <a:lnTo>
                  <a:pt x="153505" y="846707"/>
                </a:lnTo>
                <a:lnTo>
                  <a:pt x="121826" y="845523"/>
                </a:lnTo>
                <a:lnTo>
                  <a:pt x="65274" y="820631"/>
                </a:lnTo>
                <a:lnTo>
                  <a:pt x="25538" y="769584"/>
                </a:lnTo>
                <a:lnTo>
                  <a:pt x="3953" y="696947"/>
                </a:lnTo>
                <a:lnTo>
                  <a:pt x="0" y="653855"/>
                </a:lnTo>
                <a:lnTo>
                  <a:pt x="623" y="606954"/>
                </a:lnTo>
                <a:lnTo>
                  <a:pt x="5838" y="556771"/>
                </a:lnTo>
                <a:lnTo>
                  <a:pt x="15656" y="503837"/>
                </a:lnTo>
                <a:lnTo>
                  <a:pt x="30091" y="448680"/>
                </a:lnTo>
                <a:lnTo>
                  <a:pt x="49157" y="391830"/>
                </a:lnTo>
                <a:lnTo>
                  <a:pt x="72866" y="333815"/>
                </a:lnTo>
                <a:lnTo>
                  <a:pt x="100157" y="277117"/>
                </a:lnTo>
                <a:lnTo>
                  <a:pt x="129692" y="224719"/>
                </a:lnTo>
                <a:lnTo>
                  <a:pt x="161071" y="176951"/>
                </a:lnTo>
                <a:lnTo>
                  <a:pt x="193892" y="134143"/>
                </a:lnTo>
                <a:lnTo>
                  <a:pt x="227754" y="96628"/>
                </a:lnTo>
                <a:lnTo>
                  <a:pt x="262254" y="64734"/>
                </a:lnTo>
                <a:lnTo>
                  <a:pt x="296994" y="38794"/>
                </a:lnTo>
                <a:lnTo>
                  <a:pt x="331569" y="19138"/>
                </a:lnTo>
                <a:lnTo>
                  <a:pt x="398627" y="0"/>
                </a:lnTo>
                <a:lnTo>
                  <a:pt x="430305" y="1179"/>
                </a:lnTo>
                <a:lnTo>
                  <a:pt x="460216" y="9965"/>
                </a:lnTo>
                <a:close/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19960" y="518160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8860" y="518160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97760" y="518160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85389" y="518160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74289" y="518160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411470" y="6144259"/>
            <a:ext cx="2330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11270" y="2393950"/>
            <a:ext cx="301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29" dirty="0">
                <a:solidFill>
                  <a:srgbClr val="CC0000"/>
                </a:solidFill>
                <a:latin typeface="Arial"/>
                <a:cs typeface="Arial"/>
              </a:rPr>
              <a:t>X</a:t>
            </a:r>
            <a:endParaRPr sz="3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06320" y="4086859"/>
            <a:ext cx="2864485" cy="107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2800">
              <a:latin typeface="Arial"/>
              <a:cs typeface="Arial"/>
            </a:endParaRPr>
          </a:p>
          <a:p>
            <a:pPr marL="985519">
              <a:lnSpc>
                <a:spcPct val="100000"/>
              </a:lnSpc>
              <a:spcBef>
                <a:spcPts val="2520"/>
              </a:spcBef>
            </a:pPr>
            <a:r>
              <a:rPr sz="2000" spc="145" dirty="0">
                <a:solidFill>
                  <a:srgbClr val="336698"/>
                </a:solidFill>
                <a:latin typeface="Arial"/>
                <a:cs typeface="Arial"/>
              </a:rPr>
              <a:t>“steric</a:t>
            </a:r>
            <a:r>
              <a:rPr sz="2000" spc="-105" dirty="0">
                <a:solidFill>
                  <a:srgbClr val="336698"/>
                </a:solidFill>
                <a:latin typeface="Arial"/>
                <a:cs typeface="Arial"/>
              </a:rPr>
              <a:t> </a:t>
            </a:r>
            <a:r>
              <a:rPr sz="2000" spc="135" dirty="0">
                <a:solidFill>
                  <a:srgbClr val="336698"/>
                </a:solidFill>
                <a:latin typeface="Arial"/>
                <a:cs typeface="Arial"/>
              </a:rPr>
              <a:t>rigidity”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09470" y="3115310"/>
            <a:ext cx="398145" cy="4019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210" dirty="0">
                <a:latin typeface="Arial"/>
                <a:cs typeface="Arial"/>
              </a:rPr>
              <a:t>B</a:t>
            </a:r>
            <a:r>
              <a:rPr sz="2450" spc="265" dirty="0">
                <a:latin typeface="Arial"/>
                <a:cs typeface="Arial"/>
              </a:rPr>
              <a:t>r</a:t>
            </a:r>
            <a:endParaRPr sz="24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860039" y="2471420"/>
            <a:ext cx="238760" cy="627380"/>
          </a:xfrm>
          <a:custGeom>
            <a:avLst/>
            <a:gdLst/>
            <a:ahLst/>
            <a:cxnLst/>
            <a:rect l="l" t="t" r="r" b="b"/>
            <a:pathLst>
              <a:path w="238760" h="627380">
                <a:moveTo>
                  <a:pt x="238760" y="0"/>
                </a:moveTo>
                <a:lnTo>
                  <a:pt x="0" y="627379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30120" y="2799079"/>
            <a:ext cx="629920" cy="299720"/>
          </a:xfrm>
          <a:custGeom>
            <a:avLst/>
            <a:gdLst/>
            <a:ahLst/>
            <a:cxnLst/>
            <a:rect l="l" t="t" r="r" b="b"/>
            <a:pathLst>
              <a:path w="629919" h="299719">
                <a:moveTo>
                  <a:pt x="0" y="0"/>
                </a:moveTo>
                <a:lnTo>
                  <a:pt x="629919" y="29972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71420" y="2171700"/>
            <a:ext cx="627380" cy="299720"/>
          </a:xfrm>
          <a:custGeom>
            <a:avLst/>
            <a:gdLst/>
            <a:ahLst/>
            <a:cxnLst/>
            <a:rect l="l" t="t" r="r" b="b"/>
            <a:pathLst>
              <a:path w="627380" h="299719">
                <a:moveTo>
                  <a:pt x="627380" y="299720"/>
                </a:moveTo>
                <a:lnTo>
                  <a:pt x="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70710" y="2171700"/>
            <a:ext cx="600710" cy="299720"/>
          </a:xfrm>
          <a:custGeom>
            <a:avLst/>
            <a:gdLst/>
            <a:ahLst/>
            <a:cxnLst/>
            <a:rect l="l" t="t" r="r" b="b"/>
            <a:pathLst>
              <a:path w="600710" h="299719">
                <a:moveTo>
                  <a:pt x="0" y="299720"/>
                </a:moveTo>
                <a:lnTo>
                  <a:pt x="600709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61160" y="2799079"/>
            <a:ext cx="568960" cy="299720"/>
          </a:xfrm>
          <a:custGeom>
            <a:avLst/>
            <a:gdLst/>
            <a:ahLst/>
            <a:cxnLst/>
            <a:rect l="l" t="t" r="r" b="b"/>
            <a:pathLst>
              <a:path w="568960" h="299719">
                <a:moveTo>
                  <a:pt x="568959" y="0"/>
                </a:moveTo>
                <a:lnTo>
                  <a:pt x="0" y="29972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61160" y="2471420"/>
            <a:ext cx="209550" cy="627380"/>
          </a:xfrm>
          <a:custGeom>
            <a:avLst/>
            <a:gdLst/>
            <a:ahLst/>
            <a:cxnLst/>
            <a:rect l="l" t="t" r="r" b="b"/>
            <a:pathLst>
              <a:path w="209550" h="627380">
                <a:moveTo>
                  <a:pt x="0" y="627379"/>
                </a:moveTo>
                <a:lnTo>
                  <a:pt x="20955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30120" y="1813560"/>
            <a:ext cx="241300" cy="358140"/>
          </a:xfrm>
          <a:custGeom>
            <a:avLst/>
            <a:gdLst/>
            <a:ahLst/>
            <a:cxnLst/>
            <a:rect l="l" t="t" r="r" b="b"/>
            <a:pathLst>
              <a:path w="241300" h="358139">
                <a:moveTo>
                  <a:pt x="0" y="0"/>
                </a:moveTo>
                <a:lnTo>
                  <a:pt x="241300" y="358139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30120" y="1813560"/>
            <a:ext cx="0" cy="985519"/>
          </a:xfrm>
          <a:custGeom>
            <a:avLst/>
            <a:gdLst/>
            <a:ahLst/>
            <a:cxnLst/>
            <a:rect l="l" t="t" r="r" b="b"/>
            <a:pathLst>
              <a:path h="985519">
                <a:moveTo>
                  <a:pt x="0" y="0"/>
                </a:moveTo>
                <a:lnTo>
                  <a:pt x="0" y="985519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30120" y="2799079"/>
            <a:ext cx="0" cy="386080"/>
          </a:xfrm>
          <a:custGeom>
            <a:avLst/>
            <a:gdLst/>
            <a:ahLst/>
            <a:cxnLst/>
            <a:rect l="l" t="t" r="r" b="b"/>
            <a:pathLst>
              <a:path h="386080">
                <a:moveTo>
                  <a:pt x="0" y="0"/>
                </a:moveTo>
                <a:lnTo>
                  <a:pt x="0" y="38608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05200" y="2636520"/>
            <a:ext cx="1045210" cy="0"/>
          </a:xfrm>
          <a:custGeom>
            <a:avLst/>
            <a:gdLst/>
            <a:ahLst/>
            <a:cxnLst/>
            <a:rect l="l" t="t" r="r" b="b"/>
            <a:pathLst>
              <a:path w="1045210">
                <a:moveTo>
                  <a:pt x="0" y="0"/>
                </a:moveTo>
                <a:lnTo>
                  <a:pt x="104521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45304" y="2568575"/>
            <a:ext cx="214630" cy="135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33159" y="2570479"/>
            <a:ext cx="240029" cy="626110"/>
          </a:xfrm>
          <a:custGeom>
            <a:avLst/>
            <a:gdLst/>
            <a:ahLst/>
            <a:cxnLst/>
            <a:rect l="l" t="t" r="r" b="b"/>
            <a:pathLst>
              <a:path w="240029" h="626110">
                <a:moveTo>
                  <a:pt x="240029" y="0"/>
                </a:moveTo>
                <a:lnTo>
                  <a:pt x="0" y="62611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03240" y="2896870"/>
            <a:ext cx="629920" cy="299720"/>
          </a:xfrm>
          <a:custGeom>
            <a:avLst/>
            <a:gdLst/>
            <a:ahLst/>
            <a:cxnLst/>
            <a:rect l="l" t="t" r="r" b="b"/>
            <a:pathLst>
              <a:path w="629920" h="299719">
                <a:moveTo>
                  <a:pt x="0" y="0"/>
                </a:moveTo>
                <a:lnTo>
                  <a:pt x="629920" y="299719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44540" y="2270760"/>
            <a:ext cx="628650" cy="299720"/>
          </a:xfrm>
          <a:custGeom>
            <a:avLst/>
            <a:gdLst/>
            <a:ahLst/>
            <a:cxnLst/>
            <a:rect l="l" t="t" r="r" b="b"/>
            <a:pathLst>
              <a:path w="628650" h="299719">
                <a:moveTo>
                  <a:pt x="628650" y="299719"/>
                </a:moveTo>
                <a:lnTo>
                  <a:pt x="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45100" y="2270760"/>
            <a:ext cx="599440" cy="299720"/>
          </a:xfrm>
          <a:custGeom>
            <a:avLst/>
            <a:gdLst/>
            <a:ahLst/>
            <a:cxnLst/>
            <a:rect l="l" t="t" r="r" b="b"/>
            <a:pathLst>
              <a:path w="599439" h="299719">
                <a:moveTo>
                  <a:pt x="0" y="299719"/>
                </a:moveTo>
                <a:lnTo>
                  <a:pt x="599439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35550" y="2896870"/>
            <a:ext cx="567690" cy="299720"/>
          </a:xfrm>
          <a:custGeom>
            <a:avLst/>
            <a:gdLst/>
            <a:ahLst/>
            <a:cxnLst/>
            <a:rect l="l" t="t" r="r" b="b"/>
            <a:pathLst>
              <a:path w="567689" h="299719">
                <a:moveTo>
                  <a:pt x="567689" y="0"/>
                </a:moveTo>
                <a:lnTo>
                  <a:pt x="0" y="299719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35550" y="2570479"/>
            <a:ext cx="209550" cy="626110"/>
          </a:xfrm>
          <a:custGeom>
            <a:avLst/>
            <a:gdLst/>
            <a:ahLst/>
            <a:cxnLst/>
            <a:rect l="l" t="t" r="r" b="b"/>
            <a:pathLst>
              <a:path w="209550" h="626110">
                <a:moveTo>
                  <a:pt x="0" y="626110"/>
                </a:moveTo>
                <a:lnTo>
                  <a:pt x="20955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03240" y="1911350"/>
            <a:ext cx="241300" cy="359410"/>
          </a:xfrm>
          <a:custGeom>
            <a:avLst/>
            <a:gdLst/>
            <a:ahLst/>
            <a:cxnLst/>
            <a:rect l="l" t="t" r="r" b="b"/>
            <a:pathLst>
              <a:path w="241300" h="359410">
                <a:moveTo>
                  <a:pt x="0" y="0"/>
                </a:moveTo>
                <a:lnTo>
                  <a:pt x="241300" y="35941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03240" y="1911350"/>
            <a:ext cx="0" cy="985519"/>
          </a:xfrm>
          <a:custGeom>
            <a:avLst/>
            <a:gdLst/>
            <a:ahLst/>
            <a:cxnLst/>
            <a:rect l="l" t="t" r="r" b="b"/>
            <a:pathLst>
              <a:path h="985519">
                <a:moveTo>
                  <a:pt x="0" y="0"/>
                </a:moveTo>
                <a:lnTo>
                  <a:pt x="0" y="98552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492750" y="2959100"/>
            <a:ext cx="208915" cy="4019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10" dirty="0">
                <a:latin typeface="Arial"/>
                <a:cs typeface="Arial"/>
              </a:rPr>
              <a:t>+</a:t>
            </a:r>
            <a:endParaRPr sz="245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729739" y="4781550"/>
            <a:ext cx="679450" cy="392430"/>
          </a:xfrm>
          <a:custGeom>
            <a:avLst/>
            <a:gdLst/>
            <a:ahLst/>
            <a:cxnLst/>
            <a:rect l="l" t="t" r="r" b="b"/>
            <a:pathLst>
              <a:path w="679450" h="392429">
                <a:moveTo>
                  <a:pt x="679450" y="0"/>
                </a:moveTo>
                <a:lnTo>
                  <a:pt x="0" y="39243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09189" y="4781550"/>
            <a:ext cx="679450" cy="392430"/>
          </a:xfrm>
          <a:custGeom>
            <a:avLst/>
            <a:gdLst/>
            <a:ahLst/>
            <a:cxnLst/>
            <a:rect l="l" t="t" r="r" b="b"/>
            <a:pathLst>
              <a:path w="679450" h="392429">
                <a:moveTo>
                  <a:pt x="679450" y="392430"/>
                </a:moveTo>
                <a:lnTo>
                  <a:pt x="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88639" y="5173979"/>
            <a:ext cx="0" cy="783590"/>
          </a:xfrm>
          <a:custGeom>
            <a:avLst/>
            <a:gdLst/>
            <a:ahLst/>
            <a:cxnLst/>
            <a:rect l="l" t="t" r="r" b="b"/>
            <a:pathLst>
              <a:path h="783589">
                <a:moveTo>
                  <a:pt x="0" y="783590"/>
                </a:moveTo>
                <a:lnTo>
                  <a:pt x="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09189" y="5957570"/>
            <a:ext cx="679450" cy="392430"/>
          </a:xfrm>
          <a:custGeom>
            <a:avLst/>
            <a:gdLst/>
            <a:ahLst/>
            <a:cxnLst/>
            <a:rect l="l" t="t" r="r" b="b"/>
            <a:pathLst>
              <a:path w="679450" h="392429">
                <a:moveTo>
                  <a:pt x="0" y="392429"/>
                </a:moveTo>
                <a:lnTo>
                  <a:pt x="67945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29739" y="5957570"/>
            <a:ext cx="679450" cy="392430"/>
          </a:xfrm>
          <a:custGeom>
            <a:avLst/>
            <a:gdLst/>
            <a:ahLst/>
            <a:cxnLst/>
            <a:rect l="l" t="t" r="r" b="b"/>
            <a:pathLst>
              <a:path w="679450" h="392429">
                <a:moveTo>
                  <a:pt x="0" y="0"/>
                </a:moveTo>
                <a:lnTo>
                  <a:pt x="679450" y="392429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29739" y="5173979"/>
            <a:ext cx="0" cy="783590"/>
          </a:xfrm>
          <a:custGeom>
            <a:avLst/>
            <a:gdLst/>
            <a:ahLst/>
            <a:cxnLst/>
            <a:rect l="l" t="t" r="r" b="b"/>
            <a:pathLst>
              <a:path h="783589">
                <a:moveTo>
                  <a:pt x="0" y="0"/>
                </a:moveTo>
                <a:lnTo>
                  <a:pt x="0" y="78359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409189" y="4781550"/>
            <a:ext cx="203200" cy="756920"/>
          </a:xfrm>
          <a:custGeom>
            <a:avLst/>
            <a:gdLst/>
            <a:ahLst/>
            <a:cxnLst/>
            <a:rect l="l" t="t" r="r" b="b"/>
            <a:pathLst>
              <a:path w="203200" h="756920">
                <a:moveTo>
                  <a:pt x="0" y="0"/>
                </a:moveTo>
                <a:lnTo>
                  <a:pt x="203200" y="756919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409189" y="5538470"/>
            <a:ext cx="203200" cy="811530"/>
          </a:xfrm>
          <a:custGeom>
            <a:avLst/>
            <a:gdLst/>
            <a:ahLst/>
            <a:cxnLst/>
            <a:rect l="l" t="t" r="r" b="b"/>
            <a:pathLst>
              <a:path w="203200" h="811529">
                <a:moveTo>
                  <a:pt x="0" y="811529"/>
                </a:moveTo>
                <a:lnTo>
                  <a:pt x="20320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37019" y="5375909"/>
            <a:ext cx="359410" cy="942340"/>
          </a:xfrm>
          <a:custGeom>
            <a:avLst/>
            <a:gdLst/>
            <a:ahLst/>
            <a:cxnLst/>
            <a:rect l="l" t="t" r="r" b="b"/>
            <a:pathLst>
              <a:path w="359409" h="942339">
                <a:moveTo>
                  <a:pt x="359409" y="0"/>
                </a:moveTo>
                <a:lnTo>
                  <a:pt x="0" y="942339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92140" y="5869940"/>
            <a:ext cx="944880" cy="448309"/>
          </a:xfrm>
          <a:custGeom>
            <a:avLst/>
            <a:gdLst/>
            <a:ahLst/>
            <a:cxnLst/>
            <a:rect l="l" t="t" r="r" b="b"/>
            <a:pathLst>
              <a:path w="944879" h="448310">
                <a:moveTo>
                  <a:pt x="0" y="0"/>
                </a:moveTo>
                <a:lnTo>
                  <a:pt x="944880" y="44831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52820" y="4927600"/>
            <a:ext cx="943610" cy="448309"/>
          </a:xfrm>
          <a:custGeom>
            <a:avLst/>
            <a:gdLst/>
            <a:ahLst/>
            <a:cxnLst/>
            <a:rect l="l" t="t" r="r" b="b"/>
            <a:pathLst>
              <a:path w="943609" h="448310">
                <a:moveTo>
                  <a:pt x="943609" y="448309"/>
                </a:moveTo>
                <a:lnTo>
                  <a:pt x="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52390" y="4927600"/>
            <a:ext cx="900430" cy="448309"/>
          </a:xfrm>
          <a:custGeom>
            <a:avLst/>
            <a:gdLst/>
            <a:ahLst/>
            <a:cxnLst/>
            <a:rect l="l" t="t" r="r" b="b"/>
            <a:pathLst>
              <a:path w="900429" h="448310">
                <a:moveTo>
                  <a:pt x="0" y="448309"/>
                </a:moveTo>
                <a:lnTo>
                  <a:pt x="90043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838700" y="5869940"/>
            <a:ext cx="853440" cy="448309"/>
          </a:xfrm>
          <a:custGeom>
            <a:avLst/>
            <a:gdLst/>
            <a:ahLst/>
            <a:cxnLst/>
            <a:rect l="l" t="t" r="r" b="b"/>
            <a:pathLst>
              <a:path w="853439" h="448310">
                <a:moveTo>
                  <a:pt x="853439" y="0"/>
                </a:moveTo>
                <a:lnTo>
                  <a:pt x="0" y="44831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838700" y="5375909"/>
            <a:ext cx="313690" cy="942340"/>
          </a:xfrm>
          <a:custGeom>
            <a:avLst/>
            <a:gdLst/>
            <a:ahLst/>
            <a:cxnLst/>
            <a:rect l="l" t="t" r="r" b="b"/>
            <a:pathLst>
              <a:path w="313689" h="942339">
                <a:moveTo>
                  <a:pt x="0" y="942339"/>
                </a:moveTo>
                <a:lnTo>
                  <a:pt x="313689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692140" y="4390390"/>
            <a:ext cx="360680" cy="537210"/>
          </a:xfrm>
          <a:custGeom>
            <a:avLst/>
            <a:gdLst/>
            <a:ahLst/>
            <a:cxnLst/>
            <a:rect l="l" t="t" r="r" b="b"/>
            <a:pathLst>
              <a:path w="360679" h="537210">
                <a:moveTo>
                  <a:pt x="0" y="0"/>
                </a:moveTo>
                <a:lnTo>
                  <a:pt x="360680" y="53721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652770" y="5029200"/>
            <a:ext cx="78740" cy="156210"/>
          </a:xfrm>
          <a:custGeom>
            <a:avLst/>
            <a:gdLst/>
            <a:ahLst/>
            <a:cxnLst/>
            <a:rect l="l" t="t" r="r" b="b"/>
            <a:pathLst>
              <a:path w="78739" h="156210">
                <a:moveTo>
                  <a:pt x="78739" y="0"/>
                </a:moveTo>
                <a:lnTo>
                  <a:pt x="0" y="39369"/>
                </a:lnTo>
                <a:lnTo>
                  <a:pt x="0" y="156210"/>
                </a:lnTo>
                <a:lnTo>
                  <a:pt x="78739" y="116839"/>
                </a:lnTo>
                <a:lnTo>
                  <a:pt x="787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92140" y="4390390"/>
            <a:ext cx="0" cy="1479550"/>
          </a:xfrm>
          <a:custGeom>
            <a:avLst/>
            <a:gdLst/>
            <a:ahLst/>
            <a:cxnLst/>
            <a:rect l="l" t="t" r="r" b="b"/>
            <a:pathLst>
              <a:path h="1479550">
                <a:moveTo>
                  <a:pt x="0" y="0"/>
                </a:moveTo>
                <a:lnTo>
                  <a:pt x="0" y="147955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" y="34290"/>
            <a:ext cx="1292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solidFill>
                  <a:srgbClr val="0000CC"/>
                </a:solidFill>
              </a:rPr>
              <a:t>Problems</a:t>
            </a:r>
            <a:r>
              <a:rPr sz="1800" spc="254" dirty="0">
                <a:solidFill>
                  <a:srgbClr val="0000CC"/>
                </a:solidFill>
              </a:rPr>
              <a:t> </a:t>
            </a:r>
            <a:r>
              <a:rPr sz="1800" spc="-100" dirty="0">
                <a:solidFill>
                  <a:srgbClr val="0000CC"/>
                </a:solidFill>
              </a:rPr>
              <a:t>: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1668779" y="3116579"/>
            <a:ext cx="0" cy="356870"/>
          </a:xfrm>
          <a:custGeom>
            <a:avLst/>
            <a:gdLst/>
            <a:ahLst/>
            <a:cxnLst/>
            <a:rect l="l" t="t" r="r" b="b"/>
            <a:pathLst>
              <a:path h="356870">
                <a:moveTo>
                  <a:pt x="0" y="0"/>
                </a:moveTo>
                <a:lnTo>
                  <a:pt x="0" y="35687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68730" y="3470909"/>
            <a:ext cx="397510" cy="227329"/>
          </a:xfrm>
          <a:custGeom>
            <a:avLst/>
            <a:gdLst/>
            <a:ahLst/>
            <a:cxnLst/>
            <a:rect l="l" t="t" r="r" b="b"/>
            <a:pathLst>
              <a:path w="397510" h="227329">
                <a:moveTo>
                  <a:pt x="397509" y="0"/>
                </a:moveTo>
                <a:lnTo>
                  <a:pt x="0" y="227329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66239" y="3470909"/>
            <a:ext cx="393700" cy="227329"/>
          </a:xfrm>
          <a:custGeom>
            <a:avLst/>
            <a:gdLst/>
            <a:ahLst/>
            <a:cxnLst/>
            <a:rect l="l" t="t" r="r" b="b"/>
            <a:pathLst>
              <a:path w="393700" h="227329">
                <a:moveTo>
                  <a:pt x="0" y="0"/>
                </a:moveTo>
                <a:lnTo>
                  <a:pt x="393700" y="227329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6239" y="3470909"/>
            <a:ext cx="227329" cy="397510"/>
          </a:xfrm>
          <a:custGeom>
            <a:avLst/>
            <a:gdLst/>
            <a:ahLst/>
            <a:cxnLst/>
            <a:rect l="l" t="t" r="r" b="b"/>
            <a:pathLst>
              <a:path w="227330" h="397510">
                <a:moveTo>
                  <a:pt x="0" y="0"/>
                </a:moveTo>
                <a:lnTo>
                  <a:pt x="227330" y="397509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60390" y="3298190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6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56579" y="3585209"/>
            <a:ext cx="250190" cy="140970"/>
          </a:xfrm>
          <a:custGeom>
            <a:avLst/>
            <a:gdLst/>
            <a:ahLst/>
            <a:cxnLst/>
            <a:rect l="l" t="t" r="r" b="b"/>
            <a:pathLst>
              <a:path w="250189" h="140970">
                <a:moveTo>
                  <a:pt x="0" y="0"/>
                </a:moveTo>
                <a:lnTo>
                  <a:pt x="250190" y="140969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06770" y="3585209"/>
            <a:ext cx="248920" cy="140970"/>
          </a:xfrm>
          <a:custGeom>
            <a:avLst/>
            <a:gdLst/>
            <a:ahLst/>
            <a:cxnLst/>
            <a:rect l="l" t="t" r="r" b="b"/>
            <a:pathLst>
              <a:path w="248920" h="140970">
                <a:moveTo>
                  <a:pt x="0" y="140969"/>
                </a:moveTo>
                <a:lnTo>
                  <a:pt x="248919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59500" y="3298190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28956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06770" y="3153410"/>
            <a:ext cx="248920" cy="140970"/>
          </a:xfrm>
          <a:custGeom>
            <a:avLst/>
            <a:gdLst/>
            <a:ahLst/>
            <a:cxnLst/>
            <a:rect l="l" t="t" r="r" b="b"/>
            <a:pathLst>
              <a:path w="248920" h="140970">
                <a:moveTo>
                  <a:pt x="248919" y="140969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56579" y="3153410"/>
            <a:ext cx="250190" cy="140970"/>
          </a:xfrm>
          <a:custGeom>
            <a:avLst/>
            <a:gdLst/>
            <a:ahLst/>
            <a:cxnLst/>
            <a:rect l="l" t="t" r="r" b="b"/>
            <a:pathLst>
              <a:path w="250189" h="140970">
                <a:moveTo>
                  <a:pt x="0" y="140969"/>
                </a:moveTo>
                <a:lnTo>
                  <a:pt x="25019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06770" y="3153410"/>
            <a:ext cx="107950" cy="295910"/>
          </a:xfrm>
          <a:custGeom>
            <a:avLst/>
            <a:gdLst/>
            <a:ahLst/>
            <a:cxnLst/>
            <a:rect l="l" t="t" r="r" b="b"/>
            <a:pathLst>
              <a:path w="107950" h="295910">
                <a:moveTo>
                  <a:pt x="0" y="0"/>
                </a:moveTo>
                <a:lnTo>
                  <a:pt x="107950" y="29591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06770" y="3449320"/>
            <a:ext cx="107950" cy="276860"/>
          </a:xfrm>
          <a:custGeom>
            <a:avLst/>
            <a:gdLst/>
            <a:ahLst/>
            <a:cxnLst/>
            <a:rect l="l" t="t" r="r" b="b"/>
            <a:pathLst>
              <a:path w="107950" h="276860">
                <a:moveTo>
                  <a:pt x="0" y="276859"/>
                </a:moveTo>
                <a:lnTo>
                  <a:pt x="107950" y="0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17900" y="3356609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909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15359" y="3649979"/>
            <a:ext cx="255270" cy="147320"/>
          </a:xfrm>
          <a:custGeom>
            <a:avLst/>
            <a:gdLst/>
            <a:ahLst/>
            <a:cxnLst/>
            <a:rect l="l" t="t" r="r" b="b"/>
            <a:pathLst>
              <a:path w="255270" h="147320">
                <a:moveTo>
                  <a:pt x="0" y="0"/>
                </a:moveTo>
                <a:lnTo>
                  <a:pt x="255269" y="14732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70629" y="3649979"/>
            <a:ext cx="252729" cy="147320"/>
          </a:xfrm>
          <a:custGeom>
            <a:avLst/>
            <a:gdLst/>
            <a:ahLst/>
            <a:cxnLst/>
            <a:rect l="l" t="t" r="r" b="b"/>
            <a:pathLst>
              <a:path w="252729" h="147320">
                <a:moveTo>
                  <a:pt x="0" y="147320"/>
                </a:moveTo>
                <a:lnTo>
                  <a:pt x="25273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27170" y="3356609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295909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70629" y="3205479"/>
            <a:ext cx="252729" cy="148590"/>
          </a:xfrm>
          <a:custGeom>
            <a:avLst/>
            <a:gdLst/>
            <a:ahLst/>
            <a:cxnLst/>
            <a:rect l="l" t="t" r="r" b="b"/>
            <a:pathLst>
              <a:path w="252729" h="148589">
                <a:moveTo>
                  <a:pt x="252730" y="14859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15359" y="3205479"/>
            <a:ext cx="255270" cy="148590"/>
          </a:xfrm>
          <a:custGeom>
            <a:avLst/>
            <a:gdLst/>
            <a:ahLst/>
            <a:cxnLst/>
            <a:rect l="l" t="t" r="r" b="b"/>
            <a:pathLst>
              <a:path w="255270" h="148589">
                <a:moveTo>
                  <a:pt x="0" y="148590"/>
                </a:moveTo>
                <a:lnTo>
                  <a:pt x="255269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28109" y="3402329"/>
            <a:ext cx="0" cy="213360"/>
          </a:xfrm>
          <a:custGeom>
            <a:avLst/>
            <a:gdLst/>
            <a:ahLst/>
            <a:cxnLst/>
            <a:rect l="l" t="t" r="r" b="b"/>
            <a:pathLst>
              <a:path h="213360">
                <a:moveTo>
                  <a:pt x="0" y="0"/>
                </a:moveTo>
                <a:lnTo>
                  <a:pt x="0" y="21336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70629" y="3218179"/>
            <a:ext cx="153670" cy="181610"/>
          </a:xfrm>
          <a:custGeom>
            <a:avLst/>
            <a:gdLst/>
            <a:ahLst/>
            <a:cxnLst/>
            <a:rect l="l" t="t" r="r" b="b"/>
            <a:pathLst>
              <a:path w="153670" h="181610">
                <a:moveTo>
                  <a:pt x="153670" y="18161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57929" y="3611879"/>
            <a:ext cx="166370" cy="179070"/>
          </a:xfrm>
          <a:custGeom>
            <a:avLst/>
            <a:gdLst/>
            <a:ahLst/>
            <a:cxnLst/>
            <a:rect l="l" t="t" r="r" b="b"/>
            <a:pathLst>
              <a:path w="166370" h="179070">
                <a:moveTo>
                  <a:pt x="166370" y="0"/>
                </a:moveTo>
                <a:lnTo>
                  <a:pt x="0" y="17907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74440" y="2974339"/>
            <a:ext cx="0" cy="246379"/>
          </a:xfrm>
          <a:custGeom>
            <a:avLst/>
            <a:gdLst/>
            <a:ahLst/>
            <a:cxnLst/>
            <a:rect l="l" t="t" r="r" b="b"/>
            <a:pathLst>
              <a:path h="246380">
                <a:moveTo>
                  <a:pt x="0" y="24638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09309" y="2933700"/>
            <a:ext cx="0" cy="222250"/>
          </a:xfrm>
          <a:custGeom>
            <a:avLst/>
            <a:gdLst/>
            <a:ahLst/>
            <a:cxnLst/>
            <a:rect l="l" t="t" r="r" b="b"/>
            <a:pathLst>
              <a:path h="222250">
                <a:moveTo>
                  <a:pt x="0" y="22225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591310" y="2894330"/>
            <a:ext cx="220979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b="1" spc="15" dirty="0">
                <a:latin typeface="Arial"/>
                <a:cs typeface="Arial"/>
              </a:rPr>
              <a:t>Br</a:t>
            </a:r>
            <a:endParaRPr sz="13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96970" y="2752089"/>
            <a:ext cx="21971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b="1" spc="10" dirty="0">
                <a:latin typeface="Arial"/>
                <a:cs typeface="Arial"/>
              </a:rPr>
              <a:t>Br</a:t>
            </a:r>
            <a:endParaRPr sz="13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831840" y="2712719"/>
            <a:ext cx="220979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b="1" spc="15" dirty="0">
                <a:latin typeface="Arial"/>
                <a:cs typeface="Arial"/>
              </a:rPr>
              <a:t>Br</a:t>
            </a:r>
            <a:endParaRPr sz="13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16710" y="3981450"/>
            <a:ext cx="13208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b="1" spc="10" dirty="0">
                <a:latin typeface="Times New Roman"/>
                <a:cs typeface="Times New Roman"/>
              </a:rPr>
              <a:t>1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80459" y="3864610"/>
            <a:ext cx="37274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75" b="1" baseline="-26936" dirty="0">
                <a:latin typeface="Times New Roman"/>
                <a:cs typeface="Times New Roman"/>
              </a:rPr>
              <a:t>1</a:t>
            </a:r>
            <a:r>
              <a:rPr sz="2475" b="1" spc="30" baseline="-26936" dirty="0">
                <a:latin typeface="Times New Roman"/>
                <a:cs typeface="Times New Roman"/>
              </a:rPr>
              <a:t>0</a:t>
            </a:r>
            <a:r>
              <a:rPr sz="1300" b="1" spc="-25" dirty="0">
                <a:latin typeface="Times New Roman"/>
                <a:cs typeface="Times New Roman"/>
              </a:rPr>
              <a:t>-</a:t>
            </a:r>
            <a:r>
              <a:rPr sz="1300" b="1" spc="-10" dirty="0">
                <a:latin typeface="Times New Roman"/>
                <a:cs typeface="Times New Roman"/>
              </a:rPr>
              <a:t>6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775959" y="3864610"/>
            <a:ext cx="45275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75" b="1" baseline="-26936" dirty="0">
                <a:latin typeface="Times New Roman"/>
                <a:cs typeface="Times New Roman"/>
              </a:rPr>
              <a:t>1</a:t>
            </a:r>
            <a:r>
              <a:rPr sz="2475" b="1" spc="30" baseline="-26936" dirty="0">
                <a:latin typeface="Times New Roman"/>
                <a:cs typeface="Times New Roman"/>
              </a:rPr>
              <a:t>0</a:t>
            </a:r>
            <a:r>
              <a:rPr sz="1300" b="1" spc="-25" dirty="0">
                <a:latin typeface="Times New Roman"/>
                <a:cs typeface="Times New Roman"/>
              </a:rPr>
              <a:t>-1</a:t>
            </a:r>
            <a:r>
              <a:rPr sz="1300" b="1" spc="-10" dirty="0">
                <a:latin typeface="Times New Roman"/>
                <a:cs typeface="Times New Roman"/>
              </a:rPr>
              <a:t>4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9419" y="2396490"/>
            <a:ext cx="32226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60" dirty="0">
                <a:solidFill>
                  <a:srgbClr val="0000CC"/>
                </a:solidFill>
                <a:latin typeface="Arial"/>
                <a:cs typeface="Arial"/>
              </a:rPr>
              <a:t>2) </a:t>
            </a:r>
            <a:r>
              <a:rPr sz="1600" b="1" spc="70" dirty="0">
                <a:solidFill>
                  <a:srgbClr val="0000CC"/>
                </a:solidFill>
                <a:latin typeface="Arial"/>
                <a:cs typeface="Arial"/>
              </a:rPr>
              <a:t>Rate </a:t>
            </a:r>
            <a:r>
              <a:rPr sz="1600" b="1" spc="-30" dirty="0">
                <a:solidFill>
                  <a:srgbClr val="0000CC"/>
                </a:solidFill>
                <a:latin typeface="Arial"/>
                <a:cs typeface="Arial"/>
              </a:rPr>
              <a:t>of </a:t>
            </a:r>
            <a:r>
              <a:rPr sz="1600" b="1" spc="25" dirty="0">
                <a:solidFill>
                  <a:srgbClr val="0000CC"/>
                </a:solidFill>
                <a:latin typeface="Arial"/>
                <a:cs typeface="Arial"/>
              </a:rPr>
              <a:t>solvolysis </a:t>
            </a:r>
            <a:r>
              <a:rPr sz="1600" b="1" spc="-25" dirty="0">
                <a:solidFill>
                  <a:srgbClr val="0000CC"/>
                </a:solidFill>
                <a:latin typeface="Arial"/>
                <a:cs typeface="Arial"/>
              </a:rPr>
              <a:t>in </a:t>
            </a:r>
            <a:r>
              <a:rPr sz="1600" b="1" spc="70" dirty="0">
                <a:solidFill>
                  <a:srgbClr val="0000CC"/>
                </a:solidFill>
                <a:latin typeface="Arial"/>
                <a:cs typeface="Arial"/>
              </a:rPr>
              <a:t>EtOH</a:t>
            </a:r>
            <a:r>
              <a:rPr sz="1600" b="1" spc="10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600" b="1" spc="-90" dirty="0">
                <a:solidFill>
                  <a:srgbClr val="0000CC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004060" y="1502410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5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54040" y="1475739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5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358380" y="1446530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5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63340" y="1488439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922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-12700" y="1724660"/>
            <a:ext cx="1082040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b="1" spc="-10" dirty="0">
                <a:solidFill>
                  <a:srgbClr val="0000FF"/>
                </a:solidFill>
                <a:latin typeface="Arial"/>
                <a:cs typeface="Arial"/>
              </a:rPr>
              <a:t>relative</a:t>
            </a:r>
            <a:r>
              <a:rPr sz="1500" b="1" spc="-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0000FF"/>
                </a:solidFill>
                <a:latin typeface="Arial"/>
                <a:cs typeface="Arial"/>
              </a:rPr>
              <a:t>rate</a:t>
            </a:r>
            <a:endParaRPr sz="15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61110" y="1375410"/>
            <a:ext cx="1091565" cy="614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868044" algn="l"/>
              </a:tabLst>
            </a:pPr>
            <a:r>
              <a:rPr sz="1500" b="1" spc="-30" dirty="0">
                <a:latin typeface="Arial"/>
                <a:cs typeface="Arial"/>
              </a:rPr>
              <a:t>C</a:t>
            </a:r>
            <a:r>
              <a:rPr sz="1500" b="1" spc="-20" dirty="0">
                <a:latin typeface="Arial"/>
                <a:cs typeface="Arial"/>
              </a:rPr>
              <a:t>H</a:t>
            </a:r>
            <a:r>
              <a:rPr sz="1725" b="1" spc="22" baseline="-14492" dirty="0">
                <a:latin typeface="Arial"/>
                <a:cs typeface="Arial"/>
              </a:rPr>
              <a:t>3</a:t>
            </a:r>
            <a:r>
              <a:rPr sz="1500" b="1" spc="-30" dirty="0">
                <a:latin typeface="Arial"/>
                <a:cs typeface="Arial"/>
              </a:rPr>
              <a:t>C</a:t>
            </a:r>
            <a:r>
              <a:rPr sz="1500" b="1" spc="-20" dirty="0">
                <a:latin typeface="Arial"/>
                <a:cs typeface="Arial"/>
              </a:rPr>
              <a:t>H</a:t>
            </a:r>
            <a:r>
              <a:rPr sz="1725" b="1" spc="15" baseline="-14492" dirty="0">
                <a:latin typeface="Arial"/>
                <a:cs typeface="Arial"/>
              </a:rPr>
              <a:t>2</a:t>
            </a:r>
            <a:r>
              <a:rPr sz="1725" b="1" baseline="-14492" dirty="0">
                <a:latin typeface="Arial"/>
                <a:cs typeface="Arial"/>
              </a:rPr>
              <a:t>	</a:t>
            </a:r>
            <a:r>
              <a:rPr sz="1500" b="1" spc="-20" dirty="0">
                <a:latin typeface="Arial"/>
                <a:cs typeface="Arial"/>
              </a:rPr>
              <a:t>B</a:t>
            </a:r>
            <a:r>
              <a:rPr sz="1500" b="1" spc="-5" dirty="0">
                <a:latin typeface="Arial"/>
                <a:cs typeface="Arial"/>
              </a:rPr>
              <a:t>r</a:t>
            </a:r>
            <a:endParaRPr sz="1500">
              <a:latin typeface="Arial"/>
              <a:cs typeface="Arial"/>
            </a:endParaRPr>
          </a:p>
          <a:p>
            <a:pPr marR="177800" algn="ctr">
              <a:lnSpc>
                <a:spcPct val="100000"/>
              </a:lnSpc>
              <a:spcBef>
                <a:spcPts val="1050"/>
              </a:spcBef>
            </a:pPr>
            <a:r>
              <a:rPr sz="1500" b="1" spc="-5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767329" y="1358899"/>
            <a:ext cx="1444625" cy="618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222375" algn="l"/>
              </a:tabLst>
            </a:pPr>
            <a:r>
              <a:rPr sz="1500" b="1" spc="-30" dirty="0">
                <a:latin typeface="Arial"/>
                <a:cs typeface="Arial"/>
              </a:rPr>
              <a:t>C</a:t>
            </a:r>
            <a:r>
              <a:rPr sz="1500" b="1" spc="-20" dirty="0">
                <a:latin typeface="Arial"/>
                <a:cs typeface="Arial"/>
              </a:rPr>
              <a:t>H</a:t>
            </a:r>
            <a:r>
              <a:rPr sz="1725" b="1" spc="7" baseline="-14492" dirty="0">
                <a:latin typeface="Arial"/>
                <a:cs typeface="Arial"/>
              </a:rPr>
              <a:t>3</a:t>
            </a:r>
            <a:r>
              <a:rPr sz="1500" b="1" spc="-20" dirty="0">
                <a:latin typeface="Arial"/>
                <a:cs typeface="Arial"/>
              </a:rPr>
              <a:t>C</a:t>
            </a:r>
            <a:r>
              <a:rPr sz="1500" b="1" spc="-30" dirty="0">
                <a:latin typeface="Arial"/>
                <a:cs typeface="Arial"/>
              </a:rPr>
              <a:t>H</a:t>
            </a:r>
            <a:r>
              <a:rPr sz="1725" b="1" spc="22" baseline="-14492" dirty="0">
                <a:latin typeface="Arial"/>
                <a:cs typeface="Arial"/>
              </a:rPr>
              <a:t>2</a:t>
            </a:r>
            <a:r>
              <a:rPr sz="1500" b="1" spc="-20" dirty="0">
                <a:latin typeface="Arial"/>
                <a:cs typeface="Arial"/>
              </a:rPr>
              <a:t>C</a:t>
            </a:r>
            <a:r>
              <a:rPr sz="1500" b="1" spc="-30" dirty="0">
                <a:latin typeface="Arial"/>
                <a:cs typeface="Arial"/>
              </a:rPr>
              <a:t>H</a:t>
            </a:r>
            <a:r>
              <a:rPr sz="1725" b="1" spc="15" baseline="-14492" dirty="0">
                <a:latin typeface="Arial"/>
                <a:cs typeface="Arial"/>
              </a:rPr>
              <a:t>2</a:t>
            </a:r>
            <a:r>
              <a:rPr sz="1725" b="1" baseline="-14492" dirty="0">
                <a:latin typeface="Arial"/>
                <a:cs typeface="Arial"/>
              </a:rPr>
              <a:t>	</a:t>
            </a:r>
            <a:r>
              <a:rPr sz="1500" b="1" spc="-30" dirty="0">
                <a:latin typeface="Arial"/>
                <a:cs typeface="Arial"/>
              </a:rPr>
              <a:t>B</a:t>
            </a:r>
            <a:r>
              <a:rPr sz="1500" b="1" spc="-5" dirty="0">
                <a:latin typeface="Arial"/>
                <a:cs typeface="Arial"/>
              </a:rPr>
              <a:t>r</a:t>
            </a:r>
            <a:endParaRPr sz="1500">
              <a:latin typeface="Arial"/>
              <a:cs typeface="Arial"/>
            </a:endParaRPr>
          </a:p>
          <a:p>
            <a:pPr marL="627380">
              <a:lnSpc>
                <a:spcPct val="100000"/>
              </a:lnSpc>
              <a:spcBef>
                <a:spcPts val="1080"/>
              </a:spcBef>
            </a:pPr>
            <a:r>
              <a:rPr sz="1500" b="1" spc="-10" dirty="0">
                <a:solidFill>
                  <a:srgbClr val="0000FF"/>
                </a:solidFill>
                <a:latin typeface="Arial"/>
                <a:cs typeface="Arial"/>
              </a:rPr>
              <a:t>2.8X10</a:t>
            </a:r>
            <a:r>
              <a:rPr sz="1725" b="1" spc="-15" baseline="28985" dirty="0">
                <a:solidFill>
                  <a:srgbClr val="0000FF"/>
                </a:solidFill>
                <a:latin typeface="Arial"/>
                <a:cs typeface="Arial"/>
              </a:rPr>
              <a:t>-1</a:t>
            </a:r>
            <a:endParaRPr sz="1725" baseline="28985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649470" y="1344929"/>
            <a:ext cx="1353185" cy="6591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  <a:tabLst>
                <a:tab pos="1116965" algn="l"/>
              </a:tabLst>
            </a:pPr>
            <a:r>
              <a:rPr sz="1500" b="1" spc="-15" dirty="0">
                <a:latin typeface="Arial"/>
                <a:cs typeface="Arial"/>
              </a:rPr>
              <a:t>Me</a:t>
            </a:r>
            <a:r>
              <a:rPr sz="1725" b="1" spc="7" baseline="-14492" dirty="0">
                <a:latin typeface="Arial"/>
                <a:cs typeface="Arial"/>
              </a:rPr>
              <a:t>2</a:t>
            </a:r>
            <a:r>
              <a:rPr sz="1500" b="1" spc="-20" dirty="0">
                <a:latin typeface="Arial"/>
                <a:cs typeface="Arial"/>
              </a:rPr>
              <a:t>H</a:t>
            </a:r>
            <a:r>
              <a:rPr sz="1500" b="1" spc="-30" dirty="0">
                <a:latin typeface="Arial"/>
                <a:cs typeface="Arial"/>
              </a:rPr>
              <a:t>C</a:t>
            </a:r>
            <a:r>
              <a:rPr sz="1500" b="1" spc="-20" dirty="0">
                <a:latin typeface="Arial"/>
                <a:cs typeface="Arial"/>
              </a:rPr>
              <a:t>C</a:t>
            </a:r>
            <a:r>
              <a:rPr sz="1500" b="1" spc="-30" dirty="0">
                <a:latin typeface="Arial"/>
                <a:cs typeface="Arial"/>
              </a:rPr>
              <a:t>H</a:t>
            </a:r>
            <a:r>
              <a:rPr sz="1725" b="1" spc="15" baseline="-14492" dirty="0">
                <a:latin typeface="Arial"/>
                <a:cs typeface="Arial"/>
              </a:rPr>
              <a:t>2</a:t>
            </a:r>
            <a:r>
              <a:rPr sz="1725" b="1" baseline="-14492" dirty="0">
                <a:latin typeface="Arial"/>
                <a:cs typeface="Arial"/>
              </a:rPr>
              <a:t>	</a:t>
            </a:r>
            <a:r>
              <a:rPr sz="1500" b="1" spc="-20" dirty="0">
                <a:latin typeface="Arial"/>
                <a:cs typeface="Arial"/>
              </a:rPr>
              <a:t>B</a:t>
            </a:r>
            <a:r>
              <a:rPr sz="1500" b="1" spc="-5" dirty="0">
                <a:latin typeface="Arial"/>
                <a:cs typeface="Arial"/>
              </a:rPr>
              <a:t>r</a:t>
            </a:r>
            <a:endParaRPr sz="1500">
              <a:latin typeface="Arial"/>
              <a:cs typeface="Arial"/>
            </a:endParaRPr>
          </a:p>
          <a:p>
            <a:pPr marL="21590" algn="ctr">
              <a:lnSpc>
                <a:spcPct val="100000"/>
              </a:lnSpc>
              <a:spcBef>
                <a:spcPts val="1400"/>
              </a:spcBef>
            </a:pPr>
            <a:r>
              <a:rPr sz="1500" b="1" spc="-10" dirty="0">
                <a:solidFill>
                  <a:srgbClr val="0000FF"/>
                </a:solidFill>
                <a:latin typeface="Arial"/>
                <a:cs typeface="Arial"/>
              </a:rPr>
              <a:t>3.0X10</a:t>
            </a:r>
            <a:r>
              <a:rPr sz="1725" b="1" spc="-15" baseline="28985" dirty="0">
                <a:solidFill>
                  <a:srgbClr val="0000FF"/>
                </a:solidFill>
                <a:latin typeface="Arial"/>
                <a:cs typeface="Arial"/>
              </a:rPr>
              <a:t>-2</a:t>
            </a:r>
            <a:endParaRPr sz="1725" baseline="28985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490970" y="1318260"/>
            <a:ext cx="1216025" cy="685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  <a:tabLst>
                <a:tab pos="979805" algn="l"/>
              </a:tabLst>
            </a:pPr>
            <a:r>
              <a:rPr sz="1500" b="1" spc="-35" dirty="0">
                <a:latin typeface="Arial"/>
                <a:cs typeface="Arial"/>
              </a:rPr>
              <a:t>M</a:t>
            </a:r>
            <a:r>
              <a:rPr sz="1500" b="1" spc="-15" dirty="0">
                <a:latin typeface="Arial"/>
                <a:cs typeface="Arial"/>
              </a:rPr>
              <a:t>e</a:t>
            </a:r>
            <a:r>
              <a:rPr sz="1725" b="1" spc="22" baseline="-14492" dirty="0">
                <a:latin typeface="Arial"/>
                <a:cs typeface="Arial"/>
              </a:rPr>
              <a:t>3</a:t>
            </a:r>
            <a:r>
              <a:rPr sz="1500" b="1" spc="-30" dirty="0">
                <a:latin typeface="Arial"/>
                <a:cs typeface="Arial"/>
              </a:rPr>
              <a:t>C</a:t>
            </a:r>
            <a:r>
              <a:rPr sz="1500" b="1" spc="-20" dirty="0">
                <a:latin typeface="Arial"/>
                <a:cs typeface="Arial"/>
              </a:rPr>
              <a:t>C</a:t>
            </a:r>
            <a:r>
              <a:rPr sz="1500" b="1" spc="-30" dirty="0">
                <a:latin typeface="Arial"/>
                <a:cs typeface="Arial"/>
              </a:rPr>
              <a:t>H</a:t>
            </a:r>
            <a:r>
              <a:rPr sz="1725" b="1" spc="15" baseline="-14492" dirty="0">
                <a:latin typeface="Arial"/>
                <a:cs typeface="Arial"/>
              </a:rPr>
              <a:t>2</a:t>
            </a:r>
            <a:r>
              <a:rPr sz="1725" b="1" baseline="-14492" dirty="0">
                <a:latin typeface="Arial"/>
                <a:cs typeface="Arial"/>
              </a:rPr>
              <a:t>	</a:t>
            </a:r>
            <a:r>
              <a:rPr sz="1500" b="1" spc="-20" dirty="0">
                <a:latin typeface="Arial"/>
                <a:cs typeface="Arial"/>
              </a:rPr>
              <a:t>B</a:t>
            </a:r>
            <a:r>
              <a:rPr sz="1500" b="1" spc="-5" dirty="0">
                <a:latin typeface="Arial"/>
                <a:cs typeface="Arial"/>
              </a:rPr>
              <a:t>r</a:t>
            </a:r>
            <a:endParaRPr sz="1500">
              <a:latin typeface="Arial"/>
              <a:cs typeface="Arial"/>
            </a:endParaRPr>
          </a:p>
          <a:p>
            <a:pPr marL="46990" algn="ctr">
              <a:lnSpc>
                <a:spcPct val="100000"/>
              </a:lnSpc>
              <a:spcBef>
                <a:spcPts val="1610"/>
              </a:spcBef>
            </a:pPr>
            <a:r>
              <a:rPr sz="1500" b="1" spc="-10" dirty="0">
                <a:solidFill>
                  <a:srgbClr val="0000FF"/>
                </a:solidFill>
                <a:latin typeface="Arial"/>
                <a:cs typeface="Arial"/>
              </a:rPr>
              <a:t>24.2X10</a:t>
            </a:r>
            <a:r>
              <a:rPr sz="1725" b="1" spc="-15" baseline="28985" dirty="0">
                <a:solidFill>
                  <a:srgbClr val="0000FF"/>
                </a:solidFill>
                <a:latin typeface="Arial"/>
                <a:cs typeface="Arial"/>
              </a:rPr>
              <a:t>-6</a:t>
            </a:r>
            <a:endParaRPr sz="1725" baseline="28985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65150" y="567690"/>
            <a:ext cx="38722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70" dirty="0">
                <a:solidFill>
                  <a:srgbClr val="CC3300"/>
                </a:solidFill>
                <a:latin typeface="Arial"/>
                <a:cs typeface="Arial"/>
              </a:rPr>
              <a:t>1) </a:t>
            </a: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S </a:t>
            </a:r>
            <a:r>
              <a:rPr sz="1575" b="1" spc="44" baseline="-23809" dirty="0">
                <a:solidFill>
                  <a:srgbClr val="CC3300"/>
                </a:solidFill>
                <a:latin typeface="Arial"/>
                <a:cs typeface="Arial"/>
              </a:rPr>
              <a:t>N</a:t>
            </a:r>
            <a:r>
              <a:rPr sz="1800" b="1" spc="30" dirty="0">
                <a:solidFill>
                  <a:srgbClr val="CC3300"/>
                </a:solidFill>
                <a:latin typeface="Arial"/>
                <a:cs typeface="Arial"/>
              </a:rPr>
              <a:t>2 </a:t>
            </a:r>
            <a:r>
              <a:rPr sz="1800" b="1" spc="55" dirty="0">
                <a:solidFill>
                  <a:srgbClr val="CC3300"/>
                </a:solidFill>
                <a:latin typeface="Arial"/>
                <a:cs typeface="Arial"/>
              </a:rPr>
              <a:t>reaction </a:t>
            </a:r>
            <a:r>
              <a:rPr sz="1800" b="1" spc="-30" dirty="0">
                <a:solidFill>
                  <a:srgbClr val="CC3300"/>
                </a:solidFill>
                <a:latin typeface="Arial"/>
                <a:cs typeface="Arial"/>
              </a:rPr>
              <a:t>by </a:t>
            </a:r>
            <a:r>
              <a:rPr sz="1800" b="1" spc="20" dirty="0">
                <a:solidFill>
                  <a:srgbClr val="CC3300"/>
                </a:solidFill>
                <a:latin typeface="Arial"/>
                <a:cs typeface="Arial"/>
              </a:rPr>
              <a:t>Et </a:t>
            </a: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O </a:t>
            </a:r>
            <a:r>
              <a:rPr sz="1575" b="1" spc="-7" baseline="29100" dirty="0">
                <a:solidFill>
                  <a:srgbClr val="CC3300"/>
                </a:solidFill>
                <a:latin typeface="Arial"/>
                <a:cs typeface="Arial"/>
              </a:rPr>
              <a:t>- </a:t>
            </a:r>
            <a:r>
              <a:rPr sz="1800" b="1" spc="-25" dirty="0">
                <a:solidFill>
                  <a:srgbClr val="CC3300"/>
                </a:solidFill>
                <a:latin typeface="Arial"/>
                <a:cs typeface="Arial"/>
              </a:rPr>
              <a:t>in</a:t>
            </a:r>
            <a:r>
              <a:rPr sz="1800" b="1" spc="15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CC3300"/>
                </a:solidFill>
                <a:latin typeface="Arial"/>
                <a:cs typeface="Arial"/>
              </a:rPr>
              <a:t>Et </a:t>
            </a:r>
            <a:r>
              <a:rPr sz="1800" b="1" spc="70" dirty="0">
                <a:solidFill>
                  <a:srgbClr val="CC3300"/>
                </a:solidFill>
                <a:latin typeface="Arial"/>
                <a:cs typeface="Arial"/>
              </a:rPr>
              <a:t>OH: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849869" y="1557020"/>
            <a:ext cx="9944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5" dirty="0">
                <a:solidFill>
                  <a:srgbClr val="CC3300"/>
                </a:solidFill>
                <a:latin typeface="Arial"/>
                <a:cs typeface="Arial"/>
              </a:rPr>
              <a:t>Expl ain</a:t>
            </a:r>
            <a:r>
              <a:rPr sz="1600" b="1" spc="-15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600" b="1" spc="-90" dirty="0">
                <a:solidFill>
                  <a:srgbClr val="CC3300"/>
                </a:solidFill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451100" y="4988559"/>
            <a:ext cx="303530" cy="175260"/>
          </a:xfrm>
          <a:custGeom>
            <a:avLst/>
            <a:gdLst/>
            <a:ahLst/>
            <a:cxnLst/>
            <a:rect l="l" t="t" r="r" b="b"/>
            <a:pathLst>
              <a:path w="303530" h="175260">
                <a:moveTo>
                  <a:pt x="303530" y="17525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378710" y="4523740"/>
            <a:ext cx="19113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B</a:t>
            </a:r>
            <a:r>
              <a:rPr sz="1300" spc="-5" dirty="0">
                <a:latin typeface="Arial"/>
                <a:cs typeface="Arial"/>
              </a:rPr>
              <a:t>r</a:t>
            </a:r>
            <a:endParaRPr sz="13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451100" y="4723129"/>
            <a:ext cx="0" cy="265430"/>
          </a:xfrm>
          <a:custGeom>
            <a:avLst/>
            <a:gdLst/>
            <a:ahLst/>
            <a:cxnLst/>
            <a:rect l="l" t="t" r="r" b="b"/>
            <a:pathLst>
              <a:path h="265429">
                <a:moveTo>
                  <a:pt x="0" y="26543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406650" y="4988559"/>
            <a:ext cx="44450" cy="295910"/>
          </a:xfrm>
          <a:custGeom>
            <a:avLst/>
            <a:gdLst/>
            <a:ahLst/>
            <a:cxnLst/>
            <a:rect l="l" t="t" r="r" b="b"/>
            <a:pathLst>
              <a:path w="44450" h="295910">
                <a:moveTo>
                  <a:pt x="44450" y="0"/>
                </a:moveTo>
                <a:lnTo>
                  <a:pt x="0" y="29590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999229" y="5181600"/>
            <a:ext cx="0" cy="351790"/>
          </a:xfrm>
          <a:custGeom>
            <a:avLst/>
            <a:gdLst/>
            <a:ahLst/>
            <a:cxnLst/>
            <a:rect l="l" t="t" r="r" b="b"/>
            <a:pathLst>
              <a:path h="351789">
                <a:moveTo>
                  <a:pt x="0" y="0"/>
                </a:moveTo>
                <a:lnTo>
                  <a:pt x="0" y="35179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999229" y="5533390"/>
            <a:ext cx="303530" cy="175260"/>
          </a:xfrm>
          <a:custGeom>
            <a:avLst/>
            <a:gdLst/>
            <a:ahLst/>
            <a:cxnLst/>
            <a:rect l="l" t="t" r="r" b="b"/>
            <a:pathLst>
              <a:path w="303529" h="175260">
                <a:moveTo>
                  <a:pt x="0" y="0"/>
                </a:moveTo>
                <a:lnTo>
                  <a:pt x="303530" y="17526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02759" y="5533390"/>
            <a:ext cx="304800" cy="175260"/>
          </a:xfrm>
          <a:custGeom>
            <a:avLst/>
            <a:gdLst/>
            <a:ahLst/>
            <a:cxnLst/>
            <a:rect l="l" t="t" r="r" b="b"/>
            <a:pathLst>
              <a:path w="304800" h="175260">
                <a:moveTo>
                  <a:pt x="0" y="175260"/>
                </a:moveTo>
                <a:lnTo>
                  <a:pt x="30480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607559" y="5181600"/>
            <a:ext cx="0" cy="351790"/>
          </a:xfrm>
          <a:custGeom>
            <a:avLst/>
            <a:gdLst/>
            <a:ahLst/>
            <a:cxnLst/>
            <a:rect l="l" t="t" r="r" b="b"/>
            <a:pathLst>
              <a:path h="351789">
                <a:moveTo>
                  <a:pt x="0" y="35179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02759" y="5005070"/>
            <a:ext cx="304800" cy="176530"/>
          </a:xfrm>
          <a:custGeom>
            <a:avLst/>
            <a:gdLst/>
            <a:ahLst/>
            <a:cxnLst/>
            <a:rect l="l" t="t" r="r" b="b"/>
            <a:pathLst>
              <a:path w="304800" h="176529">
                <a:moveTo>
                  <a:pt x="304800" y="17652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99229" y="5005070"/>
            <a:ext cx="303530" cy="176530"/>
          </a:xfrm>
          <a:custGeom>
            <a:avLst/>
            <a:gdLst/>
            <a:ahLst/>
            <a:cxnLst/>
            <a:rect l="l" t="t" r="r" b="b"/>
            <a:pathLst>
              <a:path w="303529" h="176529">
                <a:moveTo>
                  <a:pt x="303530" y="0"/>
                </a:moveTo>
                <a:lnTo>
                  <a:pt x="0" y="17652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050029" y="5104129"/>
            <a:ext cx="505459" cy="506730"/>
          </a:xfrm>
          <a:custGeom>
            <a:avLst/>
            <a:gdLst/>
            <a:ahLst/>
            <a:cxnLst/>
            <a:rect l="l" t="t" r="r" b="b"/>
            <a:pathLst>
              <a:path w="505460" h="506729">
                <a:moveTo>
                  <a:pt x="505460" y="252730"/>
                </a:moveTo>
                <a:lnTo>
                  <a:pt x="505460" y="246380"/>
                </a:lnTo>
                <a:lnTo>
                  <a:pt x="505460" y="240030"/>
                </a:lnTo>
                <a:lnTo>
                  <a:pt x="505460" y="233680"/>
                </a:lnTo>
                <a:lnTo>
                  <a:pt x="504190" y="227330"/>
                </a:lnTo>
                <a:lnTo>
                  <a:pt x="504190" y="220980"/>
                </a:lnTo>
                <a:lnTo>
                  <a:pt x="502920" y="214630"/>
                </a:lnTo>
                <a:lnTo>
                  <a:pt x="501650" y="209550"/>
                </a:lnTo>
                <a:lnTo>
                  <a:pt x="500380" y="203200"/>
                </a:lnTo>
                <a:lnTo>
                  <a:pt x="499110" y="196850"/>
                </a:lnTo>
                <a:lnTo>
                  <a:pt x="497840" y="190500"/>
                </a:lnTo>
                <a:lnTo>
                  <a:pt x="496570" y="184150"/>
                </a:lnTo>
                <a:lnTo>
                  <a:pt x="494030" y="177800"/>
                </a:lnTo>
                <a:lnTo>
                  <a:pt x="492760" y="172720"/>
                </a:lnTo>
                <a:lnTo>
                  <a:pt x="490220" y="166370"/>
                </a:lnTo>
                <a:lnTo>
                  <a:pt x="487680" y="160020"/>
                </a:lnTo>
                <a:lnTo>
                  <a:pt x="486410" y="154940"/>
                </a:lnTo>
                <a:lnTo>
                  <a:pt x="483870" y="148590"/>
                </a:lnTo>
                <a:lnTo>
                  <a:pt x="480060" y="143510"/>
                </a:lnTo>
                <a:lnTo>
                  <a:pt x="477520" y="137160"/>
                </a:lnTo>
                <a:lnTo>
                  <a:pt x="474980" y="132080"/>
                </a:lnTo>
                <a:lnTo>
                  <a:pt x="472440" y="125730"/>
                </a:lnTo>
                <a:lnTo>
                  <a:pt x="468630" y="120650"/>
                </a:lnTo>
                <a:lnTo>
                  <a:pt x="464820" y="115570"/>
                </a:lnTo>
                <a:lnTo>
                  <a:pt x="462280" y="110490"/>
                </a:lnTo>
                <a:lnTo>
                  <a:pt x="458470" y="105410"/>
                </a:lnTo>
                <a:lnTo>
                  <a:pt x="454660" y="100330"/>
                </a:lnTo>
                <a:lnTo>
                  <a:pt x="450850" y="95250"/>
                </a:lnTo>
                <a:lnTo>
                  <a:pt x="447040" y="90170"/>
                </a:lnTo>
                <a:lnTo>
                  <a:pt x="441960" y="85090"/>
                </a:lnTo>
                <a:lnTo>
                  <a:pt x="438150" y="81280"/>
                </a:lnTo>
                <a:lnTo>
                  <a:pt x="434340" y="76200"/>
                </a:lnTo>
                <a:lnTo>
                  <a:pt x="429260" y="71120"/>
                </a:lnTo>
                <a:lnTo>
                  <a:pt x="425450" y="67310"/>
                </a:lnTo>
                <a:lnTo>
                  <a:pt x="420370" y="63500"/>
                </a:lnTo>
                <a:lnTo>
                  <a:pt x="415290" y="58420"/>
                </a:lnTo>
                <a:lnTo>
                  <a:pt x="410210" y="54610"/>
                </a:lnTo>
                <a:lnTo>
                  <a:pt x="405130" y="50800"/>
                </a:lnTo>
                <a:lnTo>
                  <a:pt x="400050" y="46990"/>
                </a:lnTo>
                <a:lnTo>
                  <a:pt x="394970" y="43180"/>
                </a:lnTo>
                <a:lnTo>
                  <a:pt x="389890" y="40640"/>
                </a:lnTo>
                <a:lnTo>
                  <a:pt x="384810" y="36830"/>
                </a:lnTo>
                <a:lnTo>
                  <a:pt x="379730" y="33020"/>
                </a:lnTo>
                <a:lnTo>
                  <a:pt x="373380" y="30480"/>
                </a:lnTo>
                <a:lnTo>
                  <a:pt x="368300" y="27940"/>
                </a:lnTo>
                <a:lnTo>
                  <a:pt x="361950" y="25400"/>
                </a:lnTo>
                <a:lnTo>
                  <a:pt x="356870" y="21590"/>
                </a:lnTo>
                <a:lnTo>
                  <a:pt x="350520" y="19050"/>
                </a:lnTo>
                <a:lnTo>
                  <a:pt x="345440" y="17780"/>
                </a:lnTo>
                <a:lnTo>
                  <a:pt x="339090" y="15240"/>
                </a:lnTo>
                <a:lnTo>
                  <a:pt x="334010" y="12700"/>
                </a:lnTo>
                <a:lnTo>
                  <a:pt x="327660" y="11430"/>
                </a:lnTo>
                <a:lnTo>
                  <a:pt x="321310" y="8890"/>
                </a:lnTo>
                <a:lnTo>
                  <a:pt x="314960" y="7620"/>
                </a:lnTo>
                <a:lnTo>
                  <a:pt x="308610" y="6350"/>
                </a:lnTo>
                <a:lnTo>
                  <a:pt x="303530" y="5080"/>
                </a:lnTo>
                <a:lnTo>
                  <a:pt x="297180" y="3810"/>
                </a:lnTo>
                <a:lnTo>
                  <a:pt x="290830" y="2540"/>
                </a:lnTo>
                <a:lnTo>
                  <a:pt x="284480" y="1270"/>
                </a:lnTo>
                <a:lnTo>
                  <a:pt x="278130" y="1270"/>
                </a:lnTo>
                <a:lnTo>
                  <a:pt x="271780" y="0"/>
                </a:lnTo>
                <a:lnTo>
                  <a:pt x="265430" y="0"/>
                </a:lnTo>
                <a:lnTo>
                  <a:pt x="233680" y="0"/>
                </a:lnTo>
                <a:lnTo>
                  <a:pt x="227330" y="1270"/>
                </a:lnTo>
                <a:lnTo>
                  <a:pt x="220980" y="1270"/>
                </a:lnTo>
                <a:lnTo>
                  <a:pt x="214630" y="2540"/>
                </a:lnTo>
                <a:lnTo>
                  <a:pt x="208280" y="3810"/>
                </a:lnTo>
                <a:lnTo>
                  <a:pt x="203200" y="5080"/>
                </a:lnTo>
                <a:lnTo>
                  <a:pt x="196850" y="6350"/>
                </a:lnTo>
                <a:lnTo>
                  <a:pt x="190500" y="7620"/>
                </a:lnTo>
                <a:lnTo>
                  <a:pt x="184150" y="8890"/>
                </a:lnTo>
                <a:lnTo>
                  <a:pt x="177800" y="11430"/>
                </a:lnTo>
                <a:lnTo>
                  <a:pt x="172720" y="12700"/>
                </a:lnTo>
                <a:lnTo>
                  <a:pt x="166370" y="15240"/>
                </a:lnTo>
                <a:lnTo>
                  <a:pt x="160020" y="17780"/>
                </a:lnTo>
                <a:lnTo>
                  <a:pt x="154940" y="19050"/>
                </a:lnTo>
                <a:lnTo>
                  <a:pt x="148590" y="21590"/>
                </a:lnTo>
                <a:lnTo>
                  <a:pt x="143510" y="25400"/>
                </a:lnTo>
                <a:lnTo>
                  <a:pt x="137160" y="27940"/>
                </a:lnTo>
                <a:lnTo>
                  <a:pt x="132080" y="30480"/>
                </a:lnTo>
                <a:lnTo>
                  <a:pt x="125730" y="33020"/>
                </a:lnTo>
                <a:lnTo>
                  <a:pt x="120650" y="36830"/>
                </a:lnTo>
                <a:lnTo>
                  <a:pt x="115570" y="40640"/>
                </a:lnTo>
                <a:lnTo>
                  <a:pt x="110490" y="43180"/>
                </a:lnTo>
                <a:lnTo>
                  <a:pt x="105410" y="46990"/>
                </a:lnTo>
                <a:lnTo>
                  <a:pt x="100330" y="50800"/>
                </a:lnTo>
                <a:lnTo>
                  <a:pt x="95250" y="54610"/>
                </a:lnTo>
                <a:lnTo>
                  <a:pt x="90170" y="58420"/>
                </a:lnTo>
                <a:lnTo>
                  <a:pt x="85090" y="63500"/>
                </a:lnTo>
                <a:lnTo>
                  <a:pt x="81280" y="67310"/>
                </a:lnTo>
                <a:lnTo>
                  <a:pt x="76200" y="71120"/>
                </a:lnTo>
                <a:lnTo>
                  <a:pt x="71120" y="76200"/>
                </a:lnTo>
                <a:lnTo>
                  <a:pt x="67310" y="81280"/>
                </a:lnTo>
                <a:lnTo>
                  <a:pt x="63500" y="85090"/>
                </a:lnTo>
                <a:lnTo>
                  <a:pt x="58420" y="90170"/>
                </a:lnTo>
                <a:lnTo>
                  <a:pt x="54610" y="95250"/>
                </a:lnTo>
                <a:lnTo>
                  <a:pt x="50800" y="100330"/>
                </a:lnTo>
                <a:lnTo>
                  <a:pt x="46990" y="105410"/>
                </a:lnTo>
                <a:lnTo>
                  <a:pt x="44450" y="110490"/>
                </a:lnTo>
                <a:lnTo>
                  <a:pt x="40640" y="115570"/>
                </a:lnTo>
                <a:lnTo>
                  <a:pt x="36830" y="120650"/>
                </a:lnTo>
                <a:lnTo>
                  <a:pt x="34290" y="125730"/>
                </a:lnTo>
                <a:lnTo>
                  <a:pt x="30480" y="132080"/>
                </a:lnTo>
                <a:lnTo>
                  <a:pt x="27940" y="137160"/>
                </a:lnTo>
                <a:lnTo>
                  <a:pt x="25400" y="143510"/>
                </a:lnTo>
                <a:lnTo>
                  <a:pt x="22860" y="148590"/>
                </a:lnTo>
                <a:lnTo>
                  <a:pt x="20320" y="154940"/>
                </a:lnTo>
                <a:lnTo>
                  <a:pt x="17780" y="160020"/>
                </a:lnTo>
                <a:lnTo>
                  <a:pt x="15240" y="166370"/>
                </a:lnTo>
                <a:lnTo>
                  <a:pt x="12700" y="172720"/>
                </a:lnTo>
                <a:lnTo>
                  <a:pt x="11430" y="177800"/>
                </a:lnTo>
                <a:lnTo>
                  <a:pt x="8890" y="184150"/>
                </a:lnTo>
                <a:lnTo>
                  <a:pt x="7620" y="190500"/>
                </a:lnTo>
                <a:lnTo>
                  <a:pt x="6350" y="196850"/>
                </a:lnTo>
                <a:lnTo>
                  <a:pt x="5080" y="203200"/>
                </a:lnTo>
                <a:lnTo>
                  <a:pt x="3810" y="209550"/>
                </a:lnTo>
                <a:lnTo>
                  <a:pt x="2540" y="214630"/>
                </a:lnTo>
                <a:lnTo>
                  <a:pt x="1270" y="220980"/>
                </a:lnTo>
                <a:lnTo>
                  <a:pt x="1270" y="227330"/>
                </a:lnTo>
                <a:lnTo>
                  <a:pt x="0" y="233680"/>
                </a:lnTo>
                <a:lnTo>
                  <a:pt x="0" y="240030"/>
                </a:lnTo>
                <a:lnTo>
                  <a:pt x="0" y="252730"/>
                </a:lnTo>
                <a:lnTo>
                  <a:pt x="0" y="271780"/>
                </a:lnTo>
                <a:lnTo>
                  <a:pt x="1270" y="278130"/>
                </a:lnTo>
                <a:lnTo>
                  <a:pt x="1270" y="284480"/>
                </a:lnTo>
                <a:lnTo>
                  <a:pt x="2540" y="290830"/>
                </a:lnTo>
                <a:lnTo>
                  <a:pt x="3810" y="297180"/>
                </a:lnTo>
                <a:lnTo>
                  <a:pt x="5080" y="303530"/>
                </a:lnTo>
                <a:lnTo>
                  <a:pt x="6350" y="309880"/>
                </a:lnTo>
                <a:lnTo>
                  <a:pt x="7620" y="314960"/>
                </a:lnTo>
                <a:lnTo>
                  <a:pt x="8890" y="321310"/>
                </a:lnTo>
                <a:lnTo>
                  <a:pt x="11430" y="327660"/>
                </a:lnTo>
                <a:lnTo>
                  <a:pt x="12700" y="334010"/>
                </a:lnTo>
                <a:lnTo>
                  <a:pt x="15240" y="339090"/>
                </a:lnTo>
                <a:lnTo>
                  <a:pt x="17780" y="345440"/>
                </a:lnTo>
                <a:lnTo>
                  <a:pt x="20320" y="351790"/>
                </a:lnTo>
                <a:lnTo>
                  <a:pt x="22860" y="356870"/>
                </a:lnTo>
                <a:lnTo>
                  <a:pt x="25400" y="363220"/>
                </a:lnTo>
                <a:lnTo>
                  <a:pt x="27940" y="368300"/>
                </a:lnTo>
                <a:lnTo>
                  <a:pt x="30480" y="373380"/>
                </a:lnTo>
                <a:lnTo>
                  <a:pt x="34290" y="379730"/>
                </a:lnTo>
                <a:lnTo>
                  <a:pt x="36830" y="384810"/>
                </a:lnTo>
                <a:lnTo>
                  <a:pt x="40640" y="389890"/>
                </a:lnTo>
                <a:lnTo>
                  <a:pt x="44450" y="394970"/>
                </a:lnTo>
                <a:lnTo>
                  <a:pt x="46990" y="401320"/>
                </a:lnTo>
                <a:lnTo>
                  <a:pt x="50800" y="406400"/>
                </a:lnTo>
                <a:lnTo>
                  <a:pt x="54610" y="410210"/>
                </a:lnTo>
                <a:lnTo>
                  <a:pt x="58420" y="415290"/>
                </a:lnTo>
                <a:lnTo>
                  <a:pt x="63500" y="420370"/>
                </a:lnTo>
                <a:lnTo>
                  <a:pt x="67310" y="425450"/>
                </a:lnTo>
                <a:lnTo>
                  <a:pt x="71120" y="429260"/>
                </a:lnTo>
                <a:lnTo>
                  <a:pt x="76200" y="434340"/>
                </a:lnTo>
                <a:lnTo>
                  <a:pt x="81280" y="438150"/>
                </a:lnTo>
                <a:lnTo>
                  <a:pt x="85090" y="443230"/>
                </a:lnTo>
                <a:lnTo>
                  <a:pt x="90170" y="447040"/>
                </a:lnTo>
                <a:lnTo>
                  <a:pt x="95250" y="450850"/>
                </a:lnTo>
                <a:lnTo>
                  <a:pt x="100330" y="454660"/>
                </a:lnTo>
                <a:lnTo>
                  <a:pt x="105410" y="458470"/>
                </a:lnTo>
                <a:lnTo>
                  <a:pt x="110490" y="462280"/>
                </a:lnTo>
                <a:lnTo>
                  <a:pt x="115570" y="466090"/>
                </a:lnTo>
                <a:lnTo>
                  <a:pt x="120650" y="468630"/>
                </a:lnTo>
                <a:lnTo>
                  <a:pt x="125730" y="472440"/>
                </a:lnTo>
                <a:lnTo>
                  <a:pt x="132080" y="474980"/>
                </a:lnTo>
                <a:lnTo>
                  <a:pt x="137160" y="478790"/>
                </a:lnTo>
                <a:lnTo>
                  <a:pt x="143510" y="481330"/>
                </a:lnTo>
                <a:lnTo>
                  <a:pt x="148590" y="483870"/>
                </a:lnTo>
                <a:lnTo>
                  <a:pt x="154940" y="486410"/>
                </a:lnTo>
                <a:lnTo>
                  <a:pt x="160020" y="488950"/>
                </a:lnTo>
                <a:lnTo>
                  <a:pt x="166370" y="491490"/>
                </a:lnTo>
                <a:lnTo>
                  <a:pt x="172720" y="492760"/>
                </a:lnTo>
                <a:lnTo>
                  <a:pt x="177800" y="495300"/>
                </a:lnTo>
                <a:lnTo>
                  <a:pt x="184150" y="496570"/>
                </a:lnTo>
                <a:lnTo>
                  <a:pt x="190500" y="497840"/>
                </a:lnTo>
                <a:lnTo>
                  <a:pt x="196850" y="500380"/>
                </a:lnTo>
                <a:lnTo>
                  <a:pt x="203200" y="501650"/>
                </a:lnTo>
                <a:lnTo>
                  <a:pt x="208280" y="502920"/>
                </a:lnTo>
                <a:lnTo>
                  <a:pt x="214630" y="502920"/>
                </a:lnTo>
                <a:lnTo>
                  <a:pt x="220980" y="504190"/>
                </a:lnTo>
                <a:lnTo>
                  <a:pt x="227330" y="505460"/>
                </a:lnTo>
                <a:lnTo>
                  <a:pt x="233680" y="505460"/>
                </a:lnTo>
                <a:lnTo>
                  <a:pt x="240030" y="505460"/>
                </a:lnTo>
                <a:lnTo>
                  <a:pt x="246380" y="505460"/>
                </a:lnTo>
                <a:lnTo>
                  <a:pt x="252730" y="506730"/>
                </a:lnTo>
                <a:lnTo>
                  <a:pt x="259080" y="505460"/>
                </a:lnTo>
                <a:lnTo>
                  <a:pt x="265430" y="505460"/>
                </a:lnTo>
                <a:lnTo>
                  <a:pt x="271780" y="505460"/>
                </a:lnTo>
                <a:lnTo>
                  <a:pt x="278130" y="505460"/>
                </a:lnTo>
                <a:lnTo>
                  <a:pt x="284480" y="504190"/>
                </a:lnTo>
                <a:lnTo>
                  <a:pt x="290830" y="502920"/>
                </a:lnTo>
                <a:lnTo>
                  <a:pt x="297180" y="502920"/>
                </a:lnTo>
                <a:lnTo>
                  <a:pt x="303530" y="501650"/>
                </a:lnTo>
                <a:lnTo>
                  <a:pt x="308610" y="500380"/>
                </a:lnTo>
                <a:lnTo>
                  <a:pt x="314960" y="497840"/>
                </a:lnTo>
                <a:lnTo>
                  <a:pt x="321310" y="496570"/>
                </a:lnTo>
                <a:lnTo>
                  <a:pt x="327660" y="495300"/>
                </a:lnTo>
                <a:lnTo>
                  <a:pt x="334010" y="492760"/>
                </a:lnTo>
                <a:lnTo>
                  <a:pt x="339090" y="491490"/>
                </a:lnTo>
                <a:lnTo>
                  <a:pt x="345440" y="488950"/>
                </a:lnTo>
                <a:lnTo>
                  <a:pt x="350520" y="486410"/>
                </a:lnTo>
                <a:lnTo>
                  <a:pt x="356870" y="483870"/>
                </a:lnTo>
                <a:lnTo>
                  <a:pt x="361950" y="481330"/>
                </a:lnTo>
                <a:lnTo>
                  <a:pt x="368300" y="478790"/>
                </a:lnTo>
                <a:lnTo>
                  <a:pt x="373380" y="474980"/>
                </a:lnTo>
                <a:lnTo>
                  <a:pt x="379730" y="472440"/>
                </a:lnTo>
                <a:lnTo>
                  <a:pt x="384810" y="468630"/>
                </a:lnTo>
                <a:lnTo>
                  <a:pt x="389890" y="466090"/>
                </a:lnTo>
                <a:lnTo>
                  <a:pt x="394970" y="462280"/>
                </a:lnTo>
                <a:lnTo>
                  <a:pt x="400050" y="458470"/>
                </a:lnTo>
                <a:lnTo>
                  <a:pt x="405130" y="454660"/>
                </a:lnTo>
                <a:lnTo>
                  <a:pt x="410210" y="450850"/>
                </a:lnTo>
                <a:lnTo>
                  <a:pt x="415290" y="447040"/>
                </a:lnTo>
                <a:lnTo>
                  <a:pt x="420370" y="443230"/>
                </a:lnTo>
                <a:lnTo>
                  <a:pt x="425450" y="438150"/>
                </a:lnTo>
                <a:lnTo>
                  <a:pt x="429260" y="434340"/>
                </a:lnTo>
                <a:lnTo>
                  <a:pt x="434340" y="429260"/>
                </a:lnTo>
                <a:lnTo>
                  <a:pt x="438150" y="425450"/>
                </a:lnTo>
                <a:lnTo>
                  <a:pt x="441960" y="420370"/>
                </a:lnTo>
                <a:lnTo>
                  <a:pt x="447040" y="415290"/>
                </a:lnTo>
                <a:lnTo>
                  <a:pt x="450850" y="410210"/>
                </a:lnTo>
                <a:lnTo>
                  <a:pt x="454660" y="406400"/>
                </a:lnTo>
                <a:lnTo>
                  <a:pt x="458470" y="401320"/>
                </a:lnTo>
                <a:lnTo>
                  <a:pt x="462280" y="394970"/>
                </a:lnTo>
                <a:lnTo>
                  <a:pt x="464820" y="389890"/>
                </a:lnTo>
                <a:lnTo>
                  <a:pt x="468630" y="384810"/>
                </a:lnTo>
                <a:lnTo>
                  <a:pt x="472440" y="379730"/>
                </a:lnTo>
                <a:lnTo>
                  <a:pt x="474980" y="373380"/>
                </a:lnTo>
                <a:lnTo>
                  <a:pt x="477520" y="368300"/>
                </a:lnTo>
                <a:lnTo>
                  <a:pt x="480060" y="363220"/>
                </a:lnTo>
                <a:lnTo>
                  <a:pt x="483870" y="356870"/>
                </a:lnTo>
                <a:lnTo>
                  <a:pt x="486410" y="351790"/>
                </a:lnTo>
                <a:lnTo>
                  <a:pt x="487680" y="345440"/>
                </a:lnTo>
                <a:lnTo>
                  <a:pt x="490220" y="339090"/>
                </a:lnTo>
                <a:lnTo>
                  <a:pt x="492760" y="334010"/>
                </a:lnTo>
                <a:lnTo>
                  <a:pt x="494030" y="327660"/>
                </a:lnTo>
                <a:lnTo>
                  <a:pt x="496570" y="321310"/>
                </a:lnTo>
                <a:lnTo>
                  <a:pt x="497840" y="314960"/>
                </a:lnTo>
                <a:lnTo>
                  <a:pt x="499110" y="309880"/>
                </a:lnTo>
                <a:lnTo>
                  <a:pt x="500380" y="303530"/>
                </a:lnTo>
                <a:lnTo>
                  <a:pt x="501650" y="297180"/>
                </a:lnTo>
                <a:lnTo>
                  <a:pt x="502920" y="290830"/>
                </a:lnTo>
                <a:lnTo>
                  <a:pt x="504190" y="284480"/>
                </a:lnTo>
                <a:lnTo>
                  <a:pt x="504190" y="278130"/>
                </a:lnTo>
                <a:lnTo>
                  <a:pt x="505460" y="271780"/>
                </a:lnTo>
                <a:lnTo>
                  <a:pt x="505460" y="265430"/>
                </a:lnTo>
                <a:lnTo>
                  <a:pt x="505460" y="259080"/>
                </a:lnTo>
                <a:lnTo>
                  <a:pt x="505460" y="252730"/>
                </a:lnTo>
                <a:close/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07559" y="5533390"/>
            <a:ext cx="303530" cy="175260"/>
          </a:xfrm>
          <a:custGeom>
            <a:avLst/>
            <a:gdLst/>
            <a:ahLst/>
            <a:cxnLst/>
            <a:rect l="l" t="t" r="r" b="b"/>
            <a:pathLst>
              <a:path w="303529" h="175260">
                <a:moveTo>
                  <a:pt x="0" y="0"/>
                </a:moveTo>
                <a:lnTo>
                  <a:pt x="303529" y="17526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607559" y="5005070"/>
            <a:ext cx="303530" cy="176530"/>
          </a:xfrm>
          <a:custGeom>
            <a:avLst/>
            <a:gdLst/>
            <a:ahLst/>
            <a:cxnLst/>
            <a:rect l="l" t="t" r="r" b="b"/>
            <a:pathLst>
              <a:path w="303529" h="176529">
                <a:moveTo>
                  <a:pt x="303529" y="0"/>
                </a:moveTo>
                <a:lnTo>
                  <a:pt x="0" y="17652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088890" y="5491479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56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088890" y="5430520"/>
            <a:ext cx="0" cy="33020"/>
          </a:xfrm>
          <a:custGeom>
            <a:avLst/>
            <a:gdLst/>
            <a:ahLst/>
            <a:cxnLst/>
            <a:rect l="l" t="t" r="r" b="b"/>
            <a:pathLst>
              <a:path h="33020">
                <a:moveTo>
                  <a:pt x="0" y="0"/>
                </a:moveTo>
                <a:lnTo>
                  <a:pt x="0" y="3301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088890" y="5369559"/>
            <a:ext cx="0" cy="33020"/>
          </a:xfrm>
          <a:custGeom>
            <a:avLst/>
            <a:gdLst/>
            <a:ahLst/>
            <a:cxnLst/>
            <a:rect l="l" t="t" r="r" b="b"/>
            <a:pathLst>
              <a:path h="33020">
                <a:moveTo>
                  <a:pt x="0" y="0"/>
                </a:moveTo>
                <a:lnTo>
                  <a:pt x="0" y="3301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88890" y="5307329"/>
            <a:ext cx="0" cy="34290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0"/>
                </a:moveTo>
                <a:lnTo>
                  <a:pt x="0" y="3429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088890" y="5247640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75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088890" y="5198109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-5714" y="10794"/>
                </a:moveTo>
                <a:lnTo>
                  <a:pt x="5714" y="10794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088890" y="5064759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-5714" y="10794"/>
                </a:moveTo>
                <a:lnTo>
                  <a:pt x="5714" y="10794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088890" y="4997450"/>
            <a:ext cx="0" cy="39370"/>
          </a:xfrm>
          <a:custGeom>
            <a:avLst/>
            <a:gdLst/>
            <a:ahLst/>
            <a:cxnLst/>
            <a:rect l="l" t="t" r="r" b="b"/>
            <a:pathLst>
              <a:path h="39370">
                <a:moveTo>
                  <a:pt x="0" y="0"/>
                </a:moveTo>
                <a:lnTo>
                  <a:pt x="0" y="3936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151120" y="5462270"/>
            <a:ext cx="0" cy="34290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0"/>
                </a:moveTo>
                <a:lnTo>
                  <a:pt x="0" y="3428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51120" y="5400040"/>
            <a:ext cx="0" cy="33020"/>
          </a:xfrm>
          <a:custGeom>
            <a:avLst/>
            <a:gdLst/>
            <a:ahLst/>
            <a:cxnLst/>
            <a:rect l="l" t="t" r="r" b="b"/>
            <a:pathLst>
              <a:path h="33020">
                <a:moveTo>
                  <a:pt x="0" y="0"/>
                </a:moveTo>
                <a:lnTo>
                  <a:pt x="0" y="3302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151120" y="5337809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74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151120" y="5274309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74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151120" y="5083809"/>
            <a:ext cx="0" cy="33020"/>
          </a:xfrm>
          <a:custGeom>
            <a:avLst/>
            <a:gdLst/>
            <a:ahLst/>
            <a:cxnLst/>
            <a:rect l="l" t="t" r="r" b="b"/>
            <a:pathLst>
              <a:path h="33020">
                <a:moveTo>
                  <a:pt x="0" y="0"/>
                </a:moveTo>
                <a:lnTo>
                  <a:pt x="0" y="3301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151120" y="5020309"/>
            <a:ext cx="0" cy="33020"/>
          </a:xfrm>
          <a:custGeom>
            <a:avLst/>
            <a:gdLst/>
            <a:ahLst/>
            <a:cxnLst/>
            <a:rect l="l" t="t" r="r" b="b"/>
            <a:pathLst>
              <a:path h="33020">
                <a:moveTo>
                  <a:pt x="0" y="0"/>
                </a:moveTo>
                <a:lnTo>
                  <a:pt x="0" y="3301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552440" y="5160009"/>
            <a:ext cx="1270" cy="355600"/>
          </a:xfrm>
          <a:custGeom>
            <a:avLst/>
            <a:gdLst/>
            <a:ahLst/>
            <a:cxnLst/>
            <a:rect l="l" t="t" r="r" b="b"/>
            <a:pathLst>
              <a:path w="1270" h="355600">
                <a:moveTo>
                  <a:pt x="1270" y="35559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320029" y="4732020"/>
            <a:ext cx="175260" cy="242570"/>
          </a:xfrm>
          <a:custGeom>
            <a:avLst/>
            <a:gdLst/>
            <a:ahLst/>
            <a:cxnLst/>
            <a:rect l="l" t="t" r="r" b="b"/>
            <a:pathLst>
              <a:path w="175260" h="242570">
                <a:moveTo>
                  <a:pt x="175260" y="24256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88890" y="4732020"/>
            <a:ext cx="231140" cy="265430"/>
          </a:xfrm>
          <a:custGeom>
            <a:avLst/>
            <a:gdLst/>
            <a:ahLst/>
            <a:cxnLst/>
            <a:rect l="l" t="t" r="r" b="b"/>
            <a:pathLst>
              <a:path w="231139" h="265429">
                <a:moveTo>
                  <a:pt x="231139" y="0"/>
                </a:moveTo>
                <a:lnTo>
                  <a:pt x="0" y="26542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295900" y="4883150"/>
            <a:ext cx="19050" cy="1270"/>
          </a:xfrm>
          <a:custGeom>
            <a:avLst/>
            <a:gdLst/>
            <a:ahLst/>
            <a:cxnLst/>
            <a:rect l="l" t="t" r="r" b="b"/>
            <a:pathLst>
              <a:path w="19050" h="1270">
                <a:moveTo>
                  <a:pt x="19050" y="0"/>
                </a:moveTo>
                <a:lnTo>
                  <a:pt x="0" y="1269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279390" y="4884420"/>
            <a:ext cx="16510" cy="3810"/>
          </a:xfrm>
          <a:custGeom>
            <a:avLst/>
            <a:gdLst/>
            <a:ahLst/>
            <a:cxnLst/>
            <a:rect l="l" t="t" r="r" b="b"/>
            <a:pathLst>
              <a:path w="16510" h="3810">
                <a:moveTo>
                  <a:pt x="16510" y="0"/>
                </a:moveTo>
                <a:lnTo>
                  <a:pt x="0" y="380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262879" y="4888229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10" h="7620">
                <a:moveTo>
                  <a:pt x="16510" y="0"/>
                </a:moveTo>
                <a:lnTo>
                  <a:pt x="0" y="762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247640" y="4895850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29">
                <a:moveTo>
                  <a:pt x="15239" y="0"/>
                </a:moveTo>
                <a:lnTo>
                  <a:pt x="0" y="1143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231129" y="4907279"/>
            <a:ext cx="16510" cy="12700"/>
          </a:xfrm>
          <a:custGeom>
            <a:avLst/>
            <a:gdLst/>
            <a:ahLst/>
            <a:cxnLst/>
            <a:rect l="l" t="t" r="r" b="b"/>
            <a:pathLst>
              <a:path w="16510" h="12700">
                <a:moveTo>
                  <a:pt x="16510" y="0"/>
                </a:moveTo>
                <a:lnTo>
                  <a:pt x="0" y="1270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217159" y="4919979"/>
            <a:ext cx="13970" cy="15240"/>
          </a:xfrm>
          <a:custGeom>
            <a:avLst/>
            <a:gdLst/>
            <a:ahLst/>
            <a:cxnLst/>
            <a:rect l="l" t="t" r="r" b="b"/>
            <a:pathLst>
              <a:path w="13970" h="15239">
                <a:moveTo>
                  <a:pt x="13969" y="0"/>
                </a:moveTo>
                <a:lnTo>
                  <a:pt x="0" y="1524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203190" y="4935220"/>
            <a:ext cx="13970" cy="17780"/>
          </a:xfrm>
          <a:custGeom>
            <a:avLst/>
            <a:gdLst/>
            <a:ahLst/>
            <a:cxnLst/>
            <a:rect l="l" t="t" r="r" b="b"/>
            <a:pathLst>
              <a:path w="13970" h="17779">
                <a:moveTo>
                  <a:pt x="13970" y="0"/>
                </a:moveTo>
                <a:lnTo>
                  <a:pt x="0" y="1777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190490" y="4953000"/>
            <a:ext cx="12700" cy="20320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0"/>
                </a:moveTo>
                <a:lnTo>
                  <a:pt x="0" y="2031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177790" y="4973320"/>
            <a:ext cx="12700" cy="21590"/>
          </a:xfrm>
          <a:custGeom>
            <a:avLst/>
            <a:gdLst/>
            <a:ahLst/>
            <a:cxnLst/>
            <a:rect l="l" t="t" r="r" b="b"/>
            <a:pathLst>
              <a:path w="12700" h="21589">
                <a:moveTo>
                  <a:pt x="12700" y="0"/>
                </a:moveTo>
                <a:lnTo>
                  <a:pt x="0" y="2158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168900" y="4994909"/>
            <a:ext cx="8890" cy="24130"/>
          </a:xfrm>
          <a:custGeom>
            <a:avLst/>
            <a:gdLst/>
            <a:ahLst/>
            <a:cxnLst/>
            <a:rect l="l" t="t" r="r" b="b"/>
            <a:pathLst>
              <a:path w="8889" h="24129">
                <a:moveTo>
                  <a:pt x="8889" y="0"/>
                </a:moveTo>
                <a:lnTo>
                  <a:pt x="0" y="2412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158740" y="5019040"/>
            <a:ext cx="10160" cy="25400"/>
          </a:xfrm>
          <a:custGeom>
            <a:avLst/>
            <a:gdLst/>
            <a:ahLst/>
            <a:cxnLst/>
            <a:rect l="l" t="t" r="r" b="b"/>
            <a:pathLst>
              <a:path w="10160" h="25400">
                <a:moveTo>
                  <a:pt x="10160" y="0"/>
                </a:moveTo>
                <a:lnTo>
                  <a:pt x="0" y="2540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148579" y="5044440"/>
            <a:ext cx="10160" cy="27940"/>
          </a:xfrm>
          <a:custGeom>
            <a:avLst/>
            <a:gdLst/>
            <a:ahLst/>
            <a:cxnLst/>
            <a:rect l="l" t="t" r="r" b="b"/>
            <a:pathLst>
              <a:path w="10160" h="27939">
                <a:moveTo>
                  <a:pt x="10160" y="0"/>
                </a:moveTo>
                <a:lnTo>
                  <a:pt x="0" y="2794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142229" y="5072379"/>
            <a:ext cx="6350" cy="30480"/>
          </a:xfrm>
          <a:custGeom>
            <a:avLst/>
            <a:gdLst/>
            <a:ahLst/>
            <a:cxnLst/>
            <a:rect l="l" t="t" r="r" b="b"/>
            <a:pathLst>
              <a:path w="6350" h="30479">
                <a:moveTo>
                  <a:pt x="6350" y="0"/>
                </a:moveTo>
                <a:lnTo>
                  <a:pt x="0" y="3048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130800" y="5102859"/>
            <a:ext cx="11430" cy="60960"/>
          </a:xfrm>
          <a:custGeom>
            <a:avLst/>
            <a:gdLst/>
            <a:ahLst/>
            <a:cxnLst/>
            <a:rect l="l" t="t" r="r" b="b"/>
            <a:pathLst>
              <a:path w="11429" h="60960">
                <a:moveTo>
                  <a:pt x="11429" y="0"/>
                </a:moveTo>
                <a:lnTo>
                  <a:pt x="0" y="6095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124450" y="5163820"/>
            <a:ext cx="6350" cy="68580"/>
          </a:xfrm>
          <a:custGeom>
            <a:avLst/>
            <a:gdLst/>
            <a:ahLst/>
            <a:cxnLst/>
            <a:rect l="l" t="t" r="r" b="b"/>
            <a:pathLst>
              <a:path w="6350" h="68579">
                <a:moveTo>
                  <a:pt x="6350" y="0"/>
                </a:moveTo>
                <a:lnTo>
                  <a:pt x="0" y="6857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124450" y="5232400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0"/>
                </a:moveTo>
                <a:lnTo>
                  <a:pt x="0" y="2285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124450" y="5255259"/>
            <a:ext cx="1270" cy="35560"/>
          </a:xfrm>
          <a:custGeom>
            <a:avLst/>
            <a:gdLst/>
            <a:ahLst/>
            <a:cxnLst/>
            <a:rect l="l" t="t" r="r" b="b"/>
            <a:pathLst>
              <a:path w="1270" h="35560">
                <a:moveTo>
                  <a:pt x="0" y="0"/>
                </a:moveTo>
                <a:lnTo>
                  <a:pt x="1270" y="3555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125720" y="5290820"/>
            <a:ext cx="1270" cy="33020"/>
          </a:xfrm>
          <a:custGeom>
            <a:avLst/>
            <a:gdLst/>
            <a:ahLst/>
            <a:cxnLst/>
            <a:rect l="l" t="t" r="r" b="b"/>
            <a:pathLst>
              <a:path w="1270" h="33020">
                <a:moveTo>
                  <a:pt x="0" y="0"/>
                </a:moveTo>
                <a:lnTo>
                  <a:pt x="1269" y="3301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126990" y="5323840"/>
            <a:ext cx="5080" cy="33020"/>
          </a:xfrm>
          <a:custGeom>
            <a:avLst/>
            <a:gdLst/>
            <a:ahLst/>
            <a:cxnLst/>
            <a:rect l="l" t="t" r="r" b="b"/>
            <a:pathLst>
              <a:path w="5079" h="33020">
                <a:moveTo>
                  <a:pt x="0" y="0"/>
                </a:moveTo>
                <a:lnTo>
                  <a:pt x="5080" y="3302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132070" y="5356859"/>
            <a:ext cx="5080" cy="31750"/>
          </a:xfrm>
          <a:custGeom>
            <a:avLst/>
            <a:gdLst/>
            <a:ahLst/>
            <a:cxnLst/>
            <a:rect l="l" t="t" r="r" b="b"/>
            <a:pathLst>
              <a:path w="5079" h="31750">
                <a:moveTo>
                  <a:pt x="0" y="0"/>
                </a:moveTo>
                <a:lnTo>
                  <a:pt x="5079" y="3174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137150" y="5388609"/>
            <a:ext cx="7620" cy="30480"/>
          </a:xfrm>
          <a:custGeom>
            <a:avLst/>
            <a:gdLst/>
            <a:ahLst/>
            <a:cxnLst/>
            <a:rect l="l" t="t" r="r" b="b"/>
            <a:pathLst>
              <a:path w="7620" h="30479">
                <a:moveTo>
                  <a:pt x="0" y="0"/>
                </a:moveTo>
                <a:lnTo>
                  <a:pt x="7620" y="3047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144770" y="5419090"/>
            <a:ext cx="6350" cy="27940"/>
          </a:xfrm>
          <a:custGeom>
            <a:avLst/>
            <a:gdLst/>
            <a:ahLst/>
            <a:cxnLst/>
            <a:rect l="l" t="t" r="r" b="b"/>
            <a:pathLst>
              <a:path w="6350" h="27939">
                <a:moveTo>
                  <a:pt x="0" y="0"/>
                </a:moveTo>
                <a:lnTo>
                  <a:pt x="6350" y="2794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151120" y="5447029"/>
            <a:ext cx="10160" cy="26670"/>
          </a:xfrm>
          <a:custGeom>
            <a:avLst/>
            <a:gdLst/>
            <a:ahLst/>
            <a:cxnLst/>
            <a:rect l="l" t="t" r="r" b="b"/>
            <a:pathLst>
              <a:path w="10160" h="26670">
                <a:moveTo>
                  <a:pt x="0" y="0"/>
                </a:moveTo>
                <a:lnTo>
                  <a:pt x="10159" y="2667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161279" y="5473700"/>
            <a:ext cx="10160" cy="25400"/>
          </a:xfrm>
          <a:custGeom>
            <a:avLst/>
            <a:gdLst/>
            <a:ahLst/>
            <a:cxnLst/>
            <a:rect l="l" t="t" r="r" b="b"/>
            <a:pathLst>
              <a:path w="10160" h="25400">
                <a:moveTo>
                  <a:pt x="0" y="0"/>
                </a:moveTo>
                <a:lnTo>
                  <a:pt x="10160" y="2540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171440" y="5499100"/>
            <a:ext cx="11430" cy="24130"/>
          </a:xfrm>
          <a:custGeom>
            <a:avLst/>
            <a:gdLst/>
            <a:ahLst/>
            <a:cxnLst/>
            <a:rect l="l" t="t" r="r" b="b"/>
            <a:pathLst>
              <a:path w="11429" h="24129">
                <a:moveTo>
                  <a:pt x="0" y="0"/>
                </a:moveTo>
                <a:lnTo>
                  <a:pt x="11430" y="2413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182870" y="5523229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60" h="20320">
                <a:moveTo>
                  <a:pt x="0" y="0"/>
                </a:moveTo>
                <a:lnTo>
                  <a:pt x="10159" y="2032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193029" y="5543550"/>
            <a:ext cx="15240" cy="20320"/>
          </a:xfrm>
          <a:custGeom>
            <a:avLst/>
            <a:gdLst/>
            <a:ahLst/>
            <a:cxnLst/>
            <a:rect l="l" t="t" r="r" b="b"/>
            <a:pathLst>
              <a:path w="15239" h="20320">
                <a:moveTo>
                  <a:pt x="0" y="0"/>
                </a:moveTo>
                <a:lnTo>
                  <a:pt x="15240" y="2031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208270" y="5563870"/>
            <a:ext cx="13970" cy="17780"/>
          </a:xfrm>
          <a:custGeom>
            <a:avLst/>
            <a:gdLst/>
            <a:ahLst/>
            <a:cxnLst/>
            <a:rect l="l" t="t" r="r" b="b"/>
            <a:pathLst>
              <a:path w="13970" h="17779">
                <a:moveTo>
                  <a:pt x="0" y="0"/>
                </a:moveTo>
                <a:lnTo>
                  <a:pt x="13969" y="1777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22240" y="5581650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0" y="0"/>
                </a:moveTo>
                <a:lnTo>
                  <a:pt x="13970" y="1396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236209" y="5595620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39" h="12700">
                <a:moveTo>
                  <a:pt x="0" y="0"/>
                </a:moveTo>
                <a:lnTo>
                  <a:pt x="15239" y="12699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251450" y="5608320"/>
            <a:ext cx="16510" cy="10160"/>
          </a:xfrm>
          <a:custGeom>
            <a:avLst/>
            <a:gdLst/>
            <a:ahLst/>
            <a:cxnLst/>
            <a:rect l="l" t="t" r="r" b="b"/>
            <a:pathLst>
              <a:path w="16510" h="10160">
                <a:moveTo>
                  <a:pt x="0" y="0"/>
                </a:moveTo>
                <a:lnTo>
                  <a:pt x="16510" y="1015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267959" y="5618479"/>
            <a:ext cx="16510" cy="6350"/>
          </a:xfrm>
          <a:custGeom>
            <a:avLst/>
            <a:gdLst/>
            <a:ahLst/>
            <a:cxnLst/>
            <a:rect l="l" t="t" r="r" b="b"/>
            <a:pathLst>
              <a:path w="16510" h="6350">
                <a:moveTo>
                  <a:pt x="0" y="0"/>
                </a:moveTo>
                <a:lnTo>
                  <a:pt x="16510" y="635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284470" y="5624829"/>
            <a:ext cx="17780" cy="3810"/>
          </a:xfrm>
          <a:custGeom>
            <a:avLst/>
            <a:gdLst/>
            <a:ahLst/>
            <a:cxnLst/>
            <a:rect l="l" t="t" r="r" b="b"/>
            <a:pathLst>
              <a:path w="17779" h="3810">
                <a:moveTo>
                  <a:pt x="0" y="0"/>
                </a:moveTo>
                <a:lnTo>
                  <a:pt x="17779" y="381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314950" y="5627370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10" h="1270">
                <a:moveTo>
                  <a:pt x="0" y="1269"/>
                </a:moveTo>
                <a:lnTo>
                  <a:pt x="16510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331459" y="5622290"/>
            <a:ext cx="16510" cy="5080"/>
          </a:xfrm>
          <a:custGeom>
            <a:avLst/>
            <a:gdLst/>
            <a:ahLst/>
            <a:cxnLst/>
            <a:rect l="l" t="t" r="r" b="b"/>
            <a:pathLst>
              <a:path w="16510" h="5079">
                <a:moveTo>
                  <a:pt x="0" y="5080"/>
                </a:moveTo>
                <a:lnTo>
                  <a:pt x="16510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347970" y="5615940"/>
            <a:ext cx="16510" cy="6350"/>
          </a:xfrm>
          <a:custGeom>
            <a:avLst/>
            <a:gdLst/>
            <a:ahLst/>
            <a:cxnLst/>
            <a:rect l="l" t="t" r="r" b="b"/>
            <a:pathLst>
              <a:path w="16510" h="6350">
                <a:moveTo>
                  <a:pt x="0" y="6350"/>
                </a:moveTo>
                <a:lnTo>
                  <a:pt x="1650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364479" y="5604509"/>
            <a:ext cx="16510" cy="11430"/>
          </a:xfrm>
          <a:custGeom>
            <a:avLst/>
            <a:gdLst/>
            <a:ahLst/>
            <a:cxnLst/>
            <a:rect l="l" t="t" r="r" b="b"/>
            <a:pathLst>
              <a:path w="16510" h="11429">
                <a:moveTo>
                  <a:pt x="0" y="11429"/>
                </a:moveTo>
                <a:lnTo>
                  <a:pt x="16510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380990" y="5591809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39" h="12700">
                <a:moveTo>
                  <a:pt x="0" y="12699"/>
                </a:moveTo>
                <a:lnTo>
                  <a:pt x="15239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396229" y="5576570"/>
            <a:ext cx="13970" cy="15240"/>
          </a:xfrm>
          <a:custGeom>
            <a:avLst/>
            <a:gdLst/>
            <a:ahLst/>
            <a:cxnLst/>
            <a:rect l="l" t="t" r="r" b="b"/>
            <a:pathLst>
              <a:path w="13970" h="15239">
                <a:moveTo>
                  <a:pt x="0" y="15239"/>
                </a:moveTo>
                <a:lnTo>
                  <a:pt x="1397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410200" y="5558790"/>
            <a:ext cx="13970" cy="17780"/>
          </a:xfrm>
          <a:custGeom>
            <a:avLst/>
            <a:gdLst/>
            <a:ahLst/>
            <a:cxnLst/>
            <a:rect l="l" t="t" r="r" b="b"/>
            <a:pathLst>
              <a:path w="13970" h="17779">
                <a:moveTo>
                  <a:pt x="0" y="17780"/>
                </a:moveTo>
                <a:lnTo>
                  <a:pt x="1397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424170" y="5538470"/>
            <a:ext cx="12700" cy="20320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0" y="20319"/>
                </a:moveTo>
                <a:lnTo>
                  <a:pt x="1270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436870" y="5515609"/>
            <a:ext cx="12700" cy="22860"/>
          </a:xfrm>
          <a:custGeom>
            <a:avLst/>
            <a:gdLst/>
            <a:ahLst/>
            <a:cxnLst/>
            <a:rect l="l" t="t" r="r" b="b"/>
            <a:pathLst>
              <a:path w="12700" h="22860">
                <a:moveTo>
                  <a:pt x="0" y="22859"/>
                </a:moveTo>
                <a:lnTo>
                  <a:pt x="1270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449570" y="5491479"/>
            <a:ext cx="10160" cy="24130"/>
          </a:xfrm>
          <a:custGeom>
            <a:avLst/>
            <a:gdLst/>
            <a:ahLst/>
            <a:cxnLst/>
            <a:rect l="l" t="t" r="r" b="b"/>
            <a:pathLst>
              <a:path w="10160" h="24129">
                <a:moveTo>
                  <a:pt x="0" y="24130"/>
                </a:moveTo>
                <a:lnTo>
                  <a:pt x="10159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459729" y="5467350"/>
            <a:ext cx="8890" cy="24130"/>
          </a:xfrm>
          <a:custGeom>
            <a:avLst/>
            <a:gdLst/>
            <a:ahLst/>
            <a:cxnLst/>
            <a:rect l="l" t="t" r="r" b="b"/>
            <a:pathLst>
              <a:path w="8889" h="24129">
                <a:moveTo>
                  <a:pt x="0" y="24130"/>
                </a:moveTo>
                <a:lnTo>
                  <a:pt x="889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468620" y="5438140"/>
            <a:ext cx="10160" cy="29209"/>
          </a:xfrm>
          <a:custGeom>
            <a:avLst/>
            <a:gdLst/>
            <a:ahLst/>
            <a:cxnLst/>
            <a:rect l="l" t="t" r="r" b="b"/>
            <a:pathLst>
              <a:path w="10160" h="29210">
                <a:moveTo>
                  <a:pt x="0" y="29210"/>
                </a:moveTo>
                <a:lnTo>
                  <a:pt x="1015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478779" y="5408929"/>
            <a:ext cx="7620" cy="29209"/>
          </a:xfrm>
          <a:custGeom>
            <a:avLst/>
            <a:gdLst/>
            <a:ahLst/>
            <a:cxnLst/>
            <a:rect l="l" t="t" r="r" b="b"/>
            <a:pathLst>
              <a:path w="7620" h="29210">
                <a:moveTo>
                  <a:pt x="0" y="29210"/>
                </a:moveTo>
                <a:lnTo>
                  <a:pt x="762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486400" y="5346700"/>
            <a:ext cx="10160" cy="62230"/>
          </a:xfrm>
          <a:custGeom>
            <a:avLst/>
            <a:gdLst/>
            <a:ahLst/>
            <a:cxnLst/>
            <a:rect l="l" t="t" r="r" b="b"/>
            <a:pathLst>
              <a:path w="10160" h="62229">
                <a:moveTo>
                  <a:pt x="0" y="62230"/>
                </a:moveTo>
                <a:lnTo>
                  <a:pt x="1016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496559" y="5279390"/>
            <a:ext cx="6350" cy="67310"/>
          </a:xfrm>
          <a:custGeom>
            <a:avLst/>
            <a:gdLst/>
            <a:ahLst/>
            <a:cxnLst/>
            <a:rect l="l" t="t" r="r" b="b"/>
            <a:pathLst>
              <a:path w="6350" h="67310">
                <a:moveTo>
                  <a:pt x="0" y="67310"/>
                </a:moveTo>
                <a:lnTo>
                  <a:pt x="635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502909" y="5255259"/>
            <a:ext cx="0" cy="24130"/>
          </a:xfrm>
          <a:custGeom>
            <a:avLst/>
            <a:gdLst/>
            <a:ahLst/>
            <a:cxnLst/>
            <a:rect l="l" t="t" r="r" b="b"/>
            <a:pathLst>
              <a:path h="24129">
                <a:moveTo>
                  <a:pt x="0" y="2412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501640" y="5220970"/>
            <a:ext cx="1270" cy="34290"/>
          </a:xfrm>
          <a:custGeom>
            <a:avLst/>
            <a:gdLst/>
            <a:ahLst/>
            <a:cxnLst/>
            <a:rect l="l" t="t" r="r" b="b"/>
            <a:pathLst>
              <a:path w="1270" h="34289">
                <a:moveTo>
                  <a:pt x="1270" y="3428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500370" y="5187950"/>
            <a:ext cx="1270" cy="33020"/>
          </a:xfrm>
          <a:custGeom>
            <a:avLst/>
            <a:gdLst/>
            <a:ahLst/>
            <a:cxnLst/>
            <a:rect l="l" t="t" r="r" b="b"/>
            <a:pathLst>
              <a:path w="1270" h="33020">
                <a:moveTo>
                  <a:pt x="1269" y="33019"/>
                </a:moveTo>
                <a:lnTo>
                  <a:pt x="0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495290" y="5154929"/>
            <a:ext cx="5080" cy="33020"/>
          </a:xfrm>
          <a:custGeom>
            <a:avLst/>
            <a:gdLst/>
            <a:ahLst/>
            <a:cxnLst/>
            <a:rect l="l" t="t" r="r" b="b"/>
            <a:pathLst>
              <a:path w="5079" h="33020">
                <a:moveTo>
                  <a:pt x="5080" y="3302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490209" y="5123179"/>
            <a:ext cx="5080" cy="31750"/>
          </a:xfrm>
          <a:custGeom>
            <a:avLst/>
            <a:gdLst/>
            <a:ahLst/>
            <a:cxnLst/>
            <a:rect l="l" t="t" r="r" b="b"/>
            <a:pathLst>
              <a:path w="5079" h="31750">
                <a:moveTo>
                  <a:pt x="5079" y="3175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482590" y="5092700"/>
            <a:ext cx="7620" cy="30480"/>
          </a:xfrm>
          <a:custGeom>
            <a:avLst/>
            <a:gdLst/>
            <a:ahLst/>
            <a:cxnLst/>
            <a:rect l="l" t="t" r="r" b="b"/>
            <a:pathLst>
              <a:path w="7620" h="30479">
                <a:moveTo>
                  <a:pt x="7620" y="3048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476240" y="5064759"/>
            <a:ext cx="6350" cy="27940"/>
          </a:xfrm>
          <a:custGeom>
            <a:avLst/>
            <a:gdLst/>
            <a:ahLst/>
            <a:cxnLst/>
            <a:rect l="l" t="t" r="r" b="b"/>
            <a:pathLst>
              <a:path w="6350" h="27939">
                <a:moveTo>
                  <a:pt x="6350" y="2793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466079" y="5038090"/>
            <a:ext cx="10160" cy="26670"/>
          </a:xfrm>
          <a:custGeom>
            <a:avLst/>
            <a:gdLst/>
            <a:ahLst/>
            <a:cxnLst/>
            <a:rect l="l" t="t" r="r" b="b"/>
            <a:pathLst>
              <a:path w="10160" h="26670">
                <a:moveTo>
                  <a:pt x="10160" y="2667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455920" y="5012690"/>
            <a:ext cx="10160" cy="25400"/>
          </a:xfrm>
          <a:custGeom>
            <a:avLst/>
            <a:gdLst/>
            <a:ahLst/>
            <a:cxnLst/>
            <a:rect l="l" t="t" r="r" b="b"/>
            <a:pathLst>
              <a:path w="10160" h="25400">
                <a:moveTo>
                  <a:pt x="10159" y="25400"/>
                </a:moveTo>
                <a:lnTo>
                  <a:pt x="0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445759" y="4988559"/>
            <a:ext cx="10160" cy="24130"/>
          </a:xfrm>
          <a:custGeom>
            <a:avLst/>
            <a:gdLst/>
            <a:ahLst/>
            <a:cxnLst/>
            <a:rect l="l" t="t" r="r" b="b"/>
            <a:pathLst>
              <a:path w="10160" h="24129">
                <a:moveTo>
                  <a:pt x="10160" y="2412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434329" y="4966970"/>
            <a:ext cx="11430" cy="21590"/>
          </a:xfrm>
          <a:custGeom>
            <a:avLst/>
            <a:gdLst/>
            <a:ahLst/>
            <a:cxnLst/>
            <a:rect l="l" t="t" r="r" b="b"/>
            <a:pathLst>
              <a:path w="11429" h="21589">
                <a:moveTo>
                  <a:pt x="11430" y="2158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420359" y="4947920"/>
            <a:ext cx="13970" cy="19050"/>
          </a:xfrm>
          <a:custGeom>
            <a:avLst/>
            <a:gdLst/>
            <a:ahLst/>
            <a:cxnLst/>
            <a:rect l="l" t="t" r="r" b="b"/>
            <a:pathLst>
              <a:path w="13970" h="19050">
                <a:moveTo>
                  <a:pt x="13969" y="1904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406390" y="4928870"/>
            <a:ext cx="13970" cy="19050"/>
          </a:xfrm>
          <a:custGeom>
            <a:avLst/>
            <a:gdLst/>
            <a:ahLst/>
            <a:cxnLst/>
            <a:rect l="l" t="t" r="r" b="b"/>
            <a:pathLst>
              <a:path w="13970" h="19050">
                <a:moveTo>
                  <a:pt x="13970" y="1904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392420" y="4914900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13969" y="1396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375909" y="4902200"/>
            <a:ext cx="16510" cy="12700"/>
          </a:xfrm>
          <a:custGeom>
            <a:avLst/>
            <a:gdLst/>
            <a:ahLst/>
            <a:cxnLst/>
            <a:rect l="l" t="t" r="r" b="b"/>
            <a:pathLst>
              <a:path w="16510" h="12700">
                <a:moveTo>
                  <a:pt x="16510" y="12700"/>
                </a:moveTo>
                <a:lnTo>
                  <a:pt x="0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359400" y="4894579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10" h="7620">
                <a:moveTo>
                  <a:pt x="16510" y="762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342890" y="4886959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10" h="7620">
                <a:moveTo>
                  <a:pt x="16510" y="761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325109" y="4883150"/>
            <a:ext cx="17780" cy="3810"/>
          </a:xfrm>
          <a:custGeom>
            <a:avLst/>
            <a:gdLst/>
            <a:ahLst/>
            <a:cxnLst/>
            <a:rect l="l" t="t" r="r" b="b"/>
            <a:pathLst>
              <a:path w="17779" h="3810">
                <a:moveTo>
                  <a:pt x="17779" y="381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911090" y="5525770"/>
            <a:ext cx="177800" cy="182880"/>
          </a:xfrm>
          <a:custGeom>
            <a:avLst/>
            <a:gdLst/>
            <a:ahLst/>
            <a:cxnLst/>
            <a:rect l="l" t="t" r="r" b="b"/>
            <a:pathLst>
              <a:path w="177800" h="182879">
                <a:moveTo>
                  <a:pt x="0" y="182879"/>
                </a:moveTo>
                <a:lnTo>
                  <a:pt x="17780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911090" y="4997450"/>
            <a:ext cx="177800" cy="7620"/>
          </a:xfrm>
          <a:custGeom>
            <a:avLst/>
            <a:gdLst/>
            <a:ahLst/>
            <a:cxnLst/>
            <a:rect l="l" t="t" r="r" b="b"/>
            <a:pathLst>
              <a:path w="177800" h="7620">
                <a:moveTo>
                  <a:pt x="0" y="7619"/>
                </a:moveTo>
                <a:lnTo>
                  <a:pt x="17780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913629" y="5007609"/>
            <a:ext cx="322580" cy="242570"/>
          </a:xfrm>
          <a:custGeom>
            <a:avLst/>
            <a:gdLst/>
            <a:ahLst/>
            <a:cxnLst/>
            <a:rect l="l" t="t" r="r" b="b"/>
            <a:pathLst>
              <a:path w="322579" h="242570">
                <a:moveTo>
                  <a:pt x="322580" y="2425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911090" y="5005070"/>
            <a:ext cx="327660" cy="271780"/>
          </a:xfrm>
          <a:custGeom>
            <a:avLst/>
            <a:gdLst/>
            <a:ahLst/>
            <a:cxnLst/>
            <a:rect l="l" t="t" r="r" b="b"/>
            <a:pathLst>
              <a:path w="327660" h="271779">
                <a:moveTo>
                  <a:pt x="0" y="0"/>
                </a:moveTo>
                <a:lnTo>
                  <a:pt x="0" y="7619"/>
                </a:lnTo>
                <a:lnTo>
                  <a:pt x="300989" y="271779"/>
                </a:lnTo>
                <a:lnTo>
                  <a:pt x="326389" y="246379"/>
                </a:lnTo>
                <a:lnTo>
                  <a:pt x="327660" y="205739"/>
                </a:lnTo>
                <a:lnTo>
                  <a:pt x="19050" y="63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678170" y="5236209"/>
            <a:ext cx="0" cy="524510"/>
          </a:xfrm>
          <a:custGeom>
            <a:avLst/>
            <a:gdLst/>
            <a:ahLst/>
            <a:cxnLst/>
            <a:rect l="l" t="t" r="r" b="b"/>
            <a:pathLst>
              <a:path h="524510">
                <a:moveTo>
                  <a:pt x="0" y="52450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678804" y="5208270"/>
            <a:ext cx="0" cy="580390"/>
          </a:xfrm>
          <a:custGeom>
            <a:avLst/>
            <a:gdLst/>
            <a:ahLst/>
            <a:cxnLst/>
            <a:rect l="l" t="t" r="r" b="b"/>
            <a:pathLst>
              <a:path h="580389">
                <a:moveTo>
                  <a:pt x="0" y="0"/>
                </a:moveTo>
                <a:lnTo>
                  <a:pt x="0" y="580389"/>
                </a:lnTo>
              </a:path>
            </a:pathLst>
          </a:custGeom>
          <a:ln w="469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449570" y="5764529"/>
            <a:ext cx="227329" cy="260350"/>
          </a:xfrm>
          <a:custGeom>
            <a:avLst/>
            <a:gdLst/>
            <a:ahLst/>
            <a:cxnLst/>
            <a:rect l="l" t="t" r="r" b="b"/>
            <a:pathLst>
              <a:path w="227329" h="260350">
                <a:moveTo>
                  <a:pt x="0" y="260350"/>
                </a:moveTo>
                <a:lnTo>
                  <a:pt x="2273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434329" y="5735320"/>
            <a:ext cx="267970" cy="313690"/>
          </a:xfrm>
          <a:custGeom>
            <a:avLst/>
            <a:gdLst/>
            <a:ahLst/>
            <a:cxnLst/>
            <a:rect l="l" t="t" r="r" b="b"/>
            <a:pathLst>
              <a:path w="267970" h="313689">
                <a:moveTo>
                  <a:pt x="220980" y="0"/>
                </a:moveTo>
                <a:lnTo>
                  <a:pt x="22860" y="269239"/>
                </a:lnTo>
                <a:lnTo>
                  <a:pt x="13970" y="293369"/>
                </a:lnTo>
                <a:lnTo>
                  <a:pt x="0" y="313689"/>
                </a:lnTo>
                <a:lnTo>
                  <a:pt x="267970" y="53339"/>
                </a:lnTo>
                <a:lnTo>
                  <a:pt x="243840" y="27939"/>
                </a:lnTo>
                <a:lnTo>
                  <a:pt x="2209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213350" y="5746750"/>
            <a:ext cx="232410" cy="278130"/>
          </a:xfrm>
          <a:custGeom>
            <a:avLst/>
            <a:gdLst/>
            <a:ahLst/>
            <a:cxnLst/>
            <a:rect l="l" t="t" r="r" b="b"/>
            <a:pathLst>
              <a:path w="232410" h="278129">
                <a:moveTo>
                  <a:pt x="0" y="0"/>
                </a:moveTo>
                <a:lnTo>
                  <a:pt x="232410" y="2781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210809" y="5736590"/>
            <a:ext cx="246379" cy="312420"/>
          </a:xfrm>
          <a:custGeom>
            <a:avLst/>
            <a:gdLst/>
            <a:ahLst/>
            <a:cxnLst/>
            <a:rect l="l" t="t" r="r" b="b"/>
            <a:pathLst>
              <a:path w="246379" h="312420">
                <a:moveTo>
                  <a:pt x="24129" y="0"/>
                </a:moveTo>
                <a:lnTo>
                  <a:pt x="0" y="7620"/>
                </a:lnTo>
                <a:lnTo>
                  <a:pt x="0" y="44450"/>
                </a:lnTo>
                <a:lnTo>
                  <a:pt x="223519" y="312420"/>
                </a:lnTo>
                <a:lnTo>
                  <a:pt x="237489" y="292100"/>
                </a:lnTo>
                <a:lnTo>
                  <a:pt x="246379" y="267970"/>
                </a:lnTo>
                <a:lnTo>
                  <a:pt x="241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240020" y="4972050"/>
            <a:ext cx="205740" cy="278130"/>
          </a:xfrm>
          <a:custGeom>
            <a:avLst/>
            <a:gdLst/>
            <a:ahLst/>
            <a:cxnLst/>
            <a:rect l="l" t="t" r="r" b="b"/>
            <a:pathLst>
              <a:path w="205739" h="278129">
                <a:moveTo>
                  <a:pt x="205739" y="0"/>
                </a:moveTo>
                <a:lnTo>
                  <a:pt x="0" y="2781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237479" y="4949190"/>
            <a:ext cx="219710" cy="311150"/>
          </a:xfrm>
          <a:custGeom>
            <a:avLst/>
            <a:gdLst/>
            <a:ahLst/>
            <a:cxnLst/>
            <a:rect l="l" t="t" r="r" b="b"/>
            <a:pathLst>
              <a:path w="219710" h="311150">
                <a:moveTo>
                  <a:pt x="196850" y="0"/>
                </a:moveTo>
                <a:lnTo>
                  <a:pt x="1270" y="261620"/>
                </a:lnTo>
                <a:lnTo>
                  <a:pt x="0" y="302260"/>
                </a:lnTo>
                <a:lnTo>
                  <a:pt x="21590" y="311150"/>
                </a:lnTo>
                <a:lnTo>
                  <a:pt x="219710" y="44450"/>
                </a:lnTo>
                <a:lnTo>
                  <a:pt x="210820" y="21590"/>
                </a:lnTo>
                <a:lnTo>
                  <a:pt x="1968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449570" y="4972050"/>
            <a:ext cx="227329" cy="260350"/>
          </a:xfrm>
          <a:custGeom>
            <a:avLst/>
            <a:gdLst/>
            <a:ahLst/>
            <a:cxnLst/>
            <a:rect l="l" t="t" r="r" b="b"/>
            <a:pathLst>
              <a:path w="227329" h="260350">
                <a:moveTo>
                  <a:pt x="227329" y="26035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434329" y="4949190"/>
            <a:ext cx="267970" cy="312420"/>
          </a:xfrm>
          <a:custGeom>
            <a:avLst/>
            <a:gdLst/>
            <a:ahLst/>
            <a:cxnLst/>
            <a:rect l="l" t="t" r="r" b="b"/>
            <a:pathLst>
              <a:path w="267970" h="312420">
                <a:moveTo>
                  <a:pt x="0" y="0"/>
                </a:moveTo>
                <a:lnTo>
                  <a:pt x="13970" y="21590"/>
                </a:lnTo>
                <a:lnTo>
                  <a:pt x="22860" y="44450"/>
                </a:lnTo>
                <a:lnTo>
                  <a:pt x="220980" y="312420"/>
                </a:lnTo>
                <a:lnTo>
                  <a:pt x="243840" y="285750"/>
                </a:lnTo>
                <a:lnTo>
                  <a:pt x="267970" y="2590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441950" y="5119370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79" h="1270">
                <a:moveTo>
                  <a:pt x="0" y="0"/>
                </a:moveTo>
                <a:lnTo>
                  <a:pt x="17779" y="126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459729" y="5120640"/>
            <a:ext cx="16510" cy="5080"/>
          </a:xfrm>
          <a:custGeom>
            <a:avLst/>
            <a:gdLst/>
            <a:ahLst/>
            <a:cxnLst/>
            <a:rect l="l" t="t" r="r" b="b"/>
            <a:pathLst>
              <a:path w="16510" h="5079">
                <a:moveTo>
                  <a:pt x="0" y="0"/>
                </a:moveTo>
                <a:lnTo>
                  <a:pt x="16510" y="508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476240" y="5125720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10" h="7620">
                <a:moveTo>
                  <a:pt x="0" y="0"/>
                </a:moveTo>
                <a:lnTo>
                  <a:pt x="16510" y="761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492750" y="5133340"/>
            <a:ext cx="15240" cy="10160"/>
          </a:xfrm>
          <a:custGeom>
            <a:avLst/>
            <a:gdLst/>
            <a:ahLst/>
            <a:cxnLst/>
            <a:rect l="l" t="t" r="r" b="b"/>
            <a:pathLst>
              <a:path w="15239" h="10160">
                <a:moveTo>
                  <a:pt x="0" y="0"/>
                </a:moveTo>
                <a:lnTo>
                  <a:pt x="15239" y="1016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507990" y="5143500"/>
            <a:ext cx="15240" cy="13970"/>
          </a:xfrm>
          <a:custGeom>
            <a:avLst/>
            <a:gdLst/>
            <a:ahLst/>
            <a:cxnLst/>
            <a:rect l="l" t="t" r="r" b="b"/>
            <a:pathLst>
              <a:path w="15239" h="13970">
                <a:moveTo>
                  <a:pt x="0" y="0"/>
                </a:moveTo>
                <a:lnTo>
                  <a:pt x="15239" y="13969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523229" y="5157470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0" y="0"/>
                </a:moveTo>
                <a:lnTo>
                  <a:pt x="15240" y="1523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538470" y="5172709"/>
            <a:ext cx="13970" cy="16510"/>
          </a:xfrm>
          <a:custGeom>
            <a:avLst/>
            <a:gdLst/>
            <a:ahLst/>
            <a:cxnLst/>
            <a:rect l="l" t="t" r="r" b="b"/>
            <a:pathLst>
              <a:path w="13970" h="16510">
                <a:moveTo>
                  <a:pt x="0" y="0"/>
                </a:moveTo>
                <a:lnTo>
                  <a:pt x="13969" y="1650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552440" y="5189220"/>
            <a:ext cx="12700" cy="21590"/>
          </a:xfrm>
          <a:custGeom>
            <a:avLst/>
            <a:gdLst/>
            <a:ahLst/>
            <a:cxnLst/>
            <a:rect l="l" t="t" r="r" b="b"/>
            <a:pathLst>
              <a:path w="12700" h="21589">
                <a:moveTo>
                  <a:pt x="0" y="0"/>
                </a:moveTo>
                <a:lnTo>
                  <a:pt x="12700" y="2158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565140" y="5210809"/>
            <a:ext cx="12700" cy="22860"/>
          </a:xfrm>
          <a:custGeom>
            <a:avLst/>
            <a:gdLst/>
            <a:ahLst/>
            <a:cxnLst/>
            <a:rect l="l" t="t" r="r" b="b"/>
            <a:pathLst>
              <a:path w="12700" h="22860">
                <a:moveTo>
                  <a:pt x="0" y="0"/>
                </a:moveTo>
                <a:lnTo>
                  <a:pt x="12700" y="2285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577840" y="5233670"/>
            <a:ext cx="10160" cy="22860"/>
          </a:xfrm>
          <a:custGeom>
            <a:avLst/>
            <a:gdLst/>
            <a:ahLst/>
            <a:cxnLst/>
            <a:rect l="l" t="t" r="r" b="b"/>
            <a:pathLst>
              <a:path w="10160" h="22860">
                <a:moveTo>
                  <a:pt x="0" y="0"/>
                </a:moveTo>
                <a:lnTo>
                  <a:pt x="10160" y="2285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588000" y="5256529"/>
            <a:ext cx="10160" cy="25400"/>
          </a:xfrm>
          <a:custGeom>
            <a:avLst/>
            <a:gdLst/>
            <a:ahLst/>
            <a:cxnLst/>
            <a:rect l="l" t="t" r="r" b="b"/>
            <a:pathLst>
              <a:path w="10160" h="25400">
                <a:moveTo>
                  <a:pt x="0" y="0"/>
                </a:moveTo>
                <a:lnTo>
                  <a:pt x="10160" y="2540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598159" y="5281929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10">
                <a:moveTo>
                  <a:pt x="0" y="0"/>
                </a:moveTo>
                <a:lnTo>
                  <a:pt x="8889" y="2921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607050" y="5311140"/>
            <a:ext cx="6350" cy="29209"/>
          </a:xfrm>
          <a:custGeom>
            <a:avLst/>
            <a:gdLst/>
            <a:ahLst/>
            <a:cxnLst/>
            <a:rect l="l" t="t" r="r" b="b"/>
            <a:pathLst>
              <a:path w="6350" h="29210">
                <a:moveTo>
                  <a:pt x="0" y="0"/>
                </a:moveTo>
                <a:lnTo>
                  <a:pt x="6350" y="2921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613400" y="5340350"/>
            <a:ext cx="6350" cy="29209"/>
          </a:xfrm>
          <a:custGeom>
            <a:avLst/>
            <a:gdLst/>
            <a:ahLst/>
            <a:cxnLst/>
            <a:rect l="l" t="t" r="r" b="b"/>
            <a:pathLst>
              <a:path w="6350" h="29210">
                <a:moveTo>
                  <a:pt x="0" y="0"/>
                </a:moveTo>
                <a:lnTo>
                  <a:pt x="6350" y="2920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619750" y="5369559"/>
            <a:ext cx="5080" cy="33020"/>
          </a:xfrm>
          <a:custGeom>
            <a:avLst/>
            <a:gdLst/>
            <a:ahLst/>
            <a:cxnLst/>
            <a:rect l="l" t="t" r="r" b="b"/>
            <a:pathLst>
              <a:path w="5079" h="33020">
                <a:moveTo>
                  <a:pt x="0" y="0"/>
                </a:moveTo>
                <a:lnTo>
                  <a:pt x="5079" y="3301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624829" y="5402579"/>
            <a:ext cx="2540" cy="31750"/>
          </a:xfrm>
          <a:custGeom>
            <a:avLst/>
            <a:gdLst/>
            <a:ahLst/>
            <a:cxnLst/>
            <a:rect l="l" t="t" r="r" b="b"/>
            <a:pathLst>
              <a:path w="2539" h="31750">
                <a:moveTo>
                  <a:pt x="0" y="0"/>
                </a:moveTo>
                <a:lnTo>
                  <a:pt x="2540" y="3175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627370" y="5434329"/>
            <a:ext cx="3810" cy="35560"/>
          </a:xfrm>
          <a:custGeom>
            <a:avLst/>
            <a:gdLst/>
            <a:ahLst/>
            <a:cxnLst/>
            <a:rect l="l" t="t" r="r" b="b"/>
            <a:pathLst>
              <a:path w="3810" h="35560">
                <a:moveTo>
                  <a:pt x="0" y="0"/>
                </a:moveTo>
                <a:lnTo>
                  <a:pt x="3809" y="3556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631179" y="5469890"/>
            <a:ext cx="0" cy="24130"/>
          </a:xfrm>
          <a:custGeom>
            <a:avLst/>
            <a:gdLst/>
            <a:ahLst/>
            <a:cxnLst/>
            <a:rect l="l" t="t" r="r" b="b"/>
            <a:pathLst>
              <a:path h="24129">
                <a:moveTo>
                  <a:pt x="0" y="0"/>
                </a:moveTo>
                <a:lnTo>
                  <a:pt x="0" y="2413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627370" y="5494020"/>
            <a:ext cx="3810" cy="67310"/>
          </a:xfrm>
          <a:custGeom>
            <a:avLst/>
            <a:gdLst/>
            <a:ahLst/>
            <a:cxnLst/>
            <a:rect l="l" t="t" r="r" b="b"/>
            <a:pathLst>
              <a:path w="3810" h="67310">
                <a:moveTo>
                  <a:pt x="3809" y="0"/>
                </a:moveTo>
                <a:lnTo>
                  <a:pt x="0" y="6730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623559" y="5561329"/>
            <a:ext cx="3810" cy="31750"/>
          </a:xfrm>
          <a:custGeom>
            <a:avLst/>
            <a:gdLst/>
            <a:ahLst/>
            <a:cxnLst/>
            <a:rect l="l" t="t" r="r" b="b"/>
            <a:pathLst>
              <a:path w="3810" h="31750">
                <a:moveTo>
                  <a:pt x="3810" y="0"/>
                </a:moveTo>
                <a:lnTo>
                  <a:pt x="0" y="3175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618479" y="5593079"/>
            <a:ext cx="5080" cy="33020"/>
          </a:xfrm>
          <a:custGeom>
            <a:avLst/>
            <a:gdLst/>
            <a:ahLst/>
            <a:cxnLst/>
            <a:rect l="l" t="t" r="r" b="b"/>
            <a:pathLst>
              <a:path w="5079" h="33020">
                <a:moveTo>
                  <a:pt x="5080" y="0"/>
                </a:moveTo>
                <a:lnTo>
                  <a:pt x="0" y="3302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612129" y="5626100"/>
            <a:ext cx="6350" cy="29209"/>
          </a:xfrm>
          <a:custGeom>
            <a:avLst/>
            <a:gdLst/>
            <a:ahLst/>
            <a:cxnLst/>
            <a:rect l="l" t="t" r="r" b="b"/>
            <a:pathLst>
              <a:path w="6350" h="29210">
                <a:moveTo>
                  <a:pt x="6350" y="0"/>
                </a:moveTo>
                <a:lnTo>
                  <a:pt x="0" y="2920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604509" y="5655309"/>
            <a:ext cx="7620" cy="29209"/>
          </a:xfrm>
          <a:custGeom>
            <a:avLst/>
            <a:gdLst/>
            <a:ahLst/>
            <a:cxnLst/>
            <a:rect l="l" t="t" r="r" b="b"/>
            <a:pathLst>
              <a:path w="7620" h="29210">
                <a:moveTo>
                  <a:pt x="7619" y="0"/>
                </a:moveTo>
                <a:lnTo>
                  <a:pt x="0" y="2920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595620" y="5684520"/>
            <a:ext cx="8890" cy="26670"/>
          </a:xfrm>
          <a:custGeom>
            <a:avLst/>
            <a:gdLst/>
            <a:ahLst/>
            <a:cxnLst/>
            <a:rect l="l" t="t" r="r" b="b"/>
            <a:pathLst>
              <a:path w="8889" h="26670">
                <a:moveTo>
                  <a:pt x="8889" y="0"/>
                </a:moveTo>
                <a:lnTo>
                  <a:pt x="0" y="26669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584190" y="5711190"/>
            <a:ext cx="11430" cy="25400"/>
          </a:xfrm>
          <a:custGeom>
            <a:avLst/>
            <a:gdLst/>
            <a:ahLst/>
            <a:cxnLst/>
            <a:rect l="l" t="t" r="r" b="b"/>
            <a:pathLst>
              <a:path w="11429" h="25400">
                <a:moveTo>
                  <a:pt x="11430" y="0"/>
                </a:moveTo>
                <a:lnTo>
                  <a:pt x="0" y="2540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572759" y="5736590"/>
            <a:ext cx="11430" cy="24130"/>
          </a:xfrm>
          <a:custGeom>
            <a:avLst/>
            <a:gdLst/>
            <a:ahLst/>
            <a:cxnLst/>
            <a:rect l="l" t="t" r="r" b="b"/>
            <a:pathLst>
              <a:path w="11429" h="24129">
                <a:moveTo>
                  <a:pt x="11429" y="0"/>
                </a:moveTo>
                <a:lnTo>
                  <a:pt x="0" y="2413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561329" y="5760720"/>
            <a:ext cx="11430" cy="21590"/>
          </a:xfrm>
          <a:custGeom>
            <a:avLst/>
            <a:gdLst/>
            <a:ahLst/>
            <a:cxnLst/>
            <a:rect l="l" t="t" r="r" b="b"/>
            <a:pathLst>
              <a:path w="11429" h="21589">
                <a:moveTo>
                  <a:pt x="11430" y="0"/>
                </a:moveTo>
                <a:lnTo>
                  <a:pt x="0" y="2158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547359" y="5782309"/>
            <a:ext cx="13970" cy="19050"/>
          </a:xfrm>
          <a:custGeom>
            <a:avLst/>
            <a:gdLst/>
            <a:ahLst/>
            <a:cxnLst/>
            <a:rect l="l" t="t" r="r" b="b"/>
            <a:pathLst>
              <a:path w="13970" h="19050">
                <a:moveTo>
                  <a:pt x="13969" y="0"/>
                </a:moveTo>
                <a:lnTo>
                  <a:pt x="0" y="1904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533390" y="5801359"/>
            <a:ext cx="13970" cy="16510"/>
          </a:xfrm>
          <a:custGeom>
            <a:avLst/>
            <a:gdLst/>
            <a:ahLst/>
            <a:cxnLst/>
            <a:rect l="l" t="t" r="r" b="b"/>
            <a:pathLst>
              <a:path w="13970" h="16510">
                <a:moveTo>
                  <a:pt x="13970" y="0"/>
                </a:moveTo>
                <a:lnTo>
                  <a:pt x="0" y="1650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519420" y="5817870"/>
            <a:ext cx="13970" cy="16510"/>
          </a:xfrm>
          <a:custGeom>
            <a:avLst/>
            <a:gdLst/>
            <a:ahLst/>
            <a:cxnLst/>
            <a:rect l="l" t="t" r="r" b="b"/>
            <a:pathLst>
              <a:path w="13970" h="16510">
                <a:moveTo>
                  <a:pt x="13969" y="0"/>
                </a:moveTo>
                <a:lnTo>
                  <a:pt x="0" y="1650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504179" y="5834379"/>
            <a:ext cx="15240" cy="10160"/>
          </a:xfrm>
          <a:custGeom>
            <a:avLst/>
            <a:gdLst/>
            <a:ahLst/>
            <a:cxnLst/>
            <a:rect l="l" t="t" r="r" b="b"/>
            <a:pathLst>
              <a:path w="15239" h="10160">
                <a:moveTo>
                  <a:pt x="15240" y="0"/>
                </a:moveTo>
                <a:lnTo>
                  <a:pt x="0" y="1016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487670" y="5844540"/>
            <a:ext cx="16510" cy="10160"/>
          </a:xfrm>
          <a:custGeom>
            <a:avLst/>
            <a:gdLst/>
            <a:ahLst/>
            <a:cxnLst/>
            <a:rect l="l" t="t" r="r" b="b"/>
            <a:pathLst>
              <a:path w="16510" h="10160">
                <a:moveTo>
                  <a:pt x="16509" y="0"/>
                </a:moveTo>
                <a:lnTo>
                  <a:pt x="0" y="1016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469890" y="5854700"/>
            <a:ext cx="17780" cy="7620"/>
          </a:xfrm>
          <a:custGeom>
            <a:avLst/>
            <a:gdLst/>
            <a:ahLst/>
            <a:cxnLst/>
            <a:rect l="l" t="t" r="r" b="b"/>
            <a:pathLst>
              <a:path w="17779" h="7620">
                <a:moveTo>
                  <a:pt x="17780" y="0"/>
                </a:moveTo>
                <a:lnTo>
                  <a:pt x="0" y="761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453379" y="5862320"/>
            <a:ext cx="16510" cy="3810"/>
          </a:xfrm>
          <a:custGeom>
            <a:avLst/>
            <a:gdLst/>
            <a:ahLst/>
            <a:cxnLst/>
            <a:rect l="l" t="t" r="r" b="b"/>
            <a:pathLst>
              <a:path w="16510" h="3810">
                <a:moveTo>
                  <a:pt x="16510" y="0"/>
                </a:moveTo>
                <a:lnTo>
                  <a:pt x="0" y="380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424170" y="5864859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79" h="1270">
                <a:moveTo>
                  <a:pt x="17779" y="126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407659" y="5861050"/>
            <a:ext cx="16510" cy="3810"/>
          </a:xfrm>
          <a:custGeom>
            <a:avLst/>
            <a:gdLst/>
            <a:ahLst/>
            <a:cxnLst/>
            <a:rect l="l" t="t" r="r" b="b"/>
            <a:pathLst>
              <a:path w="16510" h="3810">
                <a:moveTo>
                  <a:pt x="16510" y="380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389879" y="5852159"/>
            <a:ext cx="17780" cy="8890"/>
          </a:xfrm>
          <a:custGeom>
            <a:avLst/>
            <a:gdLst/>
            <a:ahLst/>
            <a:cxnLst/>
            <a:rect l="l" t="t" r="r" b="b"/>
            <a:pathLst>
              <a:path w="17779" h="8889">
                <a:moveTo>
                  <a:pt x="17780" y="8889"/>
                </a:moveTo>
                <a:lnTo>
                  <a:pt x="0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374640" y="5842000"/>
            <a:ext cx="15240" cy="10160"/>
          </a:xfrm>
          <a:custGeom>
            <a:avLst/>
            <a:gdLst/>
            <a:ahLst/>
            <a:cxnLst/>
            <a:rect l="l" t="t" r="r" b="b"/>
            <a:pathLst>
              <a:path w="15239" h="10160">
                <a:moveTo>
                  <a:pt x="15239" y="1015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359400" y="5829300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39" h="12700">
                <a:moveTo>
                  <a:pt x="15239" y="12700"/>
                </a:moveTo>
                <a:lnTo>
                  <a:pt x="0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345429" y="5814059"/>
            <a:ext cx="13970" cy="15240"/>
          </a:xfrm>
          <a:custGeom>
            <a:avLst/>
            <a:gdLst/>
            <a:ahLst/>
            <a:cxnLst/>
            <a:rect l="l" t="t" r="r" b="b"/>
            <a:pathLst>
              <a:path w="13970" h="15239">
                <a:moveTo>
                  <a:pt x="13970" y="1523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331459" y="5796279"/>
            <a:ext cx="13970" cy="17780"/>
          </a:xfrm>
          <a:custGeom>
            <a:avLst/>
            <a:gdLst/>
            <a:ahLst/>
            <a:cxnLst/>
            <a:rect l="l" t="t" r="r" b="b"/>
            <a:pathLst>
              <a:path w="13970" h="17779">
                <a:moveTo>
                  <a:pt x="13969" y="17780"/>
                </a:moveTo>
                <a:lnTo>
                  <a:pt x="0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318759" y="5775959"/>
            <a:ext cx="12700" cy="20320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2031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306059" y="5754370"/>
            <a:ext cx="12700" cy="21590"/>
          </a:xfrm>
          <a:custGeom>
            <a:avLst/>
            <a:gdLst/>
            <a:ahLst/>
            <a:cxnLst/>
            <a:rect l="l" t="t" r="r" b="b"/>
            <a:pathLst>
              <a:path w="12700" h="21589">
                <a:moveTo>
                  <a:pt x="12700" y="2158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295900" y="5730240"/>
            <a:ext cx="10160" cy="24130"/>
          </a:xfrm>
          <a:custGeom>
            <a:avLst/>
            <a:gdLst/>
            <a:ahLst/>
            <a:cxnLst/>
            <a:rect l="l" t="t" r="r" b="b"/>
            <a:pathLst>
              <a:path w="10160" h="24129">
                <a:moveTo>
                  <a:pt x="10160" y="2413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276850" y="5676900"/>
            <a:ext cx="19050" cy="5334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19050" y="5334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269229" y="5646420"/>
            <a:ext cx="7620" cy="30480"/>
          </a:xfrm>
          <a:custGeom>
            <a:avLst/>
            <a:gdLst/>
            <a:ahLst/>
            <a:cxnLst/>
            <a:rect l="l" t="t" r="r" b="b"/>
            <a:pathLst>
              <a:path w="7620" h="30479">
                <a:moveTo>
                  <a:pt x="7620" y="3047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257800" y="5585459"/>
            <a:ext cx="11430" cy="60960"/>
          </a:xfrm>
          <a:custGeom>
            <a:avLst/>
            <a:gdLst/>
            <a:ahLst/>
            <a:cxnLst/>
            <a:rect l="l" t="t" r="r" b="b"/>
            <a:pathLst>
              <a:path w="11429" h="60960">
                <a:moveTo>
                  <a:pt x="11429" y="60959"/>
                </a:moveTo>
                <a:lnTo>
                  <a:pt x="0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252720" y="5516879"/>
            <a:ext cx="5080" cy="68580"/>
          </a:xfrm>
          <a:custGeom>
            <a:avLst/>
            <a:gdLst/>
            <a:ahLst/>
            <a:cxnLst/>
            <a:rect l="l" t="t" r="r" b="b"/>
            <a:pathLst>
              <a:path w="5079" h="68579">
                <a:moveTo>
                  <a:pt x="5079" y="6858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252720" y="5494020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2285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252720" y="5458459"/>
            <a:ext cx="1270" cy="35560"/>
          </a:xfrm>
          <a:custGeom>
            <a:avLst/>
            <a:gdLst/>
            <a:ahLst/>
            <a:cxnLst/>
            <a:rect l="l" t="t" r="r" b="b"/>
            <a:pathLst>
              <a:path w="1270" h="35560">
                <a:moveTo>
                  <a:pt x="0" y="35559"/>
                </a:moveTo>
                <a:lnTo>
                  <a:pt x="1269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253990" y="5424170"/>
            <a:ext cx="1270" cy="34290"/>
          </a:xfrm>
          <a:custGeom>
            <a:avLst/>
            <a:gdLst/>
            <a:ahLst/>
            <a:cxnLst/>
            <a:rect l="l" t="t" r="r" b="b"/>
            <a:pathLst>
              <a:path w="1270" h="34289">
                <a:moveTo>
                  <a:pt x="0" y="34289"/>
                </a:moveTo>
                <a:lnTo>
                  <a:pt x="127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255259" y="5392420"/>
            <a:ext cx="3810" cy="31750"/>
          </a:xfrm>
          <a:custGeom>
            <a:avLst/>
            <a:gdLst/>
            <a:ahLst/>
            <a:cxnLst/>
            <a:rect l="l" t="t" r="r" b="b"/>
            <a:pathLst>
              <a:path w="3810" h="31750">
                <a:moveTo>
                  <a:pt x="0" y="31749"/>
                </a:moveTo>
                <a:lnTo>
                  <a:pt x="3810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259070" y="5360670"/>
            <a:ext cx="6350" cy="31750"/>
          </a:xfrm>
          <a:custGeom>
            <a:avLst/>
            <a:gdLst/>
            <a:ahLst/>
            <a:cxnLst/>
            <a:rect l="l" t="t" r="r" b="b"/>
            <a:pathLst>
              <a:path w="6350" h="31750">
                <a:moveTo>
                  <a:pt x="0" y="31749"/>
                </a:moveTo>
                <a:lnTo>
                  <a:pt x="635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265420" y="5330190"/>
            <a:ext cx="6350" cy="30480"/>
          </a:xfrm>
          <a:custGeom>
            <a:avLst/>
            <a:gdLst/>
            <a:ahLst/>
            <a:cxnLst/>
            <a:rect l="l" t="t" r="r" b="b"/>
            <a:pathLst>
              <a:path w="6350" h="30479">
                <a:moveTo>
                  <a:pt x="0" y="30480"/>
                </a:moveTo>
                <a:lnTo>
                  <a:pt x="635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271770" y="5302250"/>
            <a:ext cx="7620" cy="27940"/>
          </a:xfrm>
          <a:custGeom>
            <a:avLst/>
            <a:gdLst/>
            <a:ahLst/>
            <a:cxnLst/>
            <a:rect l="l" t="t" r="r" b="b"/>
            <a:pathLst>
              <a:path w="7620" h="27939">
                <a:moveTo>
                  <a:pt x="0" y="27940"/>
                </a:moveTo>
                <a:lnTo>
                  <a:pt x="761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279390" y="5274309"/>
            <a:ext cx="10160" cy="27940"/>
          </a:xfrm>
          <a:custGeom>
            <a:avLst/>
            <a:gdLst/>
            <a:ahLst/>
            <a:cxnLst/>
            <a:rect l="l" t="t" r="r" b="b"/>
            <a:pathLst>
              <a:path w="10160" h="27939">
                <a:moveTo>
                  <a:pt x="0" y="27939"/>
                </a:moveTo>
                <a:lnTo>
                  <a:pt x="10160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289550" y="5248909"/>
            <a:ext cx="8890" cy="25400"/>
          </a:xfrm>
          <a:custGeom>
            <a:avLst/>
            <a:gdLst/>
            <a:ahLst/>
            <a:cxnLst/>
            <a:rect l="l" t="t" r="r" b="b"/>
            <a:pathLst>
              <a:path w="8889" h="25400">
                <a:moveTo>
                  <a:pt x="0" y="25399"/>
                </a:moveTo>
                <a:lnTo>
                  <a:pt x="888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298440" y="5226050"/>
            <a:ext cx="11430" cy="22860"/>
          </a:xfrm>
          <a:custGeom>
            <a:avLst/>
            <a:gdLst/>
            <a:ahLst/>
            <a:cxnLst/>
            <a:rect l="l" t="t" r="r" b="b"/>
            <a:pathLst>
              <a:path w="11429" h="22860">
                <a:moveTo>
                  <a:pt x="0" y="22859"/>
                </a:moveTo>
                <a:lnTo>
                  <a:pt x="1143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309870" y="5203190"/>
            <a:ext cx="12700" cy="22860"/>
          </a:xfrm>
          <a:custGeom>
            <a:avLst/>
            <a:gdLst/>
            <a:ahLst/>
            <a:cxnLst/>
            <a:rect l="l" t="t" r="r" b="b"/>
            <a:pathLst>
              <a:path w="12700" h="22860">
                <a:moveTo>
                  <a:pt x="0" y="22860"/>
                </a:moveTo>
                <a:lnTo>
                  <a:pt x="1270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322570" y="5184140"/>
            <a:ext cx="12700" cy="19050"/>
          </a:xfrm>
          <a:custGeom>
            <a:avLst/>
            <a:gdLst/>
            <a:ahLst/>
            <a:cxnLst/>
            <a:rect l="l" t="t" r="r" b="b"/>
            <a:pathLst>
              <a:path w="12700" h="19050">
                <a:moveTo>
                  <a:pt x="0" y="19050"/>
                </a:moveTo>
                <a:lnTo>
                  <a:pt x="1270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335270" y="5167629"/>
            <a:ext cx="13970" cy="16510"/>
          </a:xfrm>
          <a:custGeom>
            <a:avLst/>
            <a:gdLst/>
            <a:ahLst/>
            <a:cxnLst/>
            <a:rect l="l" t="t" r="r" b="b"/>
            <a:pathLst>
              <a:path w="13970" h="16510">
                <a:moveTo>
                  <a:pt x="0" y="16510"/>
                </a:moveTo>
                <a:lnTo>
                  <a:pt x="1396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349240" y="5152390"/>
            <a:ext cx="13970" cy="15240"/>
          </a:xfrm>
          <a:custGeom>
            <a:avLst/>
            <a:gdLst/>
            <a:ahLst/>
            <a:cxnLst/>
            <a:rect l="l" t="t" r="r" b="b"/>
            <a:pathLst>
              <a:path w="13970" h="15239">
                <a:moveTo>
                  <a:pt x="0" y="15240"/>
                </a:moveTo>
                <a:lnTo>
                  <a:pt x="1397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363209" y="5140959"/>
            <a:ext cx="16510" cy="11430"/>
          </a:xfrm>
          <a:custGeom>
            <a:avLst/>
            <a:gdLst/>
            <a:ahLst/>
            <a:cxnLst/>
            <a:rect l="l" t="t" r="r" b="b"/>
            <a:pathLst>
              <a:path w="16510" h="11429">
                <a:moveTo>
                  <a:pt x="0" y="11429"/>
                </a:moveTo>
                <a:lnTo>
                  <a:pt x="1651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379720" y="5130800"/>
            <a:ext cx="16510" cy="10160"/>
          </a:xfrm>
          <a:custGeom>
            <a:avLst/>
            <a:gdLst/>
            <a:ahLst/>
            <a:cxnLst/>
            <a:rect l="l" t="t" r="r" b="b"/>
            <a:pathLst>
              <a:path w="16510" h="10160">
                <a:moveTo>
                  <a:pt x="0" y="10160"/>
                </a:moveTo>
                <a:lnTo>
                  <a:pt x="1650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396229" y="5123179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10" h="7620">
                <a:moveTo>
                  <a:pt x="0" y="7620"/>
                </a:moveTo>
                <a:lnTo>
                  <a:pt x="1651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412740" y="5120640"/>
            <a:ext cx="16510" cy="2540"/>
          </a:xfrm>
          <a:custGeom>
            <a:avLst/>
            <a:gdLst/>
            <a:ahLst/>
            <a:cxnLst/>
            <a:rect l="l" t="t" r="r" b="b"/>
            <a:pathLst>
              <a:path w="16510" h="2539">
                <a:moveTo>
                  <a:pt x="0" y="2540"/>
                </a:moveTo>
                <a:lnTo>
                  <a:pt x="16510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429250" y="5119370"/>
            <a:ext cx="12700" cy="1270"/>
          </a:xfrm>
          <a:custGeom>
            <a:avLst/>
            <a:gdLst/>
            <a:ahLst/>
            <a:cxnLst/>
            <a:rect l="l" t="t" r="r" b="b"/>
            <a:pathLst>
              <a:path w="12700" h="1270">
                <a:moveTo>
                  <a:pt x="0" y="1269"/>
                </a:moveTo>
                <a:lnTo>
                  <a:pt x="1270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334000" y="5692140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26670" y="0"/>
                </a:moveTo>
                <a:lnTo>
                  <a:pt x="0" y="2667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384800" y="5647690"/>
            <a:ext cx="24130" cy="22860"/>
          </a:xfrm>
          <a:custGeom>
            <a:avLst/>
            <a:gdLst/>
            <a:ahLst/>
            <a:cxnLst/>
            <a:rect l="l" t="t" r="r" b="b"/>
            <a:pathLst>
              <a:path w="24129" h="22860">
                <a:moveTo>
                  <a:pt x="24129" y="0"/>
                </a:moveTo>
                <a:lnTo>
                  <a:pt x="0" y="2286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433059" y="5604509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60" h="22860">
                <a:moveTo>
                  <a:pt x="22860" y="0"/>
                </a:moveTo>
                <a:lnTo>
                  <a:pt x="0" y="2285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480050" y="5561329"/>
            <a:ext cx="24130" cy="21590"/>
          </a:xfrm>
          <a:custGeom>
            <a:avLst/>
            <a:gdLst/>
            <a:ahLst/>
            <a:cxnLst/>
            <a:rect l="l" t="t" r="r" b="b"/>
            <a:pathLst>
              <a:path w="24129" h="21589">
                <a:moveTo>
                  <a:pt x="24129" y="0"/>
                </a:moveTo>
                <a:lnTo>
                  <a:pt x="0" y="2159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528309" y="5515609"/>
            <a:ext cx="25400" cy="24130"/>
          </a:xfrm>
          <a:custGeom>
            <a:avLst/>
            <a:gdLst/>
            <a:ahLst/>
            <a:cxnLst/>
            <a:rect l="l" t="t" r="r" b="b"/>
            <a:pathLst>
              <a:path w="25400" h="24129">
                <a:moveTo>
                  <a:pt x="25400" y="0"/>
                </a:moveTo>
                <a:lnTo>
                  <a:pt x="0" y="2412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331459" y="5650229"/>
            <a:ext cx="24130" cy="20320"/>
          </a:xfrm>
          <a:custGeom>
            <a:avLst/>
            <a:gdLst/>
            <a:ahLst/>
            <a:cxnLst/>
            <a:rect l="l" t="t" r="r" b="b"/>
            <a:pathLst>
              <a:path w="24129" h="20320">
                <a:moveTo>
                  <a:pt x="24129" y="0"/>
                </a:moveTo>
                <a:lnTo>
                  <a:pt x="0" y="2032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386070" y="5599429"/>
            <a:ext cx="22860" cy="21590"/>
          </a:xfrm>
          <a:custGeom>
            <a:avLst/>
            <a:gdLst/>
            <a:ahLst/>
            <a:cxnLst/>
            <a:rect l="l" t="t" r="r" b="b"/>
            <a:pathLst>
              <a:path w="22860" h="21589">
                <a:moveTo>
                  <a:pt x="22859" y="0"/>
                </a:moveTo>
                <a:lnTo>
                  <a:pt x="0" y="2159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439409" y="5549900"/>
            <a:ext cx="24130" cy="20320"/>
          </a:xfrm>
          <a:custGeom>
            <a:avLst/>
            <a:gdLst/>
            <a:ahLst/>
            <a:cxnLst/>
            <a:rect l="l" t="t" r="r" b="b"/>
            <a:pathLst>
              <a:path w="24129" h="20320">
                <a:moveTo>
                  <a:pt x="24129" y="0"/>
                </a:moveTo>
                <a:lnTo>
                  <a:pt x="0" y="2031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494020" y="5500370"/>
            <a:ext cx="22860" cy="21590"/>
          </a:xfrm>
          <a:custGeom>
            <a:avLst/>
            <a:gdLst/>
            <a:ahLst/>
            <a:cxnLst/>
            <a:rect l="l" t="t" r="r" b="b"/>
            <a:pathLst>
              <a:path w="22860" h="21589">
                <a:moveTo>
                  <a:pt x="22859" y="0"/>
                </a:moveTo>
                <a:lnTo>
                  <a:pt x="0" y="2158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088890" y="5525770"/>
            <a:ext cx="29209" cy="22860"/>
          </a:xfrm>
          <a:custGeom>
            <a:avLst/>
            <a:gdLst/>
            <a:ahLst/>
            <a:cxnLst/>
            <a:rect l="l" t="t" r="r" b="b"/>
            <a:pathLst>
              <a:path w="29210" h="22860">
                <a:moveTo>
                  <a:pt x="29210" y="2285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146040" y="5570220"/>
            <a:ext cx="24130" cy="20320"/>
          </a:xfrm>
          <a:custGeom>
            <a:avLst/>
            <a:gdLst/>
            <a:ahLst/>
            <a:cxnLst/>
            <a:rect l="l" t="t" r="r" b="b"/>
            <a:pathLst>
              <a:path w="24129" h="20320">
                <a:moveTo>
                  <a:pt x="24130" y="2031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262879" y="5662929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70" h="10160">
                <a:moveTo>
                  <a:pt x="13970" y="1016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304790" y="5694679"/>
            <a:ext cx="29209" cy="24130"/>
          </a:xfrm>
          <a:custGeom>
            <a:avLst/>
            <a:gdLst/>
            <a:ahLst/>
            <a:cxnLst/>
            <a:rect l="l" t="t" r="r" b="b"/>
            <a:pathLst>
              <a:path w="29210" h="24129">
                <a:moveTo>
                  <a:pt x="29210" y="2413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124450" y="5507990"/>
            <a:ext cx="25400" cy="19050"/>
          </a:xfrm>
          <a:custGeom>
            <a:avLst/>
            <a:gdLst/>
            <a:ahLst/>
            <a:cxnLst/>
            <a:rect l="l" t="t" r="r" b="b"/>
            <a:pathLst>
              <a:path w="25400" h="19050">
                <a:moveTo>
                  <a:pt x="25400" y="1905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265420" y="5615940"/>
            <a:ext cx="21590" cy="16510"/>
          </a:xfrm>
          <a:custGeom>
            <a:avLst/>
            <a:gdLst/>
            <a:ahLst/>
            <a:cxnLst/>
            <a:rect l="l" t="t" r="r" b="b"/>
            <a:pathLst>
              <a:path w="21589" h="16510">
                <a:moveTo>
                  <a:pt x="21589" y="1651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307329" y="5650229"/>
            <a:ext cx="24130" cy="19050"/>
          </a:xfrm>
          <a:custGeom>
            <a:avLst/>
            <a:gdLst/>
            <a:ahLst/>
            <a:cxnLst/>
            <a:rect l="l" t="t" r="r" b="b"/>
            <a:pathLst>
              <a:path w="24129" h="19050">
                <a:moveTo>
                  <a:pt x="24130" y="1905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913629" y="5708650"/>
            <a:ext cx="295910" cy="35560"/>
          </a:xfrm>
          <a:custGeom>
            <a:avLst/>
            <a:gdLst/>
            <a:ahLst/>
            <a:cxnLst/>
            <a:rect l="l" t="t" r="r" b="b"/>
            <a:pathLst>
              <a:path w="295910" h="35560">
                <a:moveTo>
                  <a:pt x="0" y="0"/>
                </a:moveTo>
                <a:lnTo>
                  <a:pt x="295910" y="355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909820" y="5703570"/>
            <a:ext cx="300990" cy="77470"/>
          </a:xfrm>
          <a:custGeom>
            <a:avLst/>
            <a:gdLst/>
            <a:ahLst/>
            <a:cxnLst/>
            <a:rect l="l" t="t" r="r" b="b"/>
            <a:pathLst>
              <a:path w="300989" h="77470">
                <a:moveTo>
                  <a:pt x="15239" y="0"/>
                </a:moveTo>
                <a:lnTo>
                  <a:pt x="1269" y="5079"/>
                </a:lnTo>
                <a:lnTo>
                  <a:pt x="0" y="11429"/>
                </a:lnTo>
                <a:lnTo>
                  <a:pt x="300989" y="77469"/>
                </a:lnTo>
                <a:lnTo>
                  <a:pt x="300989" y="40639"/>
                </a:lnTo>
                <a:lnTo>
                  <a:pt x="279400" y="5079"/>
                </a:lnTo>
                <a:lnTo>
                  <a:pt x="15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210809" y="5253990"/>
            <a:ext cx="26670" cy="488950"/>
          </a:xfrm>
          <a:custGeom>
            <a:avLst/>
            <a:gdLst/>
            <a:ahLst/>
            <a:cxnLst/>
            <a:rect l="l" t="t" r="r" b="b"/>
            <a:pathLst>
              <a:path w="26670" h="488950">
                <a:moveTo>
                  <a:pt x="0" y="488950"/>
                </a:moveTo>
                <a:lnTo>
                  <a:pt x="2666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189220" y="5251450"/>
            <a:ext cx="69850" cy="492759"/>
          </a:xfrm>
          <a:custGeom>
            <a:avLst/>
            <a:gdLst/>
            <a:ahLst/>
            <a:cxnLst/>
            <a:rect l="l" t="t" r="r" b="b"/>
            <a:pathLst>
              <a:path w="69850" h="492760">
                <a:moveTo>
                  <a:pt x="48259" y="0"/>
                </a:moveTo>
                <a:lnTo>
                  <a:pt x="22859" y="25400"/>
                </a:lnTo>
                <a:lnTo>
                  <a:pt x="0" y="457200"/>
                </a:lnTo>
                <a:lnTo>
                  <a:pt x="21589" y="492759"/>
                </a:lnTo>
                <a:lnTo>
                  <a:pt x="45719" y="485140"/>
                </a:lnTo>
                <a:lnTo>
                  <a:pt x="69850" y="8890"/>
                </a:lnTo>
                <a:lnTo>
                  <a:pt x="482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 txBox="1"/>
          <p:nvPr/>
        </p:nvSpPr>
        <p:spPr>
          <a:xfrm>
            <a:off x="4841240" y="4540250"/>
            <a:ext cx="1898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latin typeface="Arial"/>
                <a:cs typeface="Arial"/>
              </a:rPr>
              <a:t>B</a:t>
            </a:r>
            <a:r>
              <a:rPr sz="1300" spc="-5" dirty="0">
                <a:latin typeface="Arial"/>
                <a:cs typeface="Arial"/>
              </a:rPr>
              <a:t>r</a:t>
            </a:r>
            <a:endParaRPr sz="1300">
              <a:latin typeface="Arial"/>
              <a:cs typeface="Arial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4911090" y="4740909"/>
            <a:ext cx="0" cy="264160"/>
          </a:xfrm>
          <a:custGeom>
            <a:avLst/>
            <a:gdLst/>
            <a:ahLst/>
            <a:cxnLst/>
            <a:rect l="l" t="t" r="r" b="b"/>
            <a:pathLst>
              <a:path h="264160">
                <a:moveTo>
                  <a:pt x="0" y="26415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754629" y="5163820"/>
            <a:ext cx="91440" cy="339090"/>
          </a:xfrm>
          <a:custGeom>
            <a:avLst/>
            <a:gdLst/>
            <a:ahLst/>
            <a:cxnLst/>
            <a:rect l="l" t="t" r="r" b="b"/>
            <a:pathLst>
              <a:path w="91439" h="339089">
                <a:moveTo>
                  <a:pt x="0" y="0"/>
                </a:moveTo>
                <a:lnTo>
                  <a:pt x="91439" y="33908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800350" y="5176520"/>
            <a:ext cx="78740" cy="293370"/>
          </a:xfrm>
          <a:custGeom>
            <a:avLst/>
            <a:gdLst/>
            <a:ahLst/>
            <a:cxnLst/>
            <a:rect l="l" t="t" r="r" b="b"/>
            <a:pathLst>
              <a:path w="78739" h="293370">
                <a:moveTo>
                  <a:pt x="0" y="0"/>
                </a:moveTo>
                <a:lnTo>
                  <a:pt x="78739" y="29336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846070" y="5502909"/>
            <a:ext cx="337820" cy="91440"/>
          </a:xfrm>
          <a:custGeom>
            <a:avLst/>
            <a:gdLst/>
            <a:ahLst/>
            <a:cxnLst/>
            <a:rect l="l" t="t" r="r" b="b"/>
            <a:pathLst>
              <a:path w="337819" h="91439">
                <a:moveTo>
                  <a:pt x="0" y="0"/>
                </a:moveTo>
                <a:lnTo>
                  <a:pt x="337819" y="9143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183889" y="5345429"/>
            <a:ext cx="248920" cy="248920"/>
          </a:xfrm>
          <a:custGeom>
            <a:avLst/>
            <a:gdLst/>
            <a:ahLst/>
            <a:cxnLst/>
            <a:rect l="l" t="t" r="r" b="b"/>
            <a:pathLst>
              <a:path w="248920" h="248920">
                <a:moveTo>
                  <a:pt x="0" y="248920"/>
                </a:moveTo>
                <a:lnTo>
                  <a:pt x="24892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171189" y="5332729"/>
            <a:ext cx="215900" cy="214629"/>
          </a:xfrm>
          <a:custGeom>
            <a:avLst/>
            <a:gdLst/>
            <a:ahLst/>
            <a:cxnLst/>
            <a:rect l="l" t="t" r="r" b="b"/>
            <a:pathLst>
              <a:path w="215900" h="214629">
                <a:moveTo>
                  <a:pt x="0" y="214630"/>
                </a:moveTo>
                <a:lnTo>
                  <a:pt x="21590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341370" y="5006340"/>
            <a:ext cx="91440" cy="339090"/>
          </a:xfrm>
          <a:custGeom>
            <a:avLst/>
            <a:gdLst/>
            <a:ahLst/>
            <a:cxnLst/>
            <a:rect l="l" t="t" r="r" b="b"/>
            <a:pathLst>
              <a:path w="91439" h="339089">
                <a:moveTo>
                  <a:pt x="91439" y="33909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003550" y="4914900"/>
            <a:ext cx="337820" cy="91440"/>
          </a:xfrm>
          <a:custGeom>
            <a:avLst/>
            <a:gdLst/>
            <a:ahLst/>
            <a:cxnLst/>
            <a:rect l="l" t="t" r="r" b="b"/>
            <a:pathLst>
              <a:path w="337820" h="91439">
                <a:moveTo>
                  <a:pt x="337820" y="9143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016250" y="4961890"/>
            <a:ext cx="292100" cy="78740"/>
          </a:xfrm>
          <a:custGeom>
            <a:avLst/>
            <a:gdLst/>
            <a:ahLst/>
            <a:cxnLst/>
            <a:rect l="l" t="t" r="r" b="b"/>
            <a:pathLst>
              <a:path w="292100" h="78739">
                <a:moveTo>
                  <a:pt x="292100" y="7874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754629" y="4914900"/>
            <a:ext cx="248920" cy="248920"/>
          </a:xfrm>
          <a:custGeom>
            <a:avLst/>
            <a:gdLst/>
            <a:ahLst/>
            <a:cxnLst/>
            <a:rect l="l" t="t" r="r" b="b"/>
            <a:pathLst>
              <a:path w="248919" h="248920">
                <a:moveTo>
                  <a:pt x="248919" y="0"/>
                </a:moveTo>
                <a:lnTo>
                  <a:pt x="0" y="24891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103120" y="5284470"/>
            <a:ext cx="303530" cy="175260"/>
          </a:xfrm>
          <a:custGeom>
            <a:avLst/>
            <a:gdLst/>
            <a:ahLst/>
            <a:cxnLst/>
            <a:rect l="l" t="t" r="r" b="b"/>
            <a:pathLst>
              <a:path w="303530" h="175260">
                <a:moveTo>
                  <a:pt x="303530" y="0"/>
                </a:moveTo>
                <a:lnTo>
                  <a:pt x="0" y="17525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145029" y="5332729"/>
            <a:ext cx="261620" cy="151130"/>
          </a:xfrm>
          <a:custGeom>
            <a:avLst/>
            <a:gdLst/>
            <a:ahLst/>
            <a:cxnLst/>
            <a:rect l="l" t="t" r="r" b="b"/>
            <a:pathLst>
              <a:path w="261619" h="151129">
                <a:moveTo>
                  <a:pt x="261619" y="0"/>
                </a:moveTo>
                <a:lnTo>
                  <a:pt x="0" y="15113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103120" y="5459729"/>
            <a:ext cx="0" cy="351790"/>
          </a:xfrm>
          <a:custGeom>
            <a:avLst/>
            <a:gdLst/>
            <a:ahLst/>
            <a:cxnLst/>
            <a:rect l="l" t="t" r="r" b="b"/>
            <a:pathLst>
              <a:path h="351789">
                <a:moveTo>
                  <a:pt x="0" y="0"/>
                </a:moveTo>
                <a:lnTo>
                  <a:pt x="0" y="35179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103120" y="5811520"/>
            <a:ext cx="303530" cy="175260"/>
          </a:xfrm>
          <a:custGeom>
            <a:avLst/>
            <a:gdLst/>
            <a:ahLst/>
            <a:cxnLst/>
            <a:rect l="l" t="t" r="r" b="b"/>
            <a:pathLst>
              <a:path w="303530" h="175260">
                <a:moveTo>
                  <a:pt x="0" y="0"/>
                </a:moveTo>
                <a:lnTo>
                  <a:pt x="303530" y="17525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145029" y="5787390"/>
            <a:ext cx="261620" cy="151130"/>
          </a:xfrm>
          <a:custGeom>
            <a:avLst/>
            <a:gdLst/>
            <a:ahLst/>
            <a:cxnLst/>
            <a:rect l="l" t="t" r="r" b="b"/>
            <a:pathLst>
              <a:path w="261619" h="151129">
                <a:moveTo>
                  <a:pt x="0" y="0"/>
                </a:moveTo>
                <a:lnTo>
                  <a:pt x="261619" y="15113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406650" y="5811520"/>
            <a:ext cx="304800" cy="175260"/>
          </a:xfrm>
          <a:custGeom>
            <a:avLst/>
            <a:gdLst/>
            <a:ahLst/>
            <a:cxnLst/>
            <a:rect l="l" t="t" r="r" b="b"/>
            <a:pathLst>
              <a:path w="304800" h="175260">
                <a:moveTo>
                  <a:pt x="0" y="175259"/>
                </a:moveTo>
                <a:lnTo>
                  <a:pt x="30480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711450" y="5459729"/>
            <a:ext cx="0" cy="351790"/>
          </a:xfrm>
          <a:custGeom>
            <a:avLst/>
            <a:gdLst/>
            <a:ahLst/>
            <a:cxnLst/>
            <a:rect l="l" t="t" r="r" b="b"/>
            <a:pathLst>
              <a:path h="351789">
                <a:moveTo>
                  <a:pt x="0" y="35179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668270" y="5483859"/>
            <a:ext cx="0" cy="303530"/>
          </a:xfrm>
          <a:custGeom>
            <a:avLst/>
            <a:gdLst/>
            <a:ahLst/>
            <a:cxnLst/>
            <a:rect l="l" t="t" r="r" b="b"/>
            <a:pathLst>
              <a:path h="303529">
                <a:moveTo>
                  <a:pt x="0" y="30352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406650" y="5284470"/>
            <a:ext cx="304800" cy="175260"/>
          </a:xfrm>
          <a:custGeom>
            <a:avLst/>
            <a:gdLst/>
            <a:ahLst/>
            <a:cxnLst/>
            <a:rect l="l" t="t" r="r" b="b"/>
            <a:pathLst>
              <a:path w="304800" h="175260">
                <a:moveTo>
                  <a:pt x="304800" y="17525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932939" y="4912359"/>
            <a:ext cx="226060" cy="270510"/>
          </a:xfrm>
          <a:custGeom>
            <a:avLst/>
            <a:gdLst/>
            <a:ahLst/>
            <a:cxnLst/>
            <a:rect l="l" t="t" r="r" b="b"/>
            <a:pathLst>
              <a:path w="226060" h="270510">
                <a:moveTo>
                  <a:pt x="226060" y="27050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915160" y="4959350"/>
            <a:ext cx="195580" cy="231140"/>
          </a:xfrm>
          <a:custGeom>
            <a:avLst/>
            <a:gdLst/>
            <a:ahLst/>
            <a:cxnLst/>
            <a:rect l="l" t="t" r="r" b="b"/>
            <a:pathLst>
              <a:path w="195580" h="231139">
                <a:moveTo>
                  <a:pt x="195579" y="231139"/>
                </a:moveTo>
                <a:lnTo>
                  <a:pt x="0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587500" y="4912359"/>
            <a:ext cx="345440" cy="60960"/>
          </a:xfrm>
          <a:custGeom>
            <a:avLst/>
            <a:gdLst/>
            <a:ahLst/>
            <a:cxnLst/>
            <a:rect l="l" t="t" r="r" b="b"/>
            <a:pathLst>
              <a:path w="345439" h="60960">
                <a:moveTo>
                  <a:pt x="345439" y="0"/>
                </a:moveTo>
                <a:lnTo>
                  <a:pt x="0" y="6095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465580" y="4973320"/>
            <a:ext cx="121920" cy="330200"/>
          </a:xfrm>
          <a:custGeom>
            <a:avLst/>
            <a:gdLst/>
            <a:ahLst/>
            <a:cxnLst/>
            <a:rect l="l" t="t" r="r" b="b"/>
            <a:pathLst>
              <a:path w="121919" h="330200">
                <a:moveTo>
                  <a:pt x="121919" y="0"/>
                </a:moveTo>
                <a:lnTo>
                  <a:pt x="0" y="33019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513839" y="5011420"/>
            <a:ext cx="104139" cy="283210"/>
          </a:xfrm>
          <a:custGeom>
            <a:avLst/>
            <a:gdLst/>
            <a:ahLst/>
            <a:cxnLst/>
            <a:rect l="l" t="t" r="r" b="b"/>
            <a:pathLst>
              <a:path w="104140" h="283210">
                <a:moveTo>
                  <a:pt x="104140" y="0"/>
                </a:moveTo>
                <a:lnTo>
                  <a:pt x="0" y="28320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465580" y="5303520"/>
            <a:ext cx="227329" cy="270510"/>
          </a:xfrm>
          <a:custGeom>
            <a:avLst/>
            <a:gdLst/>
            <a:ahLst/>
            <a:cxnLst/>
            <a:rect l="l" t="t" r="r" b="b"/>
            <a:pathLst>
              <a:path w="227330" h="270510">
                <a:moveTo>
                  <a:pt x="0" y="0"/>
                </a:moveTo>
                <a:lnTo>
                  <a:pt x="227330" y="27050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692910" y="5513070"/>
            <a:ext cx="345440" cy="60960"/>
          </a:xfrm>
          <a:custGeom>
            <a:avLst/>
            <a:gdLst/>
            <a:ahLst/>
            <a:cxnLst/>
            <a:rect l="l" t="t" r="r" b="b"/>
            <a:pathLst>
              <a:path w="345439" h="60960">
                <a:moveTo>
                  <a:pt x="0" y="60959"/>
                </a:moveTo>
                <a:lnTo>
                  <a:pt x="34543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709420" y="5474970"/>
            <a:ext cx="297180" cy="52069"/>
          </a:xfrm>
          <a:custGeom>
            <a:avLst/>
            <a:gdLst/>
            <a:ahLst/>
            <a:cxnLst/>
            <a:rect l="l" t="t" r="r" b="b"/>
            <a:pathLst>
              <a:path w="297180" h="52070">
                <a:moveTo>
                  <a:pt x="0" y="52069"/>
                </a:moveTo>
                <a:lnTo>
                  <a:pt x="29718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038350" y="5182870"/>
            <a:ext cx="120650" cy="330200"/>
          </a:xfrm>
          <a:custGeom>
            <a:avLst/>
            <a:gdLst/>
            <a:ahLst/>
            <a:cxnLst/>
            <a:rect l="l" t="t" r="r" b="b"/>
            <a:pathLst>
              <a:path w="120650" h="330200">
                <a:moveTo>
                  <a:pt x="0" y="330199"/>
                </a:moveTo>
                <a:lnTo>
                  <a:pt x="12065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159000" y="4988559"/>
            <a:ext cx="292100" cy="194310"/>
          </a:xfrm>
          <a:custGeom>
            <a:avLst/>
            <a:gdLst/>
            <a:ahLst/>
            <a:cxnLst/>
            <a:rect l="l" t="t" r="r" b="b"/>
            <a:pathLst>
              <a:path w="292100" h="194310">
                <a:moveTo>
                  <a:pt x="292100" y="0"/>
                </a:moveTo>
                <a:lnTo>
                  <a:pt x="0" y="19430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 txBox="1"/>
          <p:nvPr/>
        </p:nvSpPr>
        <p:spPr>
          <a:xfrm>
            <a:off x="2274570" y="6064250"/>
            <a:ext cx="118745" cy="2495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50" b="1" spc="5" dirty="0">
                <a:latin typeface="Times New Roman"/>
                <a:cs typeface="Times New Roman"/>
              </a:rPr>
              <a:t>1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4192270" y="6033770"/>
            <a:ext cx="1863725" cy="7010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181610" algn="ctr">
              <a:lnSpc>
                <a:spcPct val="100000"/>
              </a:lnSpc>
              <a:spcBef>
                <a:spcPts val="120"/>
              </a:spcBef>
            </a:pPr>
            <a:r>
              <a:rPr sz="2175" b="1" baseline="-22988" dirty="0">
                <a:latin typeface="Times New Roman"/>
                <a:cs typeface="Times New Roman"/>
              </a:rPr>
              <a:t>10</a:t>
            </a:r>
            <a:r>
              <a:rPr sz="1100" b="1" dirty="0">
                <a:latin typeface="Times New Roman"/>
                <a:cs typeface="Times New Roman"/>
              </a:rPr>
              <a:t>-23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sz="1800" spc="-215" dirty="0">
                <a:solidFill>
                  <a:srgbClr val="0000CC"/>
                </a:solidFill>
                <a:latin typeface="Arial Black"/>
                <a:cs typeface="Arial Black"/>
              </a:rPr>
              <a:t>1</a:t>
            </a:r>
            <a:r>
              <a:rPr sz="1800" dirty="0">
                <a:solidFill>
                  <a:srgbClr val="0000CC"/>
                </a:solidFill>
                <a:latin typeface="Arial Black"/>
                <a:cs typeface="Arial Black"/>
              </a:rPr>
              <a:t>-</a:t>
            </a:r>
            <a:r>
              <a:rPr sz="1800" spc="-190" dirty="0">
                <a:solidFill>
                  <a:srgbClr val="0000CC"/>
                </a:solidFill>
                <a:latin typeface="Arial Black"/>
                <a:cs typeface="Arial Black"/>
              </a:rPr>
              <a:t>br</a:t>
            </a:r>
            <a:r>
              <a:rPr sz="1800" spc="-240" dirty="0">
                <a:solidFill>
                  <a:srgbClr val="0000CC"/>
                </a:solidFill>
                <a:latin typeface="Arial Black"/>
                <a:cs typeface="Arial Black"/>
              </a:rPr>
              <a:t>o</a:t>
            </a:r>
            <a:r>
              <a:rPr sz="1800" spc="-235" dirty="0">
                <a:solidFill>
                  <a:srgbClr val="0000CC"/>
                </a:solidFill>
                <a:latin typeface="Arial Black"/>
                <a:cs typeface="Arial Black"/>
              </a:rPr>
              <a:t>motriptyce</a:t>
            </a:r>
            <a:r>
              <a:rPr sz="1800" spc="-280" dirty="0">
                <a:solidFill>
                  <a:srgbClr val="0000CC"/>
                </a:solidFill>
                <a:latin typeface="Arial Black"/>
                <a:cs typeface="Arial Black"/>
              </a:rPr>
              <a:t>n</a:t>
            </a:r>
            <a:r>
              <a:rPr sz="1800" spc="-200" dirty="0">
                <a:solidFill>
                  <a:srgbClr val="0000CC"/>
                </a:solidFill>
                <a:latin typeface="Arial Black"/>
                <a:cs typeface="Arial Black"/>
              </a:rPr>
              <a:t>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6097270" y="4682490"/>
            <a:ext cx="291655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5" dirty="0">
                <a:solidFill>
                  <a:srgbClr val="CC3300"/>
                </a:solidFill>
                <a:latin typeface="Arial"/>
                <a:cs typeface="Arial"/>
              </a:rPr>
              <a:t>Expl ain</a:t>
            </a:r>
            <a:r>
              <a:rPr sz="1600" b="1" spc="-8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600" b="1" spc="-90" dirty="0">
                <a:solidFill>
                  <a:srgbClr val="CC3300"/>
                </a:solidFill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680"/>
              </a:spcBef>
            </a:pPr>
            <a:r>
              <a:rPr sz="1800" spc="-190" dirty="0">
                <a:solidFill>
                  <a:srgbClr val="0000CC"/>
                </a:solidFill>
                <a:latin typeface="Arial Black"/>
                <a:cs typeface="Arial Black"/>
              </a:rPr>
              <a:t>Rigid </a:t>
            </a:r>
            <a:r>
              <a:rPr sz="1800" spc="-225" dirty="0">
                <a:solidFill>
                  <a:srgbClr val="0000CC"/>
                </a:solidFill>
                <a:latin typeface="Arial Black"/>
                <a:cs typeface="Arial Black"/>
              </a:rPr>
              <a:t>structure, </a:t>
            </a:r>
            <a:r>
              <a:rPr sz="1800" spc="-240" dirty="0">
                <a:solidFill>
                  <a:srgbClr val="0000CC"/>
                </a:solidFill>
                <a:latin typeface="Arial Black"/>
                <a:cs typeface="Arial Black"/>
              </a:rPr>
              <a:t>cation </a:t>
            </a:r>
            <a:r>
              <a:rPr sz="1800" spc="-250" dirty="0">
                <a:solidFill>
                  <a:srgbClr val="0000CC"/>
                </a:solidFill>
                <a:latin typeface="Arial Black"/>
                <a:cs typeface="Arial Black"/>
              </a:rPr>
              <a:t>empty  </a:t>
            </a:r>
            <a:r>
              <a:rPr sz="1800" spc="-195" dirty="0">
                <a:solidFill>
                  <a:srgbClr val="0000CC"/>
                </a:solidFill>
                <a:latin typeface="Arial Black"/>
                <a:cs typeface="Arial Black"/>
              </a:rPr>
              <a:t>p-orbitals </a:t>
            </a:r>
            <a:r>
              <a:rPr sz="1800" spc="-204" dirty="0">
                <a:solidFill>
                  <a:srgbClr val="0000CC"/>
                </a:solidFill>
                <a:latin typeface="Arial Black"/>
                <a:cs typeface="Arial Black"/>
              </a:rPr>
              <a:t>are </a:t>
            </a:r>
            <a:r>
              <a:rPr sz="1800" spc="-254" dirty="0">
                <a:solidFill>
                  <a:srgbClr val="0000CC"/>
                </a:solidFill>
                <a:latin typeface="Arial Black"/>
                <a:cs typeface="Arial Black"/>
              </a:rPr>
              <a:t>at </a:t>
            </a:r>
            <a:r>
              <a:rPr sz="1800" spc="-225" dirty="0">
                <a:solidFill>
                  <a:srgbClr val="0000CC"/>
                </a:solidFill>
                <a:latin typeface="Arial Black"/>
                <a:cs typeface="Arial Black"/>
              </a:rPr>
              <a:t>right </a:t>
            </a:r>
            <a:r>
              <a:rPr sz="1800" spc="-210" dirty="0">
                <a:solidFill>
                  <a:srgbClr val="0000CC"/>
                </a:solidFill>
                <a:latin typeface="Arial Black"/>
                <a:cs typeface="Arial Black"/>
              </a:rPr>
              <a:t>angles  </a:t>
            </a:r>
            <a:r>
              <a:rPr sz="1800" spc="-254" dirty="0">
                <a:solidFill>
                  <a:srgbClr val="0000CC"/>
                </a:solidFill>
                <a:latin typeface="Arial Black"/>
                <a:cs typeface="Arial Black"/>
              </a:rPr>
              <a:t>to </a:t>
            </a:r>
            <a:r>
              <a:rPr sz="1800" dirty="0">
                <a:solidFill>
                  <a:srgbClr val="0000CC"/>
                </a:solidFill>
                <a:latin typeface="Symbol"/>
                <a:cs typeface="Symbol"/>
              </a:rPr>
              <a:t></a:t>
            </a:r>
            <a:r>
              <a:rPr sz="180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spc="-220" dirty="0">
                <a:solidFill>
                  <a:srgbClr val="0000CC"/>
                </a:solidFill>
                <a:latin typeface="Arial Black"/>
                <a:cs typeface="Arial Black"/>
              </a:rPr>
              <a:t>orbitals </a:t>
            </a:r>
            <a:r>
              <a:rPr sz="1800" spc="-210" dirty="0">
                <a:solidFill>
                  <a:srgbClr val="0000CC"/>
                </a:solidFill>
                <a:latin typeface="Arial Black"/>
                <a:cs typeface="Arial Black"/>
              </a:rPr>
              <a:t>of</a:t>
            </a:r>
            <a:r>
              <a:rPr sz="1800" spc="-135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1800" spc="-155" dirty="0">
                <a:solidFill>
                  <a:srgbClr val="0000CC"/>
                </a:solidFill>
                <a:latin typeface="Arial Black"/>
                <a:cs typeface="Arial Black"/>
              </a:rPr>
              <a:t>Ph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6478270" y="2654300"/>
            <a:ext cx="2346325" cy="135128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71475">
              <a:lnSpc>
                <a:spcPct val="100000"/>
              </a:lnSpc>
              <a:spcBef>
                <a:spcPts val="1060"/>
              </a:spcBef>
            </a:pPr>
            <a:r>
              <a:rPr sz="1600" b="1" spc="45" dirty="0">
                <a:solidFill>
                  <a:srgbClr val="CC3300"/>
                </a:solidFill>
                <a:latin typeface="Arial"/>
                <a:cs typeface="Arial"/>
              </a:rPr>
              <a:t>Explain?</a:t>
            </a:r>
            <a:endParaRPr sz="16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080"/>
              </a:spcBef>
            </a:pPr>
            <a:r>
              <a:rPr sz="1800" spc="-305" dirty="0">
                <a:solidFill>
                  <a:srgbClr val="3333CC"/>
                </a:solidFill>
                <a:latin typeface="Arial Black"/>
                <a:cs typeface="Arial Black"/>
              </a:rPr>
              <a:t>cc </a:t>
            </a:r>
            <a:r>
              <a:rPr sz="1800" spc="-254" dirty="0">
                <a:solidFill>
                  <a:srgbClr val="3333CC"/>
                </a:solidFill>
                <a:latin typeface="Arial Black"/>
                <a:cs typeface="Arial Black"/>
              </a:rPr>
              <a:t>at </a:t>
            </a:r>
            <a:r>
              <a:rPr sz="1800" spc="-210" dirty="0">
                <a:solidFill>
                  <a:srgbClr val="3333CC"/>
                </a:solidFill>
                <a:latin typeface="Arial Black"/>
                <a:cs typeface="Arial Black"/>
              </a:rPr>
              <a:t>bridge </a:t>
            </a:r>
            <a:r>
              <a:rPr sz="1800" spc="-190" dirty="0">
                <a:solidFill>
                  <a:srgbClr val="3333CC"/>
                </a:solidFill>
                <a:latin typeface="Arial Black"/>
                <a:cs typeface="Arial Black"/>
              </a:rPr>
              <a:t>head, </a:t>
            </a:r>
            <a:r>
              <a:rPr sz="1800" spc="-204" dirty="0">
                <a:solidFill>
                  <a:srgbClr val="3333CC"/>
                </a:solidFill>
                <a:latin typeface="Arial Black"/>
                <a:cs typeface="Arial Black"/>
              </a:rPr>
              <a:t>less  stable, </a:t>
            </a:r>
            <a:r>
              <a:rPr sz="1800" spc="-229" dirty="0">
                <a:solidFill>
                  <a:srgbClr val="3333CC"/>
                </a:solidFill>
                <a:latin typeface="Arial Black"/>
                <a:cs typeface="Arial Black"/>
              </a:rPr>
              <a:t>difficult </a:t>
            </a:r>
            <a:r>
              <a:rPr sz="1800" spc="-254" dirty="0">
                <a:solidFill>
                  <a:srgbClr val="3333CC"/>
                </a:solidFill>
                <a:latin typeface="Arial Black"/>
                <a:cs typeface="Arial Black"/>
              </a:rPr>
              <a:t>to </a:t>
            </a:r>
            <a:r>
              <a:rPr sz="1800" spc="-240" dirty="0">
                <a:solidFill>
                  <a:srgbClr val="3333CC"/>
                </a:solidFill>
                <a:latin typeface="Arial Black"/>
                <a:cs typeface="Arial Black"/>
              </a:rPr>
              <a:t>attain  </a:t>
            </a:r>
            <a:r>
              <a:rPr sz="1800" spc="-220" dirty="0">
                <a:solidFill>
                  <a:srgbClr val="3333CC"/>
                </a:solidFill>
                <a:latin typeface="Arial Black"/>
                <a:cs typeface="Arial Black"/>
              </a:rPr>
              <a:t>planarity </a:t>
            </a:r>
            <a:r>
              <a:rPr sz="1800" spc="-210" dirty="0">
                <a:solidFill>
                  <a:srgbClr val="3333CC"/>
                </a:solidFill>
                <a:latin typeface="Arial Black"/>
                <a:cs typeface="Arial Black"/>
              </a:rPr>
              <a:t>due </a:t>
            </a:r>
            <a:r>
              <a:rPr sz="1800" spc="-254" dirty="0">
                <a:solidFill>
                  <a:srgbClr val="3333CC"/>
                </a:solidFill>
                <a:latin typeface="Arial Black"/>
                <a:cs typeface="Arial Black"/>
              </a:rPr>
              <a:t>to</a:t>
            </a:r>
            <a:r>
              <a:rPr sz="1800" spc="-250" dirty="0">
                <a:solidFill>
                  <a:srgbClr val="3333CC"/>
                </a:solidFill>
                <a:latin typeface="Arial Black"/>
                <a:cs typeface="Arial Black"/>
              </a:rPr>
              <a:t> </a:t>
            </a:r>
            <a:r>
              <a:rPr sz="1800" spc="-220" dirty="0">
                <a:solidFill>
                  <a:srgbClr val="3333CC"/>
                </a:solidFill>
                <a:latin typeface="Arial Black"/>
                <a:cs typeface="Arial Black"/>
              </a:rPr>
              <a:t>rigidity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594359" y="2885440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solidFill>
                  <a:srgbClr val="0000CC"/>
                </a:solidFill>
                <a:latin typeface="Arial Black"/>
                <a:cs typeface="Arial Black"/>
              </a:rPr>
              <a:t>A)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609600" y="4757420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solidFill>
                  <a:srgbClr val="0000CC"/>
                </a:solidFill>
                <a:latin typeface="Arial Black"/>
                <a:cs typeface="Arial Black"/>
              </a:rPr>
              <a:t>B)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2960" y="2319020"/>
            <a:ext cx="60001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360" dirty="0">
                <a:latin typeface="Arial Black"/>
                <a:cs typeface="Arial Black"/>
              </a:rPr>
              <a:t>S</a:t>
            </a:r>
            <a:r>
              <a:rPr sz="4125" b="0" spc="-540" baseline="-24242" dirty="0">
                <a:latin typeface="Arial Black"/>
                <a:cs typeface="Arial Black"/>
              </a:rPr>
              <a:t>N</a:t>
            </a:r>
            <a:r>
              <a:rPr sz="4800" b="0" spc="-360" dirty="0">
                <a:latin typeface="Arial Black"/>
                <a:cs typeface="Arial Black"/>
              </a:rPr>
              <a:t>2 </a:t>
            </a:r>
            <a:r>
              <a:rPr sz="4800" b="0" spc="-605" dirty="0">
                <a:latin typeface="Arial Black"/>
                <a:cs typeface="Arial Black"/>
              </a:rPr>
              <a:t>reaction </a:t>
            </a:r>
            <a:r>
              <a:rPr sz="4800" b="0" spc="-265" dirty="0">
                <a:latin typeface="Arial Black"/>
                <a:cs typeface="Arial Black"/>
              </a:rPr>
              <a:t>:</a:t>
            </a:r>
            <a:r>
              <a:rPr sz="4800" b="0" spc="-919" dirty="0">
                <a:latin typeface="Arial Black"/>
                <a:cs typeface="Arial Black"/>
              </a:rPr>
              <a:t> </a:t>
            </a:r>
            <a:r>
              <a:rPr sz="4800" b="0" spc="-640" dirty="0">
                <a:latin typeface="Arial Black"/>
                <a:cs typeface="Arial Black"/>
              </a:rPr>
              <a:t>Kinetics</a:t>
            </a:r>
            <a:endParaRPr sz="4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2943859"/>
            <a:ext cx="39573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spc="-5" dirty="0">
                <a:solidFill>
                  <a:srgbClr val="336698"/>
                </a:solidFill>
                <a:latin typeface="Arial"/>
                <a:cs typeface="Arial"/>
              </a:rPr>
              <a:t>Obtained</a:t>
            </a:r>
            <a:r>
              <a:rPr sz="2800" b="0" spc="-55" dirty="0">
                <a:solidFill>
                  <a:srgbClr val="336698"/>
                </a:solidFill>
                <a:latin typeface="Arial"/>
                <a:cs typeface="Arial"/>
              </a:rPr>
              <a:t> </a:t>
            </a:r>
            <a:r>
              <a:rPr sz="2800" b="0" spc="-5" dirty="0">
                <a:solidFill>
                  <a:srgbClr val="336698"/>
                </a:solidFill>
                <a:latin typeface="Arial"/>
                <a:cs typeface="Arial"/>
              </a:rPr>
              <a:t>experimentally: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" y="1371600"/>
            <a:ext cx="8940800" cy="11225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180" y="3550920"/>
            <a:ext cx="8935654" cy="21956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95600" y="5791200"/>
            <a:ext cx="3276600" cy="304800"/>
          </a:xfrm>
          <a:custGeom>
            <a:avLst/>
            <a:gdLst/>
            <a:ahLst/>
            <a:cxnLst/>
            <a:rect l="l" t="t" r="r" b="b"/>
            <a:pathLst>
              <a:path w="3276600" h="304800">
                <a:moveTo>
                  <a:pt x="3276600" y="0"/>
                </a:moveTo>
                <a:lnTo>
                  <a:pt x="0" y="0"/>
                </a:lnTo>
                <a:lnTo>
                  <a:pt x="0" y="304800"/>
                </a:lnTo>
                <a:lnTo>
                  <a:pt x="3276600" y="304800"/>
                </a:lnTo>
                <a:lnTo>
                  <a:pt x="3276600" y="0"/>
                </a:lnTo>
                <a:close/>
              </a:path>
            </a:pathLst>
          </a:custGeom>
          <a:solidFill>
            <a:srgbClr val="2A53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76800" y="4572000"/>
            <a:ext cx="3505200" cy="1447800"/>
          </a:xfrm>
          <a:custGeom>
            <a:avLst/>
            <a:gdLst/>
            <a:ahLst/>
            <a:cxnLst/>
            <a:rect l="l" t="t" r="r" b="b"/>
            <a:pathLst>
              <a:path w="3505200" h="1447800">
                <a:moveTo>
                  <a:pt x="3263900" y="0"/>
                </a:moveTo>
                <a:lnTo>
                  <a:pt x="241300" y="0"/>
                </a:lnTo>
                <a:lnTo>
                  <a:pt x="235880" y="45008"/>
                </a:lnTo>
                <a:lnTo>
                  <a:pt x="220563" y="88602"/>
                </a:lnTo>
                <a:lnTo>
                  <a:pt x="196763" y="129368"/>
                </a:lnTo>
                <a:lnTo>
                  <a:pt x="165893" y="165893"/>
                </a:lnTo>
                <a:lnTo>
                  <a:pt x="129368" y="196763"/>
                </a:lnTo>
                <a:lnTo>
                  <a:pt x="88602" y="220563"/>
                </a:lnTo>
                <a:lnTo>
                  <a:pt x="45008" y="235880"/>
                </a:lnTo>
                <a:lnTo>
                  <a:pt x="0" y="241300"/>
                </a:lnTo>
                <a:lnTo>
                  <a:pt x="0" y="1206500"/>
                </a:lnTo>
                <a:lnTo>
                  <a:pt x="45008" y="1211919"/>
                </a:lnTo>
                <a:lnTo>
                  <a:pt x="88602" y="1227236"/>
                </a:lnTo>
                <a:lnTo>
                  <a:pt x="129368" y="1251036"/>
                </a:lnTo>
                <a:lnTo>
                  <a:pt x="165893" y="1281906"/>
                </a:lnTo>
                <a:lnTo>
                  <a:pt x="196763" y="1318431"/>
                </a:lnTo>
                <a:lnTo>
                  <a:pt x="220563" y="1359197"/>
                </a:lnTo>
                <a:lnTo>
                  <a:pt x="235880" y="1402791"/>
                </a:lnTo>
                <a:lnTo>
                  <a:pt x="241300" y="1447800"/>
                </a:lnTo>
                <a:lnTo>
                  <a:pt x="3263900" y="1447800"/>
                </a:lnTo>
                <a:lnTo>
                  <a:pt x="3269319" y="1402791"/>
                </a:lnTo>
                <a:lnTo>
                  <a:pt x="3284636" y="1359197"/>
                </a:lnTo>
                <a:lnTo>
                  <a:pt x="3308436" y="1318431"/>
                </a:lnTo>
                <a:lnTo>
                  <a:pt x="3339306" y="1281906"/>
                </a:lnTo>
                <a:lnTo>
                  <a:pt x="3375831" y="1251036"/>
                </a:lnTo>
                <a:lnTo>
                  <a:pt x="3416597" y="1227236"/>
                </a:lnTo>
                <a:lnTo>
                  <a:pt x="3460191" y="1211919"/>
                </a:lnTo>
                <a:lnTo>
                  <a:pt x="3505200" y="1206500"/>
                </a:lnTo>
                <a:lnTo>
                  <a:pt x="3505200" y="241300"/>
                </a:lnTo>
                <a:lnTo>
                  <a:pt x="3460191" y="235880"/>
                </a:lnTo>
                <a:lnTo>
                  <a:pt x="3416597" y="220563"/>
                </a:lnTo>
                <a:lnTo>
                  <a:pt x="3375831" y="196763"/>
                </a:lnTo>
                <a:lnTo>
                  <a:pt x="3339306" y="165893"/>
                </a:lnTo>
                <a:lnTo>
                  <a:pt x="3308436" y="129368"/>
                </a:lnTo>
                <a:lnTo>
                  <a:pt x="3284636" y="88602"/>
                </a:lnTo>
                <a:lnTo>
                  <a:pt x="3269319" y="45008"/>
                </a:lnTo>
                <a:lnTo>
                  <a:pt x="32639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76800" y="4572000"/>
            <a:ext cx="3505200" cy="1447800"/>
          </a:xfrm>
          <a:custGeom>
            <a:avLst/>
            <a:gdLst/>
            <a:ahLst/>
            <a:cxnLst/>
            <a:rect l="l" t="t" r="r" b="b"/>
            <a:pathLst>
              <a:path w="3505200" h="1447800">
                <a:moveTo>
                  <a:pt x="241300" y="0"/>
                </a:moveTo>
                <a:lnTo>
                  <a:pt x="235880" y="45008"/>
                </a:lnTo>
                <a:lnTo>
                  <a:pt x="220563" y="88602"/>
                </a:lnTo>
                <a:lnTo>
                  <a:pt x="196763" y="129368"/>
                </a:lnTo>
                <a:lnTo>
                  <a:pt x="165893" y="165893"/>
                </a:lnTo>
                <a:lnTo>
                  <a:pt x="129368" y="196763"/>
                </a:lnTo>
                <a:lnTo>
                  <a:pt x="88602" y="220563"/>
                </a:lnTo>
                <a:lnTo>
                  <a:pt x="45008" y="235880"/>
                </a:lnTo>
                <a:lnTo>
                  <a:pt x="0" y="241300"/>
                </a:lnTo>
                <a:lnTo>
                  <a:pt x="0" y="1206500"/>
                </a:lnTo>
                <a:lnTo>
                  <a:pt x="45008" y="1211919"/>
                </a:lnTo>
                <a:lnTo>
                  <a:pt x="88602" y="1227236"/>
                </a:lnTo>
                <a:lnTo>
                  <a:pt x="129368" y="1251036"/>
                </a:lnTo>
                <a:lnTo>
                  <a:pt x="165893" y="1281906"/>
                </a:lnTo>
                <a:lnTo>
                  <a:pt x="196763" y="1318431"/>
                </a:lnTo>
                <a:lnTo>
                  <a:pt x="220563" y="1359197"/>
                </a:lnTo>
                <a:lnTo>
                  <a:pt x="235880" y="1402791"/>
                </a:lnTo>
                <a:lnTo>
                  <a:pt x="241300" y="1447800"/>
                </a:lnTo>
                <a:lnTo>
                  <a:pt x="3263900" y="1447800"/>
                </a:lnTo>
                <a:lnTo>
                  <a:pt x="3269319" y="1402791"/>
                </a:lnTo>
                <a:lnTo>
                  <a:pt x="3284636" y="1359197"/>
                </a:lnTo>
                <a:lnTo>
                  <a:pt x="3308436" y="1318431"/>
                </a:lnTo>
                <a:lnTo>
                  <a:pt x="3339306" y="1281906"/>
                </a:lnTo>
                <a:lnTo>
                  <a:pt x="3375831" y="1251036"/>
                </a:lnTo>
                <a:lnTo>
                  <a:pt x="3416597" y="1227236"/>
                </a:lnTo>
                <a:lnTo>
                  <a:pt x="3460191" y="1211919"/>
                </a:lnTo>
                <a:lnTo>
                  <a:pt x="3505200" y="1206500"/>
                </a:lnTo>
                <a:lnTo>
                  <a:pt x="3505200" y="241300"/>
                </a:lnTo>
                <a:lnTo>
                  <a:pt x="3460191" y="235880"/>
                </a:lnTo>
                <a:lnTo>
                  <a:pt x="3416597" y="220563"/>
                </a:lnTo>
                <a:lnTo>
                  <a:pt x="3375831" y="196763"/>
                </a:lnTo>
                <a:lnTo>
                  <a:pt x="3339306" y="165893"/>
                </a:lnTo>
                <a:lnTo>
                  <a:pt x="3308436" y="129368"/>
                </a:lnTo>
                <a:lnTo>
                  <a:pt x="3284636" y="88602"/>
                </a:lnTo>
                <a:lnTo>
                  <a:pt x="3269319" y="45008"/>
                </a:lnTo>
                <a:lnTo>
                  <a:pt x="3263900" y="0"/>
                </a:lnTo>
                <a:lnTo>
                  <a:pt x="241300" y="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82870" y="4682490"/>
            <a:ext cx="281559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Rate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law includes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both 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alkyl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halide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20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the 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nucleophile,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second-  order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process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1534</Words>
  <Application>Microsoft Office PowerPoint</Application>
  <PresentationFormat>On-screen Show (4:3)</PresentationFormat>
  <Paragraphs>589</Paragraphs>
  <Slides>77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Office Theme</vt:lpstr>
      <vt:lpstr>Nucleophilic Substitution  by  Mr. Ashutosh A. Jagdale Assistant Professor PDVP Mahavidyalaya, Tasgaon, Dist-Sangli 416312.</vt:lpstr>
      <vt:lpstr>Nucleophilic Substitution</vt:lpstr>
      <vt:lpstr>Nucleophilic Substitution</vt:lpstr>
      <vt:lpstr> reaction and mechanism</vt:lpstr>
      <vt:lpstr>SN2 reaction and mechanism</vt:lpstr>
      <vt:lpstr>Synthetic Utility of the SN2 Reaction A variety of functional groups can be prepared employing a good  nucleophile and an electrophile with a good leaving group:</vt:lpstr>
      <vt:lpstr>Slide 7</vt:lpstr>
      <vt:lpstr>SN2 reaction : Kinetics</vt:lpstr>
      <vt:lpstr>Obtained experimentally:</vt:lpstr>
      <vt:lpstr>SN2 reaction : Stereochemistry</vt:lpstr>
      <vt:lpstr>SN2 MECHANISM</vt:lpstr>
      <vt:lpstr>Stereochemistry of SN2</vt:lpstr>
      <vt:lpstr>Slide 13</vt:lpstr>
      <vt:lpstr>THE INVERSION  PROCESS</vt:lpstr>
      <vt:lpstr>SN2 reaction : substrate  structure</vt:lpstr>
      <vt:lpstr>Slide 16</vt:lpstr>
      <vt:lpstr>SN2 Reaction: substrate structure</vt:lpstr>
      <vt:lpstr>Slide 18</vt:lpstr>
      <vt:lpstr>Relative rates of SN2 reactions of alkyl chlorides with the iodide ion</vt:lpstr>
      <vt:lpstr>Slide 20</vt:lpstr>
      <vt:lpstr>SN2 reaction : Effect of Nucleophile</vt:lpstr>
      <vt:lpstr>Slide 22</vt:lpstr>
      <vt:lpstr>Trends in Nuc. Strength</vt:lpstr>
      <vt:lpstr>Polarizability and nucleophilicity - increased  polarizability makes for a better nucleophile</vt:lpstr>
      <vt:lpstr>Slide 25</vt:lpstr>
      <vt:lpstr>Slide 26</vt:lpstr>
      <vt:lpstr>SN2 reaction : Effect of leaving group</vt:lpstr>
      <vt:lpstr>Slide 28</vt:lpstr>
      <vt:lpstr>The Leaving Group</vt:lpstr>
      <vt:lpstr>Sulfonate Leaving Groups</vt:lpstr>
      <vt:lpstr>SN2 reaction : Effect of Solvent</vt:lpstr>
      <vt:lpstr>Solvent</vt:lpstr>
      <vt:lpstr>Solvent Effects (1)</vt:lpstr>
      <vt:lpstr>Solvent Effects (2)</vt:lpstr>
      <vt:lpstr>Slide 35</vt:lpstr>
      <vt:lpstr> reaction and mechanism</vt:lpstr>
      <vt:lpstr>SN1: reaction and mechanism</vt:lpstr>
      <vt:lpstr>Solvolysis of tert-Butyl Bromide</vt:lpstr>
      <vt:lpstr>SN1: Mechanism</vt:lpstr>
      <vt:lpstr>SN1 reaction : Kinetics</vt:lpstr>
      <vt:lpstr>Slide 41</vt:lpstr>
      <vt:lpstr>Reaction profile for SN1 reaction</vt:lpstr>
      <vt:lpstr>SN1 reaction : Stereochemistry</vt:lpstr>
      <vt:lpstr>Slide 44</vt:lpstr>
      <vt:lpstr>Slide 45</vt:lpstr>
      <vt:lpstr>Slide 46</vt:lpstr>
      <vt:lpstr>SN1 reaction : substrate  structure</vt:lpstr>
      <vt:lpstr>Stability of carbocation</vt:lpstr>
      <vt:lpstr>Slide 49</vt:lpstr>
      <vt:lpstr>SN1 Reaction: substrate  structure</vt:lpstr>
      <vt:lpstr>SN1 reaction : Effect of Nucleophile</vt:lpstr>
      <vt:lpstr>Nucleophiles in SN1</vt:lpstr>
      <vt:lpstr>A protic  solvent acts as both a  solvent and nucleophile  in S N1 reactions - solvolysis:</vt:lpstr>
      <vt:lpstr>SN1 reaction : Effect of leaving group</vt:lpstr>
      <vt:lpstr>Slide 55</vt:lpstr>
      <vt:lpstr>SN1 reaction : Effect of Solvent</vt:lpstr>
      <vt:lpstr>Solvent effect</vt:lpstr>
      <vt:lpstr>Slide 58</vt:lpstr>
      <vt:lpstr>Things to remember</vt:lpstr>
      <vt:lpstr>SN2 or SN1?</vt:lpstr>
      <vt:lpstr> Competition reaction in SN1</vt:lpstr>
      <vt:lpstr>Rearrangements</vt:lpstr>
      <vt:lpstr>Hydride Shift</vt:lpstr>
      <vt:lpstr>Methyl Shift</vt:lpstr>
      <vt:lpstr>Important substrates……..</vt:lpstr>
      <vt:lpstr>Allylic and Benzylic compounds</vt:lpstr>
      <vt:lpstr>Allylic and Benzylic compounds</vt:lpstr>
      <vt:lpstr>Slide 68</vt:lpstr>
      <vt:lpstr>Allylic and Benzylic compounds</vt:lpstr>
      <vt:lpstr>For S N2: stabilisation of TS by conjugation with allylic  - bond</vt:lpstr>
      <vt:lpstr>BENZYL ( GOOD FOR SN1 ) IS ALSO A GOOD SN2 SUBSTRATE</vt:lpstr>
      <vt:lpstr>Vinyl and aryl halides</vt:lpstr>
      <vt:lpstr>Vinyl and aryl halides do not undergo SN1 because:</vt:lpstr>
      <vt:lpstr>Vinyl and aryl halides do not undergo SN2 because:</vt:lpstr>
      <vt:lpstr>Cyclic systems</vt:lpstr>
      <vt:lpstr>Slide 76</vt:lpstr>
      <vt:lpstr>Problems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K. Biradha</dc:title>
  <dc:creator>K. Biradha</dc:creator>
  <cp:lastModifiedBy>sai</cp:lastModifiedBy>
  <cp:revision>1</cp:revision>
  <dcterms:created xsi:type="dcterms:W3CDTF">2019-11-21T10:27:38Z</dcterms:created>
  <dcterms:modified xsi:type="dcterms:W3CDTF">2019-11-21T10:32:42Z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2013-01-05T00:00:00Z</vt:filetime>
  </property>
  <property fmtid="{D5CDD505-2E9C-101B-9397-08002B2CF9AE}" pid="3" name="Creator">
    <vt:lpwstr>Impress</vt:lpwstr>
  </property>
  <property fmtid="{D5CDD505-2E9C-101B-9397-08002B2CF9AE}" pid="4" name="LastSaved">
    <vt:filetime>2019-11-21T00:00:00Z</vt:filetime>
  </property>
</Properties>
</file>