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8" r:id="rId2"/>
    <p:sldId id="261" r:id="rId3"/>
    <p:sldId id="26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003300"/>
    <a:srgbClr val="CC0066"/>
    <a:srgbClr val="FF0066"/>
    <a:srgbClr val="FF3300"/>
    <a:srgbClr val="00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2252D-5C3B-4FA2-80DC-C59F1C664C72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4E4E-46F3-4E37-ACCA-46D1325D92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FFB24-D2AD-4D46-B5F1-7E98E457DCD9}" type="datetimeFigureOut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E9A5EC-1EEB-4D3F-83FE-8E87469320A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451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WEL - COME</a:t>
            </a:r>
          </a:p>
        </p:txBody>
      </p:sp>
    </p:spTree>
  </p:cSld>
  <p:clrMapOvr>
    <a:masterClrMapping/>
  </p:clrMapOvr>
  <p:transition spd="med" advClick="0" advTm="9000">
    <p:zoom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83F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20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FF"/>
                </a:solidFill>
                <a:latin typeface="Cooper Black" pitchFamily="18" charset="0"/>
              </a:rPr>
              <a:t>THANK YOU.</a:t>
            </a:r>
            <a:endParaRPr lang="en-US" dirty="0">
              <a:solidFill>
                <a:srgbClr val="FF00FF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 spd="slow"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  <p:bldP spid="2" grpId="2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7924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</a:t>
            </a:r>
            <a:r>
              <a:rPr lang="en-US" sz="5400" b="1" dirty="0">
                <a:solidFill>
                  <a:srgbClr val="008000"/>
                </a:solidFill>
                <a:latin typeface="Arial Black" pitchFamily="34" charset="0"/>
              </a:rPr>
              <a:t>TOPIC’S NAME</a:t>
            </a:r>
          </a:p>
          <a:p>
            <a:endParaRPr lang="en-US" sz="5400" b="1" dirty="0">
              <a:latin typeface="Lucida Bright" pitchFamily="18" charset="0"/>
            </a:endParaRPr>
          </a:p>
          <a:p>
            <a:r>
              <a:rPr lang="en-US" sz="4400" b="1" dirty="0">
                <a:solidFill>
                  <a:srgbClr val="CC0066"/>
                </a:solidFill>
              </a:rPr>
              <a:t> SOME BASIC CONCEPTS</a:t>
            </a:r>
          </a:p>
          <a:p>
            <a:r>
              <a:rPr lang="en-US" sz="4400" b="1" dirty="0">
                <a:solidFill>
                  <a:srgbClr val="CC0066"/>
                </a:solidFill>
              </a:rPr>
              <a:t>             OF PHYSICS</a:t>
            </a:r>
          </a:p>
          <a:p>
            <a:endParaRPr lang="en-US" dirty="0"/>
          </a:p>
        </p:txBody>
      </p:sp>
    </p:spTree>
  </p:cSld>
  <p:clrMapOvr>
    <a:masterClrMapping/>
  </p:clrMapOvr>
  <p:transition spd="med" advClick="0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320954-EFE5-4299-8AB5-E162241BDDD7}"/>
              </a:ext>
            </a:extLst>
          </p:cNvPr>
          <p:cNvSpPr/>
          <p:nvPr/>
        </p:nvSpPr>
        <p:spPr>
          <a:xfrm>
            <a:off x="1524000" y="1447801"/>
            <a:ext cx="6248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C0066"/>
                </a:solidFill>
              </a:rPr>
              <a:t> </a:t>
            </a:r>
            <a:r>
              <a:rPr lang="en-US" sz="2800" b="1" i="1" u="sng" dirty="0">
                <a:solidFill>
                  <a:srgbClr val="CC0066"/>
                </a:solidFill>
              </a:rPr>
              <a:t>SOME BASIC CONCEPTS OF PHYSICS</a:t>
            </a:r>
          </a:p>
          <a:p>
            <a:pPr algn="ctr"/>
            <a:endParaRPr lang="en-US" sz="2800" b="1" dirty="0">
              <a:solidFill>
                <a:srgbClr val="CC0066"/>
              </a:solidFill>
            </a:endParaRPr>
          </a:p>
          <a:p>
            <a:pPr algn="ctr"/>
            <a:r>
              <a:rPr lang="en-US" sz="2800" b="1" dirty="0">
                <a:solidFill>
                  <a:srgbClr val="CC0066"/>
                </a:solidFill>
              </a:rPr>
              <a:t>prof.  S.S. Patil </a:t>
            </a:r>
          </a:p>
          <a:p>
            <a:pPr algn="ctr"/>
            <a:r>
              <a:rPr lang="en-US" sz="2800" b="1" dirty="0">
                <a:solidFill>
                  <a:srgbClr val="CC0066"/>
                </a:solidFill>
              </a:rPr>
              <a:t>Asst. Prof. </a:t>
            </a:r>
          </a:p>
          <a:p>
            <a:pPr algn="ctr"/>
            <a:r>
              <a:rPr lang="en-US" sz="2800" b="1" dirty="0">
                <a:solidFill>
                  <a:srgbClr val="CC0066"/>
                </a:solidFill>
              </a:rPr>
              <a:t>Dept. Of Physics</a:t>
            </a:r>
          </a:p>
          <a:p>
            <a:pPr algn="ctr"/>
            <a:r>
              <a:rPr lang="en-US" sz="2800" b="1" dirty="0">
                <a:solidFill>
                  <a:srgbClr val="CC0066"/>
                </a:solidFill>
              </a:rPr>
              <a:t>P. D. V. P. College </a:t>
            </a:r>
            <a:r>
              <a:rPr lang="en-US" sz="2800" b="1" dirty="0" err="1">
                <a:solidFill>
                  <a:srgbClr val="CC0066"/>
                </a:solidFill>
              </a:rPr>
              <a:t>Tasgaon</a:t>
            </a:r>
            <a:endParaRPr lang="en-US" sz="2800" b="1" dirty="0">
              <a:solidFill>
                <a:srgbClr val="CC0066"/>
              </a:solidFill>
            </a:endParaRPr>
          </a:p>
          <a:p>
            <a:endParaRPr lang="en-US" b="1" dirty="0">
              <a:solidFill>
                <a:srgbClr val="CC0066"/>
              </a:solidFill>
            </a:endParaRPr>
          </a:p>
          <a:p>
            <a:endParaRPr lang="en-US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003300"/>
                </a:solidFill>
                <a:latin typeface="Microsoft Sans Serif" pitchFamily="34" charset="0"/>
                <a:cs typeface="Microsoft Sans Serif" pitchFamily="34" charset="0"/>
              </a:rPr>
              <a:t>INTRODUCTION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2362200"/>
            <a:ext cx="6400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this chapter we will be introduced to different concepts of Physics. It includes definitions, formulae, diagrams, units of </a:t>
            </a:r>
          </a:p>
          <a:p>
            <a:r>
              <a:rPr lang="en-US" sz="2800" dirty="0"/>
              <a:t>Physics concepts. </a:t>
            </a:r>
          </a:p>
          <a:p>
            <a:endParaRPr lang="en-US" dirty="0"/>
          </a:p>
          <a:p>
            <a:r>
              <a:rPr lang="en-US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13000">
    <p:cut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56520" y="5777132"/>
            <a:ext cx="1682280" cy="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67000" y="4343401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Velocity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867521"/>
            <a:ext cx="792480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2400" b="1" u="sng" dirty="0"/>
              <a:t>Meaning of Physics –</a:t>
            </a:r>
            <a:endParaRPr lang="en-US" b="1" u="sng" dirty="0"/>
          </a:p>
          <a:p>
            <a:endParaRPr lang="en-US" b="1" u="sng" dirty="0"/>
          </a:p>
          <a:p>
            <a:r>
              <a:rPr lang="en-US" dirty="0"/>
              <a:t>             The science of matter &amp; energy and their properties and interaction in fields including mechanics, acoustics, optics, heat, electricity, radiation &amp; atomic nuclear science.</a:t>
            </a:r>
          </a:p>
          <a:p>
            <a:endParaRPr lang="en-US" dirty="0"/>
          </a:p>
          <a:p>
            <a:r>
              <a:rPr lang="en-US" dirty="0"/>
              <a:t>             Physics is the science of How things work.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sz="2400" dirty="0"/>
              <a:t> </a:t>
            </a:r>
            <a:r>
              <a:rPr lang="en-US" sz="2400" b="1" dirty="0"/>
              <a:t>Velocity</a:t>
            </a:r>
            <a:r>
              <a:rPr lang="en-US" sz="2400" dirty="0"/>
              <a:t> –</a:t>
            </a:r>
          </a:p>
          <a:p>
            <a:pPr marL="342900" indent="-342900"/>
            <a:r>
              <a:rPr lang="en-US" sz="2000" dirty="0"/>
              <a:t>                     </a:t>
            </a:r>
            <a:r>
              <a:rPr lang="en-US" dirty="0"/>
              <a:t>It is a ratio of change of displacement with respect to time. </a:t>
            </a:r>
          </a:p>
          <a:p>
            <a:pPr marL="342900" indent="-342900"/>
            <a:r>
              <a:rPr lang="en-US" dirty="0"/>
              <a:t>                     V = </a:t>
            </a:r>
            <a:r>
              <a:rPr lang="en-US" dirty="0" err="1"/>
              <a:t>ds</a:t>
            </a:r>
            <a:r>
              <a:rPr lang="en-US" dirty="0"/>
              <a:t> / </a:t>
            </a:r>
            <a:r>
              <a:rPr lang="en-US" dirty="0" err="1"/>
              <a:t>dt</a:t>
            </a:r>
            <a:r>
              <a:rPr lang="en-US" dirty="0"/>
              <a:t>  </a:t>
            </a:r>
          </a:p>
          <a:p>
            <a:pPr marL="342900" indent="-342900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201194" y="5028406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5181600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62400" y="4572000"/>
            <a:ext cx="123678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43400" y="5943600"/>
            <a:ext cx="753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Time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1" y="4343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Acceleration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3784" y="5416060"/>
            <a:ext cx="1311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Deceleration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19200" y="5486400"/>
            <a:ext cx="2024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Unit : meter/ sec </a:t>
            </a:r>
          </a:p>
        </p:txBody>
      </p:sp>
    </p:spTree>
  </p:cSld>
  <p:clrMapOvr>
    <a:masterClrMapping/>
  </p:clrMapOvr>
  <p:transition spd="slow" advClick="0" advTm="13000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38200" y="1143000"/>
            <a:ext cx="7924800" cy="4339173"/>
            <a:chOff x="838200" y="1143000"/>
            <a:chExt cx="7924800" cy="4339173"/>
          </a:xfrm>
        </p:grpSpPr>
        <p:grpSp>
          <p:nvGrpSpPr>
            <p:cNvPr id="6" name="Group 5"/>
            <p:cNvGrpSpPr/>
            <p:nvPr/>
          </p:nvGrpSpPr>
          <p:grpSpPr>
            <a:xfrm>
              <a:off x="838200" y="1143000"/>
              <a:ext cx="7924800" cy="4339173"/>
              <a:chOff x="838200" y="1143000"/>
              <a:chExt cx="7924800" cy="4339173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838200" y="1143000"/>
                <a:ext cx="7924800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en-US" sz="2800" b="1" dirty="0"/>
                  <a:t> Wavelength </a:t>
                </a:r>
                <a:r>
                  <a:rPr lang="en-US" sz="2000" b="1" dirty="0"/>
                  <a:t>– </a:t>
                </a:r>
              </a:p>
              <a:p>
                <a:r>
                  <a:rPr lang="en-US" sz="2000" dirty="0"/>
                  <a:t>                </a:t>
                </a:r>
                <a:r>
                  <a:rPr lang="en-US" dirty="0"/>
                  <a:t>Wavelength is a distance between two successive peaces denoted as.  </a:t>
                </a:r>
              </a:p>
              <a:p>
                <a:endParaRPr lang="en-US" dirty="0"/>
              </a:p>
              <a:p>
                <a:r>
                  <a:rPr lang="en-US" dirty="0"/>
                  <a:t>                A Pearson's idea &amp; way of thinking </a:t>
                </a:r>
                <a:r>
                  <a:rPr lang="en-US" dirty="0" err="1"/>
                  <a:t>espeasialy</a:t>
                </a:r>
                <a:r>
                  <a:rPr lang="en-US" dirty="0"/>
                  <a:t> as it affects their ability to communicate with other, that is a Wavelength.</a:t>
                </a:r>
              </a:p>
            </p:txBody>
          </p:sp>
          <p:pic>
            <p:nvPicPr>
              <p:cNvPr id="5" name="Picture 4" descr="SSS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18424" y="2819400"/>
                <a:ext cx="2601376" cy="1420076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143000" y="4343400"/>
                <a:ext cx="7543800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en-US" sz="2400" b="1" dirty="0"/>
                  <a:t> Amplitude –</a:t>
                </a:r>
              </a:p>
              <a:p>
                <a:r>
                  <a:rPr lang="en-US" sz="2400" b="1" dirty="0"/>
                  <a:t>              </a:t>
                </a:r>
                <a:r>
                  <a:rPr lang="en-US" sz="2000" dirty="0"/>
                  <a:t>The maximum displacement of </a:t>
                </a:r>
                <a:r>
                  <a:rPr lang="en-US" sz="2000" dirty="0" err="1"/>
                  <a:t>partical</a:t>
                </a:r>
                <a:r>
                  <a:rPr lang="en-US" sz="2000" dirty="0"/>
                  <a:t> from mean position is called as Amplitude.</a:t>
                </a:r>
                <a:endParaRPr lang="en-US" sz="2400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383256" y="3212121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‹- </a:t>
              </a:r>
              <a:r>
                <a:rPr lang="en-US" sz="1600" dirty="0">
                  <a:solidFill>
                    <a:srgbClr val="008000"/>
                  </a:solidFill>
                </a:rPr>
                <a:t>λ</a:t>
              </a:r>
              <a:r>
                <a:rPr lang="en-US" dirty="0">
                  <a:solidFill>
                    <a:srgbClr val="008000"/>
                  </a:solidFill>
                </a:rPr>
                <a:t> -›</a:t>
              </a:r>
            </a:p>
            <a:p>
              <a:endParaRPr lang="en-US" dirty="0"/>
            </a:p>
          </p:txBody>
        </p:sp>
      </p:grpSp>
    </p:spTree>
  </p:cSld>
  <p:clrMapOvr>
    <a:masterClrMapping/>
  </p:clrMapOvr>
  <p:transition spd="slow" advClick="0" advTm="13000">
    <p:pull dir="d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SS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412" y="3485618"/>
            <a:ext cx="4021175" cy="101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3505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66800" y="1066800"/>
            <a:ext cx="7772400" cy="4617660"/>
            <a:chOff x="1066800" y="1066800"/>
            <a:chExt cx="7772400" cy="4617660"/>
          </a:xfrm>
        </p:grpSpPr>
        <p:sp>
          <p:nvSpPr>
            <p:cNvPr id="3" name="TextBox 2"/>
            <p:cNvSpPr txBox="1"/>
            <p:nvPr/>
          </p:nvSpPr>
          <p:spPr>
            <a:xfrm>
              <a:off x="1066800" y="1066800"/>
              <a:ext cx="77724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en-US" b="1" dirty="0"/>
                <a:t> </a:t>
              </a:r>
              <a:r>
                <a:rPr lang="en-US" sz="2400" b="1" dirty="0"/>
                <a:t>Resistance – R</a:t>
              </a:r>
              <a:endParaRPr lang="en-US" b="1" dirty="0"/>
            </a:p>
            <a:p>
              <a:r>
                <a:rPr lang="en-US" dirty="0"/>
                <a:t>                It is defined as voltage divided by current </a:t>
              </a:r>
            </a:p>
            <a:p>
              <a:r>
                <a:rPr lang="en-US" dirty="0"/>
                <a:t>        </a:t>
              </a:r>
              <a:r>
                <a:rPr lang="en-US" dirty="0" err="1"/>
                <a:t>ie</a:t>
              </a:r>
              <a:r>
                <a:rPr lang="en-US" dirty="0"/>
                <a:t> :      R = V/I.</a:t>
              </a:r>
            </a:p>
            <a:p>
              <a:r>
                <a:rPr lang="en-US" dirty="0"/>
                <a:t>            Voltage increase the current increase.</a:t>
              </a:r>
            </a:p>
            <a:p>
              <a:r>
                <a:rPr lang="en-US" dirty="0"/>
                <a:t>Unit –</a:t>
              </a:r>
              <a:r>
                <a:rPr lang="en-US" b="1" dirty="0"/>
                <a:t> </a:t>
              </a:r>
              <a:r>
                <a:rPr lang="el-GR" b="1" dirty="0"/>
                <a:t>Ω</a:t>
              </a:r>
              <a:r>
                <a:rPr lang="en-US" b="1" dirty="0"/>
                <a:t> </a:t>
              </a:r>
            </a:p>
            <a:p>
              <a:pPr marL="342900" indent="-342900">
                <a:buAutoNum type="arabicParenR"/>
              </a:pPr>
              <a:r>
                <a:rPr lang="en-US" sz="2400" b="1" dirty="0"/>
                <a:t>Series Resistance :-</a:t>
              </a:r>
            </a:p>
            <a:p>
              <a:pPr marL="342900" indent="-342900"/>
              <a:r>
                <a:rPr lang="en-US" dirty="0"/>
                <a:t>                When Resistance is serial's then total Resistance is</a:t>
              </a:r>
            </a:p>
            <a:p>
              <a:pPr marL="342900" indent="-342900"/>
              <a:r>
                <a:rPr lang="en-US" dirty="0"/>
                <a:t>          Rs = R1+R2+R3+ ------</a:t>
              </a:r>
            </a:p>
            <a:p>
              <a:pPr marL="342900" indent="-342900"/>
              <a:endParaRPr lang="en-US" dirty="0"/>
            </a:p>
            <a:p>
              <a:pPr marL="342900" indent="-342900"/>
              <a:r>
                <a:rPr lang="en-US" dirty="0"/>
                <a:t> </a:t>
              </a:r>
            </a:p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4114800"/>
              <a:ext cx="7543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2) Parallel Resistance:-</a:t>
              </a:r>
            </a:p>
            <a:p>
              <a:r>
                <a:rPr lang="en-US" dirty="0"/>
                <a:t>                   when resistance is parallel the total resistance is </a:t>
              </a:r>
            </a:p>
            <a:p>
              <a:r>
                <a:rPr lang="en-US" dirty="0" err="1"/>
                <a:t>Rp</a:t>
              </a:r>
              <a:r>
                <a:rPr lang="en-US" dirty="0"/>
                <a:t> = 1R1+1/R2+1/R3+------</a:t>
              </a:r>
            </a:p>
            <a:p>
              <a:r>
                <a:rPr lang="en-US" b="1" dirty="0"/>
                <a:t> </a:t>
              </a:r>
            </a:p>
            <a:p>
              <a:r>
                <a:rPr lang="en-US" dirty="0"/>
                <a:t> </a:t>
              </a:r>
            </a:p>
          </p:txBody>
        </p:sp>
      </p:grpSp>
      <p:pic>
        <p:nvPicPr>
          <p:cNvPr id="11" name="Picture 10" descr="SSS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5029200"/>
            <a:ext cx="3458049" cy="1447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912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5257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1200" y="5791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R3</a:t>
            </a: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914400" y="990600"/>
            <a:ext cx="7696200" cy="4953000"/>
            <a:chOff x="914400" y="990600"/>
            <a:chExt cx="7696200" cy="4953000"/>
          </a:xfrm>
        </p:grpSpPr>
        <p:sp>
          <p:nvSpPr>
            <p:cNvPr id="2" name="TextBox 1"/>
            <p:cNvSpPr txBox="1"/>
            <p:nvPr/>
          </p:nvSpPr>
          <p:spPr>
            <a:xfrm>
              <a:off x="914400" y="990600"/>
              <a:ext cx="76962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en-US" sz="2400" b="1" dirty="0"/>
                <a:t>  Period</a:t>
              </a:r>
            </a:p>
            <a:p>
              <a:r>
                <a:rPr lang="en-US" dirty="0"/>
                <a:t>            Period is time taken for a complete one of the work.</a:t>
              </a:r>
            </a:p>
            <a:p>
              <a:endParaRPr lang="en-US" dirty="0"/>
            </a:p>
            <a:p>
              <a:r>
                <a:rPr lang="en-US" dirty="0"/>
                <a:t>            the period such as –</a:t>
              </a:r>
              <a:r>
                <a:rPr lang="en-US" dirty="0" err="1"/>
                <a:t>hour,day,sec,year</a:t>
              </a:r>
              <a:r>
                <a:rPr lang="en-US" dirty="0"/>
                <a:t> etc.</a:t>
              </a:r>
            </a:p>
            <a:p>
              <a:endParaRPr lang="en-US" dirty="0"/>
            </a:p>
            <a:p>
              <a:r>
                <a:rPr lang="en-US" dirty="0"/>
                <a:t>        e.g.  Earth around the sun having period is 365 day’s.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2400" b="1" dirty="0"/>
                <a:t>  Surface Tension </a:t>
              </a:r>
            </a:p>
            <a:p>
              <a:r>
                <a:rPr lang="en-US" dirty="0"/>
                <a:t>            Surface tension is defined as force per unit length .</a:t>
              </a:r>
            </a:p>
            <a:p>
              <a:r>
                <a:rPr lang="en-US" dirty="0"/>
                <a:t>          </a:t>
              </a:r>
            </a:p>
            <a:p>
              <a:r>
                <a:rPr lang="en-US" dirty="0"/>
                <a:t>                                    T = F/L</a:t>
              </a:r>
            </a:p>
            <a:p>
              <a:r>
                <a:rPr lang="en-US" dirty="0"/>
                <a:t>            Surface tension is elastic tendency of liquid unit is N/M.   Dyne/Cm         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971800" y="4648200"/>
              <a:ext cx="1676400" cy="1295400"/>
              <a:chOff x="1447800" y="4724400"/>
              <a:chExt cx="1143000" cy="11430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057400" y="518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rot="10800000">
                <a:off x="2286000" y="5257800"/>
                <a:ext cx="304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1942703" y="4914503"/>
                <a:ext cx="381000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0800000" flipV="1">
                <a:off x="2286000" y="4876800"/>
                <a:ext cx="3048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1447800" y="52578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676400" y="4876800"/>
                <a:ext cx="3048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6200000" flipV="1">
                <a:off x="2209800" y="5410200"/>
                <a:ext cx="250918" cy="2509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 flipH="1" flipV="1">
                <a:off x="1942306" y="5676106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V="1">
                <a:off x="1676400" y="5410200"/>
                <a:ext cx="304801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5791200" y="4648200"/>
              <a:ext cx="1676400" cy="1143000"/>
              <a:chOff x="1447800" y="4724400"/>
              <a:chExt cx="1143000" cy="11430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057400" y="5181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 rot="10800000">
                <a:off x="2286000" y="5257800"/>
                <a:ext cx="304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rot="5400000">
                <a:off x="1942703" y="4914503"/>
                <a:ext cx="381000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rot="10800000" flipV="1">
                <a:off x="2286000" y="4876800"/>
                <a:ext cx="3048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V="1">
                <a:off x="1447800" y="52578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1676400" y="4876800"/>
                <a:ext cx="3048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rot="16200000" flipV="1">
                <a:off x="2209800" y="5410200"/>
                <a:ext cx="250918" cy="2509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5400000" flipH="1" flipV="1">
                <a:off x="1942306" y="5676106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V="1">
                <a:off x="1676400" y="5410200"/>
                <a:ext cx="304801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1" y="1295400"/>
            <a:ext cx="7620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/>
              <a:t> scalar</a:t>
            </a:r>
            <a:r>
              <a:rPr lang="en-US" sz="2800" dirty="0"/>
              <a:t> </a:t>
            </a:r>
          </a:p>
          <a:p>
            <a:r>
              <a:rPr lang="en-US" dirty="0"/>
              <a:t>   1) A scalar quantity is one of has only magnitude only </a:t>
            </a:r>
          </a:p>
          <a:p>
            <a:r>
              <a:rPr lang="en-US" dirty="0"/>
              <a:t>            e.g.   Mass, time, speed, work, energy, density etc.</a:t>
            </a:r>
          </a:p>
          <a:p>
            <a:endParaRPr lang="en-US" dirty="0"/>
          </a:p>
          <a:p>
            <a:r>
              <a:rPr lang="en-US" b="1" dirty="0"/>
              <a:t>   2) Vectors</a:t>
            </a:r>
          </a:p>
          <a:p>
            <a:r>
              <a:rPr lang="en-US" dirty="0"/>
              <a:t>              A vector quantity is one which has both magnitude &amp; directions.</a:t>
            </a:r>
          </a:p>
          <a:p>
            <a:endParaRPr lang="en-US" dirty="0"/>
          </a:p>
          <a:p>
            <a:r>
              <a:rPr lang="en-US" dirty="0"/>
              <a:t>   e.g. Displacements, velocity, force, momentum etc.    </a:t>
            </a:r>
          </a:p>
          <a:p>
            <a:r>
              <a:rPr lang="en-US" dirty="0"/>
              <a:t>    </a:t>
            </a: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</TotalTime>
  <Words>445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Black</vt:lpstr>
      <vt:lpstr>Calibri</vt:lpstr>
      <vt:lpstr>Constantia</vt:lpstr>
      <vt:lpstr>Cooper Black</vt:lpstr>
      <vt:lpstr>Lucida Bright</vt:lpstr>
      <vt:lpstr>Microsoft Sans Serif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 SEMINAR</dc:title>
  <dc:creator>Zenith</dc:creator>
  <cp:lastModifiedBy>Shree</cp:lastModifiedBy>
  <cp:revision>93</cp:revision>
  <dcterms:created xsi:type="dcterms:W3CDTF">2015-09-18T10:16:17Z</dcterms:created>
  <dcterms:modified xsi:type="dcterms:W3CDTF">2019-11-24T14:01:25Z</dcterms:modified>
</cp:coreProperties>
</file>