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DCAC1-EC3D-498E-919D-4BD16D6EA136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49E23-332C-4CF2-B289-5FDBEFB8E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B21B-2B2E-4410-939B-11307AFFB37D}" type="datetime1">
              <a:rPr lang="en-US" smtClean="0"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D358-1095-423F-A055-94E62A03A1BB}" type="datetime1">
              <a:rPr lang="en-US" smtClean="0"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FE41-FEAC-4CD8-97C5-9B0FC245DF7C}" type="datetime1">
              <a:rPr lang="en-US" smtClean="0"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BB5E-9D0C-44DC-8D77-727EA34AB304}" type="datetime1">
              <a:rPr lang="en-US" smtClean="0"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E5C1-9359-4636-8522-E56D5DC12976}" type="datetime1">
              <a:rPr lang="en-US" smtClean="0"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6A2-22F8-4835-A3D8-34839A57E843}" type="datetime1">
              <a:rPr lang="en-US" smtClean="0"/>
              <a:t>17/10/2019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E623-D3BF-4005-9F1C-8FAFB4F4A7F5}" type="datetime1">
              <a:rPr lang="en-US" smtClean="0"/>
              <a:t>17/10/2019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0C22-0EBE-463D-97F2-A87415FF0EDC}" type="datetime1">
              <a:rPr lang="en-US" smtClean="0"/>
              <a:t>17/10/2019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FA1-9DAA-44E6-86EA-03D3226C00B4}" type="datetime1">
              <a:rPr lang="en-US" smtClean="0"/>
              <a:t>17/10/2019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45E4-1B99-4F99-9B0C-C60D1A9FAD4C}" type="datetime1">
              <a:rPr lang="en-US" smtClean="0"/>
              <a:t>17/10/2019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3DD7-0386-4698-9AB6-C9CE081694A0}" type="datetime1">
              <a:rPr lang="en-US" smtClean="0"/>
              <a:t>17/10/2019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B8A7CC1-936C-413F-957E-B4A23DBC61F5}" type="datetime1">
              <a:rPr lang="en-US" smtClean="0"/>
              <a:t>17/10/2019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239000" cy="3962400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 smtClean="0"/>
              <a:t>B.S.Harale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Asso.Prof</a:t>
            </a:r>
            <a:r>
              <a:rPr lang="en-US" sz="2400" dirty="0" smtClean="0"/>
              <a:t>. </a:t>
            </a:r>
            <a:br>
              <a:rPr lang="en-US" sz="2400" dirty="0" smtClean="0"/>
            </a:br>
            <a:r>
              <a:rPr lang="en-US" sz="2400" dirty="0" err="1" smtClean="0"/>
              <a:t>Dept.of</a:t>
            </a:r>
            <a:r>
              <a:rPr lang="en-US" sz="2400" dirty="0" smtClean="0"/>
              <a:t> Physics   </a:t>
            </a:r>
            <a:br>
              <a:rPr lang="en-US" sz="2400" dirty="0" smtClean="0"/>
            </a:br>
            <a:r>
              <a:rPr lang="en-US" sz="2400" dirty="0" err="1" smtClean="0"/>
              <a:t>P.D.V.P.College</a:t>
            </a:r>
            <a:r>
              <a:rPr lang="en-US" sz="2400" dirty="0" smtClean="0"/>
              <a:t>, </a:t>
            </a:r>
            <a:r>
              <a:rPr lang="en-US" sz="2400" dirty="0" err="1" smtClean="0"/>
              <a:t>Tasgaon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Pin -416312 Maharashtra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"/>
            <a:ext cx="7696200" cy="2743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B.Sc. III </a:t>
            </a:r>
          </a:p>
          <a:p>
            <a:pPr algn="ctr"/>
            <a:r>
              <a:rPr lang="en-US" sz="2800" dirty="0" smtClean="0"/>
              <a:t>Physics Paper No.IX </a:t>
            </a:r>
          </a:p>
          <a:p>
            <a:pPr algn="ctr"/>
            <a:r>
              <a:rPr lang="en-US" sz="2800" dirty="0" smtClean="0"/>
              <a:t>Mathematical Physics   </a:t>
            </a:r>
          </a:p>
          <a:p>
            <a:pPr algn="ctr"/>
            <a:r>
              <a:rPr lang="en-US" sz="2800" dirty="0" smtClean="0"/>
              <a:t>Orthogonal  Curvilinear Co-ordinates </a:t>
            </a:r>
          </a:p>
          <a:p>
            <a:pPr algn="ctr"/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52117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Laplace operator in Cartesian </a:t>
                </a:r>
                <a:r>
                  <a:rPr lang="en-US" dirty="0"/>
                  <a:t>co-ordinates </a:t>
                </a:r>
                <a:r>
                  <a:rPr lang="en-US" dirty="0" smtClean="0"/>
                  <a:t> </a:t>
                </a:r>
                <a:r>
                  <a:rPr lang="en-US" dirty="0"/>
                  <a:t/>
                </a:r>
                <a:br>
                  <a:rPr lang="en-US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𝜕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0" dirty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𝜕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0" dirty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𝜕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5211762"/>
              </a:xfrm>
              <a:blipFill rotWithShape="1">
                <a:blip r:embed="rId2"/>
                <a:stretch>
                  <a:fillRect l="-3111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42973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Curl of vector field in Cartesian coordinates</a:t>
                </a:r>
                <a:r>
                  <a:rPr lang="en-US" dirty="0"/>
                  <a:t/>
                </a:r>
                <a:br>
                  <a:rPr lang="en-US" dirty="0"/>
                </a:b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𝜵</m:t>
                        </m:r>
                      </m:e>
                    </m:acc>
                    <m:r>
                      <a:rPr lang="en-US" b="1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i="1" dirty="0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 dirty="0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 dirty="0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latin typeface="Cambria Math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i="1" dirty="0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latin typeface="Cambria Math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latin typeface="Cambria Math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4297362"/>
              </a:xfrm>
              <a:blipFill rotWithShape="1">
                <a:blip r:embed="rId2"/>
                <a:stretch>
                  <a:fillRect l="-3111" t="-1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Gradient of Scalar field in Orthogonal curvilinear co-ordinates is, 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1116"/>
            <a:ext cx="84074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Vector differential operator </a:t>
            </a:r>
            <a:r>
              <a:rPr lang="en-US" sz="3200" dirty="0"/>
              <a:t>in Orthogonal curvilinear co-ordinates </a:t>
            </a:r>
            <a:r>
              <a:rPr lang="en-US" sz="3200" dirty="0" smtClean="0"/>
              <a:t>is, 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49" y="3657600"/>
            <a:ext cx="826611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46783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Divergence of vector </a:t>
                </a:r>
                <a:r>
                  <a:rPr lang="en-US" dirty="0"/>
                  <a:t>field in Orthogonal curvilinear co-ordinates </a:t>
                </a:r>
                <a:r>
                  <a:rPr lang="en-US" dirty="0" smtClean="0"/>
                  <a:t>is,  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𝛻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.</m:t>
                        </m:r>
                      </m:e>
                    </m:acc>
                    <m:acc>
                      <m:accPr>
                        <m:chr m:val="⃗"/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acc>
                    <m:r>
                      <a:rPr lang="en-US" sz="3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  <a:cs typeface="Segoe UI"/>
                      </a:rPr>
                      <m:t>{</m:t>
                    </m:r>
                    <m:f>
                      <m:fPr>
                        <m:ctrlP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  <m:t>𝜕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  <m:t>𝐴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1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  <m:t>h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2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  <m:t>h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3)</m:t>
                        </m:r>
                      </m:num>
                      <m:den>
                        <m:sSub>
                          <m:sSubPr>
                            <m:ctrlP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  <m:t>𝜕</m:t>
                            </m:r>
                            <m: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  <m:t>𝜕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𝐴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h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h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1)</m:t>
                        </m:r>
                      </m:num>
                      <m:den>
                        <m:sSub>
                          <m:sSubPr>
                            <m:ctrlP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  <m:t>𝜕</m:t>
                            </m:r>
                            <m: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  <m:t>𝜕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  <m:t>𝐴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3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  <m:t>h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1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Segoe UI"/>
                          </a:rPr>
                          <m:t>h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Segoe UI"/>
                          </a:rPr>
                          <m:t>2)</m:t>
                        </m:r>
                      </m:num>
                      <m:den>
                        <m:sSub>
                          <m:sSubPr>
                            <m:ctrlP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  <m:t>𝜕</m:t>
                            </m:r>
                            <m: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600" i="1">
                                <a:latin typeface="Cambria Math"/>
                                <a:ea typeface="Cambria Math"/>
                                <a:cs typeface="Segoe UI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sz="3600" i="1" smtClean="0">
                        <a:latin typeface="Cambria Math"/>
                        <a:ea typeface="Cambria Math"/>
                        <a:cs typeface="Segoe UI"/>
                      </a:rPr>
                      <m:t>}</m:t>
                    </m:r>
                  </m:oMath>
                </a14:m>
                <a:r>
                  <a:rPr lang="en-US" sz="3600" dirty="0"/>
                  <a:t/>
                </a:r>
                <a:br>
                  <a:rPr lang="en-US" sz="3600" dirty="0"/>
                </a:b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4678362"/>
              </a:xfrm>
              <a:blipFill rotWithShape="1">
                <a:blip r:embed="rId2"/>
                <a:stretch>
                  <a:fillRect l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5440362"/>
              </a:xfrm>
            </p:spPr>
            <p:txBody>
              <a:bodyPr/>
              <a:lstStyle/>
              <a:p>
                <a:r>
                  <a:rPr lang="en-US" dirty="0" smtClean="0"/>
                  <a:t>Laplace operator in </a:t>
                </a:r>
                <a:r>
                  <a:rPr lang="en-US" dirty="0"/>
                  <a:t>Orthogonal curvilinear co-ordinates is</a:t>
                </a:r>
                <a:r>
                  <a:rPr lang="en-US" dirty="0" smtClean="0"/>
                  <a:t>, 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:r>
                  <a:rPr lang="en-US" dirty="0"/>
                  <a:t/>
                </a:r>
                <a:br>
                  <a:rPr lang="en-US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Segoe UI"/>
                      </a:rPr>
                      <m:t>{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  <m:t>𝜕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𝜕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den>
                    </m:f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  <m:t>𝜕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𝜕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  <m:t>𝜕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𝜕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  <m:t>𝜕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𝜕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  <m:t>𝜕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𝜕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  <a:cs typeface="Segoe UI"/>
                      </a:rPr>
                      <m:t>(</m:t>
                    </m:r>
                    <m:f>
                      <m:fPr>
                        <m:ctrlPr>
                          <a:rPr lang="en-US" sz="2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/>
                          </a:rPr>
                          <m:t>h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sz="2400" i="1" dirty="0">
                            <a:latin typeface="Cambria Math"/>
                          </a:rPr>
                          <m:t>h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 dirty="0">
                            <a:latin typeface="Cambria Math"/>
                          </a:rPr>
                          <m:t>h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  <a:cs typeface="Segoe UI"/>
                          </a:rPr>
                          <m:t>𝜕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𝜕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Segoe UI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Segoe UI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dirty="0" smtClean="0">
                    <a:latin typeface="DFKai-SB"/>
                    <a:ea typeface="DFKai-SB"/>
                  </a:rPr>
                  <a:t>}</a:t>
                </a:r>
                <a:r>
                  <a:rPr lang="en-US" sz="2800" dirty="0"/>
                  <a:t/>
                </a:r>
                <a:br>
                  <a:rPr lang="en-US" sz="2800" dirty="0"/>
                </a:br>
                <a:endParaRPr lang="en-US" sz="4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5440362"/>
              </a:xfrm>
              <a:blipFill rotWithShape="1">
                <a:blip r:embed="rId2"/>
                <a:stretch>
                  <a:fillRect l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8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6049962"/>
              </a:xfrm>
            </p:spPr>
            <p:txBody>
              <a:bodyPr>
                <a:noAutofit/>
              </a:bodyPr>
              <a:lstStyle/>
              <a:p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3200" dirty="0"/>
                  <a:t/>
                </a:r>
                <a:br>
                  <a:rPr lang="en-US" sz="3200" dirty="0"/>
                </a:br>
                <a:r>
                  <a:rPr lang="en-US" sz="3200" dirty="0" smtClean="0"/>
                  <a:t>Curl of vector field in orthogonal curvilinear coordinates.</a:t>
                </a:r>
                <a:br>
                  <a:rPr lang="en-US" sz="3200" dirty="0" smtClean="0"/>
                </a:br>
                <a:r>
                  <a:rPr lang="en-US" sz="3200" dirty="0"/>
                  <a:t/>
                </a:r>
                <a:br>
                  <a:rPr lang="en-US" sz="3200" dirty="0"/>
                </a:br>
                <a:r>
                  <a:rPr lang="en-US" sz="4000" dirty="0" smtClean="0"/>
                  <a:t/>
                </a:r>
                <a:br>
                  <a:rPr lang="en-US" sz="4000" dirty="0" smtClean="0"/>
                </a:b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b="1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𝜵</m:t>
                        </m:r>
                      </m:e>
                    </m:acc>
                    <m:r>
                      <a:rPr lang="en-US" sz="3200" b="1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3200" b="1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𝑨</m:t>
                        </m:r>
                      </m:e>
                    </m:acc>
                    <m:r>
                      <a:rPr lang="en-US" sz="3200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200" b="1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𝒉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𝒉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𝒉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800" b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8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800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b="1" i="1">
                                          <a:latin typeface="Cambria Math"/>
                                        </a:rPr>
                                        <m:t>𝒖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>
                                      <a:latin typeface="Cambria Math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sz="3200" b="1" i="0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3200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1" i="1">
                                          <a:latin typeface="Cambria Math"/>
                                        </a:rPr>
                                        <m:t>𝒖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>
                                      <a:latin typeface="Cambria Math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3200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1" i="1">
                                          <a:latin typeface="Cambria Math"/>
                                        </a:rPr>
                                        <m:t>𝒖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b="1" i="1" dirty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dirty="0">
                                      <a:latin typeface="Cambria Math"/>
                                    </a:rPr>
                                    <m:t>𝝏</m:t>
                                  </m:r>
                                </m:num>
                                <m:den>
                                  <m:r>
                                    <a:rPr lang="en-US" sz="2400" b="1" i="1" dirty="0">
                                      <a:latin typeface="Cambria Math"/>
                                    </a:rPr>
                                    <m:t>𝝏</m:t>
                                  </m:r>
                                  <m:sSub>
                                    <m:sSubPr>
                                      <m:ctrlPr>
                                        <a:rPr lang="en-US" sz="2400" b="1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dirty="0">
                                          <a:latin typeface="Cambria Math"/>
                                        </a:rPr>
                                        <m:t>𝒖</m:t>
                                      </m:r>
                                    </m:e>
                                    <m:sub>
                                      <m:r>
                                        <a:rPr lang="en-US" sz="2400" b="1" i="1" dirty="0" smtClean="0"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b="1" i="1" dirty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dirty="0">
                                      <a:latin typeface="Cambria Math"/>
                                    </a:rPr>
                                    <m:t>𝝏</m:t>
                                  </m:r>
                                </m:num>
                                <m:den>
                                  <m:r>
                                    <a:rPr lang="en-US" sz="2400" b="1" i="1" dirty="0">
                                      <a:latin typeface="Cambria Math"/>
                                    </a:rPr>
                                    <m:t>𝝏</m:t>
                                  </m:r>
                                  <m:sSub>
                                    <m:sSubPr>
                                      <m:ctrlPr>
                                        <a:rPr lang="en-US" sz="2400" b="1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dirty="0">
                                          <a:latin typeface="Cambria Math"/>
                                        </a:rPr>
                                        <m:t>𝒖</m:t>
                                      </m:r>
                                    </m:e>
                                    <m:sub>
                                      <m:r>
                                        <a:rPr lang="en-US" sz="2400" b="1" i="1" dirty="0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b="1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dirty="0" smtClean="0">
                                      <a:latin typeface="Cambria Math"/>
                                    </a:rPr>
                                    <m:t>𝝏</m:t>
                                  </m:r>
                                </m:num>
                                <m:den>
                                  <m:r>
                                    <a:rPr lang="en-US" sz="2400" b="1" i="1" dirty="0" smtClean="0">
                                      <a:latin typeface="Cambria Math"/>
                                    </a:rPr>
                                    <m:t>𝝏</m:t>
                                  </m:r>
                                  <m:sSub>
                                    <m:sSubPr>
                                      <m:ctrlPr>
                                        <a:rPr lang="en-US" sz="2400" b="1" i="1" dirty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dirty="0" smtClean="0">
                                          <a:latin typeface="Cambria Math"/>
                                        </a:rPr>
                                        <m:t>𝒖</m:t>
                                      </m:r>
                                    </m:e>
                                    <m:sub>
                                      <m:r>
                                        <a:rPr lang="en-US" sz="2400" b="1" i="1" dirty="0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1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dirty="0" smtClean="0">
                                      <a:latin typeface="Cambria Math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sz="2400" b="1" i="1" dirty="0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dirty="0" smtClean="0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sz="2400" b="1" i="1" dirty="0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1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dirty="0">
                                      <a:latin typeface="Cambria Math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sz="2400" b="1" i="1" dirty="0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dirty="0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sz="2400" b="1" i="1" dirty="0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1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dirty="0">
                                      <a:latin typeface="Cambria Math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sz="2400" b="1" i="1" dirty="0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dirty="0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sz="2400" b="1" i="1" dirty="0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6049962"/>
              </a:xfrm>
              <a:blipFill rotWithShape="1">
                <a:blip r:embed="rId2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57451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Gradient of scalar field in Cartesian co-ordinates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b="1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3600" b="1" i="1">
                            <a:latin typeface="Cambria Math"/>
                            <a:ea typeface="Cambria Math"/>
                          </a:rPr>
                          <m:t>𝜵</m:t>
                        </m:r>
                      </m:e>
                    </m:acc>
                  </m:oMath>
                </a14:m>
                <a:r>
                  <a:rPr lang="en-US" dirty="0" smtClean="0"/>
                  <a:t> f =(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/>
                          </a:rPr>
                          <m:t>𝜕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i="1" dirty="0" smtClean="0">
                            <a:latin typeface="Cambria Math"/>
                          </a:rPr>
                          <m:t>𝜕</m:t>
                        </m:r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+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𝜕</m:t>
                        </m:r>
                        <m:r>
                          <a:rPr lang="en-US" i="1" dirty="0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𝜕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𝜕</m:t>
                        </m:r>
                        <m:r>
                          <a:rPr lang="en-US" i="1" dirty="0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𝜕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5745162"/>
              </a:xfrm>
              <a:blipFill rotWithShape="1">
                <a:blip r:embed="rId2"/>
                <a:stretch>
                  <a:fillRect l="-2667" b="-2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5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/>
          <a:lstStyle/>
          <a:p>
            <a:r>
              <a:rPr lang="en-US" dirty="0" smtClean="0"/>
              <a:t>Vector differential operator in </a:t>
            </a:r>
            <a:r>
              <a:rPr lang="en-US" dirty="0"/>
              <a:t>Cartesian </a:t>
            </a:r>
            <a:r>
              <a:rPr lang="en-US" dirty="0" smtClean="0"/>
              <a:t>co-ordinates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86000" y="3025236"/>
                <a:ext cx="4572000" cy="16843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b="1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𝜵</m:t>
                        </m:r>
                      </m:e>
                    </m:acc>
                  </m:oMath>
                </a14:m>
                <a:r>
                  <a:rPr lang="en-US" sz="4000" b="1" dirty="0"/>
                  <a:t> </a:t>
                </a:r>
                <a:r>
                  <a:rPr lang="en-US" sz="4000" b="1" dirty="0" smtClean="0"/>
                  <a:t> </a:t>
                </a:r>
                <a:r>
                  <a:rPr lang="en-US" sz="4000" b="1" dirty="0"/>
                  <a:t>=(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1" i="1">
                            <a:latin typeface="Cambria Math"/>
                          </a:rPr>
                          <m:t>𝒊</m:t>
                        </m:r>
                      </m:e>
                    </m:acc>
                  </m:oMath>
                </a14:m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latin typeface="Cambria Math"/>
                          </a:rPr>
                          <m:t>𝝏</m:t>
                        </m:r>
                      </m:num>
                      <m:den>
                        <m:r>
                          <a:rPr lang="en-US" sz="4000" b="1" i="1" dirty="0">
                            <a:latin typeface="Cambria Math"/>
                          </a:rPr>
                          <m:t>𝝏</m:t>
                        </m:r>
                        <m:r>
                          <a:rPr lang="en-US" sz="4000" b="1" i="1" dirty="0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4000" b="1" dirty="0"/>
                  <a:t> +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1" i="1"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latin typeface="Cambria Math"/>
                          </a:rPr>
                          <m:t>𝝏</m:t>
                        </m:r>
                      </m:num>
                      <m:den>
                        <m:r>
                          <a:rPr lang="en-US" sz="4000" b="1" i="1" dirty="0">
                            <a:latin typeface="Cambria Math"/>
                          </a:rPr>
                          <m:t>𝝏</m:t>
                        </m:r>
                        <m:r>
                          <a:rPr lang="en-US" sz="4000" b="1" i="1" dirty="0">
                            <a:latin typeface="Cambria Math"/>
                          </a:rPr>
                          <m:t>𝒚</m:t>
                        </m:r>
                      </m:den>
                    </m:f>
                  </m:oMath>
                </a14:m>
                <a:r>
                  <a:rPr lang="en-US" sz="4000" b="1" dirty="0"/>
                  <a:t>+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1" i="1">
                            <a:latin typeface="Cambria Math"/>
                          </a:rPr>
                          <m:t>𝒌</m:t>
                        </m:r>
                      </m:e>
                    </m:acc>
                  </m:oMath>
                </a14:m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latin typeface="Cambria Math"/>
                          </a:rPr>
                          <m:t>𝝏</m:t>
                        </m:r>
                      </m:num>
                      <m:den>
                        <m:r>
                          <a:rPr lang="en-US" sz="4000" b="1" i="1" dirty="0">
                            <a:latin typeface="Cambria Math"/>
                          </a:rPr>
                          <m:t>𝝏</m:t>
                        </m:r>
                        <m:r>
                          <a:rPr lang="en-US" sz="4000" b="1" i="1" dirty="0">
                            <a:latin typeface="Cambria Math"/>
                          </a:rPr>
                          <m:t>𝒛</m:t>
                        </m:r>
                      </m:den>
                    </m:f>
                  </m:oMath>
                </a14:m>
                <a:r>
                  <a:rPr lang="en-US" sz="4000" b="1" dirty="0"/>
                  <a:t>)</a:t>
                </a:r>
                <a:br>
                  <a:rPr lang="en-US" sz="4000" b="1" dirty="0"/>
                </a:br>
                <a:endParaRPr lang="en-US" sz="4000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025236"/>
                <a:ext cx="4572000" cy="1684307"/>
              </a:xfrm>
              <a:prstGeom prst="rect">
                <a:avLst/>
              </a:prstGeom>
              <a:blipFill rotWithShape="1">
                <a:blip r:embed="rId2"/>
                <a:stretch>
                  <a:fillRect l="-4667" b="-14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4144962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dirty="0" smtClean="0"/>
                  <a:t>Divergence of vector field in Cartesian co-ordinates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:r>
                  <a:rPr lang="en-US" dirty="0"/>
                  <a:t/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𝛻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.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acc>
                      <m:r>
                        <a:rPr lang="en-US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4144962"/>
              </a:xfrm>
              <a:blipFill rotWithShape="1">
                <a:blip r:embed="rId2"/>
                <a:stretch>
                  <a:fillRect l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135</TotalTime>
  <Words>110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 B.S.Harale  Asso.Prof.  Dept.of Physics    P.D.V.P.College, Tasgaon  Pin -416312 Maharashtra   </vt:lpstr>
      <vt:lpstr>Gradient of Scalar field in Orthogonal curvilinear co-ordinates is,    </vt:lpstr>
      <vt:lpstr>Vector differential operator in Orthogonal curvilinear co-ordinates is,   </vt:lpstr>
      <vt:lpstr>Divergence of vector field in Orthogonal curvilinear co-ordinates is,    (∇.) ⃗A ⃗=1/h1h2h3 {(∂(A1h2h3))/〖∂u〗_1 +(∂(A2h3h1))/〖∂u〗_2 +(∂(A3h1h2))/〖∂u〗_3 } </vt:lpstr>
      <vt:lpstr>Laplace operator in Orthogonal curvilinear co-ordinates is,    ∇^2=1/h1h2h3 {∂/〖∂u〗_1 (h2h3/h1  ∂/〖∂u〗_1 )+∂/〖∂u〗_2 (h3h1/h2  ∂/〖∂u〗_2 )+∂/〖∂u〗_3 (h1h2/h3  ∂/〖∂u〗_3 )} </vt:lpstr>
      <vt:lpstr>  Curl of vector field in orthogonal curvilinear coordinates.   ∇ ⃗×A ⃗  =  1/(h_1 h_2 h_3 ) |■8(h_1 u ̂_1&amp;h_2 u ̂_2&amp;h_3 u ̂_3@∂/(∂u_1 )&amp;∂/(∂u_2 )&amp;∂/(∂u_3 )@h_1 A_1&amp;h_2 A_2&amp;h_3 A_3 )|</vt:lpstr>
      <vt:lpstr> Gradient of scalar field in Cartesian co-ordinates  ∇ ⃗ f =(i ̂ ∂f/∂x +j ̂ ∂f/∂y+k ̂ ∂f/∂z)   </vt:lpstr>
      <vt:lpstr>Vector differential operator in Cartesian co-ordinates  </vt:lpstr>
      <vt:lpstr>Divergence of vector field in Cartesian co-ordinates   (∇.) ⃗A ⃗=(∂A_1)/∂x+(∂A_2)/∂y+(∂A_3)/∂z</vt:lpstr>
      <vt:lpstr>Laplace operator in Cartesian co-ordinates   ∇^2=∂^2/〖∂x〗^2 +∂^2/〖∂y〗^2 +∂^2/〖∂z〗^2 </vt:lpstr>
      <vt:lpstr>Curl of vector field in Cartesian coordinates ∇ ⃗×A ⃗ =|■8(i ̂&amp;j ̂&amp;k ̂@∂/∂x&amp;∂/∂y&amp;∂/∂z@A_1&amp;A_2&amp;A_3 )|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of scalar field in orthogonal curvilinear co-ordinates    Prof.B.S.Harale  Asso.Prof.  Dept.of Physics    P.D.V.P.College Tasgaon  Pin -416312 Maharashtra</dc:title>
  <dc:creator>DELL</dc:creator>
  <cp:lastModifiedBy>DELL</cp:lastModifiedBy>
  <cp:revision>28</cp:revision>
  <dcterms:created xsi:type="dcterms:W3CDTF">2006-08-16T00:00:00Z</dcterms:created>
  <dcterms:modified xsi:type="dcterms:W3CDTF">2019-10-17T07:23:40Z</dcterms:modified>
</cp:coreProperties>
</file>