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687378-CCB8-47A5-80DB-1C297D485912}" type="datetimeFigureOut">
              <a:rPr lang="en-US" smtClean="0"/>
              <a:t>11/8/2019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6BA15D-1888-44B1-B9DC-C9DE0CB3E32C}" type="slidenum">
              <a:rPr lang="en-US" smtClean="0"/>
              <a:t>‹#›</a:t>
            </a:fld>
            <a:endParaRPr lang="en-US"/>
          </a:p>
        </p:txBody>
      </p:sp>
    </p:spTree>
    <p:extLst>
      <p:ext uri="{BB962C8B-B14F-4D97-AF65-F5344CB8AC3E}">
        <p14:creationId xmlns:p14="http://schemas.microsoft.com/office/powerpoint/2010/main" val="289059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300522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139419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317213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179355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234175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24614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401295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1578462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237964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159454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D2561-5402-41BC-A28B-8F0B6800B59B}" type="datetimeFigureOut">
              <a:rPr lang="en-IN" smtClean="0"/>
              <a:pPr/>
              <a:t>08-11-2019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796697-9DD0-4575-8EDA-EB2747E8697F}" type="slidenum">
              <a:rPr lang="en-IN" smtClean="0"/>
              <a:pPr/>
              <a:t>‹#›</a:t>
            </a:fld>
            <a:endParaRPr lang="en-IN"/>
          </a:p>
        </p:txBody>
      </p:sp>
    </p:spTree>
    <p:extLst>
      <p:ext uri="{BB962C8B-B14F-4D97-AF65-F5344CB8AC3E}">
        <p14:creationId xmlns:p14="http://schemas.microsoft.com/office/powerpoint/2010/main" val="63190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D2561-5402-41BC-A28B-8F0B6800B59B}" type="datetimeFigureOut">
              <a:rPr lang="en-IN" smtClean="0"/>
              <a:pPr/>
              <a:t>08-11-2019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96697-9DD0-4575-8EDA-EB2747E8697F}" type="slidenum">
              <a:rPr lang="en-IN" smtClean="0"/>
              <a:pPr/>
              <a:t>‹#›</a:t>
            </a:fld>
            <a:endParaRPr lang="en-IN"/>
          </a:p>
        </p:txBody>
      </p:sp>
    </p:spTree>
    <p:extLst>
      <p:ext uri="{BB962C8B-B14F-4D97-AF65-F5344CB8AC3E}">
        <p14:creationId xmlns:p14="http://schemas.microsoft.com/office/powerpoint/2010/main" val="335163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2856"/>
            <a:ext cx="7772400" cy="1470025"/>
          </a:xfrm>
        </p:spPr>
        <p:txBody>
          <a:bodyPr>
            <a:normAutofit fontScale="90000"/>
          </a:bodyPr>
          <a:lstStyle/>
          <a:p>
            <a:r>
              <a:rPr lang="en-IN" sz="3600" b="1" dirty="0" smtClean="0">
                <a:latin typeface="Times New Roman" pitchFamily="18" charset="0"/>
                <a:cs typeface="Times New Roman" pitchFamily="18" charset="0"/>
              </a:rPr>
              <a:t>DESCRIPTIVE ANALYSIS:</a:t>
            </a:r>
            <a:br>
              <a:rPr lang="en-IN" sz="3600" b="1" dirty="0" smtClean="0">
                <a:latin typeface="Times New Roman" pitchFamily="18" charset="0"/>
                <a:cs typeface="Times New Roman" pitchFamily="18" charset="0"/>
              </a:rPr>
            </a:br>
            <a:r>
              <a:rPr lang="en-IN" sz="3600" b="1" dirty="0" smtClean="0">
                <a:latin typeface="Times New Roman" pitchFamily="18" charset="0"/>
                <a:cs typeface="Times New Roman" pitchFamily="18" charset="0"/>
              </a:rPr>
              <a:t>MEASURES </a:t>
            </a:r>
            <a:r>
              <a:rPr lang="en-IN" sz="3600" b="1" dirty="0">
                <a:latin typeface="Times New Roman" pitchFamily="18" charset="0"/>
                <a:cs typeface="Times New Roman" pitchFamily="18" charset="0"/>
              </a:rPr>
              <a:t>OF CENTRAL TENDENCY</a:t>
            </a:r>
            <a:r>
              <a:rPr lang="en-IN" dirty="0"/>
              <a:t> </a:t>
            </a:r>
          </a:p>
        </p:txBody>
      </p:sp>
      <p:sp>
        <p:nvSpPr>
          <p:cNvPr id="3" name="Subtitle 2"/>
          <p:cNvSpPr>
            <a:spLocks noGrp="1"/>
          </p:cNvSpPr>
          <p:nvPr>
            <p:ph type="subTitle" idx="1"/>
          </p:nvPr>
        </p:nvSpPr>
        <p:spPr/>
        <p:txBody>
          <a:bodyPr>
            <a:normAutofit fontScale="85000" lnSpcReduction="20000"/>
          </a:bodyPr>
          <a:lstStyle/>
          <a:p>
            <a:pPr>
              <a:defRPr/>
            </a:pPr>
            <a:r>
              <a:rPr lang="en-IN" b="1" dirty="0" err="1" smtClean="0">
                <a:solidFill>
                  <a:schemeClr val="tx1"/>
                </a:solidFill>
                <a:latin typeface="Times New Roman" pitchFamily="18" charset="0"/>
                <a:cs typeface="Times New Roman" pitchFamily="18" charset="0"/>
              </a:rPr>
              <a:t>Dr.</a:t>
            </a:r>
            <a:r>
              <a:rPr lang="en-IN" b="1" dirty="0" smtClean="0">
                <a:solidFill>
                  <a:schemeClr val="tx1"/>
                </a:solidFill>
                <a:latin typeface="Times New Roman" pitchFamily="18" charset="0"/>
                <a:cs typeface="Times New Roman" pitchFamily="18" charset="0"/>
              </a:rPr>
              <a:t> </a:t>
            </a:r>
            <a:r>
              <a:rPr lang="en-IN" b="1" dirty="0" smtClean="0">
                <a:solidFill>
                  <a:schemeClr val="tx1"/>
                </a:solidFill>
                <a:latin typeface="Times New Roman" pitchFamily="18" charset="0"/>
                <a:cs typeface="Times New Roman" pitchFamily="18" charset="0"/>
              </a:rPr>
              <a:t>K.N. Patil</a:t>
            </a:r>
          </a:p>
          <a:p>
            <a:pPr>
              <a:defRPr/>
            </a:pPr>
            <a:r>
              <a:rPr lang="en-IN" b="1" dirty="0" smtClean="0">
                <a:solidFill>
                  <a:schemeClr val="tx1"/>
                </a:solidFill>
                <a:latin typeface="Times New Roman" pitchFamily="18" charset="0"/>
                <a:cs typeface="Times New Roman" pitchFamily="18" charset="0"/>
              </a:rPr>
              <a:t>Assistant Professor, </a:t>
            </a:r>
          </a:p>
          <a:p>
            <a:pPr>
              <a:defRPr/>
            </a:pPr>
            <a:r>
              <a:rPr lang="en-IN" b="1" dirty="0" smtClean="0">
                <a:solidFill>
                  <a:schemeClr val="tx1"/>
                </a:solidFill>
                <a:latin typeface="Times New Roman" pitchFamily="18" charset="0"/>
                <a:cs typeface="Times New Roman" pitchFamily="18" charset="0"/>
              </a:rPr>
              <a:t>Department of Economics, </a:t>
            </a:r>
          </a:p>
          <a:p>
            <a:pPr>
              <a:defRPr/>
            </a:pPr>
            <a:r>
              <a:rPr lang="en-IN" b="1" dirty="0" err="1" smtClean="0">
                <a:solidFill>
                  <a:schemeClr val="tx1"/>
                </a:solidFill>
                <a:latin typeface="Times New Roman" pitchFamily="18" charset="0"/>
                <a:cs typeface="Times New Roman" pitchFamily="18" charset="0"/>
              </a:rPr>
              <a:t>P.D.V.P.College</a:t>
            </a:r>
            <a:r>
              <a:rPr lang="en-IN" b="1" dirty="0" smtClean="0">
                <a:solidFill>
                  <a:schemeClr val="tx1"/>
                </a:solidFill>
                <a:latin typeface="Times New Roman" pitchFamily="18" charset="0"/>
                <a:cs typeface="Times New Roman" pitchFamily="18" charset="0"/>
              </a:rPr>
              <a:t>, Tasgaon</a:t>
            </a:r>
          </a:p>
          <a:p>
            <a:endParaRPr lang="en-IN" dirty="0"/>
          </a:p>
        </p:txBody>
      </p:sp>
    </p:spTree>
    <p:extLst>
      <p:ext uri="{BB962C8B-B14F-4D97-AF65-F5344CB8AC3E}">
        <p14:creationId xmlns:p14="http://schemas.microsoft.com/office/powerpoint/2010/main" val="337168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778098"/>
          </a:xfrm>
        </p:spPr>
        <p:txBody>
          <a:bodyPr>
            <a:noAutofit/>
          </a:bodyPr>
          <a:lstStyle/>
          <a:p>
            <a:r>
              <a:rPr lang="en-IN" sz="3200" b="1" dirty="0" smtClean="0">
                <a:latin typeface="Times New Roman" pitchFamily="18" charset="0"/>
                <a:cs typeface="Times New Roman" pitchFamily="18" charset="0"/>
              </a:rPr>
              <a:t>MEASURES OF CENTRAL TENDENCY</a:t>
            </a:r>
            <a:endParaRPr lang="en-IN" sz="3200" dirty="0"/>
          </a:p>
        </p:txBody>
      </p:sp>
      <p:sp>
        <p:nvSpPr>
          <p:cNvPr id="3" name="Content Placeholder 2"/>
          <p:cNvSpPr>
            <a:spLocks noGrp="1"/>
          </p:cNvSpPr>
          <p:nvPr>
            <p:ph idx="1"/>
          </p:nvPr>
        </p:nvSpPr>
        <p:spPr>
          <a:xfrm>
            <a:off x="457200" y="1196752"/>
            <a:ext cx="8229600" cy="5184576"/>
          </a:xfrm>
        </p:spPr>
        <p:txBody>
          <a:bodyPr>
            <a:normAutofit fontScale="92500" lnSpcReduction="10000"/>
          </a:bodyPr>
          <a:lstStyle/>
          <a:p>
            <a:pPr marL="0" indent="0">
              <a:buNone/>
            </a:pPr>
            <a:r>
              <a:rPr lang="en-IN" sz="2400" b="1" dirty="0" smtClean="0">
                <a:solidFill>
                  <a:srgbClr val="222222"/>
                </a:solidFill>
                <a:effectLst/>
                <a:latin typeface="Times New Roman"/>
                <a:ea typeface="Calibri"/>
              </a:rPr>
              <a:t>INTRODUCTION</a:t>
            </a:r>
          </a:p>
          <a:p>
            <a:pPr marL="0" indent="0">
              <a:buNone/>
            </a:pPr>
            <a:r>
              <a:rPr lang="en-IN" sz="2400" b="1" dirty="0" smtClean="0">
                <a:solidFill>
                  <a:srgbClr val="222222"/>
                </a:solidFill>
                <a:effectLst/>
                <a:latin typeface="Times New Roman"/>
                <a:ea typeface="Calibri"/>
              </a:rPr>
              <a:t>DEFINITION</a:t>
            </a:r>
            <a:r>
              <a:rPr lang="en-IN" sz="2400" dirty="0" smtClean="0">
                <a:solidFill>
                  <a:srgbClr val="222222"/>
                </a:solidFill>
                <a:effectLst/>
                <a:latin typeface="Times New Roman"/>
                <a:ea typeface="Calibri"/>
              </a:rPr>
              <a:t> </a:t>
            </a:r>
          </a:p>
          <a:p>
            <a:pPr marL="0" indent="0" algn="just">
              <a:lnSpc>
                <a:spcPct val="107000"/>
              </a:lnSpc>
              <a:spcAft>
                <a:spcPts val="800"/>
              </a:spcAft>
              <a:buNone/>
            </a:pPr>
            <a:r>
              <a:rPr lang="en-IN" sz="2400" b="1" dirty="0" smtClean="0">
                <a:solidFill>
                  <a:srgbClr val="222222"/>
                </a:solidFill>
                <a:effectLst/>
                <a:latin typeface="Times New Roman"/>
                <a:ea typeface="Calibri"/>
                <a:cs typeface="Mangal"/>
              </a:rPr>
              <a:t>Simpson and Kafka observe that </a:t>
            </a:r>
          </a:p>
          <a:p>
            <a:pPr marL="0" indent="0" algn="just">
              <a:lnSpc>
                <a:spcPct val="107000"/>
              </a:lnSpc>
              <a:spcAft>
                <a:spcPts val="800"/>
              </a:spcAft>
              <a:buNone/>
            </a:pPr>
            <a:r>
              <a:rPr lang="en-IN" sz="2400" dirty="0" smtClean="0">
                <a:solidFill>
                  <a:srgbClr val="222222"/>
                </a:solidFill>
                <a:effectLst/>
                <a:latin typeface="Times New Roman"/>
                <a:ea typeface="Calibri"/>
                <a:cs typeface="Mangal"/>
              </a:rPr>
              <a:t>“A measure of central tendency is a typical value around which other figures congregate.</a:t>
            </a:r>
          </a:p>
          <a:p>
            <a:pPr marL="0" indent="0" algn="just">
              <a:lnSpc>
                <a:spcPct val="107000"/>
              </a:lnSpc>
              <a:spcAft>
                <a:spcPts val="800"/>
              </a:spcAft>
              <a:buNone/>
            </a:pPr>
            <a:r>
              <a:rPr lang="en-IN" sz="2400" b="1" dirty="0" err="1" smtClean="0">
                <a:solidFill>
                  <a:srgbClr val="222222"/>
                </a:solidFill>
                <a:effectLst/>
                <a:latin typeface="Times New Roman"/>
                <a:ea typeface="Calibri"/>
                <a:cs typeface="Mangal"/>
              </a:rPr>
              <a:t>Ya-Lun</a:t>
            </a:r>
            <a:r>
              <a:rPr lang="en-IN" sz="2400" b="1" dirty="0" smtClean="0">
                <a:solidFill>
                  <a:srgbClr val="222222"/>
                </a:solidFill>
                <a:effectLst/>
                <a:latin typeface="Times New Roman"/>
                <a:ea typeface="Calibri"/>
                <a:cs typeface="Mangal"/>
              </a:rPr>
              <a:t> Chou states that</a:t>
            </a:r>
          </a:p>
          <a:p>
            <a:pPr marL="0" indent="0" algn="just">
              <a:lnSpc>
                <a:spcPct val="107000"/>
              </a:lnSpc>
              <a:spcAft>
                <a:spcPts val="800"/>
              </a:spcAft>
              <a:buNone/>
            </a:pPr>
            <a:r>
              <a:rPr lang="en-IN" sz="2400" dirty="0" smtClean="0">
                <a:solidFill>
                  <a:srgbClr val="222222"/>
                </a:solidFill>
                <a:effectLst/>
                <a:latin typeface="Times New Roman"/>
                <a:ea typeface="Calibri"/>
                <a:cs typeface="Mangal"/>
              </a:rPr>
              <a:t> “An average is a typical value" 1n the sense that it is, sometimes, employed to represent all the individual values 1n a series or of a variable.” </a:t>
            </a:r>
            <a:endParaRPr lang="en-IN" sz="2400" dirty="0">
              <a:ea typeface="Calibri"/>
              <a:cs typeface="Mangal"/>
            </a:endParaRPr>
          </a:p>
          <a:p>
            <a:pPr marL="0" indent="0" algn="just">
              <a:lnSpc>
                <a:spcPct val="107000"/>
              </a:lnSpc>
              <a:spcAft>
                <a:spcPts val="800"/>
              </a:spcAft>
              <a:buNone/>
            </a:pPr>
            <a:r>
              <a:rPr lang="en-IN" sz="2400" b="1" dirty="0" smtClean="0">
                <a:solidFill>
                  <a:srgbClr val="222222"/>
                </a:solidFill>
                <a:effectLst/>
                <a:latin typeface="Times New Roman"/>
                <a:ea typeface="Calibri"/>
                <a:cs typeface="Mangal"/>
              </a:rPr>
              <a:t>Clark states that</a:t>
            </a:r>
          </a:p>
          <a:p>
            <a:pPr marL="0" indent="0" algn="just">
              <a:lnSpc>
                <a:spcPct val="107000"/>
              </a:lnSpc>
              <a:spcAft>
                <a:spcPts val="800"/>
              </a:spcAft>
              <a:buNone/>
            </a:pPr>
            <a:r>
              <a:rPr lang="en-IN" sz="2400" dirty="0" smtClean="0">
                <a:solidFill>
                  <a:srgbClr val="222222"/>
                </a:solidFill>
                <a:effectLst/>
                <a:latin typeface="Times New Roman"/>
                <a:ea typeface="Calibri"/>
                <a:cs typeface="Mangal"/>
              </a:rPr>
              <a:t> “Average is an attempt to </a:t>
            </a:r>
            <a:r>
              <a:rPr lang="en-IN" sz="2400" dirty="0" err="1" smtClean="0">
                <a:solidFill>
                  <a:srgbClr val="222222"/>
                </a:solidFill>
                <a:effectLst/>
                <a:latin typeface="Times New Roman"/>
                <a:ea typeface="Calibri"/>
                <a:cs typeface="Mangal"/>
              </a:rPr>
              <a:t>iind</a:t>
            </a:r>
            <a:r>
              <a:rPr lang="en-IN" sz="2400" dirty="0" smtClean="0">
                <a:solidFill>
                  <a:srgbClr val="222222"/>
                </a:solidFill>
                <a:effectLst/>
                <a:latin typeface="Times New Roman"/>
                <a:ea typeface="Calibri"/>
                <a:cs typeface="Mangal"/>
              </a:rPr>
              <a:t> one single figure to describe whole of figures." </a:t>
            </a:r>
            <a:endParaRPr lang="en-IN" sz="2400" dirty="0">
              <a:ea typeface="Calibri"/>
              <a:cs typeface="Mangal"/>
            </a:endParaRPr>
          </a:p>
          <a:p>
            <a:pPr marL="0" indent="0" algn="just">
              <a:lnSpc>
                <a:spcPct val="107000"/>
              </a:lnSpc>
              <a:spcAft>
                <a:spcPts val="800"/>
              </a:spcAft>
              <a:buNone/>
            </a:pPr>
            <a:endParaRPr lang="en-IN" sz="2000" dirty="0" smtClean="0">
              <a:ea typeface="Calibri"/>
              <a:cs typeface="Mangal"/>
            </a:endParaRPr>
          </a:p>
          <a:p>
            <a:pPr marL="0" indent="0">
              <a:buNone/>
            </a:pPr>
            <a:endParaRPr lang="en-IN" sz="2400" dirty="0" smtClean="0">
              <a:solidFill>
                <a:srgbClr val="222222"/>
              </a:solidFill>
              <a:effectLst/>
              <a:latin typeface="Times New Roman"/>
              <a:ea typeface="Calibri"/>
            </a:endParaRPr>
          </a:p>
          <a:p>
            <a:pPr marL="0" indent="0">
              <a:buNone/>
            </a:pPr>
            <a:endParaRPr lang="en-IN" dirty="0"/>
          </a:p>
        </p:txBody>
      </p:sp>
    </p:spTree>
    <p:extLst>
      <p:ext uri="{BB962C8B-B14F-4D97-AF65-F5344CB8AC3E}">
        <p14:creationId xmlns:p14="http://schemas.microsoft.com/office/powerpoint/2010/main" val="74653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92688"/>
          </a:xfrm>
        </p:spPr>
        <p:txBody>
          <a:bodyPr>
            <a:normAutofit/>
          </a:bodyPr>
          <a:lstStyle/>
          <a:p>
            <a:pPr marL="0" indent="0" algn="just">
              <a:buNone/>
            </a:pPr>
            <a:r>
              <a:rPr lang="en-IN" sz="2400" b="1" dirty="0">
                <a:latin typeface="Times New Roman" pitchFamily="18" charset="0"/>
                <a:cs typeface="Times New Roman" pitchFamily="18" charset="0"/>
              </a:rPr>
              <a:t>A.E. Waugh states that </a:t>
            </a:r>
            <a:endParaRPr lang="en-IN" sz="2400" b="1" dirty="0" smtClean="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An average is a single value selected from a group of values to represent them in some </a:t>
            </a:r>
            <a:r>
              <a:rPr lang="en-IN" sz="2400" dirty="0" smtClean="0">
                <a:latin typeface="Times New Roman" pitchFamily="18" charset="0"/>
                <a:cs typeface="Times New Roman" pitchFamily="18" charset="0"/>
              </a:rPr>
              <a:t>way</a:t>
            </a:r>
            <a:r>
              <a:rPr lang="en-IN" sz="2400" b="1"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a </a:t>
            </a:r>
            <a:r>
              <a:rPr lang="en-IN" sz="2400" dirty="0">
                <a:latin typeface="Times New Roman" pitchFamily="18" charset="0"/>
                <a:cs typeface="Times New Roman" pitchFamily="18" charset="0"/>
              </a:rPr>
              <a:t>value which is supposed to stand for whole group, of which it is a part. as typical of all the values in the group.”  </a:t>
            </a:r>
            <a:endParaRPr lang="en-IN" sz="2400" dirty="0" smtClean="0">
              <a:latin typeface="Times New Roman" pitchFamily="18" charset="0"/>
              <a:cs typeface="Times New Roman" pitchFamily="18" charset="0"/>
            </a:endParaRPr>
          </a:p>
          <a:p>
            <a:pPr marL="0" indent="0" algn="just">
              <a:buNone/>
            </a:pPr>
            <a:endParaRPr lang="en-IN" sz="2400" dirty="0" smtClean="0">
              <a:latin typeface="Times New Roman" pitchFamily="18" charset="0"/>
              <a:cs typeface="Times New Roman" pitchFamily="18" charset="0"/>
            </a:endParaRPr>
          </a:p>
          <a:p>
            <a:pPr marL="0" indent="0" algn="just">
              <a:buNone/>
            </a:pPr>
            <a:r>
              <a:rPr lang="en-IN" sz="2400" b="1" dirty="0" err="1" smtClean="0">
                <a:latin typeface="Times New Roman" pitchFamily="18" charset="0"/>
                <a:cs typeface="Times New Roman" pitchFamily="18" charset="0"/>
              </a:rPr>
              <a:t>Leabo</a:t>
            </a:r>
            <a:r>
              <a:rPr lang="en-IN" sz="2400" b="1" dirty="0" smtClean="0">
                <a:latin typeface="Times New Roman" pitchFamily="18" charset="0"/>
                <a:cs typeface="Times New Roman" pitchFamily="18" charset="0"/>
              </a:rPr>
              <a:t> </a:t>
            </a:r>
            <a:r>
              <a:rPr lang="en-IN" sz="2400" b="1" dirty="0">
                <a:latin typeface="Times New Roman" pitchFamily="18" charset="0"/>
                <a:cs typeface="Times New Roman" pitchFamily="18" charset="0"/>
              </a:rPr>
              <a:t>states </a:t>
            </a:r>
            <a:r>
              <a:rPr lang="en-IN" sz="2400" b="1" dirty="0" smtClean="0">
                <a:latin typeface="Times New Roman" pitchFamily="18" charset="0"/>
                <a:cs typeface="Times New Roman" pitchFamily="18" charset="0"/>
              </a:rPr>
              <a:t>that</a:t>
            </a:r>
          </a:p>
          <a:p>
            <a:pPr marL="0" indent="0" algn="just">
              <a:buNone/>
            </a:pP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"The average is sometimes described as a number which is typical at the whole group." </a:t>
            </a:r>
            <a:endParaRPr lang="en-IN" sz="2400" dirty="0" smtClean="0">
              <a:latin typeface="Times New Roman" pitchFamily="18" charset="0"/>
              <a:cs typeface="Times New Roman" pitchFamily="18" charset="0"/>
            </a:endParaRPr>
          </a:p>
          <a:p>
            <a:pPr marL="0" indent="0" algn="just">
              <a:buNone/>
            </a:pPr>
            <a:endParaRPr lang="en-IN" sz="2400" dirty="0">
              <a:latin typeface="Times New Roman" pitchFamily="18" charset="0"/>
              <a:cs typeface="Times New Roman" pitchFamily="18" charset="0"/>
            </a:endParaRPr>
          </a:p>
          <a:p>
            <a:pPr marL="0" indent="0" algn="just">
              <a:buNone/>
            </a:pPr>
            <a:r>
              <a:rPr lang="en-IN" sz="2400" b="1" dirty="0" err="1">
                <a:latin typeface="Times New Roman" pitchFamily="18" charset="0"/>
                <a:cs typeface="Times New Roman" pitchFamily="18" charset="0"/>
              </a:rPr>
              <a:t>Croxton</a:t>
            </a:r>
            <a:r>
              <a:rPr lang="en-IN" sz="2400" b="1" dirty="0">
                <a:latin typeface="Times New Roman" pitchFamily="18" charset="0"/>
                <a:cs typeface="Times New Roman" pitchFamily="18" charset="0"/>
              </a:rPr>
              <a:t> &amp; Cowden states that </a:t>
            </a:r>
            <a:endParaRPr lang="en-IN" sz="2400" b="1" dirty="0" smtClean="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a:t>
            </a:r>
            <a:r>
              <a:rPr lang="en-IN" sz="2400" dirty="0">
                <a:latin typeface="Times New Roman" pitchFamily="18" charset="0"/>
                <a:cs typeface="Times New Roman" pitchFamily="18" charset="0"/>
              </a:rPr>
              <a:t>An average value is a single value within the range of the data that is used to represent all of the values in the series. Since an average is somewhere within the range of the data, it is also called a measure of central value.” </a:t>
            </a:r>
          </a:p>
          <a:p>
            <a:endParaRPr lang="en-IN" dirty="0"/>
          </a:p>
        </p:txBody>
      </p:sp>
    </p:spTree>
    <p:extLst>
      <p:ext uri="{BB962C8B-B14F-4D97-AF65-F5344CB8AC3E}">
        <p14:creationId xmlns:p14="http://schemas.microsoft.com/office/powerpoint/2010/main" val="92765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IN" sz="2400" b="1" dirty="0" smtClean="0">
                <a:solidFill>
                  <a:srgbClr val="222222"/>
                </a:solidFill>
                <a:effectLst/>
                <a:latin typeface="Times New Roman"/>
                <a:ea typeface="Calibri"/>
              </a:rPr>
              <a:t>OBJECTIVES OF AVERAGING</a:t>
            </a:r>
          </a:p>
          <a:p>
            <a:pPr marL="0" indent="0">
              <a:buNone/>
            </a:pPr>
            <a:r>
              <a:rPr lang="en-IN" b="1" dirty="0" smtClean="0">
                <a:solidFill>
                  <a:srgbClr val="222222"/>
                </a:solidFill>
                <a:effectLst/>
                <a:latin typeface="Times New Roman"/>
                <a:ea typeface="Calibri"/>
              </a:rPr>
              <a:t> </a:t>
            </a:r>
          </a:p>
          <a:p>
            <a:pPr marL="457200" indent="-457200" algn="just">
              <a:lnSpc>
                <a:spcPct val="107000"/>
              </a:lnSpc>
              <a:spcAft>
                <a:spcPts val="800"/>
              </a:spcAft>
              <a:buAutoNum type="arabicPeriod"/>
            </a:pPr>
            <a:r>
              <a:rPr lang="en-IN" sz="2400" dirty="0" smtClean="0">
                <a:solidFill>
                  <a:srgbClr val="222222"/>
                </a:solidFill>
                <a:effectLst/>
                <a:latin typeface="Times New Roman"/>
                <a:ea typeface="Calibri"/>
                <a:cs typeface="Mangal"/>
              </a:rPr>
              <a:t>To get a single value which is representative of the characteristics of the entire mass of data: </a:t>
            </a:r>
          </a:p>
          <a:p>
            <a:pPr marL="0" indent="0" algn="just">
              <a:lnSpc>
                <a:spcPct val="107000"/>
              </a:lnSpc>
              <a:spcAft>
                <a:spcPts val="800"/>
              </a:spcAft>
              <a:buNone/>
            </a:pPr>
            <a:endParaRPr lang="en-IN" sz="2400" dirty="0">
              <a:ea typeface="Calibri"/>
              <a:cs typeface="Mangal"/>
            </a:endParaRPr>
          </a:p>
          <a:p>
            <a:pPr marL="0" indent="0" algn="just">
              <a:lnSpc>
                <a:spcPct val="107000"/>
              </a:lnSpc>
              <a:spcAft>
                <a:spcPts val="800"/>
              </a:spcAft>
              <a:buNone/>
            </a:pPr>
            <a:r>
              <a:rPr lang="en-IN" sz="2400" dirty="0" smtClean="0">
                <a:solidFill>
                  <a:srgbClr val="222222"/>
                </a:solidFill>
                <a:effectLst/>
                <a:latin typeface="Times New Roman"/>
                <a:ea typeface="Calibri"/>
                <a:cs typeface="Mangal"/>
              </a:rPr>
              <a:t>2. To facilitate comparison:</a:t>
            </a:r>
            <a:endParaRPr lang="en-IN" sz="2400" dirty="0">
              <a:ea typeface="Calibri"/>
              <a:cs typeface="Mangal"/>
            </a:endParaRPr>
          </a:p>
          <a:p>
            <a:pPr marL="0" indent="0">
              <a:buNone/>
            </a:pPr>
            <a:endParaRPr lang="en-IN" dirty="0"/>
          </a:p>
        </p:txBody>
      </p:sp>
    </p:spTree>
    <p:extLst>
      <p:ext uri="{BB962C8B-B14F-4D97-AF65-F5344CB8AC3E}">
        <p14:creationId xmlns:p14="http://schemas.microsoft.com/office/powerpoint/2010/main" val="331148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a:bodyPr>
          <a:lstStyle/>
          <a:p>
            <a:pPr marL="0" indent="0">
              <a:buNone/>
            </a:pPr>
            <a:r>
              <a:rPr lang="en-IN" sz="2400" b="1" dirty="0" smtClean="0">
                <a:solidFill>
                  <a:srgbClr val="222222"/>
                </a:solidFill>
                <a:effectLst/>
                <a:latin typeface="Times New Roman"/>
                <a:ea typeface="Calibri"/>
              </a:rPr>
              <a:t>CHARACTERISTICS OF A GOOD AVERAGE </a:t>
            </a:r>
          </a:p>
          <a:p>
            <a:pPr marL="457200" indent="-457200" algn="just">
              <a:lnSpc>
                <a:spcPct val="150000"/>
              </a:lnSpc>
              <a:spcAft>
                <a:spcPts val="800"/>
              </a:spcAft>
              <a:buAutoNum type="arabicPeriod"/>
            </a:pPr>
            <a:r>
              <a:rPr lang="en-IN" sz="2400" b="1" dirty="0" smtClean="0">
                <a:solidFill>
                  <a:srgbClr val="222222"/>
                </a:solidFill>
                <a:effectLst/>
                <a:latin typeface="Times New Roman"/>
                <a:ea typeface="Calibri"/>
                <a:cs typeface="Mangal"/>
              </a:rPr>
              <a:t>It should be rigidly defined</a:t>
            </a:r>
          </a:p>
          <a:p>
            <a:pPr marL="0" indent="0" algn="just">
              <a:lnSpc>
                <a:spcPct val="150000"/>
              </a:lnSpc>
              <a:spcAft>
                <a:spcPts val="800"/>
              </a:spcAft>
              <a:buNone/>
            </a:pPr>
            <a:r>
              <a:rPr lang="en-IN" sz="2400" b="1" dirty="0" smtClean="0">
                <a:solidFill>
                  <a:srgbClr val="222222"/>
                </a:solidFill>
                <a:effectLst/>
                <a:latin typeface="Times New Roman"/>
                <a:ea typeface="Calibri"/>
                <a:cs typeface="Mangal"/>
              </a:rPr>
              <a:t>2.   It should be based on all the observations of the series</a:t>
            </a:r>
            <a:endParaRPr lang="en-IN" sz="2400" dirty="0" smtClean="0">
              <a:solidFill>
                <a:srgbClr val="222222"/>
              </a:solidFill>
              <a:effectLst/>
              <a:latin typeface="Times New Roman"/>
              <a:ea typeface="Calibri"/>
              <a:cs typeface="Mangal"/>
            </a:endParaRPr>
          </a:p>
          <a:p>
            <a:pPr marL="0" indent="0" algn="just">
              <a:lnSpc>
                <a:spcPct val="150000"/>
              </a:lnSpc>
              <a:spcAft>
                <a:spcPts val="800"/>
              </a:spcAft>
              <a:buNone/>
            </a:pPr>
            <a:r>
              <a:rPr lang="en-IN" sz="2400" b="1" dirty="0" smtClean="0">
                <a:solidFill>
                  <a:srgbClr val="222222"/>
                </a:solidFill>
                <a:effectLst/>
                <a:latin typeface="Times New Roman"/>
                <a:ea typeface="Calibri"/>
                <a:cs typeface="Mangal"/>
              </a:rPr>
              <a:t>3.   It should be capable of further algebraic treatment</a:t>
            </a:r>
          </a:p>
          <a:p>
            <a:pPr marL="0" indent="0" algn="just">
              <a:lnSpc>
                <a:spcPct val="150000"/>
              </a:lnSpc>
              <a:spcAft>
                <a:spcPts val="800"/>
              </a:spcAft>
              <a:buNone/>
            </a:pPr>
            <a:r>
              <a:rPr lang="en-IN" sz="2400" b="1" dirty="0" smtClean="0">
                <a:solidFill>
                  <a:srgbClr val="222222"/>
                </a:solidFill>
                <a:effectLst/>
                <a:latin typeface="Times New Roman"/>
                <a:ea typeface="Calibri"/>
              </a:rPr>
              <a:t>4. If should be easy to calculate and simple to follow</a:t>
            </a:r>
            <a:r>
              <a:rPr lang="en-IN" sz="2400" dirty="0" smtClean="0">
                <a:solidFill>
                  <a:srgbClr val="222222"/>
                </a:solidFill>
                <a:effectLst/>
                <a:latin typeface="Times New Roman"/>
                <a:ea typeface="Calibri"/>
              </a:rPr>
              <a:t> </a:t>
            </a:r>
          </a:p>
          <a:p>
            <a:pPr marL="0" indent="0" algn="just">
              <a:lnSpc>
                <a:spcPct val="150000"/>
              </a:lnSpc>
              <a:spcAft>
                <a:spcPts val="800"/>
              </a:spcAft>
              <a:buNone/>
            </a:pPr>
            <a:r>
              <a:rPr lang="en-IN" sz="2400" b="1" dirty="0" smtClean="0">
                <a:solidFill>
                  <a:srgbClr val="222222"/>
                </a:solidFill>
                <a:effectLst/>
                <a:latin typeface="Times New Roman"/>
                <a:ea typeface="Calibri"/>
              </a:rPr>
              <a:t>5.   It should not be affected by fluctuations of sampling</a:t>
            </a:r>
            <a:endParaRPr lang="en-IN" sz="2400" dirty="0"/>
          </a:p>
        </p:txBody>
      </p:sp>
    </p:spTree>
    <p:extLst>
      <p:ext uri="{BB962C8B-B14F-4D97-AF65-F5344CB8AC3E}">
        <p14:creationId xmlns:p14="http://schemas.microsoft.com/office/powerpoint/2010/main" val="72496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fontScale="47500" lnSpcReduction="20000"/>
          </a:bodyPr>
          <a:lstStyle/>
          <a:p>
            <a:pPr marL="0" indent="0" algn="just">
              <a:lnSpc>
                <a:spcPct val="107000"/>
              </a:lnSpc>
              <a:spcAft>
                <a:spcPts val="800"/>
              </a:spcAft>
              <a:buNone/>
            </a:pPr>
            <a:r>
              <a:rPr lang="en-IN" sz="4400" b="1" dirty="0" smtClean="0">
                <a:solidFill>
                  <a:srgbClr val="222222"/>
                </a:solidFill>
                <a:effectLst/>
                <a:latin typeface="Times New Roman"/>
                <a:ea typeface="Calibri"/>
                <a:cs typeface="Mangal"/>
              </a:rPr>
              <a:t>MEASURES OF VARIOUS ORDERS </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Statistical series may differ from each other in the following three ways : </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l. They may differ in the values of the variable around which most of the items cluster.</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2. They may differ in the extent to which items are dispersed round the central value. </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3. They may differ in the extent of departure from a normal distribution. </a:t>
            </a:r>
            <a:endParaRPr lang="en-IN" sz="4400" dirty="0">
              <a:ea typeface="Calibri"/>
              <a:cs typeface="Mangal"/>
            </a:endParaRPr>
          </a:p>
          <a:p>
            <a:pPr marL="0" indent="0" algn="just">
              <a:lnSpc>
                <a:spcPct val="107000"/>
              </a:lnSpc>
              <a:spcAft>
                <a:spcPts val="800"/>
              </a:spcAft>
              <a:buNone/>
            </a:pPr>
            <a:endParaRPr lang="en-IN" sz="4400" dirty="0" smtClean="0">
              <a:solidFill>
                <a:srgbClr val="222222"/>
              </a:solidFill>
              <a:effectLst/>
              <a:latin typeface="Times New Roman"/>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Accordingly, there are three measures designed to study the above differences. They are respectively known as:</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1. Measures of the first order or measures of central tendency or averages. </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2. Measures of the second order,  or measures of dispersion. </a:t>
            </a:r>
            <a:endParaRPr lang="en-IN" sz="4400" dirty="0">
              <a:ea typeface="Calibri"/>
              <a:cs typeface="Mangal"/>
            </a:endParaRPr>
          </a:p>
          <a:p>
            <a:pPr marL="0" indent="0" algn="just">
              <a:lnSpc>
                <a:spcPct val="107000"/>
              </a:lnSpc>
              <a:spcAft>
                <a:spcPts val="800"/>
              </a:spcAft>
              <a:buNone/>
            </a:pPr>
            <a:r>
              <a:rPr lang="en-IN" sz="4400" dirty="0" smtClean="0">
                <a:solidFill>
                  <a:srgbClr val="222222"/>
                </a:solidFill>
                <a:effectLst/>
                <a:latin typeface="Times New Roman"/>
                <a:ea typeface="Calibri"/>
                <a:cs typeface="Mangal"/>
              </a:rPr>
              <a:t>3. Measures of the third order or </a:t>
            </a:r>
            <a:r>
              <a:rPr lang="en-IN" sz="4400" dirty="0" err="1" smtClean="0">
                <a:solidFill>
                  <a:srgbClr val="222222"/>
                </a:solidFill>
                <a:effectLst/>
                <a:latin typeface="Times New Roman"/>
                <a:ea typeface="Calibri"/>
                <a:cs typeface="Mangal"/>
              </a:rPr>
              <a:t>skewness</a:t>
            </a:r>
            <a:r>
              <a:rPr lang="en-IN" sz="4400" dirty="0" smtClean="0">
                <a:solidFill>
                  <a:srgbClr val="222222"/>
                </a:solidFill>
                <a:effectLst/>
                <a:latin typeface="Times New Roman"/>
                <a:ea typeface="Calibri"/>
                <a:cs typeface="Mangal"/>
              </a:rPr>
              <a:t>, kurtosis, etc. </a:t>
            </a:r>
            <a:endParaRPr lang="en-IN" sz="4400" dirty="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
            </a:r>
            <a:br>
              <a:rPr lang="en-IN" dirty="0" smtClean="0">
                <a:solidFill>
                  <a:srgbClr val="222222"/>
                </a:solidFill>
                <a:effectLst/>
                <a:latin typeface="Times New Roman"/>
                <a:ea typeface="Calibri"/>
                <a:cs typeface="Mangal"/>
              </a:rPr>
            </a:br>
            <a:endParaRPr lang="en-IN" sz="2800" dirty="0">
              <a:ea typeface="Calibri"/>
              <a:cs typeface="Mangal"/>
            </a:endParaRPr>
          </a:p>
        </p:txBody>
      </p:sp>
    </p:spTree>
    <p:extLst>
      <p:ext uri="{BB962C8B-B14F-4D97-AF65-F5344CB8AC3E}">
        <p14:creationId xmlns:p14="http://schemas.microsoft.com/office/powerpoint/2010/main" val="175493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92500" lnSpcReduction="10000"/>
          </a:bodyPr>
          <a:lstStyle/>
          <a:p>
            <a:pPr marL="0" indent="0" algn="just">
              <a:lnSpc>
                <a:spcPct val="107000"/>
              </a:lnSpc>
              <a:spcAft>
                <a:spcPts val="800"/>
              </a:spcAft>
              <a:buNone/>
            </a:pPr>
            <a:r>
              <a:rPr lang="en-IN" b="1" dirty="0" smtClean="0">
                <a:solidFill>
                  <a:srgbClr val="222222"/>
                </a:solidFill>
                <a:effectLst/>
                <a:latin typeface="Times New Roman"/>
                <a:ea typeface="Calibri"/>
                <a:cs typeface="Mangal"/>
              </a:rPr>
              <a:t>Types of Averages:</a:t>
            </a:r>
            <a:r>
              <a:rPr lang="en-IN" dirty="0" smtClean="0">
                <a:solidFill>
                  <a:srgbClr val="222222"/>
                </a:solidFill>
                <a:effectLst/>
                <a:latin typeface="Times New Roman"/>
                <a:ea typeface="Calibri"/>
                <a:cs typeface="Mangal"/>
              </a:rPr>
              <a:t> </a:t>
            </a:r>
            <a:endParaRPr lang="en-IN" sz="2800" dirty="0" smtClean="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Measures of central tendency or averages are usually of the following types:</a:t>
            </a:r>
            <a:endParaRPr lang="en-IN" sz="2800" dirty="0" smtClean="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 l. Mathematical Averages: </a:t>
            </a:r>
            <a:endParaRPr lang="en-IN" sz="2800" dirty="0" smtClean="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(a) Arithmetic Average or Mean </a:t>
            </a:r>
            <a:endParaRPr lang="en-IN" sz="2800" dirty="0" smtClean="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(b) Geometric Mean </a:t>
            </a:r>
            <a:endParaRPr lang="en-IN" sz="2800" dirty="0" smtClean="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(c) Harmonic Mean</a:t>
            </a:r>
            <a:endParaRPr lang="en-IN" sz="2800" dirty="0" smtClean="0">
              <a:ea typeface="Calibri"/>
              <a:cs typeface="Mangal"/>
            </a:endParaRPr>
          </a:p>
          <a:p>
            <a:pPr marL="0" indent="0">
              <a:buNone/>
            </a:pPr>
            <a:r>
              <a:rPr lang="en-IN" dirty="0" smtClean="0">
                <a:solidFill>
                  <a:srgbClr val="222222"/>
                </a:solidFill>
                <a:effectLst/>
                <a:latin typeface="Times New Roman"/>
                <a:ea typeface="Calibri"/>
              </a:rPr>
              <a:t>2. Average: of Position (Positional averages) </a:t>
            </a:r>
          </a:p>
          <a:p>
            <a:pPr marL="0" indent="0" algn="just">
              <a:lnSpc>
                <a:spcPct val="107000"/>
              </a:lnSpc>
              <a:spcAft>
                <a:spcPts val="800"/>
              </a:spcAft>
              <a:buNone/>
            </a:pPr>
            <a:r>
              <a:rPr lang="en-IN" dirty="0" smtClean="0">
                <a:solidFill>
                  <a:srgbClr val="222222"/>
                </a:solidFill>
                <a:effectLst/>
                <a:latin typeface="Times New Roman"/>
                <a:ea typeface="Calibri"/>
                <a:cs typeface="Mangal"/>
              </a:rPr>
              <a:t>(a) Median</a:t>
            </a:r>
            <a:endParaRPr lang="en-IN" sz="2800" dirty="0">
              <a:ea typeface="Calibri"/>
              <a:cs typeface="Mangal"/>
            </a:endParaRPr>
          </a:p>
          <a:p>
            <a:pPr marL="0" indent="0" algn="just">
              <a:lnSpc>
                <a:spcPct val="107000"/>
              </a:lnSpc>
              <a:spcAft>
                <a:spcPts val="800"/>
              </a:spcAft>
              <a:buNone/>
            </a:pPr>
            <a:r>
              <a:rPr lang="en-IN" dirty="0" smtClean="0">
                <a:solidFill>
                  <a:srgbClr val="222222"/>
                </a:solidFill>
                <a:effectLst/>
                <a:latin typeface="Times New Roman"/>
                <a:ea typeface="Calibri"/>
                <a:cs typeface="Mangal"/>
              </a:rPr>
              <a:t>(b) Mode</a:t>
            </a:r>
            <a:endParaRPr lang="en-IN" sz="2800" dirty="0">
              <a:ea typeface="Calibri"/>
              <a:cs typeface="Mangal"/>
            </a:endParaRPr>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35074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345</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Mangal</vt:lpstr>
      <vt:lpstr>Times New Roman</vt:lpstr>
      <vt:lpstr>Office Theme</vt:lpstr>
      <vt:lpstr>DESCRIPTIVE ANALYSIS: MEASURES OF CENTRAL TENDENCY </vt:lpstr>
      <vt:lpstr>MEASURES OF CENTRAL TENDENCY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ANALYSIS: MEASURES OF CENTRAL TENDENCY </dc:title>
  <dc:creator>Shashikant</dc:creator>
  <cp:lastModifiedBy>ECO</cp:lastModifiedBy>
  <cp:revision>8</cp:revision>
  <dcterms:created xsi:type="dcterms:W3CDTF">2017-07-18T05:55:48Z</dcterms:created>
  <dcterms:modified xsi:type="dcterms:W3CDTF">2019-11-08T23:30:58Z</dcterms:modified>
</cp:coreProperties>
</file>