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9"/>
  </p:notesMasterIdLst>
  <p:sldIdLst>
    <p:sldId id="381" r:id="rId2"/>
    <p:sldId id="294" r:id="rId3"/>
    <p:sldId id="295" r:id="rId4"/>
    <p:sldId id="296" r:id="rId5"/>
    <p:sldId id="297" r:id="rId6"/>
    <p:sldId id="290" r:id="rId7"/>
    <p:sldId id="291" r:id="rId8"/>
    <p:sldId id="292" r:id="rId9"/>
    <p:sldId id="293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3" r:id="rId24"/>
    <p:sldId id="311" r:id="rId25"/>
    <p:sldId id="312" r:id="rId26"/>
    <p:sldId id="314" r:id="rId27"/>
    <p:sldId id="315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25" r:id="rId36"/>
    <p:sldId id="328" r:id="rId37"/>
    <p:sldId id="329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47" autoAdjust="0"/>
    <p:restoredTop sz="94660"/>
  </p:normalViewPr>
  <p:slideViewPr>
    <p:cSldViewPr>
      <p:cViewPr varScale="1">
        <p:scale>
          <a:sx n="68" d="100"/>
          <a:sy n="68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73987-EB3B-46F3-AE5A-BDD9F1253D7D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3A866-4916-42A2-A506-B6F22CC4B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1261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3A866-4916-42A2-A506-B6F22CC4BBE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8615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r-I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3A866-4916-42A2-A506-B6F22CC4BBE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523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08/11/2019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7620000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P.D.V.P.College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Tasgaon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Economics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mr-IN" sz="4800" b="1" dirty="0"/>
              <a:t>आर्थिक नियोजन</a:t>
            </a:r>
            <a:endParaRPr lang="en-US" sz="4800" b="1" dirty="0"/>
          </a:p>
          <a:p>
            <a:pPr marL="0" indent="0" algn="ctr">
              <a:buNone/>
            </a:pPr>
            <a:r>
              <a:rPr lang="mr-IN" sz="4800" dirty="0"/>
              <a:t> </a:t>
            </a:r>
            <a:r>
              <a:rPr lang="en-US" sz="6000" b="1" dirty="0"/>
              <a:t>Economic Planning</a:t>
            </a:r>
          </a:p>
          <a:p>
            <a:pPr marL="0" indent="0" algn="ctr">
              <a:buNone/>
            </a:pPr>
            <a:endParaRPr lang="en-US" sz="4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0000FF"/>
                </a:solidFill>
              </a:rPr>
              <a:t>Shri. K.S. Patil</a:t>
            </a:r>
            <a:endParaRPr 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7304515"/>
      </p:ext>
    </p:extLst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/>
              <a:t> खाजगी व सार्व.क्षेत्र यात समन्वय साधून आर्थिक विकासाचा वेग वाढविण्याचा प्रयत्न केला जातो </a:t>
            </a:r>
          </a:p>
          <a:p>
            <a:r>
              <a:rPr lang="mr-IN" dirty="0"/>
              <a:t>टीका:प्रा.हायेक व लिपमन मते नियोजन हे लोकशाहीच्या चौकटीत असू शकत नाही </a:t>
            </a:r>
          </a:p>
          <a:p>
            <a:r>
              <a:rPr lang="mr-IN" dirty="0"/>
              <a:t>त्यांचे मते लोकशाही व नियोजन या परस्परविरोधी व विसंगत संकल्पना आहेत </a:t>
            </a:r>
          </a:p>
          <a:p>
            <a:r>
              <a:rPr lang="mr-IN" dirty="0"/>
              <a:t>प्रत्यक्षात लोकशाही पद्धतीने निवडलेले सरकार व लोकशाही प्रशासन हे लोकशाही नियोजनाचे महत्त्वाचे घटक असल्याचे दिसून येते.</a:t>
            </a:r>
          </a:p>
          <a:p>
            <a:r>
              <a:rPr lang="mr-IN" dirty="0"/>
              <a:t>यामध्ये लोकांचा उस्फूर्त सहभाग महत्त्वाचा असतो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0207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r-IN" dirty="0"/>
              <a:t>भांडवलशाही नियोजन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mr-IN" dirty="0" smtClean="0"/>
              <a:t>(</a:t>
            </a:r>
            <a:r>
              <a:rPr lang="en-US" dirty="0"/>
              <a:t>Capitalist Planning)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dirty="0"/>
              <a:t>स्वातंत्र्य व निर्हस्तक्षेपचे धोरनामुळे भांडवलशाहीत नियोजनला स्थान नसते.</a:t>
            </a:r>
          </a:p>
          <a:p>
            <a:r>
              <a:rPr lang="mr-IN" dirty="0"/>
              <a:t>परंतु बदलत्या परिस्थितीत भांडवलशाही रचनेत परिवर्तन घडून येत आहे.</a:t>
            </a:r>
          </a:p>
          <a:p>
            <a:r>
              <a:rPr lang="mr-IN" dirty="0"/>
              <a:t>सरकारचा मर्यादित हस्तक्षेप मान्य करण्यात आल्यामुळे भांडवलशाही हा नियोजनाचा प्रकार अस्तित्वात आला आहे.</a:t>
            </a:r>
          </a:p>
          <a:p>
            <a:r>
              <a:rPr lang="mr-IN" dirty="0"/>
              <a:t>आवश्यक तेथे गरजेनुसार ठराविक उद्दिष्टनची पूर्तता होईपर्यंत नियोजनाचा अंगीकार केला जातो.</a:t>
            </a:r>
          </a:p>
          <a:p>
            <a:r>
              <a:rPr lang="mr-IN" dirty="0"/>
              <a:t>भांडवलशाहीत नियोनजानाचा वापर मर्यादित प्रमाणत केला जातो.</a:t>
            </a:r>
          </a:p>
          <a:p>
            <a:r>
              <a:rPr lang="mr-IN" dirty="0"/>
              <a:t>या नियोजनाचे स्वरूप प्रेरणात्मक असते.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7777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/>
              <a:t>भांडवलशाही नियोजनाचे गुण: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dirty="0"/>
              <a:t>१)उत्पादन साधनांना गतिशील करणेसाठी </a:t>
            </a:r>
          </a:p>
          <a:p>
            <a:r>
              <a:rPr lang="mr-IN" dirty="0"/>
              <a:t>२)यातआयातीवर जकाती आकारून किवा आयातीचा कोटा ठरवून आयात नियंत्रित केली जाते.</a:t>
            </a:r>
          </a:p>
          <a:p>
            <a:r>
              <a:rPr lang="mr-IN" dirty="0"/>
              <a:t>३)लोकांना बचत करण्यासाठी प्रवृत्त करून गुंतवणूक वाढविता येते.</a:t>
            </a:r>
          </a:p>
          <a:p>
            <a:r>
              <a:rPr lang="mr-IN" dirty="0"/>
              <a:t>४)अंदाजपत्रकीय शिल्लक रक्कम किवा परकीय कर्जाचा वापर गुंतवणुकीकडे वळविता यतो.</a:t>
            </a:r>
          </a:p>
          <a:p>
            <a:r>
              <a:rPr lang="mr-IN" dirty="0"/>
              <a:t>५)गुंतवणूकिला योग्य वळण लावण्यासाठी कर आकरनीचे  धोरण आखता येते.</a:t>
            </a:r>
          </a:p>
          <a:p>
            <a:r>
              <a:rPr lang="mr-IN" dirty="0"/>
              <a:t>६)थोडक्यात अर्थव्यवस्थेला प्रेरणा देण्याचे कार्य नियोजनाव्दारे केले जाते.</a:t>
            </a:r>
          </a:p>
          <a:p>
            <a:endParaRPr lang="mr-I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5548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/>
              <a:t>भांडवलशाही नियोजनाचे प्रकार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mr-IN" dirty="0"/>
              <a:t>अ)सुधारनात्मक नियोजन(</a:t>
            </a:r>
            <a:r>
              <a:rPr lang="en-US" dirty="0"/>
              <a:t>Corrective planning):</a:t>
            </a:r>
          </a:p>
          <a:p>
            <a:r>
              <a:rPr lang="en-US" dirty="0"/>
              <a:t> </a:t>
            </a:r>
            <a:r>
              <a:rPr lang="mr-IN" dirty="0"/>
              <a:t>मुख्यउद्देश-भांडवलशाही नियोजनात निर्माण होणाऱ्या आर्थिक </a:t>
            </a:r>
          </a:p>
          <a:p>
            <a:r>
              <a:rPr lang="mr-IN" dirty="0"/>
              <a:t>अपप्रवृत्तीला पायबंद घालून आर्थिक विकास योग्य दिशेने घडवून</a:t>
            </a:r>
          </a:p>
          <a:p>
            <a:r>
              <a:rPr lang="mr-IN" dirty="0"/>
              <a:t> आणणे’</a:t>
            </a:r>
          </a:p>
          <a:p>
            <a:r>
              <a:rPr lang="mr-IN" dirty="0"/>
              <a:t>मुख्य ध्येय-भांडवलशाहीतील तेजी-मंदीचे दुष्परिणाम कमी करणे</a:t>
            </a:r>
          </a:p>
          <a:p>
            <a:pPr marL="0" indent="0">
              <a:buNone/>
            </a:pPr>
            <a:r>
              <a:rPr lang="mr-IN" dirty="0"/>
              <a:t> </a:t>
            </a:r>
          </a:p>
          <a:p>
            <a:r>
              <a:rPr lang="mr-IN" dirty="0"/>
              <a:t>तेजीतील किंमत वाढीची प्रवृत्ती कमी करणेसाठी बचतीवर आकर्षक </a:t>
            </a:r>
          </a:p>
          <a:p>
            <a:pPr marL="0" indent="0">
              <a:buNone/>
            </a:pPr>
            <a:r>
              <a:rPr lang="mr-IN" dirty="0"/>
              <a:t>व्याजदर आकरणे आवश्यक आहे तसेच सरकारी खर्च कमी करावा लागतो.</a:t>
            </a:r>
          </a:p>
          <a:p>
            <a:pPr marL="0" indent="0">
              <a:buNone/>
            </a:pPr>
            <a:endParaRPr lang="mr-IN" dirty="0"/>
          </a:p>
          <a:p>
            <a:pPr marL="0" indent="0">
              <a:buNone/>
            </a:pPr>
            <a:r>
              <a:rPr lang="mr-IN" dirty="0"/>
              <a:t>*मंदी दूर करणेसाठी बेकारी कमी करणे,लोकांची खेरेदिश्क्ती</a:t>
            </a:r>
          </a:p>
          <a:p>
            <a:pPr marL="0" indent="0">
              <a:buNone/>
            </a:pPr>
            <a:endParaRPr lang="mr-IN" dirty="0"/>
          </a:p>
          <a:p>
            <a:pPr marL="0" indent="0">
              <a:buNone/>
            </a:pPr>
            <a:r>
              <a:rPr lang="mr-IN" dirty="0"/>
              <a:t> वाढविणे,गुंतवणूक प्रोत्साहित करणे इ.उपाय </a:t>
            </a:r>
          </a:p>
          <a:p>
            <a:pPr marL="0" indent="0">
              <a:buNone/>
            </a:pPr>
            <a:endParaRPr lang="mr-IN" dirty="0"/>
          </a:p>
          <a:p>
            <a:pPr marL="0" indent="0">
              <a:buNone/>
            </a:pPr>
            <a:r>
              <a:rPr lang="mr-IN" dirty="0"/>
              <a:t>यासाठी कर कमी करणे ,सार्व.क्षेत्रातीलगुंतवणूक वाढविणेचे धोरण स्वीकारावे लागते.</a:t>
            </a:r>
          </a:p>
          <a:p>
            <a:pPr marL="0" indent="0">
              <a:buNone/>
            </a:pPr>
            <a:endParaRPr lang="mr-IN" dirty="0"/>
          </a:p>
          <a:p>
            <a:pPr marL="0" indent="0">
              <a:buNone/>
            </a:pPr>
            <a:r>
              <a:rPr lang="mr-IN" dirty="0"/>
              <a:t> थोडक्यात मंदीतून बाहेर पडण्यासाठी हे नियोजन महत्वाचे असते.</a:t>
            </a:r>
          </a:p>
          <a:p>
            <a:pPr marL="0" indent="0">
              <a:buNone/>
            </a:pPr>
            <a:endParaRPr lang="mr-IN" dirty="0"/>
          </a:p>
          <a:p>
            <a:pPr marL="0" indent="0">
              <a:buNone/>
            </a:pPr>
            <a:endParaRPr lang="mr-IN" dirty="0"/>
          </a:p>
          <a:p>
            <a:pPr marL="0" indent="0">
              <a:buNone/>
            </a:pPr>
            <a:r>
              <a:rPr lang="mr-I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5062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r-IN" dirty="0"/>
              <a:t>ब) विकासात्म्क नियोजन(</a:t>
            </a:r>
            <a:r>
              <a:rPr lang="en-US" dirty="0"/>
              <a:t>development Planning)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r-IN" dirty="0"/>
              <a:t>याला क्षत्रिय नियोजन असेही म्हणतात.</a:t>
            </a:r>
          </a:p>
          <a:p>
            <a:r>
              <a:rPr lang="mr-IN" dirty="0"/>
              <a:t>याची कल्पना व्यापक व स्थायी स्वरुपाची असते.</a:t>
            </a:r>
          </a:p>
          <a:p>
            <a:r>
              <a:rPr lang="mr-IN" dirty="0"/>
              <a:t>हे.नि.विशिष्ठ क्षेत्राच्या विकासासाठी किवा संपूर्ण अर्थव्यवस्थेला दिशा देण्यासाठी असते.</a:t>
            </a:r>
          </a:p>
          <a:p>
            <a:r>
              <a:rPr lang="mr-IN" dirty="0"/>
              <a:t>अर्थव्यवस्थेतील महत्त्वाच्या क्षेत्राच्या विकासासाठी योजना आखली जाते </a:t>
            </a:r>
          </a:p>
          <a:p>
            <a:r>
              <a:rPr lang="mr-IN" dirty="0"/>
              <a:t>संपूर्ण अर्थव्यवस्थेच्या विकासासाठी योजना आखली जाते म्हणून त्याला </a:t>
            </a:r>
            <a:r>
              <a:rPr lang="en-US" dirty="0"/>
              <a:t>over-all </a:t>
            </a:r>
            <a:r>
              <a:rPr lang="mr-IN" dirty="0"/>
              <a:t>सर्वकष नियोजन म्हणतात.याचा अर्थव्यस्थेलायोग्य दिशा देण्याचा हेतू असतो.</a:t>
            </a:r>
          </a:p>
          <a:p>
            <a:r>
              <a:rPr lang="mr-IN" dirty="0"/>
              <a:t>थोडक्यात पूर्ण नियोजन हे भांडवलशाहीशी सुसंगत नसते यामुळे त्याच्या प्रभावाला मर्यादा पडतात </a:t>
            </a:r>
            <a:endParaRPr lang="en-US" dirty="0"/>
          </a:p>
          <a:p>
            <a:pPr marL="0" indent="0">
              <a:buNone/>
            </a:pPr>
            <a:r>
              <a:rPr lang="mr-IN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9388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r-IN" dirty="0"/>
              <a:t>प्रेरित /उत्तेजनात्मक नियोजन (</a:t>
            </a:r>
            <a:r>
              <a:rPr lang="en-US" dirty="0" err="1"/>
              <a:t>indicatire</a:t>
            </a:r>
            <a:r>
              <a:rPr lang="en-US" dirty="0"/>
              <a:t> planning</a:t>
            </a:r>
            <a:r>
              <a:rPr lang="mr-IN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/>
              <a:t>देशातील उत्पादन साधनसामग्री इष्ट उत्पादनाकडे वळविण्याचा प्रयत्न या नियोजनात केला जातो </a:t>
            </a:r>
          </a:p>
          <a:p>
            <a:r>
              <a:rPr lang="mr-IN" dirty="0"/>
              <a:t>प्रेरित नियोजनात सक्तीचा अभाव असतो व यातील नियोजन हे लवचिक असते  </a:t>
            </a:r>
          </a:p>
          <a:p>
            <a:r>
              <a:rPr lang="mr-IN" dirty="0"/>
              <a:t>प्रेरित नियोजनात लोकांचा उपभोग,उत्पादनव व्यवसाय निवडीवर कोणतेही निर्बंध असत नाहीत </a:t>
            </a:r>
          </a:p>
          <a:p>
            <a:r>
              <a:rPr lang="mr-IN" dirty="0"/>
              <a:t>अपेक्षित उद्दिष्टे साध्य करण्यासाठी लोकांचे मन वळविण्याचा प्रयत्न केला जातो </a:t>
            </a:r>
          </a:p>
          <a:p>
            <a:r>
              <a:rPr lang="mr-IN" dirty="0"/>
              <a:t>विशिष्ठ आर्थिकप्रयत्नासाठी लोकांनाउदुक्तकेले जाते</a:t>
            </a:r>
          </a:p>
          <a:p>
            <a:r>
              <a:rPr lang="mr-IN" dirty="0"/>
              <a:t>या नियोजन पद्धतीत  किमंत यंत्रणेवर आधरित खुली अर्थव्यवस्था अभिप्रेत असते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8281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mr-IN" dirty="0"/>
              <a:t>उत्पादक व उपभोक्त्याना आर्थिक व आर्थिकेतर प्रेरणा उपलब्ध करून दिल्या जातात </a:t>
            </a:r>
          </a:p>
          <a:p>
            <a:r>
              <a:rPr lang="mr-IN" dirty="0"/>
              <a:t>बाजारात किंमतयंत्रेनेला मुक्तपणेकार्यकरूदिले जाते.आर्थिक व्यवहारातील तात्पुरते असमतोल दूर करण्यासाठी मर्यादित प्रमाणात अप्रत्यक्ष नियंत्रणाचा वापर केला जातो.</a:t>
            </a:r>
          </a:p>
          <a:p>
            <a:r>
              <a:rPr lang="mr-IN" dirty="0"/>
              <a:t>यात खाजगी व सार्वजनिक क्षेत्र परस्परपूरक भूमिका पार पाडू शकतात.</a:t>
            </a:r>
          </a:p>
          <a:p>
            <a:r>
              <a:rPr lang="mr-IN" dirty="0"/>
              <a:t>प्रेरित नियोजनाचे प्रमुख साधन म्हणून सरकारी अंदाजपत्रकाचा वापर केला जातो.</a:t>
            </a:r>
          </a:p>
          <a:p>
            <a:r>
              <a:rPr lang="mr-IN" dirty="0"/>
              <a:t>एखाद्या वस्तूचे उत्पादन वाढीसाठी सरकार कर कमी करते किवा अनुदान देवून प्रेरणा निर्माण केली जाते याउलठ </a:t>
            </a:r>
          </a:p>
          <a:p>
            <a:pPr marL="0" indent="0">
              <a:buNone/>
            </a:pPr>
            <a:endParaRPr lang="mr-IN" dirty="0"/>
          </a:p>
          <a:p>
            <a:pPr marL="0" indent="0">
              <a:buNone/>
            </a:pPr>
            <a:r>
              <a:rPr lang="mr-I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7315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/>
              <a:t>यानियोजनात गुंतवणूक</a:t>
            </a:r>
            <a:r>
              <a:rPr lang="en-US" dirty="0"/>
              <a:t> </a:t>
            </a:r>
            <a:r>
              <a:rPr lang="mr-IN" dirty="0"/>
              <a:t>धोरणाला</a:t>
            </a:r>
            <a:r>
              <a:rPr lang="en-US" dirty="0"/>
              <a:t> </a:t>
            </a:r>
            <a:r>
              <a:rPr lang="mr-IN" dirty="0"/>
              <a:t>प्रोत्साहित</a:t>
            </a:r>
            <a:r>
              <a:rPr lang="en-US" dirty="0"/>
              <a:t> </a:t>
            </a:r>
            <a:r>
              <a:rPr lang="mr-IN" dirty="0"/>
              <a:t>करून खाजगी व सार्व.गुंतवणूक वाढविण्याचा प्रयत्न केला  </a:t>
            </a:r>
          </a:p>
          <a:p>
            <a:r>
              <a:rPr lang="mr-IN" dirty="0"/>
              <a:t>प्रेरित नियीजनातील उणीवा:</a:t>
            </a:r>
          </a:p>
          <a:p>
            <a:r>
              <a:rPr lang="mr-IN" dirty="0"/>
              <a:t>१)काही वेळा योजनेची उद्दिष्टे अपुरी असतात.</a:t>
            </a:r>
          </a:p>
          <a:p>
            <a:r>
              <a:rPr lang="mr-IN" dirty="0"/>
              <a:t>२)भांडवलगुंतवणूकीचावेग वाढवून आर्थिक विकासाला चालना देण्यासाठी सरकारने आखलेले चलनविषयक धोरण अपुरे पडते.</a:t>
            </a:r>
          </a:p>
          <a:p>
            <a:r>
              <a:rPr lang="mr-IN" dirty="0"/>
              <a:t>३)प्रेरित नियोजनाद्वारेमागणी-पुरवठ्यात समतोल साधने नेहमीच शक्य होत नाही </a:t>
            </a:r>
          </a:p>
          <a:p>
            <a:r>
              <a:rPr lang="mr-IN" dirty="0"/>
              <a:t>त्यामुळे काही वस्तूंची टंचाई तर काहींची विपुलता आढळते. </a:t>
            </a:r>
            <a:r>
              <a:rPr lang="mr-IN"/>
              <a:t>---*****---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6005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r-IN" dirty="0"/>
              <a:t>व्यष्टी नियोजन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Micro level planning):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mr-IN" dirty="0"/>
              <a:t> समग्रलक्षी नियोजनातील दोष दूर करणेसाठी या नियोजनाचा अंगीकार केला जातो.</a:t>
            </a:r>
          </a:p>
          <a:p>
            <a:pPr marL="0" indent="0">
              <a:buNone/>
            </a:pPr>
            <a:r>
              <a:rPr lang="mr-IN" dirty="0"/>
              <a:t>“एखाद्या उद्योगातील एका विशिष्ट उद्योगसंस्थेची साधनसंपत्ती व त्याव्दारे अपेक्षित उत्पादन याबाबतचेनियोजन म्हणजे व्यष्टी नियोजन होय.”</a:t>
            </a:r>
          </a:p>
          <a:p>
            <a:pPr marL="0" indent="0">
              <a:buNone/>
            </a:pPr>
            <a:r>
              <a:rPr lang="mr-IN" dirty="0"/>
              <a:t>या नियोजनाचे फायदे:</a:t>
            </a:r>
          </a:p>
          <a:p>
            <a:pPr marL="0" indent="0">
              <a:buNone/>
            </a:pPr>
            <a:r>
              <a:rPr lang="mr-IN" dirty="0"/>
              <a:t>१)सुप्त शक्तीचा वापर  २)प्रादेशिक समतोल </a:t>
            </a:r>
          </a:p>
          <a:p>
            <a:pPr marL="0" indent="0">
              <a:buNone/>
            </a:pPr>
            <a:r>
              <a:rPr lang="mr-IN" dirty="0"/>
              <a:t>३)ग्रामीण भागाचा विकास ४)शहरीकरणाला आळा</a:t>
            </a:r>
          </a:p>
          <a:p>
            <a:pPr marL="0" indent="0">
              <a:buNone/>
            </a:pPr>
            <a:r>
              <a:rPr lang="mr-IN" dirty="0"/>
              <a:t>५)लघु व कुटीर उद्योगांचा विकास ६)सामाजिक सेवांचा पुरवठा ७)शेतीआधरित उद्योगांची वाढ </a:t>
            </a:r>
          </a:p>
          <a:p>
            <a:pPr marL="0" indent="0">
              <a:buNone/>
            </a:pPr>
            <a:r>
              <a:rPr lang="mr-IN" dirty="0"/>
              <a:t>८)गुंतवणूक संधीत वाढ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9915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r-IN" dirty="0"/>
              <a:t>साम्यवादी/हुकूमशाही/आदेशात्मक नियोजन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mr-IN" dirty="0"/>
              <a:t>*</a:t>
            </a:r>
            <a:r>
              <a:rPr lang="en-US" dirty="0"/>
              <a:t> </a:t>
            </a:r>
            <a:r>
              <a:rPr lang="mr-IN" dirty="0"/>
              <a:t>या नियोजनात उत्पादनाचे व वाटपाचे कार्य मध्यवर्ती सत्तेद्वारे केले जाते </a:t>
            </a:r>
          </a:p>
          <a:p>
            <a:pPr marL="0" indent="0">
              <a:buNone/>
            </a:pPr>
            <a:r>
              <a:rPr lang="mr-IN" dirty="0"/>
              <a:t>*केंद्रीय सत्तेचे संपूर्णअर्थव्यवस्थेवर कडक नियंत्रण असते(शेती,उद्योग,व्यापार,वाहतूक)   </a:t>
            </a:r>
          </a:p>
          <a:p>
            <a:pPr marL="0" indent="0">
              <a:buNone/>
            </a:pPr>
            <a:r>
              <a:rPr lang="mr-IN" dirty="0"/>
              <a:t>*अंतिम उद्दिष्टेपूर्ण करण्याचे कार्य सरकारकडे असते </a:t>
            </a:r>
          </a:p>
          <a:p>
            <a:pPr marL="0" indent="0">
              <a:buNone/>
            </a:pPr>
            <a:r>
              <a:rPr lang="mr-IN" dirty="0"/>
              <a:t>*यानियोजनात केंद्रीयसत्ता हुकुमशाहीस्वरूपाचीअसते </a:t>
            </a:r>
          </a:p>
          <a:p>
            <a:pPr marL="0" indent="0">
              <a:buNone/>
            </a:pPr>
            <a:r>
              <a:rPr lang="mr-IN" dirty="0"/>
              <a:t>यातसरकारवर टीकाकरण्याचा लोकांनाअधिकार नसतो</a:t>
            </a:r>
          </a:p>
          <a:p>
            <a:pPr marL="0" indent="0">
              <a:buNone/>
            </a:pPr>
            <a:r>
              <a:rPr lang="mr-IN" dirty="0"/>
              <a:t>*नफ्याएवजी कमाल सामाजिक कल्याणाचे उद्दिष्ट</a:t>
            </a:r>
            <a:r>
              <a:rPr lang="en-US" dirty="0"/>
              <a:t> </a:t>
            </a:r>
            <a:r>
              <a:rPr lang="mr-IN" dirty="0"/>
              <a:t>ठेवून उत्पादन केले जाते </a:t>
            </a:r>
          </a:p>
          <a:p>
            <a:pPr marL="0" indent="0">
              <a:buNone/>
            </a:pPr>
            <a:r>
              <a:rPr lang="mr-IN" dirty="0"/>
              <a:t>*विविध व्यवसायातून मिळणारा सर्व नफा सरकारकडे जमा केला जातो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063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r-IN" dirty="0"/>
              <a:t>आर्थिक नियोजनाचे प्रकार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Types of economic planning)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r-IN" dirty="0"/>
              <a:t>प्रास्ताविक:</a:t>
            </a:r>
          </a:p>
          <a:p>
            <a:r>
              <a:rPr lang="mr-IN" dirty="0"/>
              <a:t>जगातील सर्व देशांनी नियोजनाचा अवलंब</a:t>
            </a:r>
            <a:r>
              <a:rPr lang="en-US" dirty="0"/>
              <a:t> </a:t>
            </a:r>
            <a:r>
              <a:rPr lang="mr-IN" dirty="0"/>
              <a:t>केला आहे </a:t>
            </a:r>
          </a:p>
          <a:p>
            <a:r>
              <a:rPr lang="mr-IN" dirty="0"/>
              <a:t>व्यवहारात नियोजनाचा वापर विविध उद्दिष्टसाठी</a:t>
            </a:r>
            <a:r>
              <a:rPr lang="en-US" dirty="0"/>
              <a:t> </a:t>
            </a:r>
            <a:r>
              <a:rPr lang="mr-IN" dirty="0"/>
              <a:t>विविध पद्धतीने केला जातो </a:t>
            </a:r>
          </a:p>
          <a:p>
            <a:r>
              <a:rPr lang="mr-IN" dirty="0"/>
              <a:t>विविध कारणे /घटकामुळे नियोजनाची विभागणी विविध प्रकारात केली जाते </a:t>
            </a:r>
          </a:p>
          <a:p>
            <a:r>
              <a:rPr lang="mr-IN" dirty="0"/>
              <a:t>भौगोलिक क्षेत्र,साधनसामग्री,कालखंड,यावरून नियोजनाचे विविध प्रकार पडले जातात.</a:t>
            </a:r>
          </a:p>
          <a:p>
            <a:r>
              <a:rPr lang="mr-IN" dirty="0"/>
              <a:t>१)भौतिक नियोजन(</a:t>
            </a:r>
            <a:r>
              <a:rPr lang="en-US" dirty="0"/>
              <a:t>Physical Planning)</a:t>
            </a:r>
            <a:r>
              <a:rPr lang="mr-IN" dirty="0"/>
              <a:t>व वित्तीय नियोजन</a:t>
            </a:r>
            <a:r>
              <a:rPr lang="en-US" dirty="0"/>
              <a:t>(Financial Planning):</a:t>
            </a:r>
            <a:endParaRPr lang="mr-IN" dirty="0"/>
          </a:p>
          <a:p>
            <a:r>
              <a:rPr lang="mr-IN" dirty="0"/>
              <a:t>हे दोन भिन्न दृष्टीकोण व  दोन तंत्र आहेत</a:t>
            </a:r>
          </a:p>
          <a:p>
            <a:r>
              <a:rPr lang="mr-IN" dirty="0"/>
              <a:t>ती एका बाजुने परस्पर स्पर्धक आहेत </a:t>
            </a:r>
          </a:p>
          <a:p>
            <a:pPr marL="0" indent="0">
              <a:buNone/>
            </a:pPr>
            <a:r>
              <a:rPr lang="mr-IN" dirty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0710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/>
              <a:t>उत्पादन साधनावर सरकारची मालकी असते त्याचा वापर अग्रक्रमानुसार केला जातो.</a:t>
            </a:r>
          </a:p>
          <a:p>
            <a:r>
              <a:rPr lang="mr-IN" dirty="0"/>
              <a:t>अर्थव्यवस्थेला आदेश देण्याचे कार्य सरकार करते </a:t>
            </a:r>
          </a:p>
          <a:p>
            <a:r>
              <a:rPr lang="mr-IN" dirty="0"/>
              <a:t>हि पद्धती ताठर असून उपभोक्त्याना निवडीचे स्वातंत्र नसते *योजना तयार झाल्यावर त्यात बदल केला जात नाही </a:t>
            </a:r>
          </a:p>
          <a:p>
            <a:r>
              <a:rPr lang="mr-IN" dirty="0"/>
              <a:t>मर्यादा:१)ठरविलेले उद्दिष्टे</a:t>
            </a:r>
            <a:r>
              <a:rPr lang="en-US" dirty="0"/>
              <a:t> </a:t>
            </a:r>
            <a:r>
              <a:rPr lang="mr-IN" dirty="0"/>
              <a:t>पूर्ण करणे कठीण जाते </a:t>
            </a:r>
          </a:p>
          <a:p>
            <a:r>
              <a:rPr lang="mr-IN" dirty="0"/>
              <a:t>२)यात अवास्तव आशावादाचा धोका असतो </a:t>
            </a:r>
          </a:p>
          <a:p>
            <a:r>
              <a:rPr lang="mr-IN" dirty="0"/>
              <a:t>३)हे नियोजन खर्चिक असते </a:t>
            </a:r>
          </a:p>
          <a:p>
            <a:r>
              <a:rPr lang="mr-IN" dirty="0"/>
              <a:t>४)प्रगती अधिक जलद होईलच असे नाही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210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r-IN" dirty="0"/>
              <a:t>कार्यात्मक नियोजन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mr-IN" dirty="0" smtClean="0"/>
              <a:t>(</a:t>
            </a:r>
            <a:r>
              <a:rPr lang="en-US" dirty="0"/>
              <a:t>functional planning)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/>
              <a:t>“देशातील प्रचलित समाजाला आणि अर्थरचनेत बदल केल्या जाणाऱ्या नियोजनला कार्यात्मक नियोजन असे म्हणतात.”</a:t>
            </a:r>
          </a:p>
          <a:p>
            <a:r>
              <a:rPr lang="mr-IN" dirty="0"/>
              <a:t>यात देशाच्या सामाजिक व आर्थिक चौकटीतच योजनेची अमलबजावणी केली जाते.</a:t>
            </a:r>
          </a:p>
          <a:p>
            <a:r>
              <a:rPr lang="mr-IN" dirty="0"/>
              <a:t>भांडवलशाहीत कार्यात्मक नियोजनचा अवलंब करता येतो यासाठी-१)आर्थिक विषमता दूर करणे </a:t>
            </a:r>
          </a:p>
          <a:p>
            <a:r>
              <a:rPr lang="mr-IN" dirty="0"/>
              <a:t>२)अर्थव्यवस्था प्रगतीपथावर ठेवणे </a:t>
            </a:r>
          </a:p>
          <a:p>
            <a:r>
              <a:rPr lang="mr-IN" dirty="0"/>
              <a:t>प्रा.लोगेट मते-नियोजन व भांडवलशाही यांचा योग्य समन्वय घालता येणे श्यक्य आहे.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4410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r-IN" dirty="0"/>
              <a:t>रचनात्मक </a:t>
            </a:r>
            <a:r>
              <a:rPr lang="mr-IN" dirty="0" smtClean="0"/>
              <a:t>नियोजन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mr-IN" dirty="0" smtClean="0"/>
              <a:t>(</a:t>
            </a:r>
            <a:r>
              <a:rPr lang="en-US" dirty="0" err="1"/>
              <a:t>structurai</a:t>
            </a:r>
            <a:r>
              <a:rPr lang="en-US" dirty="0"/>
              <a:t> planning</a:t>
            </a:r>
            <a:r>
              <a:rPr lang="mr-IN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mr-IN" dirty="0"/>
              <a:t> “देशतील समाजरचना व अर्थव्यवस्था बदलण्याच्या हेतूने केलेले नियोजन म्हणजे रचनात्मक नियोजन असे म्हणतात.”</a:t>
            </a:r>
          </a:p>
          <a:p>
            <a:r>
              <a:rPr lang="mr-IN" dirty="0"/>
              <a:t>“संपूर्ण अर्थव्यवस्थेची रचना बदलण्याचे कार्य भारतीय नियोजनाने केले त्याला रचनात्म्क नियोजन म्हणतात”</a:t>
            </a:r>
          </a:p>
          <a:p>
            <a:r>
              <a:rPr lang="mr-IN" dirty="0"/>
              <a:t>भारतीय नियोजनाने जातीव्यवस्था,एकत्र कुटुंबव्यवस्था,जमिनदारी पद्धती,कुळांचे शोषण,मोठ्या उद्योगात मक्तेदारी,सार्वजनिक दारिद्र,इ.समाजरचनेत बदल घडवून आणण्याचे कार्य केले आहे.</a:t>
            </a:r>
          </a:p>
          <a:p>
            <a:r>
              <a:rPr lang="mr-IN" dirty="0"/>
              <a:t>काही उद्योग खाजगी क्षेत्रात,काही सार्वजनिक क्षेत्रात,काही सहकारी क्षेत्रात तर काही संयुक्त क्षेत्रात सुरु केलेले आहेत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4133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r-IN" dirty="0"/>
              <a:t>सार्वत्रिक नियोजन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mr-IN" dirty="0" smtClean="0"/>
              <a:t>(</a:t>
            </a:r>
            <a:r>
              <a:rPr lang="en-US" dirty="0"/>
              <a:t>overall planning</a:t>
            </a:r>
            <a:r>
              <a:rPr lang="mr-IN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dirty="0"/>
              <a:t>राष्ट्रीय नियोजनाचे प्रादेशिक व सार्वजनिक नियोजन असे दोन प्रकार पडतात.</a:t>
            </a:r>
          </a:p>
          <a:p>
            <a:r>
              <a:rPr lang="mr-IN" dirty="0"/>
              <a:t>सार्व.नियोजन हे सर्वव्यापी नियोजन असते.</a:t>
            </a:r>
          </a:p>
          <a:p>
            <a:r>
              <a:rPr lang="mr-IN" dirty="0"/>
              <a:t>सार्वजनिक नियोजन अर्थव्यवस्थेच्या सर्व घटकांना व सर्व क्षेत्रांना स्पर्श करणारे असते</a:t>
            </a:r>
          </a:p>
          <a:p>
            <a:r>
              <a:rPr lang="mr-IN" dirty="0"/>
              <a:t>यात उपलब्ध साधनसामग्रीचाआढावा घेवून त्या आधारावर नियोजनाचा आराखडा तयार केला जातो </a:t>
            </a:r>
          </a:p>
          <a:p>
            <a:r>
              <a:rPr lang="mr-IN" dirty="0"/>
              <a:t>यामुळे हे नियोजन अधिक यशस्वी व कार्यक्षम ठरलेले दिसून येते.</a:t>
            </a:r>
          </a:p>
          <a:p>
            <a:r>
              <a:rPr lang="mr-IN" dirty="0"/>
              <a:t>यात साधनसामुग्रीचा वापर योग्य प्रकारे व कार्यक्षम करता येणे श्यक्य होते </a:t>
            </a:r>
          </a:p>
          <a:p>
            <a:r>
              <a:rPr lang="mr-IN" dirty="0"/>
              <a:t>समाजवादी नियोजनाचे स्वरूप हे सार्वत्रिक असते.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83472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r-IN" dirty="0"/>
              <a:t>प्रादेशिक नियोजन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mr-IN" dirty="0" smtClean="0"/>
              <a:t>(</a:t>
            </a:r>
            <a:r>
              <a:rPr lang="en-US" dirty="0"/>
              <a:t>regional planning</a:t>
            </a:r>
            <a:r>
              <a:rPr lang="mr-IN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dirty="0"/>
              <a:t>भौगोलिक व्याप्ती लक्षात घेवून नियोजनाचे प्रादेशिक,राष्ट्रीय व आंतरराष्ट्रीय नियोजन असे वर्गीकरण केले जाते.</a:t>
            </a:r>
          </a:p>
          <a:p>
            <a:r>
              <a:rPr lang="mr-IN" dirty="0"/>
              <a:t>ज्या देशाचे क्षेत्रफळ मोठे असते अशा देश्याना प्रादेशिक नियोजनाची गरज असते.</a:t>
            </a:r>
          </a:p>
          <a:p>
            <a:r>
              <a:rPr lang="mr-IN" dirty="0"/>
              <a:t>अर्थव्यवस्थेतील ज्या क्षेत्रातील मागणी व पुरवठा यांचा समतोल बिघडलेला असतो अश्या क्षेत्रासाठी प्रादेशिक नियोजनाची आवश्यकता असते.</a:t>
            </a:r>
          </a:p>
          <a:p>
            <a:r>
              <a:rPr lang="mr-IN"/>
              <a:t>याचा उपयोग एखाद्या </a:t>
            </a:r>
            <a:r>
              <a:rPr lang="mr-IN" dirty="0"/>
              <a:t>विशिष्ट क्षेत्राचा विकास करण्यासाठी किवा समस्या सोडविण्यासाठी केला जातो</a:t>
            </a:r>
          </a:p>
          <a:p>
            <a:r>
              <a:rPr lang="mr-IN" dirty="0"/>
              <a:t>अलीकडे या नियोजनला महत्त्व प्राप्त झालेले आहे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93031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r-IN" dirty="0"/>
              <a:t>अर्थ किंवा व्याख्या: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r-IN" dirty="0"/>
              <a:t>१) “देशांतर्गत एखाद्या विशिष्ठ भागासाठी जेव्हा नियोजनाचा आराखडा तयार केला जातो त्याला प्रादेशिक नियोजन असे म्हणतात”</a:t>
            </a:r>
          </a:p>
          <a:p>
            <a:r>
              <a:rPr lang="mr-IN" dirty="0"/>
              <a:t>२) “एखाद्या प्रदेशाच्या गरजा व जनमत लक्षात घेवून त्या प्रदेशच्या विकासासाठी जे नियोजन केले जाते त्याला प्रादेशिक नियोजन असे म्हणतात.”</a:t>
            </a:r>
          </a:p>
          <a:p>
            <a:r>
              <a:rPr lang="mr-IN" dirty="0"/>
              <a:t>३) “एखाद्या विशिष्ट विभागात विकेंद्रित नियंत्रणाचा अवलंब करणे म्हणजे प्रादेशिक नियोजन होय” उदा.एखाद्या  शहरापुरते,जिल्ह्यापुरते,प्रदेशापुरते,हे नोयोजण असते.</a:t>
            </a:r>
          </a:p>
          <a:p>
            <a:r>
              <a:rPr lang="mr-IN" dirty="0"/>
              <a:t>याला विभागीय नियोजन असेही म्हणतात</a:t>
            </a:r>
          </a:p>
          <a:p>
            <a:r>
              <a:rPr lang="mr-IN" dirty="0"/>
              <a:t> यात एखाद्या महत्वाच्या क्षेत्रापुरते नियोजन केले जाते उदा.शेती,उद्योग,वाहतूक व दळणवळण इ.  </a:t>
            </a:r>
          </a:p>
          <a:p>
            <a:endParaRPr lang="mr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52607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/>
              <a:t>प्रादेशिक नियोजनाची उद्दिष्टे: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dirty="0"/>
              <a:t>१)प्रादेशिक विषमता दूर करणे </a:t>
            </a:r>
          </a:p>
          <a:p>
            <a:r>
              <a:rPr lang="mr-IN" dirty="0"/>
              <a:t>२)सर्व साधनसंपत्तीचा कमाल उपयोग करणे </a:t>
            </a:r>
          </a:p>
          <a:p>
            <a:r>
              <a:rPr lang="mr-IN" dirty="0"/>
              <a:t>३)सामाजिक न्यायाची स्थापना करणे </a:t>
            </a:r>
          </a:p>
          <a:p>
            <a:r>
              <a:rPr lang="mr-IN" dirty="0"/>
              <a:t>लाभ/फायदे:१)विशेष समस्या सोडविता येतात.</a:t>
            </a:r>
          </a:p>
          <a:p>
            <a:r>
              <a:rPr lang="mr-IN" dirty="0"/>
              <a:t>२)प्रादेशिक समतोल साध्य करता येतो </a:t>
            </a:r>
          </a:p>
          <a:p>
            <a:r>
              <a:rPr lang="mr-IN" dirty="0"/>
              <a:t>३)लोकांचा सक्रीय सहभाग मिळतो </a:t>
            </a:r>
          </a:p>
          <a:p>
            <a:r>
              <a:rPr lang="mr-IN" dirty="0"/>
              <a:t>४)प्रादेशिक वैशिष्ठ्येचा व प्रदेशाचा विकास होतो </a:t>
            </a:r>
          </a:p>
          <a:p>
            <a:r>
              <a:rPr lang="mr-IN" dirty="0"/>
              <a:t>५)प्रादेशिक उद्योगांचा विकास </a:t>
            </a:r>
          </a:p>
          <a:p>
            <a:r>
              <a:rPr lang="mr-IN" dirty="0"/>
              <a:t>६)संसाधनाचा पर्याप्त वापर </a:t>
            </a:r>
          </a:p>
          <a:p>
            <a:r>
              <a:rPr lang="mr-IN" dirty="0"/>
              <a:t>७)समानता साधता येते ८)सामाजिक उद्दिष्टेसाध्य होतात ९)उत्पादन घटकांची गतिशीलता वाढते.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67459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mr-IN" sz="2600" dirty="0"/>
              <a:t>परिप्रेक्ष्य/सम्यकदर्शी/दीर्घकालीन/दूरदर्शी  नियोजन  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(</a:t>
            </a:r>
            <a:r>
              <a:rPr lang="en-US" sz="2600" dirty="0"/>
              <a:t>perspective planning)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r-IN" dirty="0"/>
              <a:t> “देश्याच्या आर्थिक विकासाचा दृष्टीकोण समोर ठेवून समाजाला सध्या असलेल्या व पुढे निर्माण होणाऱ्या गरजांचा विचार करून आर्थिक जीवनाला द्यावयाची दिशा निश्चित करून जेव्हा उत्पादक साधनांचा सर्वोकृष्ट उपयोग करून घेण्याचा प्रयत्न केला जातो त्यास परिप्रेक्ष्य नियोजन म्हणतात.”</a:t>
            </a:r>
          </a:p>
          <a:p>
            <a:r>
              <a:rPr lang="mr-IN" dirty="0"/>
              <a:t>यात१५ते२५वर्षाचा दीर्घकालावधी विचारात घेतला जातो </a:t>
            </a:r>
          </a:p>
          <a:p>
            <a:r>
              <a:rPr lang="mr-IN" dirty="0"/>
              <a:t>या नियोजनाचा उद्देश भविष्याचा साकल्याने किचार करणे हा असतो </a:t>
            </a:r>
          </a:p>
          <a:p>
            <a:r>
              <a:rPr lang="mr-IN" dirty="0"/>
              <a:t>यात दीर्घकालीन लक्ष्ये अल्पकालीन योजनाद्वारे साध्य करण्याचा प्रयत्न केला जातो </a:t>
            </a:r>
          </a:p>
          <a:p>
            <a:r>
              <a:rPr lang="mr-IN" dirty="0"/>
              <a:t>हे नियोजन दीर्घकाळात केल्या जाणाऱ्या विकासाचा तो एक कच्चा मसुदा (नीला नकाशा)असतो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75663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/>
              <a:t>परिप्रेक्ष्य नियोजनाची वैशिष्ठ्ये: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mr-IN" dirty="0"/>
              <a:t>हे नियोजन शास्वत /चिरंजीवी असते </a:t>
            </a:r>
          </a:p>
          <a:p>
            <a:r>
              <a:rPr lang="mr-IN" dirty="0"/>
              <a:t>यात सर्वसमावेशकता असते </a:t>
            </a:r>
          </a:p>
          <a:p>
            <a:r>
              <a:rPr lang="mr-IN" dirty="0"/>
              <a:t>अल्पकालीन उद्दिष्टेचे दीर्घकालात संलग्निकरण केले जाते</a:t>
            </a:r>
          </a:p>
          <a:p>
            <a:r>
              <a:rPr lang="mr-IN" dirty="0"/>
              <a:t>यात राजकीय बाजूला अधिक महत्त्व असते </a:t>
            </a:r>
          </a:p>
          <a:p>
            <a:r>
              <a:rPr lang="mr-IN" dirty="0"/>
              <a:t>यात रचनात्मक बदल करण्याचा प्रयत्न केला जातो </a:t>
            </a:r>
          </a:p>
          <a:p>
            <a:r>
              <a:rPr lang="mr-IN" dirty="0"/>
              <a:t>हे नियोजन कायम स्वरूपाचे नियोजन असते </a:t>
            </a:r>
          </a:p>
          <a:p>
            <a:r>
              <a:rPr lang="mr-IN" dirty="0"/>
              <a:t>याची उद्दिष्टे व्यापक असून ती राजकीय,सामाजिक व सामाजिक स्वरूपाची असतात.</a:t>
            </a:r>
          </a:p>
          <a:p>
            <a:r>
              <a:rPr lang="mr-IN" dirty="0"/>
              <a:t>हे एका अर्थाने राष्ट्रीय नियोजन असते तसेच प्रादेशिक नियोजनाचा समुच्च्य असे याचे स्वरूप असते </a:t>
            </a:r>
          </a:p>
          <a:p>
            <a:r>
              <a:rPr lang="mr-IN" dirty="0"/>
              <a:t>हे नियोजन राष्ट्रीय</a:t>
            </a:r>
            <a:r>
              <a:rPr lang="en-US" dirty="0"/>
              <a:t> </a:t>
            </a:r>
            <a:r>
              <a:rPr lang="mr-IN" dirty="0"/>
              <a:t>असले तरी त्यात विविध प्रदेशाच्या गरजाकडे व देशातील सर्वच क्षेत्राकडे लक्ष दिले जाते </a:t>
            </a:r>
          </a:p>
          <a:p>
            <a:r>
              <a:rPr lang="mr-IN" dirty="0"/>
              <a:t>यात नागरिकांच्या विकासाठी जाणीवपूर्वक प्रयत्नकेले जातात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95762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r-IN" dirty="0"/>
              <a:t>परिप्रेक्ष्य नियोजनाच्या मर्यादा / तोटे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mr-IN" dirty="0"/>
              <a:t>१.असे नियोजन अधिक ताठर असते </a:t>
            </a:r>
          </a:p>
          <a:p>
            <a:pPr marL="0" indent="0">
              <a:buNone/>
            </a:pPr>
            <a:r>
              <a:rPr lang="mr-IN" dirty="0"/>
              <a:t>२.दीर्घकालीन नियोजण लवचिकता नसल्याने यशस्वी होत नाहीत </a:t>
            </a:r>
          </a:p>
          <a:p>
            <a:pPr marL="0" indent="0">
              <a:buNone/>
            </a:pPr>
            <a:r>
              <a:rPr lang="mr-IN" dirty="0"/>
              <a:t>३.यात एकदा निशित केलेले लक्ष्य बदलले जात नाही आणि त्यात बदल केला तर लोकांचा योजनेवरील विश्वास ढळतो.</a:t>
            </a:r>
          </a:p>
          <a:p>
            <a:pPr marL="0" indent="0">
              <a:buNone/>
            </a:pPr>
            <a:r>
              <a:rPr lang="mr-IN" dirty="0"/>
              <a:t>४.सर्व चलांचा विचार करून लक्ष्ये निश्चित करणे कठीण असते.काही चले अत्यंत गुंतागुंतीची आणि अनिश्चीत असतात.</a:t>
            </a:r>
          </a:p>
          <a:p>
            <a:pPr marL="0" indent="0">
              <a:buNone/>
            </a:pPr>
            <a:r>
              <a:rPr lang="mr-IN" dirty="0"/>
              <a:t>५.दिर्घकालापेक्षा अल्पकाळात भविष्याकडे दृष्टी टाकणे सुलभ असते.</a:t>
            </a:r>
            <a:r>
              <a:rPr lang="en-US" dirty="0"/>
              <a:t>   *</a:t>
            </a:r>
            <a:r>
              <a:rPr lang="mr-IN" dirty="0"/>
              <a:t>दीर्घकाळात दूरदृष्टीत बदल होण्याची शक्यता असते.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999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mr-IN" dirty="0"/>
              <a:t>कोणत्याही आर्थिकप्रकल्पासाठीश्रम,यंत्रसामुग्री,कच्चा माल,इ.विविध प्रकारची वास्तव साधनसामुग्रीलागते</a:t>
            </a:r>
          </a:p>
          <a:p>
            <a:r>
              <a:rPr lang="mr-IN" dirty="0"/>
              <a:t>नियोजनासाठी साधनसामुग्रीचा पुरेसा पुरवठा आहे किवा नाही हे पाहणे,नसल्यास तो उपलब्ध करण्याचे मार्ग शोधणे इ.चा समावेश या नियोजनात केला जातो  </a:t>
            </a:r>
          </a:p>
          <a:p>
            <a:r>
              <a:rPr lang="mr-IN" dirty="0"/>
              <a:t>नाहीतर प्रकल्पाची सुरवात  झाल्यावर कधी सिमेंट नाही,विज नाही,दगडी कोळसा नाही,लोखंड नाही,वाहतुकीची साधने नाहीत अशा अनेक अडचणी येतात </a:t>
            </a:r>
          </a:p>
          <a:p>
            <a:r>
              <a:rPr lang="mr-IN" dirty="0"/>
              <a:t>उत्पादन कमी किंवा जास्त होणार नाही याची काळजी घेणे याचा भोतिक नियोजनात समावेश होतो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2198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Necessary condition for the success of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mr-IN" dirty="0"/>
              <a:t>रशिया,चीन,भारत यासारख्या देशात नियोजन यशस्वी झाले आहे.</a:t>
            </a:r>
          </a:p>
          <a:p>
            <a:r>
              <a:rPr lang="mr-IN" dirty="0"/>
              <a:t>यात देशांच्या अभ्यासावरून नियोजनाच्या यशस्वीतेतेसाठी कोणत्या आवश्यक</a:t>
            </a:r>
            <a:r>
              <a:rPr lang="en-US" dirty="0"/>
              <a:t> </a:t>
            </a:r>
            <a:r>
              <a:rPr lang="mr-IN" dirty="0"/>
              <a:t>अटी आहेत ते कळते </a:t>
            </a:r>
          </a:p>
          <a:p>
            <a:r>
              <a:rPr lang="mr-IN" dirty="0"/>
              <a:t>नियोजनाची यशस्वी अमलबजावणी करण्यासाठी  विशिष्ट परिस्थिती आवश्यक असते यालाच अत्यावश्यक अटी म्हणतात.त्या पुढीलप्रमाणे:-</a:t>
            </a:r>
          </a:p>
          <a:p>
            <a:r>
              <a:rPr lang="mr-IN" dirty="0">
                <a:solidFill>
                  <a:srgbClr val="FF0000"/>
                </a:solidFill>
              </a:rPr>
              <a:t>१) भक्कम, स्थिर व प्रभावी केंद्रीय सत्ता:</a:t>
            </a:r>
          </a:p>
          <a:p>
            <a:r>
              <a:rPr lang="mr-IN" dirty="0"/>
              <a:t>नियोजनाच्या यशासाठी केंद्रीय सत्ता भक्कम, स्थिर  व  प्रभावी असावी लागते. </a:t>
            </a:r>
          </a:p>
          <a:p>
            <a:r>
              <a:rPr lang="mr-IN" dirty="0"/>
              <a:t>योजनेची आखणी व अमलबजावणीचे आवश्यक अधिकार संबधित सत्तेला असतील तरच नियोजन यशस्वी होऊशकते   </a:t>
            </a:r>
          </a:p>
          <a:p>
            <a:endParaRPr lang="mr-IN" dirty="0"/>
          </a:p>
          <a:p>
            <a:pPr marL="0" indent="0">
              <a:buNone/>
            </a:pPr>
            <a:r>
              <a:rPr lang="mr-I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1489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239000" cy="1143000"/>
          </a:xfrm>
        </p:spPr>
        <p:txBody>
          <a:bodyPr/>
          <a:lstStyle/>
          <a:p>
            <a:pPr algn="ctr"/>
            <a:r>
              <a:rPr lang="mr-IN" dirty="0"/>
              <a:t>२</a:t>
            </a:r>
            <a:r>
              <a:rPr lang="mr-IN" dirty="0">
                <a:solidFill>
                  <a:srgbClr val="FF0000"/>
                </a:solidFill>
              </a:rPr>
              <a:t>)निश्चीत उद्दिष्टे: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dirty="0"/>
              <a:t>निश्चित उद्दिस्टाशिवाय नियोजन यशस्वी होत नाही</a:t>
            </a:r>
          </a:p>
          <a:p>
            <a:r>
              <a:rPr lang="mr-IN" dirty="0"/>
              <a:t>नियोजनापुर्वी काय साध्य करावयाचे तेस्पष्ट असावे</a:t>
            </a:r>
          </a:p>
          <a:p>
            <a:r>
              <a:rPr lang="mr-IN" dirty="0"/>
              <a:t>उद्दिष्टे राजकीय,सामाजिक,आर्थिक असू शकतात </a:t>
            </a:r>
          </a:p>
          <a:p>
            <a:r>
              <a:rPr lang="mr-IN" dirty="0"/>
              <a:t>उद्दिष्टे सुस्पष्ट व निश्चीत असतील तर प्राधान्यक्रम कोणत्या उद्दिष्टला द्यावयाचा हे ठरविता येते.</a:t>
            </a:r>
          </a:p>
          <a:p>
            <a:r>
              <a:rPr lang="mr-IN" dirty="0"/>
              <a:t>उद्दिष्टे हि वस्तूनिष्ठ असावी लागतात तरच लोकांचा सक्रीय सहभाग वाढविता यतो.</a:t>
            </a:r>
          </a:p>
          <a:p>
            <a:r>
              <a:rPr lang="mr-IN" dirty="0"/>
              <a:t>उद्दिष्टे साध्य करणेसाठी देशएकसंघ असावा लागतो</a:t>
            </a:r>
          </a:p>
          <a:p>
            <a:r>
              <a:rPr lang="mr-IN" dirty="0"/>
              <a:t>योजनेच्या उद्दिस्टांची लोकांना योग्य व स्पष्ट कल्पना असेल तरच नियोजन यशस्वी होऊ शकते.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77300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>
                <a:solidFill>
                  <a:srgbClr val="FF0000"/>
                </a:solidFill>
              </a:rPr>
              <a:t>३)विश्वनीय माहिती: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r-IN" dirty="0"/>
              <a:t>साधनसंपत्ती</a:t>
            </a:r>
            <a:r>
              <a:rPr lang="en-US" dirty="0"/>
              <a:t> </a:t>
            </a:r>
            <a:r>
              <a:rPr lang="mr-IN" dirty="0"/>
              <a:t>बाबतची वस्तूनिष्ठ,पुरेशी व बिनचूक माहिती नियोजनकर्त्यांना असावी लागते.</a:t>
            </a:r>
          </a:p>
          <a:p>
            <a:r>
              <a:rPr lang="mr-IN" dirty="0"/>
              <a:t>त्यावरून देशात कच्चामाल,भांडवल,मनुष्यबळ व नैसर्गिक साधनसंपत्ती किती उपलब्ध आहे याबाबतची आकडेवारी मिळते.</a:t>
            </a:r>
          </a:p>
          <a:p>
            <a:r>
              <a:rPr lang="mr-IN" dirty="0"/>
              <a:t>या आधारावरच नियोजनाची आखणी व अमलबजावणी करता येते </a:t>
            </a:r>
          </a:p>
          <a:p>
            <a:r>
              <a:rPr lang="mr-IN" dirty="0">
                <a:solidFill>
                  <a:srgbClr val="FF0000"/>
                </a:solidFill>
              </a:rPr>
              <a:t>४)प्रभावी,कार्यक्षम व दक्ष व्यवस्थापन:</a:t>
            </a:r>
          </a:p>
          <a:p>
            <a:r>
              <a:rPr lang="mr-IN" dirty="0"/>
              <a:t>नियोजनाच्या यशात प्रामाणिक न्याय व प्रभावी व्यवस्थापनाला अनन्यसाधारणअसे महत्त्व असते.</a:t>
            </a:r>
          </a:p>
          <a:p>
            <a:r>
              <a:rPr lang="mr-IN" dirty="0"/>
              <a:t>व्यवस्थापकीय यंत्रणा उच्च प्रतीची प्रामाणिक कार्य करणारी असेल,अनुभवसंपन्न असेल तर नियोजन यशस्वी होतो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58617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/>
              <a:t>नियोजनाच्या अमलबजावची यंत्रणा अनुभवी व कार्यक्षम व्यक्तींची असली तरच यश मिळते नाहीतर अपयश मिळते.</a:t>
            </a:r>
          </a:p>
          <a:p>
            <a:r>
              <a:rPr lang="mr-IN" dirty="0">
                <a:solidFill>
                  <a:srgbClr val="FF0000"/>
                </a:solidFill>
              </a:rPr>
              <a:t>प्रा.लेविस मते भक्कम,स्पर्धात्मक आणि सुव्यवस्थापण हि योजनेच्या यशाची गुरुकिल्ली असते </a:t>
            </a:r>
          </a:p>
          <a:p>
            <a:r>
              <a:rPr lang="mr-IN" dirty="0"/>
              <a:t>योग्य धोरणे आणि उत्तम प्रशासन नियोजनाच्या यशासाठी आवश्यक ठरते.</a:t>
            </a:r>
          </a:p>
          <a:p>
            <a:r>
              <a:rPr lang="mr-IN" dirty="0"/>
              <a:t>महत्त्वकांक्षी योजनांचे मूल्यमापन त्याच्या अमलबजावणीवरच अवलंबून असते.त्यासाठी संबधित यंत्रणा कार्यक्षम असणे अत्यावश्यक असते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83241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dirty="0">
                <a:solidFill>
                  <a:srgbClr val="FF0000"/>
                </a:solidFill>
              </a:rPr>
              <a:t>५)साधनसामुग्रीची गतिशीलता :</a:t>
            </a:r>
          </a:p>
          <a:p>
            <a:r>
              <a:rPr lang="mr-IN" dirty="0"/>
              <a:t>नियोजनाचे यश हे साधनसंपत्तीच्या गतिशीलतेवर अवलंबून असते.</a:t>
            </a:r>
            <a:endParaRPr lang="en-US" dirty="0"/>
          </a:p>
          <a:p>
            <a:r>
              <a:rPr lang="mr-IN" dirty="0"/>
              <a:t>देशातील वित्तीय साधनसंपत्ती</a:t>
            </a:r>
            <a:r>
              <a:rPr lang="en-US" dirty="0"/>
              <a:t> </a:t>
            </a:r>
            <a:r>
              <a:rPr lang="mr-IN" dirty="0"/>
              <a:t>कितपत गतिशील आहे याला विशेष महत्त्व आहे</a:t>
            </a:r>
          </a:p>
          <a:p>
            <a:r>
              <a:rPr lang="mr-IN" dirty="0"/>
              <a:t>साधनसामग्रीच्या गतीशीलतेमुळे टंचाईच्या प्रदेशात साधनसामग्रीचा पुरवठा करता यतो </a:t>
            </a:r>
          </a:p>
          <a:p>
            <a:r>
              <a:rPr lang="mr-IN" dirty="0">
                <a:solidFill>
                  <a:srgbClr val="FF0000"/>
                </a:solidFill>
              </a:rPr>
              <a:t>६)त्यागाची भावना: </a:t>
            </a:r>
          </a:p>
          <a:p>
            <a:r>
              <a:rPr lang="mr-IN" dirty="0"/>
              <a:t>भविष्यकालीन समृद्धीसाठी वर्तमान लाभांचा त्याग करण्याची तयारी असली पाहिजे</a:t>
            </a:r>
            <a:endParaRPr lang="en-US" dirty="0"/>
          </a:p>
          <a:p>
            <a:r>
              <a:rPr lang="mr-IN" dirty="0"/>
              <a:t> चीन,रशिया,या देशात हि बाब घडली आहे</a:t>
            </a:r>
            <a:r>
              <a:rPr lang="en-US" dirty="0"/>
              <a:t> </a:t>
            </a:r>
            <a:r>
              <a:rPr lang="mr-IN" dirty="0"/>
              <a:t>त्यामुळे त्यांची प्रगती झाली आहे.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66509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r-IN" dirty="0"/>
              <a:t>आजची बचत हि उद्याची गुतवणूक असते </a:t>
            </a:r>
          </a:p>
          <a:p>
            <a:r>
              <a:rPr lang="mr-IN" dirty="0"/>
              <a:t>नियोजनाच्या यशासाठी लोकामधिल त्याग करण्याची वृत्ती वाढीस लावणे आवश्यक ठरते </a:t>
            </a:r>
          </a:p>
          <a:p>
            <a:r>
              <a:rPr lang="mr-IN" dirty="0">
                <a:solidFill>
                  <a:srgbClr val="FF0000"/>
                </a:solidFill>
              </a:rPr>
              <a:t>७)नियोजनात परिवर्तनशीलता असली पाहिजे :</a:t>
            </a:r>
          </a:p>
          <a:p>
            <a:r>
              <a:rPr lang="mr-IN" dirty="0"/>
              <a:t>योजना ताठर असता कामा नये.शक्यतो त्यात परीवर्तनशीलता,गतिमानता असेल तर योजना अधिक यशस्वी होतात.</a:t>
            </a:r>
          </a:p>
          <a:p>
            <a:r>
              <a:rPr lang="mr-IN" dirty="0"/>
              <a:t>बदलत्या परिस्थितीत जुळवाजुळवकरणे श्यक्य होते</a:t>
            </a:r>
          </a:p>
          <a:p>
            <a:r>
              <a:rPr lang="mr-IN" dirty="0">
                <a:solidFill>
                  <a:srgbClr val="FF0000"/>
                </a:solidFill>
              </a:rPr>
              <a:t>८)व्यवस्थापनातील मितव्यता:</a:t>
            </a:r>
          </a:p>
          <a:p>
            <a:r>
              <a:rPr lang="mr-IN" dirty="0"/>
              <a:t>योजना अंबलबजावणीसाठी होणाऱ्या खर्चात काटकसरीचा अवलंब केल्यास योजना यशस्वी होते </a:t>
            </a:r>
          </a:p>
          <a:p>
            <a:r>
              <a:rPr lang="mr-IN" dirty="0"/>
              <a:t>प्रशासकीय बाबीसाठी खर्चात काटकसर असेल तर योजना यशस्वी होतात.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08403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dirty="0">
                <a:solidFill>
                  <a:srgbClr val="FF0000"/>
                </a:solidFill>
              </a:rPr>
              <a:t>९)विविध कार्यक्रमामध्ये योग्य समन्वय असावा लागतो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mr-IN" sz="2400" dirty="0">
                <a:solidFill>
                  <a:srgbClr val="FF0000"/>
                </a:solidFill>
              </a:rPr>
              <a:t>योजनेच्या विविध भागामध्ये समन्वय असावा लागतो </a:t>
            </a:r>
          </a:p>
          <a:p>
            <a:r>
              <a:rPr lang="mr-IN" dirty="0">
                <a:solidFill>
                  <a:srgbClr val="FF0000"/>
                </a:solidFill>
              </a:rPr>
              <a:t>१०)विकेंद्रीकरणाचा अवलंब: </a:t>
            </a:r>
          </a:p>
          <a:p>
            <a:r>
              <a:rPr lang="mr-IN" dirty="0">
                <a:solidFill>
                  <a:srgbClr val="FF0000"/>
                </a:solidFill>
              </a:rPr>
              <a:t>११)लोकांचे सहकार्य इ.</a:t>
            </a:r>
            <a:endParaRPr lang="en-US" dirty="0">
              <a:solidFill>
                <a:srgbClr val="FF0000"/>
              </a:solidFill>
            </a:endParaRPr>
          </a:p>
          <a:p>
            <a:endParaRPr lang="mr-IN" dirty="0"/>
          </a:p>
          <a:p>
            <a:r>
              <a:rPr lang="mr-IN" dirty="0">
                <a:solidFill>
                  <a:srgbClr val="FF0000"/>
                </a:solidFill>
              </a:rPr>
              <a:t>आर्थिक नियोजनाविरोधी युक्तिवाद (</a:t>
            </a:r>
            <a:r>
              <a:rPr lang="en-US" dirty="0">
                <a:solidFill>
                  <a:srgbClr val="FF0000"/>
                </a:solidFill>
              </a:rPr>
              <a:t>Case Against Economics Planning)</a:t>
            </a:r>
            <a:r>
              <a:rPr lang="mr-IN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mr-IN" dirty="0"/>
              <a:t>आर्थिक नियोजन हा विकासाचा मार्ग असला तरी हायेक व लेटविन यांनी नियोजनातील त्रुटी निदर्शनास आणून नियोजनाविरोधी युक्तिवाद मांडले आहेत ते पुढीलप्रमाणे सांगता येतील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46122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/>
              <a:t>२)नियीजनातून गोंधळाची स्थिती</a:t>
            </a:r>
            <a:r>
              <a:rPr lang="en-US" dirty="0"/>
              <a:t> </a:t>
            </a:r>
            <a:r>
              <a:rPr lang="mr-IN" dirty="0"/>
              <a:t>निर्माण होते.</a:t>
            </a:r>
          </a:p>
          <a:p>
            <a:r>
              <a:rPr lang="mr-IN" dirty="0"/>
              <a:t>३)आखणी करणे सोपे नसते </a:t>
            </a:r>
          </a:p>
          <a:p>
            <a:r>
              <a:rPr lang="mr-IN" dirty="0"/>
              <a:t>४)कष्ट करणाऱ्याना</a:t>
            </a:r>
            <a:r>
              <a:rPr lang="en-US" dirty="0"/>
              <a:t> </a:t>
            </a:r>
            <a:r>
              <a:rPr lang="mr-IN" dirty="0"/>
              <a:t>प्रलोभन नसते </a:t>
            </a:r>
          </a:p>
          <a:p>
            <a:r>
              <a:rPr lang="mr-IN" dirty="0"/>
              <a:t>५)नोकरशाही व लाल फितीचा कारभार </a:t>
            </a:r>
          </a:p>
          <a:p>
            <a:r>
              <a:rPr lang="mr-IN" dirty="0"/>
              <a:t>६)स्वयंमचलतेचा अभाव असतो. </a:t>
            </a:r>
          </a:p>
          <a:p>
            <a:r>
              <a:rPr lang="mr-IN" dirty="0"/>
              <a:t>७)हुकूमशाही निर्माण होण्याचा धोका असतो </a:t>
            </a:r>
          </a:p>
          <a:p>
            <a:r>
              <a:rPr lang="mr-IN" dirty="0"/>
              <a:t>८)नियोजन खर्चिक इ.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r-IN" dirty="0"/>
              <a:t>१)आर्थिक स्वातंत्र्य </a:t>
            </a:r>
            <a:r>
              <a:rPr lang="mr-IN" dirty="0" smtClean="0"/>
              <a:t>गमावणे</a:t>
            </a:r>
            <a:r>
              <a:rPr lang="en-US" smtClean="0"/>
              <a:t/>
            </a:r>
            <a:br>
              <a:rPr lang="en-US" smtClean="0"/>
            </a:br>
            <a:r>
              <a:rPr lang="mr-IN" smtClean="0"/>
              <a:t>(</a:t>
            </a:r>
            <a:r>
              <a:rPr lang="en-US" dirty="0"/>
              <a:t>Loss of economic freedom)</a:t>
            </a:r>
          </a:p>
        </p:txBody>
      </p:sp>
    </p:spTree>
    <p:extLst>
      <p:ext uri="{BB962C8B-B14F-4D97-AF65-F5344CB8AC3E}">
        <p14:creationId xmlns:p14="http://schemas.microsoft.com/office/powerpoint/2010/main" xmlns="" val="1919848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dirty="0"/>
              <a:t>समाजवादी नियोजन हे भौतिक नियोजन असते </a:t>
            </a:r>
          </a:p>
          <a:p>
            <a:r>
              <a:rPr lang="mr-IN" dirty="0"/>
              <a:t>अर्थ-१) “देशातील उपलब्ध साधनसामग्री किती आहे याचा विचार करून विविध उद्दिष्टे साध्य करण्याच्या हेतूने आखणी करणे म्हणजे भौतिक नियोजन होय ”</a:t>
            </a:r>
          </a:p>
          <a:p>
            <a:r>
              <a:rPr lang="mr-IN" dirty="0"/>
              <a:t>२) “अर्थव्यवस्थेतील प्रमुख वस्तूंच्या उत्पादनाचा व वाटपाचा एकत्रित आराखडा म्हणजे भौतिक नियोजन होय” </a:t>
            </a:r>
          </a:p>
          <a:p>
            <a:r>
              <a:rPr lang="mr-IN" dirty="0"/>
              <a:t>योजनेची आखणी करताना पैशातील साधनसामुग्री पेक्षाहि वास्तव साधनसामग्री महत्त्वाची असते </a:t>
            </a:r>
          </a:p>
          <a:p>
            <a:r>
              <a:rPr lang="mr-IN" dirty="0"/>
              <a:t>ती साध्य करणेसाठी सरकारी नियंत्रण व बहु    सामावेश्क नियमन पद्धतीचा अवलंब केला जातो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0784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r-IN" dirty="0"/>
              <a:t>उत्पन्न व रोजगार वाढविण्याच्या हेतुने भौतिक उत्पादन वाढीचे प्रयत्न केले जातात</a:t>
            </a:r>
          </a:p>
          <a:p>
            <a:r>
              <a:rPr lang="mr-IN" dirty="0"/>
              <a:t>खऱ्या उत्पादन वाढीवरून आर्थिक नियोजनाचे मोजमाप केले जाते.</a:t>
            </a:r>
          </a:p>
          <a:p>
            <a:r>
              <a:rPr lang="mr-IN" dirty="0"/>
              <a:t>मर्यादा-१)अद्यवत व अचूक महिती मिळणे कठीण </a:t>
            </a:r>
          </a:p>
          <a:p>
            <a:r>
              <a:rPr lang="mr-IN" dirty="0"/>
              <a:t>२)समतोल साधने अडचणीचे</a:t>
            </a:r>
          </a:p>
          <a:p>
            <a:r>
              <a:rPr lang="mr-IN" dirty="0"/>
              <a:t>३)भाववाढीची शक्यता </a:t>
            </a:r>
          </a:p>
          <a:p>
            <a:r>
              <a:rPr lang="mr-IN" dirty="0"/>
              <a:t>२)वित्तीय नियोजन (</a:t>
            </a:r>
            <a:r>
              <a:rPr lang="en-US" dirty="0"/>
              <a:t>financial planning):</a:t>
            </a:r>
          </a:p>
          <a:p>
            <a:r>
              <a:rPr lang="mr-IN" dirty="0"/>
              <a:t> “वित्तीय नियोजन म्हणजे वित्तीय परिभाषेत केलेले नियोजन होय” </a:t>
            </a:r>
          </a:p>
          <a:p>
            <a:r>
              <a:rPr lang="mr-IN" dirty="0"/>
              <a:t>या नियोजनात साधनसामुग्रीची जमवाजमव व विविध क्षेत्रासाठी साधनसामग्रीचे वाटप हे वित्तीय स्वरुपात केले जाते</a:t>
            </a:r>
          </a:p>
          <a:p>
            <a:r>
              <a:rPr lang="mr-IN" dirty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7093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mr-IN" dirty="0"/>
              <a:t>वित्तपुरवठा जेवढ्या  प्रमाणात  उपलब्ध  असेल तेवढ्या प्रमाणात नियोजनाची उद्दिष्टे गाठणे सोयीचे होते </a:t>
            </a:r>
          </a:p>
          <a:p>
            <a:pPr marL="0" indent="0">
              <a:buNone/>
            </a:pPr>
            <a:r>
              <a:rPr lang="mr-IN" dirty="0"/>
              <a:t>           वित्तीय नियोजनाचे उपयोग:</a:t>
            </a:r>
          </a:p>
          <a:p>
            <a:r>
              <a:rPr lang="mr-IN" dirty="0"/>
              <a:t>१)विविध वस्तू व सेवाच्या मागणी व पुरवठ्यातील असमतोल दूर करणेसाठी </a:t>
            </a:r>
          </a:p>
          <a:p>
            <a:r>
              <a:rPr lang="mr-IN" dirty="0"/>
              <a:t>२)उत्पादन खर्चाचे मोजमाप करण्यासाठी </a:t>
            </a:r>
          </a:p>
          <a:p>
            <a:r>
              <a:rPr lang="mr-IN" dirty="0"/>
              <a:t>३)विविध प्रकल्पांचा नफा मोजण्यासाठी</a:t>
            </a:r>
          </a:p>
          <a:p>
            <a:pPr marL="0" indent="0">
              <a:buNone/>
            </a:pPr>
            <a:r>
              <a:rPr lang="mr-IN" dirty="0"/>
              <a:t> </a:t>
            </a:r>
          </a:p>
          <a:p>
            <a:r>
              <a:rPr lang="mr-IN" dirty="0"/>
              <a:t>वित्तीय नियोजनचा अवलंब करताना पुढीलप्रमाणे  काळजी घ्यावी लागते</a:t>
            </a:r>
          </a:p>
          <a:p>
            <a:r>
              <a:rPr lang="mr-IN" dirty="0"/>
              <a:t>१)नियोजन मंडळाला किती वित्तीय साधनसामग्री मिळवता येईल?ती मिळविण्याचे मार्ग कोणते?ते प्रथम ठरवावे लागते </a:t>
            </a:r>
          </a:p>
          <a:p>
            <a:endParaRPr lang="mr-IN" dirty="0"/>
          </a:p>
          <a:p>
            <a:r>
              <a:rPr lang="mr-IN" dirty="0"/>
              <a:t>२)या नियोजनात अर्थव्यवस्थेत विविध क्षेत्रामध्ये असमतोल निर्माण होणार याची काळजी घ्यावी लागते </a:t>
            </a:r>
          </a:p>
          <a:p>
            <a:pPr marL="0" indent="0">
              <a:buNone/>
            </a:pPr>
            <a:r>
              <a:rPr lang="mr-I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2283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mr-IN" dirty="0"/>
              <a:t>३)एकुण उत्पन्न,एकूण खर्च,यामध्ये समतोल साधने हि या नियोजनाची महत्त्वाची जबाबदारी असते.</a:t>
            </a:r>
          </a:p>
          <a:p>
            <a:r>
              <a:rPr lang="mr-IN" dirty="0"/>
              <a:t>४)यात भांडवल गुंतवणूक व भांडवली वस्तूंचा पुरवठा यामध्ये असमतोल निर्माण होणार नाही याची जबाबदारी या नियोजनात घ्यावी लागते.</a:t>
            </a:r>
          </a:p>
          <a:p>
            <a:r>
              <a:rPr lang="mr-IN" dirty="0"/>
              <a:t>५)परकीय देण्याघेण्यातील समतोल राखणे व अर्थव्यवस्थेला स्थिरता देण्यासाठी किमत पातळी स्थिर राखावी लागते</a:t>
            </a:r>
          </a:p>
          <a:p>
            <a:r>
              <a:rPr lang="mr-IN" dirty="0"/>
              <a:t>अविकसित देशात वि.नियोजनाच्या मर्यादा:</a:t>
            </a:r>
          </a:p>
          <a:p>
            <a:r>
              <a:rPr lang="mr-IN" dirty="0"/>
              <a:t>१)बचत क्षमतेवर व प्रवृत्तीवर प्रतिकूल परिणाम होतो </a:t>
            </a:r>
          </a:p>
          <a:p>
            <a:r>
              <a:rPr lang="mr-IN" dirty="0"/>
              <a:t>२)देश्याचा व्यापारतोल प्रतिकूल बनतो </a:t>
            </a:r>
          </a:p>
          <a:p>
            <a:r>
              <a:rPr lang="mr-IN" dirty="0"/>
              <a:t>३)वस्तूचा पुरवठा व लोकांची खरेदी शक्ती यात समतोल साधने कठीण असते </a:t>
            </a:r>
          </a:p>
          <a:p>
            <a:r>
              <a:rPr lang="mr-IN" dirty="0"/>
              <a:t>४)संपूर्ण अविकसित देशात हे नियोजन राबविणे अडचणीचे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3671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dirty="0"/>
              <a:t>लोकशाही नियोजन (</a:t>
            </a:r>
            <a:r>
              <a:rPr lang="en-US" dirty="0" err="1"/>
              <a:t>domocreatic</a:t>
            </a:r>
            <a:r>
              <a:rPr lang="en-US" dirty="0"/>
              <a:t> planning)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mr-IN" dirty="0"/>
              <a:t>व्यक्तीस्वातंत्र हा लोकशाहीचा आत्मा आहे </a:t>
            </a:r>
          </a:p>
          <a:p>
            <a:r>
              <a:rPr lang="mr-IN" dirty="0"/>
              <a:t>योजना अंमलबजावणीचे कार्य लोकांच्या एच्छिक सहकार्याने करता येते </a:t>
            </a:r>
          </a:p>
          <a:p>
            <a:r>
              <a:rPr lang="mr-IN" dirty="0"/>
              <a:t>लोकशाही नियोजनला भांडवलशाही नियोजन असे म्हणतात </a:t>
            </a:r>
          </a:p>
          <a:p>
            <a:r>
              <a:rPr lang="mr-IN" dirty="0"/>
              <a:t>लोकशाही नियोजनात लोकप्रतिनिधीकडून अर्थव्यवस्थेचे नियमन केले जाते </a:t>
            </a:r>
          </a:p>
          <a:p>
            <a:r>
              <a:rPr lang="mr-IN" dirty="0"/>
              <a:t>लोकांनी निवडून दिलेल्या लोकप्रतिनिधीव्दारे नियोजनाची आखणी व अमलबजावणी केली जाते </a:t>
            </a:r>
          </a:p>
          <a:p>
            <a:r>
              <a:rPr lang="mr-IN" dirty="0"/>
              <a:t>लोकप्रतिनिधी योजनेची उद्दिष्टे व लक्ष्ये ठरवितात </a:t>
            </a:r>
          </a:p>
          <a:p>
            <a:r>
              <a:rPr lang="mr-IN" dirty="0"/>
              <a:t>योजना अमलबजावणीचे काम कार्यकारी मंडळावरसोपविले जाते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7975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r-IN" dirty="0"/>
              <a:t>कार्यकारी मंडळाचे काम मर्यादित स्वरूपाचे असते </a:t>
            </a:r>
          </a:p>
          <a:p>
            <a:r>
              <a:rPr lang="mr-IN" dirty="0"/>
              <a:t>या मंडळाला लोकप्रतिनिधीनि ठरवून दिलेल्या चौकटीतच आपले काम करावे लागते </a:t>
            </a:r>
          </a:p>
          <a:p>
            <a:r>
              <a:rPr lang="mr-IN" dirty="0"/>
              <a:t>व्याख्या: “लोकशाही नियोजन हे लोकांकडून केले जाणारे,लोकांचे आणि लोकांच्या क्ल्याण्याकरिता केलेले नियोजन होय”</a:t>
            </a:r>
          </a:p>
          <a:p>
            <a:r>
              <a:rPr lang="mr-IN" dirty="0"/>
              <a:t>या नियोजनात लोकांच्या इच्छा प्रतिबिंबित झालेल्या असतात </a:t>
            </a:r>
          </a:p>
          <a:p>
            <a:r>
              <a:rPr lang="mr-IN" dirty="0"/>
              <a:t>यात लोकांचे सहकार्य व सल्ला अभिप्रेत असतो </a:t>
            </a:r>
          </a:p>
          <a:p>
            <a:r>
              <a:rPr lang="mr-IN" dirty="0"/>
              <a:t>लोकशाही नियोजनात भांडवलशाही व सरकारी हस्तक्षेप यांचा समन्वय साधल्याने त्याचे स्वरूप मिश्र बनते.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6358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1876</TotalTime>
  <Words>2296</Words>
  <Application>Microsoft Office PowerPoint</Application>
  <PresentationFormat>On-screen Show (4:3)</PresentationFormat>
  <Paragraphs>283</Paragraphs>
  <Slides>37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Opulent</vt:lpstr>
      <vt:lpstr>Slide 1</vt:lpstr>
      <vt:lpstr>आर्थिक नियोजनाचे प्रकार  (Types of economic planning)</vt:lpstr>
      <vt:lpstr>Slide 3</vt:lpstr>
      <vt:lpstr>Slide 4</vt:lpstr>
      <vt:lpstr>Slide 5</vt:lpstr>
      <vt:lpstr>Slide 6</vt:lpstr>
      <vt:lpstr>Slide 7</vt:lpstr>
      <vt:lpstr>लोकशाही नियोजन (domocreatic planning)</vt:lpstr>
      <vt:lpstr>Slide 9</vt:lpstr>
      <vt:lpstr>Slide 10</vt:lpstr>
      <vt:lpstr>भांडवलशाही नियोजन  (Capitalist Planning)</vt:lpstr>
      <vt:lpstr>भांडवलशाही नियोजनाचे गुण:</vt:lpstr>
      <vt:lpstr>भांडवलशाही नियोजनाचे प्रकार </vt:lpstr>
      <vt:lpstr>ब) विकासात्म्क नियोजन(development Planning)</vt:lpstr>
      <vt:lpstr>प्रेरित /उत्तेजनात्मक नियोजन (indicatire planning)</vt:lpstr>
      <vt:lpstr>Slide 16</vt:lpstr>
      <vt:lpstr>Slide 17</vt:lpstr>
      <vt:lpstr>व्यष्टी नियोजन  (Micro level planning):</vt:lpstr>
      <vt:lpstr>साम्यवादी/हुकूमशाही/आदेशात्मक नियोजन </vt:lpstr>
      <vt:lpstr>Slide 20</vt:lpstr>
      <vt:lpstr>कार्यात्मक नियोजन  (functional planning) </vt:lpstr>
      <vt:lpstr>रचनात्मक नियोजन (structurai planning)</vt:lpstr>
      <vt:lpstr>सार्वत्रिक नियोजन  (overall planning)</vt:lpstr>
      <vt:lpstr>प्रादेशिक नियोजन  (regional planning)</vt:lpstr>
      <vt:lpstr>अर्थ किंवा व्याख्या:</vt:lpstr>
      <vt:lpstr>प्रादेशिक नियोजनाची उद्दिष्टे:</vt:lpstr>
      <vt:lpstr>परिप्रेक्ष्य/सम्यकदर्शी/दीर्घकालीन/दूरदर्शी  नियोजन    (perspective planning)</vt:lpstr>
      <vt:lpstr>परिप्रेक्ष्य नियोजनाची वैशिष्ठ्ये:</vt:lpstr>
      <vt:lpstr>परिप्रेक्ष्य नियोजनाच्या मर्यादा / तोटे :</vt:lpstr>
      <vt:lpstr>Necessary condition for the success of planning</vt:lpstr>
      <vt:lpstr>२)निश्चीत उद्दिष्टे:</vt:lpstr>
      <vt:lpstr>३)विश्वनीय माहिती: </vt:lpstr>
      <vt:lpstr>Slide 33</vt:lpstr>
      <vt:lpstr>Slide 34</vt:lpstr>
      <vt:lpstr>Slide 35</vt:lpstr>
      <vt:lpstr>Slide 36</vt:lpstr>
      <vt:lpstr>१)आर्थिक स्वातंत्र्य गमावणे (Loss of economic freedom)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B.J.KADAM</cp:lastModifiedBy>
  <cp:revision>327</cp:revision>
  <dcterms:created xsi:type="dcterms:W3CDTF">2006-08-16T00:00:00Z</dcterms:created>
  <dcterms:modified xsi:type="dcterms:W3CDTF">2019-11-08T15:06:05Z</dcterms:modified>
</cp:coreProperties>
</file>