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381" r:id="rId2"/>
    <p:sldId id="257" r:id="rId3"/>
    <p:sldId id="278" r:id="rId4"/>
    <p:sldId id="259" r:id="rId5"/>
    <p:sldId id="260" r:id="rId6"/>
    <p:sldId id="261" r:id="rId7"/>
    <p:sldId id="262" r:id="rId8"/>
    <p:sldId id="288" r:id="rId9"/>
    <p:sldId id="264" r:id="rId10"/>
    <p:sldId id="265" r:id="rId11"/>
    <p:sldId id="266" r:id="rId12"/>
    <p:sldId id="27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47" autoAdjust="0"/>
    <p:restoredTop sz="94660"/>
  </p:normalViewPr>
  <p:slideViewPr>
    <p:cSldViewPr>
      <p:cViewPr varScale="1">
        <p:scale>
          <a:sx n="68" d="100"/>
          <a:sy n="68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73987-EB3B-46F3-AE5A-BDD9F1253D7D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3A866-4916-42A2-A506-B6F22CC4B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126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3A866-4916-42A2-A506-B6F22CC4BBE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24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3A866-4916-42A2-A506-B6F22CC4BBE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7644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3A866-4916-42A2-A506-B6F22CC4BBE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6823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76200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P.D.V.P. College, Tasgaon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Economics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</a:rPr>
              <a:t>Economic Development </a:t>
            </a:r>
          </a:p>
          <a:p>
            <a:pPr marL="0" indent="0" algn="ctr">
              <a:buNone/>
            </a:pPr>
            <a:r>
              <a:rPr lang="mr-IN" sz="4800" b="1" dirty="0">
                <a:solidFill>
                  <a:srgbClr val="FF0000"/>
                </a:solidFill>
              </a:rPr>
              <a:t>आर्थिक विकास</a:t>
            </a:r>
            <a:endParaRPr lang="en-US" sz="4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00FF"/>
                </a:solidFill>
              </a:rPr>
              <a:t>Shri. K.S. Patil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304515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r-IN" dirty="0"/>
              <a:t>विकसित देशांची विकासाची वाटचाल संपलेली असते परंतु आर्थिक वृद्धी अधिकाधीक उंच पातळीवर नेण्याची त्यांची इच्छा असते </a:t>
            </a:r>
          </a:p>
          <a:p>
            <a:r>
              <a:rPr lang="mr-IN" dirty="0"/>
              <a:t>म्हणून हे दोन्ही प्रकारचे देश आर्थिक वृद्धीसाठी प्रयत्नशील असतात </a:t>
            </a:r>
          </a:p>
          <a:p>
            <a:r>
              <a:rPr lang="mr-IN" dirty="0"/>
              <a:t>अर्थशास्त्रात अनेकदा आर्थिक विकास,अभिवृद्धी,प्रगती हे शब्दपरस्पर पर्यायी म्हणून वापरलेजातात</a:t>
            </a:r>
          </a:p>
          <a:p>
            <a:r>
              <a:rPr lang="en-US" dirty="0"/>
              <a:t>Meaning of Economic Growth-”</a:t>
            </a:r>
            <a:endParaRPr lang="mr-IN" dirty="0"/>
          </a:p>
          <a:p>
            <a:r>
              <a:rPr lang="mr-IN" dirty="0"/>
              <a:t>१)“</a:t>
            </a:r>
            <a:r>
              <a:rPr lang="en-US" dirty="0"/>
              <a:t>The raising of income levels is generally called economic growth in rich countries.” </a:t>
            </a:r>
            <a:r>
              <a:rPr lang="en-US" dirty="0" err="1"/>
              <a:t>madisan</a:t>
            </a:r>
            <a:endParaRPr lang="mr-IN" dirty="0"/>
          </a:p>
          <a:p>
            <a:r>
              <a:rPr lang="en-US" dirty="0"/>
              <a:t>(</a:t>
            </a:r>
            <a:r>
              <a:rPr lang="mr-IN" dirty="0"/>
              <a:t>श्रीमंत राष्ट्रच्या उत्पनातील वाढीची पातळी म्हणजे आर्थिक वाढ होय )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mr-IN" dirty="0"/>
              <a:t> </a:t>
            </a:r>
            <a:endParaRPr lang="en-US" dirty="0"/>
          </a:p>
        </p:txBody>
      </p:sp>
    </p:spTree>
  </p:cSld>
  <p:clrMapOvr>
    <a:masterClrMapping/>
  </p:clrMapOvr>
  <p:transition>
    <p:strip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dirty="0"/>
              <a:t>२) “आर्थिक वृद्धी म्हणजे अर्थव्यवस्थेतील एकूण वस्तुरूप उत्पादनात वाढ होणे किंवा उपलब्ध उत्पादन घटकांचा कमाल वापर करून दरडोई उत्पन्न,राष्ट्रीय वाढविणे तसेच विकासाचा वेग वाढविणे होय”</a:t>
            </a:r>
          </a:p>
          <a:p>
            <a:r>
              <a:rPr lang="mr-IN" dirty="0"/>
              <a:t>३)प्रा.लेविस-”आर्थिक वृद्धी म्हणजे दरडोई उत्पन्नातील वाढ होय”</a:t>
            </a:r>
          </a:p>
          <a:p>
            <a:r>
              <a:rPr lang="mr-IN" dirty="0"/>
              <a:t>४)जी.एम.नायर-”आर्थिक वृद्धी हि एक अशी प्रक्रिया आहे ज्यामध्ये देशाचेवास्तव दरडोई उत्पन्न कालांतराने वाढते ”</a:t>
            </a:r>
            <a:endParaRPr lang="en-US" dirty="0"/>
          </a:p>
        </p:txBody>
      </p:sp>
    </p:spTree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5)</a:t>
            </a:r>
            <a:r>
              <a:rPr lang="mr-IN" dirty="0"/>
              <a:t>कुझनेटस-”लोकसंख्या सातत्याने वाढत असतानाही दरडोई उत्पन्नात वाढ होत असेल तर त्याला आर्थिक वृद्धी असे म्हणतात “</a:t>
            </a:r>
          </a:p>
          <a:p>
            <a:r>
              <a:rPr lang="mr-IN" dirty="0"/>
              <a:t>६)फिशर व ज्यार्ज बुथ-”देशाच्या स्थूल देशांतर्गत उत्पन्नात किंवा उत्पादनात वाढ होणे म्हणजेआर्थिक वृद्धी होय”</a:t>
            </a:r>
          </a:p>
          <a:p>
            <a:r>
              <a:rPr lang="en-US" dirty="0"/>
              <a:t>Features of Economic Growth:</a:t>
            </a:r>
          </a:p>
          <a:p>
            <a:r>
              <a:rPr lang="mr-IN" dirty="0"/>
              <a:t>१) संख्यात्मक संकल्पना</a:t>
            </a:r>
          </a:p>
          <a:p>
            <a:r>
              <a:rPr lang="mr-IN" dirty="0"/>
              <a:t>२)मर्यादित व्याप्ती </a:t>
            </a:r>
          </a:p>
          <a:p>
            <a:r>
              <a:rPr lang="mr-IN" dirty="0"/>
              <a:t>३)संख्यात्मक वाढीचा विचार </a:t>
            </a:r>
          </a:p>
          <a:p>
            <a:r>
              <a:rPr lang="mr-IN" dirty="0"/>
              <a:t>४)आर्थिक विकासाच्या आधीची अवस्था </a:t>
            </a:r>
          </a:p>
          <a:p>
            <a:r>
              <a:rPr lang="mr-IN" dirty="0"/>
              <a:t>५)आर्थिक घटकांच्या कार्यक्षमतेत वाढ </a:t>
            </a:r>
          </a:p>
          <a:p>
            <a:r>
              <a:rPr lang="mr-IN" dirty="0"/>
              <a:t>६) आर्थिक संरचनेत बदल नाही   </a:t>
            </a:r>
            <a:endParaRPr lang="en-US" dirty="0"/>
          </a:p>
        </p:txBody>
      </p:sp>
    </p:spTree>
  </p:cSld>
  <p:clrMapOvr>
    <a:masterClrMapping/>
  </p:clrMapOvr>
  <p:transition>
    <p:pull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Difference between Economic Development &amp;Economic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mr-IN" dirty="0"/>
              <a:t>१)आ.वि.म्हणजे वास्तव राष्ट्रीय उत्पन्न्तील वाढ होय तर आ.वृ.म्हणजेएकूण राष्ट्रीय उत्पन्नातील वाढ होय </a:t>
            </a:r>
          </a:p>
          <a:p>
            <a:r>
              <a:rPr lang="mr-IN" dirty="0"/>
              <a:t>२)आ.वि.हि दीर्घकालात सातत्यानेघडून येणारी प्रक्रिया आहे तर आ.वृ .हि विशिष्ट काळात घडून येणारी क्रिया होय </a:t>
            </a:r>
          </a:p>
          <a:p>
            <a:r>
              <a:rPr lang="mr-IN" dirty="0"/>
              <a:t>३)विकास प्रक्रिया हि खंडीत किंवा तुटक असते तर दीर्घकालात संथपणे व सातत्याने होणारा बदल म्हणजे वृद्धी होय</a:t>
            </a:r>
          </a:p>
          <a:p>
            <a:r>
              <a:rPr lang="mr-IN" dirty="0"/>
              <a:t>४)आ.वि.हा स्थितीशील अर्थव्यवस्थेत नवप्रवर्तानामुळे घडून येणारा बदल होय तर आ.वृ.हि गतिशील अर्थव्यवस्थेतघडून येणारी प्रक्रिया आहे   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dirty="0"/>
              <a:t>५)आ.वि.म्हणजे गुणात्मक बदल होय तर आ.वृ.म्हणजे संख्यात्मक वाढ होय </a:t>
            </a:r>
          </a:p>
          <a:p>
            <a:r>
              <a:rPr lang="mr-IN" dirty="0"/>
              <a:t>६)आ.वि.जाणीवपूर्वक घडवून अणवा लागतो तर अ.वृ.आपोआप घडून येते </a:t>
            </a:r>
          </a:p>
          <a:p>
            <a:r>
              <a:rPr lang="mr-IN" dirty="0"/>
              <a:t>७)अ.वि.विचार अल्पविकसीत देश्याच्या संदर्भात तर आ.वृ.विचार प्रगत देश्याच्या संदर्भात केला जातो</a:t>
            </a:r>
          </a:p>
          <a:p>
            <a:r>
              <a:rPr lang="mr-IN" dirty="0"/>
              <a:t>८)आ.वि.संकल्पना हि अधिक व्यापकआहे तर आ.वृ.संकल्पना हि संकुचित आहे       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dirty="0"/>
              <a:t>९)आधी  आर्थिक  विकास घडून यतो तर विकासानंतर आर्थिक वृद्धी घडून येते </a:t>
            </a:r>
          </a:p>
          <a:p>
            <a:r>
              <a:rPr lang="mr-IN" dirty="0"/>
              <a:t>१०)आ.वि.हे आर्थिक वृद्धीचे कारण आहे तर आ.वृ.हे आर्थिक विकासाचे फलित आहे </a:t>
            </a:r>
          </a:p>
          <a:p>
            <a:r>
              <a:rPr lang="mr-IN" dirty="0"/>
              <a:t>११) आ.वि.बाबत किमान स्तर गृहीत धरता येत नाही तर आ.वृ.एक किमान स्तरगृहीत धरला जातो </a:t>
            </a:r>
          </a:p>
          <a:p>
            <a:r>
              <a:rPr lang="mr-IN" dirty="0"/>
              <a:t>१२)काही अर्थतज्ञमते-१)माडीसन मते –विकसनशील देशातील उत्पन्न पातळीतील वाढ म्हणजे आ.वि.तर विकसित देशातील उत्पन्न पातळीतील वाढ म्हणजे आ.वृ होय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dirty="0"/>
              <a:t>२)  सी.पी.किंडलबर्जर-आर्थिक वृद्धी म्हणजे अधिक उत्पादन आणि आ.वि.म्हणजे अधिक उत्पादन शिवाय तांत्रिक व संस्थात्मक व्यवस्थेतील बदल होय </a:t>
            </a:r>
          </a:p>
          <a:p>
            <a:r>
              <a:rPr lang="mr-IN" dirty="0"/>
              <a:t>३)प्रा.जे के मेहता –वृद्धीच्या काळात होणारे बदल हे संख्यात्मक स्वरूपाचे  व आ.वि.होणारे बदल गुणात्मक स्वरूपाचे असतात </a:t>
            </a:r>
          </a:p>
          <a:p>
            <a:r>
              <a:rPr lang="mr-IN"/>
              <a:t>काही अर्थतज्ञमते वृद्धी व विकास यामध्ये भेद केला असला तरी या दोन संकल्पना वेगळ्या नाहीत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Indicat0rs of Economic </a:t>
            </a:r>
            <a:r>
              <a:rPr lang="en-US" sz="2800" dirty="0" smtClean="0"/>
              <a:t>Development</a:t>
            </a:r>
            <a:br>
              <a:rPr lang="en-US" sz="2800" dirty="0" smtClean="0"/>
            </a:br>
            <a:r>
              <a:rPr lang="mr-IN" sz="2800" dirty="0" smtClean="0"/>
              <a:t>(</a:t>
            </a:r>
            <a:r>
              <a:rPr lang="mr-IN" sz="2800" dirty="0"/>
              <a:t>आर्थिक विकासाचे निर्देशांक 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mr-IN" dirty="0"/>
              <a:t>आर्थिक विकास हि एक विविधांगी प्रक्रिया आहे</a:t>
            </a:r>
          </a:p>
          <a:p>
            <a:r>
              <a:rPr lang="mr-IN" dirty="0"/>
              <a:t>आर्थिक विकास साध्य करणे हे सर्व देशांचे एक समान उद्दिष्ट असते</a:t>
            </a:r>
          </a:p>
          <a:p>
            <a:r>
              <a:rPr lang="mr-IN" dirty="0"/>
              <a:t>विकसित राष्ट्रे</a:t>
            </a:r>
            <a:r>
              <a:rPr lang="en-US" dirty="0"/>
              <a:t> </a:t>
            </a:r>
            <a:r>
              <a:rPr lang="mr-IN" dirty="0"/>
              <a:t>या प्रक्रीयेतून गेलेली आहेत </a:t>
            </a:r>
          </a:p>
          <a:p>
            <a:r>
              <a:rPr lang="mr-IN" dirty="0"/>
              <a:t>आर्थिक विकासाचे निर्देशांक:</a:t>
            </a:r>
          </a:p>
          <a:p>
            <a:r>
              <a:rPr lang="mr-IN" dirty="0"/>
              <a:t>१)उच्च दरडोई उत्पन्न व वास्तव राष्ट्रीय उत्पन्न:</a:t>
            </a:r>
          </a:p>
          <a:p>
            <a:r>
              <a:rPr lang="mr-IN" dirty="0"/>
              <a:t>उच्च् राष्ट्रीय उत्पन्न हे आर्थिक विकासाचे फलित आहे </a:t>
            </a:r>
          </a:p>
          <a:p>
            <a:r>
              <a:rPr lang="mr-IN" dirty="0"/>
              <a:t>२)राहणीमाचा दर्जा </a:t>
            </a:r>
          </a:p>
          <a:p>
            <a:r>
              <a:rPr lang="mr-IN" dirty="0"/>
              <a:t>३)तांत्रिक बदल</a:t>
            </a:r>
          </a:p>
          <a:p>
            <a:r>
              <a:rPr lang="mr-IN" dirty="0"/>
              <a:t>४)उत्पादन घटकांचा पुरेपूर वापर </a:t>
            </a:r>
          </a:p>
          <a:p>
            <a:r>
              <a:rPr lang="mr-IN" dirty="0"/>
              <a:t>५)अनुकूल व्यापरसेस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६)सामाजिक कल्याण </a:t>
            </a:r>
          </a:p>
          <a:p>
            <a:r>
              <a:rPr lang="mr-IN" dirty="0"/>
              <a:t>७)सरकारच्या उत्पन्नात वाढ </a:t>
            </a:r>
          </a:p>
          <a:p>
            <a:r>
              <a:rPr lang="mr-IN" dirty="0"/>
              <a:t>८)अनुकूल व्यापारशर्ती</a:t>
            </a:r>
          </a:p>
          <a:p>
            <a:r>
              <a:rPr lang="mr-IN" dirty="0"/>
              <a:t>९)प्रगत शेती क्षेत्र</a:t>
            </a:r>
          </a:p>
          <a:p>
            <a:r>
              <a:rPr lang="mr-IN" dirty="0"/>
              <a:t>१०)औद्योगिकीकरण</a:t>
            </a:r>
          </a:p>
          <a:p>
            <a:r>
              <a:rPr lang="mr-IN" dirty="0"/>
              <a:t>११)मानवी साधनसंपत्तीचा उच्च दर्जा </a:t>
            </a:r>
          </a:p>
          <a:p>
            <a:r>
              <a:rPr lang="mr-IN" dirty="0"/>
              <a:t>१२)दारिद्र्य व उत्पन्नातील विषमतेचे उच्च्याटन</a:t>
            </a:r>
          </a:p>
          <a:p>
            <a:r>
              <a:rPr lang="mr-IN"/>
              <a:t>१३)गुंतवणुकीवर मोबदला 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OBSTACLES TO ECONOMIC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/>
              <a:t>प्रत्येक देश्याच्या आर्थिक विकासातील अडथळे वेगवेगळे असतात </a:t>
            </a:r>
          </a:p>
          <a:p>
            <a:r>
              <a:rPr lang="mr-IN" dirty="0"/>
              <a:t>कारण प्रत्येक देश्याच्या बाबतीतभौगोलिक,राजकीय सामाजिक परिस्थिती भिन्न असते </a:t>
            </a:r>
          </a:p>
          <a:p>
            <a:r>
              <a:rPr lang="mr-IN" dirty="0"/>
              <a:t>आर्थिक विकासतील अडथळे  सरांसरुपाने :</a:t>
            </a:r>
          </a:p>
          <a:p>
            <a:r>
              <a:rPr lang="mr-IN" dirty="0"/>
              <a:t>१)दारिद्राचे दुष्टचक्र:प्रा.नर्क्स मते-राष्ट्र गरीब आहे कारण ते गरीब आहे (</a:t>
            </a:r>
            <a:r>
              <a:rPr lang="en-US" dirty="0"/>
              <a:t>A Country is poor because it is poor)</a:t>
            </a:r>
          </a:p>
          <a:p>
            <a:r>
              <a:rPr lang="mr-IN" dirty="0"/>
              <a:t>दारिद्र्य हेच विकास मार्गातील अडथळा ठरते</a:t>
            </a:r>
          </a:p>
          <a:p>
            <a:r>
              <a:rPr lang="mr-IN" dirty="0"/>
              <a:t>प्रा.नर्क्स यांनी गरिबीचे हे दुष्टचक्र मागणी व पुरवठा या दोन्ही बाबतीत कसे प्रभावी ठरते याचे स्पष्टीकरण केले आहे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Concept of Economic Development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mr-IN" sz="2800" dirty="0"/>
              <a:t>आर्थिक विकासाची संकल्पना)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आर्थिक विकासाची संकल्पना</a:t>
            </a:r>
            <a:r>
              <a:rPr lang="en-US" dirty="0"/>
              <a:t> </a:t>
            </a:r>
            <a:r>
              <a:rPr lang="mr-IN" dirty="0"/>
              <a:t>अतिशय व्यापक व गुंतागुंतीची आहे </a:t>
            </a:r>
          </a:p>
          <a:p>
            <a:r>
              <a:rPr lang="mr-IN" dirty="0"/>
              <a:t>ती सतत चालत राहणारी प्रक्रिया आहे </a:t>
            </a:r>
          </a:p>
          <a:p>
            <a:r>
              <a:rPr lang="mr-IN" dirty="0"/>
              <a:t>आर्थिक विकासाचा प्रभाव समाजाच्या सर्व अंगावर पडत असतो </a:t>
            </a:r>
          </a:p>
          <a:p>
            <a:r>
              <a:rPr lang="mr-IN" dirty="0"/>
              <a:t>प्रत्येक देशाच्या सर्वांगीण विकासाचा विचार करताना आर्थिक,सामाजिक व राजकीय बाबींचा आढावा घेणे आवश्यक ठरते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r-IN" dirty="0"/>
              <a:t>मागणीच्या बाजूने:कमी उत्पन्न –कमी मागणी –कमी गुंतवणूक-कमी भांडवल-कमी उत्पादकता </a:t>
            </a:r>
          </a:p>
          <a:p>
            <a:r>
              <a:rPr lang="mr-IN" dirty="0"/>
              <a:t>पुरवठ्याच्या बाजूने –कमी उत्पन्न –कमी बचत –कमी गुतवणूक –कमी भांडवल –कमी उत्पादकता </a:t>
            </a:r>
          </a:p>
          <a:p>
            <a:r>
              <a:rPr lang="mr-IN" dirty="0"/>
              <a:t>२)बाजारातील अपूर्णता </a:t>
            </a:r>
          </a:p>
          <a:p>
            <a:r>
              <a:rPr lang="mr-IN" dirty="0"/>
              <a:t>३)भांडलसंचयचा अल्प वेग </a:t>
            </a:r>
          </a:p>
          <a:p>
            <a:r>
              <a:rPr lang="mr-IN" dirty="0"/>
              <a:t>४)परकीय राजवट </a:t>
            </a:r>
          </a:p>
          <a:p>
            <a:r>
              <a:rPr lang="mr-IN" dirty="0"/>
              <a:t>५)शेती आधरित अर्थव्यवस्था</a:t>
            </a:r>
          </a:p>
          <a:p>
            <a:r>
              <a:rPr lang="mr-IN" dirty="0"/>
              <a:t>६)वाढत्या लोकसंख्याचा  दबाव</a:t>
            </a:r>
          </a:p>
          <a:p>
            <a:r>
              <a:rPr lang="mr-IN" dirty="0"/>
              <a:t>७)आंतरराष्ट्रीय घटक </a:t>
            </a:r>
          </a:p>
          <a:p>
            <a:r>
              <a:rPr lang="mr-IN" dirty="0"/>
              <a:t>८)परकीय गुंतवणूक</a:t>
            </a:r>
          </a:p>
          <a:p>
            <a:r>
              <a:rPr lang="mr-IN" dirty="0"/>
              <a:t>९)विकासातील परावलंबित्व </a:t>
            </a:r>
          </a:p>
          <a:p>
            <a:r>
              <a:rPr lang="mr-IN" dirty="0"/>
              <a:t>१०)सामाजिक व सांकृतिक घटक </a:t>
            </a:r>
          </a:p>
          <a:p>
            <a:r>
              <a:rPr lang="mr-IN" dirty="0"/>
              <a:t>११) संघटन व्यवस्था </a:t>
            </a:r>
          </a:p>
          <a:p>
            <a:r>
              <a:rPr lang="mr-IN" dirty="0"/>
              <a:t>१२) शासन व्यवस्था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Meaning of economic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mr-IN" sz="2800" dirty="0"/>
              <a:t>१)प्रा.जी.एम.मेयर –“ज्यामुळे दीर्घकालात देश्याचे वास्तव दरडोई उत्पन्न वाढते अशी प्रक्रिया म्हणजे आर्थिक विकास होय ”</a:t>
            </a:r>
            <a:r>
              <a:rPr lang="en-US" sz="2800" dirty="0"/>
              <a:t> </a:t>
            </a:r>
            <a:r>
              <a:rPr lang="mr-IN" sz="2800" dirty="0"/>
              <a:t>(</a:t>
            </a:r>
            <a:r>
              <a:rPr lang="en-US" dirty="0"/>
              <a:t>Economic Development is the process whereby the real per capita income of a country increases over a long period of time)</a:t>
            </a:r>
          </a:p>
          <a:p>
            <a:r>
              <a:rPr lang="en-US" dirty="0"/>
              <a:t>In this concept three factor are included –</a:t>
            </a:r>
          </a:p>
          <a:p>
            <a:r>
              <a:rPr lang="mr-IN" dirty="0"/>
              <a:t>अ) आर्थिक विकास हि एक सातत्याने घडून     येणारी प्रक्रीयाआहे </a:t>
            </a:r>
          </a:p>
          <a:p>
            <a:r>
              <a:rPr lang="mr-IN" dirty="0"/>
              <a:t>ब)वास्तव राष्ट्रीय उत्पन्न आणि आर्थिक विकास यांचा जवळचा संबंध आहे </a:t>
            </a:r>
          </a:p>
          <a:p>
            <a:r>
              <a:rPr lang="mr-IN" dirty="0"/>
              <a:t>क)आर्थिक विकासाची प्रक्रिया टिकून राह्णेसाठी ती दीर्घकालपर्यंत चालू राहिली पाहिजे </a:t>
            </a:r>
          </a:p>
          <a:p>
            <a:r>
              <a:rPr lang="mr-IN" dirty="0"/>
              <a:t>२)ओकण आणि रिचर्डसन –</a:t>
            </a:r>
            <a:r>
              <a:rPr lang="en-US" dirty="0"/>
              <a:t>Economic Development may be defined  as a sustained regular improvement </a:t>
            </a:r>
            <a:r>
              <a:rPr lang="mr-IN" dirty="0"/>
              <a:t> </a:t>
            </a:r>
            <a:r>
              <a:rPr lang="en-US" dirty="0"/>
              <a:t>in well being which may be considered to be reflected in an increasing flow of goods and services(</a:t>
            </a:r>
            <a:r>
              <a:rPr lang="mr-IN" dirty="0"/>
              <a:t>आर्थिक विकास म्हणजे दीर्घकाल चालू राहणारी भौतिक कल्याणाची प्रगती ,की जिचा प्रत्यय समाजात प्राप्त होणाऱ्या वस्तू व सेवा यांच्या वाढत्या स्त्रोतात प्रतीत होते)</a:t>
            </a:r>
          </a:p>
          <a:p>
            <a:r>
              <a:rPr lang="mr-IN" dirty="0"/>
              <a:t>यीन तीन मुद्दे-१)आर्थिक विकास हि गतिमान आणि दीर्घकालीन प्रक्रिया आहे  २)आर्थिक विकासात समाज्याच्या भौतिक क्ल्याण्याची वाढ अभिप्रेत आहे ३)राष्ट्रीय उत्पादन हा भोतिक कल्यानाचा मापदंड आहे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dirty="0"/>
              <a:t>३)</a:t>
            </a:r>
            <a:r>
              <a:rPr lang="en-US" dirty="0"/>
              <a:t>U.N.O.</a:t>
            </a:r>
            <a:r>
              <a:rPr lang="mr-IN" dirty="0"/>
              <a:t>तज्ञ समिती-विकासाचा संबंध केवळ माणसाच्या भोतिक गरजाशी नसून तो त्याच्या जीवनाच्या सामाजिक ,सांस्क्रुतिक,संथात्म्क तसेच आर्थिक बदल आणि वृद्धी होय.(</a:t>
            </a:r>
            <a:r>
              <a:rPr lang="en-US" dirty="0"/>
              <a:t>Development concern not only man’s material needs but also the improvement of the social condition of his life , Development is there</a:t>
            </a:r>
            <a:r>
              <a:rPr lang="mr-IN" dirty="0"/>
              <a:t> </a:t>
            </a:r>
            <a:r>
              <a:rPr lang="en-US" dirty="0"/>
              <a:t>fore,</a:t>
            </a:r>
            <a:r>
              <a:rPr lang="mr-IN" dirty="0"/>
              <a:t> </a:t>
            </a:r>
            <a:r>
              <a:rPr lang="en-US" dirty="0"/>
              <a:t>not only economic growth ,but  growth plus change </a:t>
            </a:r>
            <a:r>
              <a:rPr lang="en-US" dirty="0" err="1"/>
              <a:t>social,cultural</a:t>
            </a:r>
            <a:r>
              <a:rPr lang="mr-IN" dirty="0"/>
              <a:t> </a:t>
            </a:r>
            <a:r>
              <a:rPr lang="en-US" dirty="0"/>
              <a:t>and institutional as well as economic.) </a:t>
            </a:r>
            <a:r>
              <a:rPr lang="mr-IN" dirty="0"/>
              <a:t>  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dirty="0"/>
              <a:t>या व्याख्येत जीवनाच्या विविध बाजूवर भर देण्यात आला असल्याने ती अधिक समर्पक आहे.</a:t>
            </a:r>
          </a:p>
          <a:p>
            <a:r>
              <a:rPr lang="mr-IN" dirty="0"/>
              <a:t>४)प्रा.किंडलबर्जर-”आर्थिक विकास हा आर्थिक प्रगतीचाच  एक भाग असून त्यात उत्पादनवाढीसाठी उत्पादन तंत्रातील बदल आणि संथात्म्क बदल अभिप्रेत आहेत.”</a:t>
            </a:r>
          </a:p>
          <a:p>
            <a:r>
              <a:rPr lang="mr-IN" dirty="0"/>
              <a:t>५)शुम्पिटर -”स्थितीशील अर्थव्यवस्थेत स्वयप्रेरनेने आपोआप आणि सतत घडून येण्याऱ्या गुणात्मक बदलाची प्रक्रिया म्हणजे आर्थिक विकास होय “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dirty="0"/>
              <a:t>६) आर्थर लेविस –”दरडोई उत्पन्न्तील वाढ म्हणजे आर्थिक विकास होय दरडोई उत्पन्नातील हि वाढ नैसर्गिक साधनसंपत्ती व मानवी व्यवहार अथवा मानवी प्रवृत्तीयावर अवलंबून असते” </a:t>
            </a:r>
          </a:p>
          <a:p>
            <a:r>
              <a:rPr lang="mr-IN" dirty="0"/>
              <a:t>७)बेंजामीनहिगिन्स –”दरडोई विकास म्हणजे राष्ट्रीय उत्पन्नात व दरडोई उत्पन्नात होणारी वाढ ,ज्याचा लाभ विविध क्षेत्रात व उत्पन्न गटात प्राप्त होतो व जी पुरेशा दीर्घकाळपर्यंत चालू राहून सतत वर्धिष्ण असते “ 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/>
              <a:t/>
            </a:r>
            <a:br>
              <a:rPr lang="mr-IN" dirty="0"/>
            </a:br>
            <a:r>
              <a:rPr lang="mr-IN" dirty="0"/>
              <a:t/>
            </a:r>
            <a:br>
              <a:rPr lang="mr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dirty="0"/>
              <a:t>८)लायबेनस्टाईन –”अर्थव्यवस्थेची वस्तू व सेवा उत्पन्न करण्याच्या दरडोई पात्रतेतील वाढ म्हणजे आर्थिक विकास होय”</a:t>
            </a:r>
          </a:p>
          <a:p>
            <a:r>
              <a:rPr lang="mr-IN" dirty="0"/>
              <a:t>वरील व्याखेवरून-आर्थिक विकासाचे स्पष्टीकरण सामन्यतःराष्ट्रीय उत्पन्नच्या संदर्भात केले आहे </a:t>
            </a:r>
          </a:p>
          <a:p>
            <a:r>
              <a:rPr lang="mr-IN" dirty="0"/>
              <a:t>आर्थिक विकासाचे लक्षणे(</a:t>
            </a:r>
            <a:r>
              <a:rPr lang="en-US" dirty="0"/>
              <a:t>Features of Economics Development)</a:t>
            </a:r>
          </a:p>
          <a:p>
            <a:r>
              <a:rPr lang="mr-IN" dirty="0"/>
              <a:t>१.गतीशील प्रक्रिया </a:t>
            </a:r>
          </a:p>
          <a:p>
            <a:r>
              <a:rPr lang="mr-IN" dirty="0"/>
              <a:t>२.दीर्घकालीन प्रक्रीया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r-IN" sz="2800" dirty="0"/>
              <a:t>३) समग्र प्रक्रिया</a:t>
            </a:r>
            <a:br>
              <a:rPr lang="mr-IN" sz="2800" dirty="0"/>
            </a:br>
            <a:r>
              <a:rPr lang="mr-IN" sz="2800" dirty="0"/>
              <a:t>४)आर्थिक वृद्धी </a:t>
            </a:r>
            <a:br>
              <a:rPr lang="mr-IN" sz="2800" dirty="0"/>
            </a:br>
            <a:r>
              <a:rPr lang="mr-IN" sz="2800" dirty="0"/>
              <a:t>५)संख्यात्मक व गुणात्मक बदल </a:t>
            </a:r>
            <a:br>
              <a:rPr lang="mr-IN" sz="2800" dirty="0"/>
            </a:br>
            <a:r>
              <a:rPr lang="mr-IN" sz="2800" dirty="0"/>
              <a:t>६)अर्थिकेतर बदल </a:t>
            </a:r>
            <a:br>
              <a:rPr lang="mr-IN" sz="2800" dirty="0"/>
            </a:br>
            <a:r>
              <a:rPr lang="mr-IN" sz="2800" dirty="0"/>
              <a:t>७)तांत्रिक प्रगती </a:t>
            </a:r>
            <a:br>
              <a:rPr lang="mr-IN" sz="2800" dirty="0"/>
            </a:br>
            <a:r>
              <a:rPr lang="mr-IN" sz="2800" dirty="0"/>
              <a:t>८)राहणीमानाच्या दर्जात सुधारणा </a:t>
            </a:r>
            <a:br>
              <a:rPr lang="mr-IN" sz="2800" dirty="0"/>
            </a:br>
            <a:r>
              <a:rPr lang="mr-IN" sz="2800" dirty="0"/>
              <a:t>९)उत्पन्नाचे न्याय्य</a:t>
            </a:r>
            <a:r>
              <a:rPr lang="en-US" sz="2800" dirty="0"/>
              <a:t> </a:t>
            </a:r>
            <a:r>
              <a:rPr lang="mr-IN" sz="2800" dirty="0"/>
              <a:t>वाटप</a:t>
            </a:r>
            <a:br>
              <a:rPr lang="mr-IN" sz="2800" dirty="0"/>
            </a:br>
            <a:r>
              <a:rPr lang="mr-IN" sz="2800" dirty="0"/>
              <a:t>१०)जीवनमानाच्या दर्जात सुधारणा </a:t>
            </a:r>
            <a:br>
              <a:rPr lang="mr-IN" sz="2800" dirty="0"/>
            </a:br>
            <a:r>
              <a:rPr lang="mr-IN" sz="2800" dirty="0"/>
              <a:t>११)साधनसामुग्रीचा योग्य वापर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Economic Growth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dirty="0"/>
              <a:t>जगातील देशांचे वर्गीकरण-विकसित व अविकसित </a:t>
            </a:r>
          </a:p>
          <a:p>
            <a:r>
              <a:rPr lang="mr-IN" dirty="0"/>
              <a:t>आर्थिक विकास व आर्थिक वाढ हे दोन्ही देशांचे समान उद्दिष्टअसते </a:t>
            </a:r>
          </a:p>
          <a:p>
            <a:r>
              <a:rPr lang="mr-IN" dirty="0"/>
              <a:t>अविकसित देशाकडेमनुष्यबळव नैसर्गिक साधनसंपत्ती असते </a:t>
            </a:r>
          </a:p>
          <a:p>
            <a:r>
              <a:rPr lang="mr-IN" dirty="0"/>
              <a:t>मात्र प्रगत तंत्रज्ञान व भांडवल अभाव असतो </a:t>
            </a:r>
          </a:p>
          <a:p>
            <a:r>
              <a:rPr lang="mr-IN" dirty="0"/>
              <a:t>अविकसित देशाचेप्रमुख उद्दिष्ट-दारिद्र्याचेदुष्टचक्रभेदून देशाला विकासाच्या वाटेवर आणेने हे असते </a:t>
            </a:r>
          </a:p>
          <a:p>
            <a:r>
              <a:rPr lang="mr-IN" dirty="0"/>
              <a:t>   </a:t>
            </a:r>
            <a:endParaRPr lang="en-US" dirty="0"/>
          </a:p>
        </p:txBody>
      </p:sp>
    </p:spTree>
  </p:cSld>
  <p:clrMapOvr>
    <a:masterClrMapping/>
  </p:clrMapOvr>
  <p:transition>
    <p:pull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1831</TotalTime>
  <Words>1081</Words>
  <Application>Microsoft Office PowerPoint</Application>
  <PresentationFormat>On-screen Show (4:3)</PresentationFormat>
  <Paragraphs>117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Slide 1</vt:lpstr>
      <vt:lpstr>Concept of Economic Development  (आर्थिक विकासाची संकल्पना)</vt:lpstr>
      <vt:lpstr>Meaning of economic development</vt:lpstr>
      <vt:lpstr>Slide 4</vt:lpstr>
      <vt:lpstr>Slide 5</vt:lpstr>
      <vt:lpstr>Slide 6</vt:lpstr>
      <vt:lpstr>  </vt:lpstr>
      <vt:lpstr>Slide 8</vt:lpstr>
      <vt:lpstr>Economic Growth </vt:lpstr>
      <vt:lpstr>Slide 10</vt:lpstr>
      <vt:lpstr>Slide 11</vt:lpstr>
      <vt:lpstr>Slide 12</vt:lpstr>
      <vt:lpstr>Difference between Economic Development &amp;Economic Growth</vt:lpstr>
      <vt:lpstr>Slide 14</vt:lpstr>
      <vt:lpstr>Slide 15</vt:lpstr>
      <vt:lpstr>Slide 16</vt:lpstr>
      <vt:lpstr>Indicat0rs of Economic Development (आर्थिक विकासाचे निर्देशांक )</vt:lpstr>
      <vt:lpstr>Slide 18</vt:lpstr>
      <vt:lpstr>OBSTACLES TO ECONOMIC DEVELOPMENT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B.J.KADAM</cp:lastModifiedBy>
  <cp:revision>323</cp:revision>
  <dcterms:created xsi:type="dcterms:W3CDTF">2006-08-16T00:00:00Z</dcterms:created>
  <dcterms:modified xsi:type="dcterms:W3CDTF">2019-11-08T15:15:15Z</dcterms:modified>
</cp:coreProperties>
</file>