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0" r:id="rId2"/>
    <p:sldId id="301" r:id="rId3"/>
    <p:sldId id="302" r:id="rId4"/>
    <p:sldId id="303" r:id="rId5"/>
    <p:sldId id="258" r:id="rId6"/>
    <p:sldId id="259" r:id="rId7"/>
    <p:sldId id="260" r:id="rId8"/>
    <p:sldId id="263" r:id="rId9"/>
    <p:sldId id="261" r:id="rId10"/>
    <p:sldId id="262" r:id="rId11"/>
    <p:sldId id="264" r:id="rId12"/>
    <p:sldId id="265" r:id="rId13"/>
    <p:sldId id="266"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6" r:id="rId32"/>
    <p:sldId id="285"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17DBA08-9590-4607-90EE-9B9F9594BACD}" type="datetimeFigureOut">
              <a:rPr lang="en-US" smtClean="0"/>
              <a:pPr/>
              <a:t>08/11/2019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577CE4C-00AC-4D37-A705-5232B355C8D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7DBA08-9590-4607-90EE-9B9F9594BACD}" type="datetimeFigureOut">
              <a:rPr lang="en-US" smtClean="0"/>
              <a:pPr/>
              <a:t>08/11/2019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77CE4C-00AC-4D37-A705-5232B355C8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7DBA08-9590-4607-90EE-9B9F9594BACD}" type="datetimeFigureOut">
              <a:rPr lang="en-US" smtClean="0"/>
              <a:pPr/>
              <a:t>08/11/2019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77CE4C-00AC-4D37-A705-5232B355C8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7DBA08-9590-4607-90EE-9B9F9594BACD}" type="datetimeFigureOut">
              <a:rPr lang="en-US" smtClean="0"/>
              <a:pPr/>
              <a:t>08/11/2019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77CE4C-00AC-4D37-A705-5232B355C8D3}"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17DBA08-9590-4607-90EE-9B9F9594BACD}" type="datetimeFigureOut">
              <a:rPr lang="en-US" smtClean="0"/>
              <a:pPr/>
              <a:t>08/11/2019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77CE4C-00AC-4D37-A705-5232B355C8D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17DBA08-9590-4607-90EE-9B9F9594BACD}" type="datetimeFigureOut">
              <a:rPr lang="en-US" smtClean="0"/>
              <a:pPr/>
              <a:t>08/11/2019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77CE4C-00AC-4D37-A705-5232B355C8D3}"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17DBA08-9590-4607-90EE-9B9F9594BACD}" type="datetimeFigureOut">
              <a:rPr lang="en-US" smtClean="0"/>
              <a:pPr/>
              <a:t>08/11/2019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577CE4C-00AC-4D37-A705-5232B355C8D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17DBA08-9590-4607-90EE-9B9F9594BACD}" type="datetimeFigureOut">
              <a:rPr lang="en-US" smtClean="0"/>
              <a:pPr/>
              <a:t>08/11/2019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577CE4C-00AC-4D37-A705-5232B355C8D3}"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17DBA08-9590-4607-90EE-9B9F9594BACD}" type="datetimeFigureOut">
              <a:rPr lang="en-US" smtClean="0"/>
              <a:pPr/>
              <a:t>08/11/2019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577CE4C-00AC-4D37-A705-5232B355C8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17DBA08-9590-4607-90EE-9B9F9594BACD}" type="datetimeFigureOut">
              <a:rPr lang="en-US" smtClean="0"/>
              <a:pPr/>
              <a:t>08/11/2019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77CE4C-00AC-4D37-A705-5232B355C8D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17DBA08-9590-4607-90EE-9B9F9594BACD}" type="datetimeFigureOut">
              <a:rPr lang="en-US" smtClean="0"/>
              <a:pPr/>
              <a:t>08/11/2019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577CE4C-00AC-4D37-A705-5232B355C8D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17DBA08-9590-4607-90EE-9B9F9594BACD}" type="datetimeFigureOut">
              <a:rPr lang="en-US" smtClean="0"/>
              <a:pPr/>
              <a:t>08/11/2019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577CE4C-00AC-4D37-A705-5232B355C8D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2" algn="r"/>
            <a:endParaRPr lang="en-US" sz="2800" dirty="0" smtClean="0"/>
          </a:p>
          <a:p>
            <a:pPr lvl="2" algn="r"/>
            <a:endParaRPr lang="en-US" sz="2800" dirty="0"/>
          </a:p>
          <a:p>
            <a:pPr lvl="2" algn="r"/>
            <a:endParaRPr lang="en-US" sz="2800" dirty="0" smtClean="0"/>
          </a:p>
          <a:p>
            <a:pPr lvl="2" algn="r"/>
            <a:endParaRPr lang="en-US" sz="2800" dirty="0"/>
          </a:p>
          <a:p>
            <a:pPr marL="630936" lvl="2" indent="0" algn="ctr">
              <a:buNone/>
            </a:pPr>
            <a:r>
              <a:rPr lang="en-US" sz="3600" dirty="0" smtClean="0">
                <a:latin typeface="Times New Roman" pitchFamily="18" charset="0"/>
                <a:cs typeface="Times New Roman" pitchFamily="18" charset="0"/>
              </a:rPr>
              <a:t>SHRI. J.A. YADAV</a:t>
            </a:r>
          </a:p>
          <a:p>
            <a:pPr marL="630936" lvl="2" indent="0" algn="ctr">
              <a:buNone/>
            </a:pPr>
            <a:r>
              <a:rPr lang="en-US" sz="2000" dirty="0" smtClean="0">
                <a:latin typeface="Times New Roman" pitchFamily="18" charset="0"/>
                <a:cs typeface="Times New Roman" pitchFamily="18" charset="0"/>
              </a:rPr>
              <a:t>Department of Economics</a:t>
            </a:r>
          </a:p>
          <a:p>
            <a:pPr marL="630936" lvl="2" indent="0" algn="ctr">
              <a:buNone/>
            </a:pPr>
            <a:r>
              <a:rPr lang="en-US" sz="2000" dirty="0" smtClean="0">
                <a:latin typeface="Times New Roman" pitchFamily="18" charset="0"/>
                <a:cs typeface="Times New Roman" pitchFamily="18" charset="0"/>
              </a:rPr>
              <a:t>P.D.V.P. College, Tasgaon</a:t>
            </a:r>
            <a:endParaRPr lang="en-US" sz="20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US" dirty="0" smtClean="0">
                <a:latin typeface="Times New Roman" pitchFamily="18" charset="0"/>
                <a:cs typeface="Times New Roman" pitchFamily="18" charset="0"/>
              </a:rPr>
              <a:t>Indian Economy At a Glance</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3322730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But, according to Dalton: “It is not true that every tax is an evil.”</a:t>
            </a:r>
          </a:p>
          <a:p>
            <a:r>
              <a:rPr lang="en-US" dirty="0" smtClean="0"/>
              <a:t>For example, taxes on narcotic drugs, alcohol and other intoxicants reduce consumption of such commodities, which are injurious to health and good to the society.</a:t>
            </a:r>
          </a:p>
          <a:p>
            <a:r>
              <a:rPr lang="en-US" dirty="0" smtClean="0"/>
              <a:t>Likewise, public expenditure is good. State expenditure on agriculture, industries public health, education, justice etc. cannot be regarded unproductive, as such expenditure increases economic and social welfare</a:t>
            </a:r>
          </a:p>
          <a:p>
            <a:r>
              <a:rPr lang="en-US" dirty="0" smtClean="0"/>
              <a:t>Prof. Dalton: “It is not true that all public expenditure is good.” Expenditure on unnecessary ways is an </a:t>
            </a:r>
            <a:r>
              <a:rPr lang="en-US" dirty="0" err="1" smtClean="0"/>
              <a:t>abvious</a:t>
            </a:r>
            <a:r>
              <a:rPr lang="en-US" dirty="0" smtClean="0"/>
              <a:t> evil.”</a:t>
            </a:r>
            <a:endParaRPr lang="en-US" dirty="0"/>
          </a:p>
        </p:txBody>
      </p:sp>
      <p:sp>
        <p:nvSpPr>
          <p:cNvPr id="2" name="Title 1"/>
          <p:cNvSpPr>
            <a:spLocks noGrp="1"/>
          </p:cNvSpPr>
          <p:nvPr>
            <p:ph type="title"/>
          </p:nvPr>
        </p:nvSpPr>
        <p:spPr/>
        <p:txBody>
          <a:bodyPr>
            <a:normAutofit fontScale="90000"/>
          </a:bodyPr>
          <a:lstStyle/>
          <a:p>
            <a:pPr algn="ctr"/>
            <a:r>
              <a:rPr lang="en-US" sz="3600" dirty="0" smtClean="0"/>
              <a:t>Principle of Maximum Social Advantage</a:t>
            </a:r>
            <a:endParaRPr lang="en-US"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The principle of Maximum social advantage is the ‘Principle of Public Finance’. It is the fundamental rule, which should determine fiscal operations of the government. This principle is formulated and popularized by </a:t>
            </a:r>
            <a:r>
              <a:rPr lang="en-US" b="1" dirty="0" smtClean="0"/>
              <a:t>Dr. Dalton and Prof. </a:t>
            </a:r>
            <a:r>
              <a:rPr lang="en-US" b="1" dirty="0" err="1" smtClean="0"/>
              <a:t>Pigou</a:t>
            </a:r>
            <a:r>
              <a:rPr lang="en-US" b="1" dirty="0" smtClean="0"/>
              <a:t>. </a:t>
            </a:r>
            <a:r>
              <a:rPr lang="en-US" dirty="0" smtClean="0"/>
              <a:t>Dr. Dalton calls it as the principle of maximum social advantage and Prof. </a:t>
            </a:r>
            <a:r>
              <a:rPr lang="en-US" dirty="0" err="1" smtClean="0"/>
              <a:t>Pigou</a:t>
            </a:r>
            <a:r>
              <a:rPr lang="en-US" dirty="0" smtClean="0"/>
              <a:t> as principle of Maximum Aggregate Welfare.</a:t>
            </a:r>
          </a:p>
          <a:p>
            <a:r>
              <a:rPr lang="en-US" dirty="0" smtClean="0"/>
              <a:t>The principle provides guidance to the govt. regarding public revenue and public expenditure or public finance operations so as to maximize social advantage or welfare.</a:t>
            </a:r>
            <a:endParaRPr lang="en-US" dirty="0"/>
          </a:p>
        </p:txBody>
      </p:sp>
      <p:sp>
        <p:nvSpPr>
          <p:cNvPr id="2" name="Title 1"/>
          <p:cNvSpPr>
            <a:spLocks noGrp="1"/>
          </p:cNvSpPr>
          <p:nvPr>
            <p:ph type="title"/>
          </p:nvPr>
        </p:nvSpPr>
        <p:spPr/>
        <p:txBody>
          <a:bodyPr>
            <a:normAutofit fontScale="90000"/>
          </a:bodyPr>
          <a:lstStyle/>
          <a:p>
            <a:r>
              <a:rPr lang="en-US" sz="3600" dirty="0" smtClean="0"/>
              <a:t>Principle of Maximum Social Advantage</a:t>
            </a:r>
            <a:endParaRPr lang="en-US"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Principle say that, the government should collect revenue and spend it to maximize the welfare of the people. When govt. Imposes taxes, some disutility is created. But when it spends the money, there is some gain in utility. The government should adjust the revenue and expenditure in such a way that utility is maximized and disutility is minimized. </a:t>
            </a:r>
            <a:endParaRPr lang="en-US" dirty="0"/>
          </a:p>
        </p:txBody>
      </p:sp>
      <p:sp>
        <p:nvSpPr>
          <p:cNvPr id="2" name="Title 1"/>
          <p:cNvSpPr>
            <a:spLocks noGrp="1"/>
          </p:cNvSpPr>
          <p:nvPr>
            <p:ph type="title"/>
          </p:nvPr>
        </p:nvSpPr>
        <p:spPr/>
        <p:txBody>
          <a:bodyPr/>
          <a:lstStyle/>
          <a:p>
            <a:r>
              <a:rPr lang="en-US" dirty="0" smtClean="0"/>
              <a:t>Conti……</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b="1" dirty="0" smtClean="0"/>
              <a:t>Extent of Public Revenue and Expenditure</a:t>
            </a:r>
            <a:r>
              <a:rPr lang="en-US" dirty="0" smtClean="0"/>
              <a:t>:</a:t>
            </a:r>
          </a:p>
          <a:p>
            <a:endParaRPr lang="en-US" dirty="0" smtClean="0"/>
          </a:p>
          <a:p>
            <a:pPr algn="just"/>
            <a:r>
              <a:rPr lang="en-US" dirty="0" smtClean="0"/>
              <a:t>With every additional unit of tax raised, the burden of sacrifice will go on increasing and the amount of benefit will go on decreasing. The government should stop at that point where the benefit derived from a unit of money spent by the government will be equal to the sacrifice imposed in raising that unit of revenue. It is the optimum point of public finance operations. They should be up to the point, where the marginal utility due to public expenditure is equal to the marginal disutility due to public expenditure is equal to the marginal disutility due to taxation or public revenue. It can be presented diagrammatically as follow</a:t>
            </a:r>
            <a:endParaRPr lang="en-US" dirty="0"/>
          </a:p>
        </p:txBody>
      </p:sp>
      <p:sp>
        <p:nvSpPr>
          <p:cNvPr id="2" name="Title 1"/>
          <p:cNvSpPr>
            <a:spLocks noGrp="1"/>
          </p:cNvSpPr>
          <p:nvPr>
            <p:ph type="title"/>
          </p:nvPr>
        </p:nvSpPr>
        <p:spPr/>
        <p:txBody>
          <a:bodyPr/>
          <a:lstStyle/>
          <a:p>
            <a:r>
              <a:rPr lang="en-US" dirty="0" smtClean="0"/>
              <a:t>Conti……</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b="1" dirty="0" smtClean="0"/>
              <a:t>Distribution of Revenue</a:t>
            </a:r>
            <a:r>
              <a:rPr lang="en-US" dirty="0" smtClean="0"/>
              <a:t>: The revenue should be so distributed by the govt. among different uses that the marginal return or benefit of satisfaction is the  same for all of them. It is the principle of </a:t>
            </a:r>
            <a:r>
              <a:rPr lang="en-US" dirty="0" err="1" smtClean="0"/>
              <a:t>equi</a:t>
            </a:r>
            <a:r>
              <a:rPr lang="en-US" dirty="0" smtClean="0"/>
              <a:t>-marginal utility or maximum satisfaction applied to public finance. Suppose, the marginal utility of expenditure on agriculture is greater than on </a:t>
            </a:r>
            <a:r>
              <a:rPr lang="en-US" dirty="0" err="1" smtClean="0"/>
              <a:t>defence</a:t>
            </a:r>
            <a:r>
              <a:rPr lang="en-US" dirty="0" smtClean="0"/>
              <a:t>, the expenditure on agriculture would give greater satisfaction than </a:t>
            </a:r>
            <a:r>
              <a:rPr lang="en-US" dirty="0" err="1" smtClean="0"/>
              <a:t>defence</a:t>
            </a:r>
            <a:r>
              <a:rPr lang="en-US" dirty="0" smtClean="0"/>
              <a:t>. Hence, the revenue should be transferred from </a:t>
            </a:r>
            <a:r>
              <a:rPr lang="en-US" dirty="0" err="1" smtClean="0"/>
              <a:t>defence</a:t>
            </a:r>
            <a:r>
              <a:rPr lang="en-US" dirty="0" smtClean="0"/>
              <a:t> to agriculture till the marginal utilities in both uses are the same. </a:t>
            </a:r>
            <a:endParaRPr lang="en-US" dirty="0"/>
          </a:p>
        </p:txBody>
      </p:sp>
      <p:sp>
        <p:nvSpPr>
          <p:cNvPr id="2" name="Title 1"/>
          <p:cNvSpPr>
            <a:spLocks noGrp="1"/>
          </p:cNvSpPr>
          <p:nvPr>
            <p:ph type="title"/>
          </p:nvPr>
        </p:nvSpPr>
        <p:spPr/>
        <p:txBody>
          <a:bodyPr/>
          <a:lstStyle/>
          <a:p>
            <a:r>
              <a:rPr lang="en-US" dirty="0" smtClean="0"/>
              <a:t>Conti…..</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b="1" dirty="0" smtClean="0"/>
              <a:t>Distribution of Taxation Burden</a:t>
            </a:r>
            <a:r>
              <a:rPr lang="en-US" dirty="0" smtClean="0"/>
              <a:t>: The burden of taxation on different sources should be distributed according to the principle of least sacrifice. It should be distributed on different sources that marginal sacrifice of each source is the same. If the utility of last rupee paid by A is less than that of the last rupee paid by B, taxing of B, should reduce and that of A should increase till the marginal sacrifice of the last rupee of both A and B is the same.</a:t>
            </a:r>
            <a:endParaRPr lang="en-US" dirty="0"/>
          </a:p>
        </p:txBody>
      </p:sp>
      <p:sp>
        <p:nvSpPr>
          <p:cNvPr id="2" name="Title 1"/>
          <p:cNvSpPr>
            <a:spLocks noGrp="1"/>
          </p:cNvSpPr>
          <p:nvPr>
            <p:ph type="title"/>
          </p:nvPr>
        </p:nvSpPr>
        <p:spPr/>
        <p:txBody>
          <a:bodyPr/>
          <a:lstStyle/>
          <a:p>
            <a:r>
              <a:rPr lang="en-US" dirty="0" smtClean="0"/>
              <a:t>Conti…..</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dirty="0" smtClean="0"/>
              <a:t> There are three fundamental principles:</a:t>
            </a:r>
          </a:p>
          <a:p>
            <a:pPr algn="just"/>
            <a:r>
              <a:rPr lang="en-US" dirty="0" smtClean="0"/>
              <a:t>Public expenditure should be carried on up to the point where the marginal social benefit is equal to the marginal social sacrifice.</a:t>
            </a:r>
          </a:p>
          <a:p>
            <a:pPr algn="just"/>
            <a:r>
              <a:rPr lang="en-US" dirty="0" smtClean="0"/>
              <a:t>Public revenue should be distributed on different needs of expenditure that the marginal social benefit or return of satisfaction from each of them is equal.</a:t>
            </a:r>
          </a:p>
          <a:p>
            <a:pPr algn="just"/>
            <a:r>
              <a:rPr lang="en-US" dirty="0" smtClean="0"/>
              <a:t>The taxes should be distributed in such a way that the marginal utility of money or marginal social sacrifice paid in taxation is equal to all taxpayers.</a:t>
            </a:r>
            <a:endParaRPr lang="en-US" dirty="0"/>
          </a:p>
        </p:txBody>
      </p:sp>
      <p:sp>
        <p:nvSpPr>
          <p:cNvPr id="2" name="Title 1"/>
          <p:cNvSpPr>
            <a:spLocks noGrp="1"/>
          </p:cNvSpPr>
          <p:nvPr>
            <p:ph type="title"/>
          </p:nvPr>
        </p:nvSpPr>
        <p:spPr/>
        <p:txBody>
          <a:bodyPr>
            <a:noAutofit/>
          </a:bodyPr>
          <a:lstStyle/>
          <a:p>
            <a:r>
              <a:rPr lang="en-US" sz="3200" b="1" dirty="0" smtClean="0"/>
              <a:t>How Maximum Social Advantage is Achieved</a:t>
            </a:r>
            <a:r>
              <a:rPr lang="en-US" sz="3200" dirty="0" smtClean="0"/>
              <a:t>?</a:t>
            </a:r>
            <a:endParaRPr lang="en-US"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Preservation of the Community</a:t>
            </a:r>
          </a:p>
          <a:p>
            <a:r>
              <a:rPr lang="en-US" dirty="0" smtClean="0"/>
              <a:t>Improvements in Production</a:t>
            </a:r>
          </a:p>
          <a:p>
            <a:r>
              <a:rPr lang="en-US" dirty="0" smtClean="0"/>
              <a:t>Improvement in Distribution</a:t>
            </a:r>
          </a:p>
          <a:p>
            <a:r>
              <a:rPr lang="en-US" dirty="0" smtClean="0"/>
              <a:t>Stability and full employment</a:t>
            </a:r>
          </a:p>
          <a:p>
            <a:r>
              <a:rPr lang="en-US" dirty="0" smtClean="0"/>
              <a:t>Provision of Future</a:t>
            </a:r>
          </a:p>
          <a:p>
            <a:endParaRPr lang="en-US" dirty="0"/>
          </a:p>
        </p:txBody>
      </p:sp>
      <p:sp>
        <p:nvSpPr>
          <p:cNvPr id="2" name="Title 1"/>
          <p:cNvSpPr>
            <a:spLocks noGrp="1"/>
          </p:cNvSpPr>
          <p:nvPr>
            <p:ph type="title"/>
          </p:nvPr>
        </p:nvSpPr>
        <p:spPr/>
        <p:txBody>
          <a:bodyPr>
            <a:normAutofit fontScale="90000"/>
          </a:bodyPr>
          <a:lstStyle/>
          <a:p>
            <a:pPr algn="ctr"/>
            <a:r>
              <a:rPr lang="en-US" dirty="0" smtClean="0"/>
              <a:t>Tests of Social Advantage/ Parameters: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It is very difficult for the govt. to balance the marginal disutility and marginal utility</a:t>
            </a:r>
          </a:p>
          <a:p>
            <a:r>
              <a:rPr lang="en-US" dirty="0" smtClean="0"/>
              <a:t>The concepts of marginal social sacrifice and marginal social benefit are vague and difficult to understand</a:t>
            </a:r>
          </a:p>
          <a:p>
            <a:r>
              <a:rPr lang="en-US" dirty="0" smtClean="0"/>
              <a:t>This principle cannot be applied to each and every activity of the government.</a:t>
            </a:r>
          </a:p>
          <a:p>
            <a:r>
              <a:rPr lang="en-US" dirty="0" smtClean="0"/>
              <a:t>This principle cannot be applied to special welfare programme for the poor people.</a:t>
            </a:r>
          </a:p>
          <a:p>
            <a:r>
              <a:rPr lang="en-US" dirty="0" smtClean="0"/>
              <a:t>The development of the backward regions or areas cannot be achieved by incurring more expenditure as per this principle.</a:t>
            </a:r>
            <a:endParaRPr lang="en-US" dirty="0"/>
          </a:p>
        </p:txBody>
      </p:sp>
      <p:sp>
        <p:nvSpPr>
          <p:cNvPr id="2" name="Title 1"/>
          <p:cNvSpPr>
            <a:spLocks noGrp="1"/>
          </p:cNvSpPr>
          <p:nvPr>
            <p:ph type="title"/>
          </p:nvPr>
        </p:nvSpPr>
        <p:spPr/>
        <p:txBody>
          <a:bodyPr/>
          <a:lstStyle/>
          <a:p>
            <a:r>
              <a:rPr lang="en-US" dirty="0" smtClean="0"/>
              <a:t>Limitations on Principle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US" b="1" dirty="0" smtClean="0"/>
              <a:t>Adams</a:t>
            </a:r>
            <a:r>
              <a:rPr lang="en-US" dirty="0" smtClean="0"/>
              <a:t>: “A tax is a contribution from citizens for the support of the state.”</a:t>
            </a:r>
          </a:p>
          <a:p>
            <a:pPr algn="just"/>
            <a:r>
              <a:rPr lang="en-US" b="1" dirty="0" smtClean="0"/>
              <a:t>Seligman</a:t>
            </a:r>
            <a:r>
              <a:rPr lang="en-US" dirty="0" smtClean="0"/>
              <a:t>: “A tax is a compulsory payment from a person to the government to defray the expenses incurred in the common interests of all without reference to special benefits conferred.”</a:t>
            </a:r>
          </a:p>
          <a:p>
            <a:pPr algn="just"/>
            <a:r>
              <a:rPr lang="en-US" b="1" dirty="0" err="1" smtClean="0"/>
              <a:t>Bastable</a:t>
            </a:r>
            <a:r>
              <a:rPr lang="en-US" dirty="0" smtClean="0"/>
              <a:t>: “A tax is a compulsory contribution of the wealth of a person or body of persons for the service or the public powers.”</a:t>
            </a:r>
          </a:p>
          <a:p>
            <a:pPr algn="just"/>
            <a:r>
              <a:rPr lang="en-US" b="1" dirty="0" smtClean="0"/>
              <a:t>Dalton</a:t>
            </a:r>
            <a:r>
              <a:rPr lang="en-US" dirty="0" smtClean="0"/>
              <a:t>: “ A tax is a compulsory contribution imposed by a public authority irrespective of the exact amount of service rendered to the tax payer in return and not imposed as a penalty for any legal offence.”</a:t>
            </a:r>
            <a:endParaRPr lang="en-US" dirty="0"/>
          </a:p>
        </p:txBody>
      </p:sp>
      <p:sp>
        <p:nvSpPr>
          <p:cNvPr id="2" name="Title 1"/>
          <p:cNvSpPr>
            <a:spLocks noGrp="1"/>
          </p:cNvSpPr>
          <p:nvPr>
            <p:ph type="title"/>
          </p:nvPr>
        </p:nvSpPr>
        <p:spPr/>
        <p:txBody>
          <a:bodyPr/>
          <a:lstStyle/>
          <a:p>
            <a:r>
              <a:rPr lang="en-US" dirty="0" smtClean="0"/>
              <a:t>Taxation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Total Area of Country: 3287263 sq.km</a:t>
            </a:r>
          </a:p>
          <a:p>
            <a:r>
              <a:rPr lang="en-US" dirty="0" smtClean="0"/>
              <a:t>Percentage of World Area: 2.42% (7</a:t>
            </a:r>
            <a:r>
              <a:rPr lang="en-US" baseline="30000" dirty="0" smtClean="0"/>
              <a:t>th</a:t>
            </a:r>
            <a:r>
              <a:rPr lang="en-US" dirty="0" smtClean="0"/>
              <a:t> place)</a:t>
            </a:r>
          </a:p>
          <a:p>
            <a:r>
              <a:rPr lang="en-US" dirty="0" smtClean="0"/>
              <a:t>Forest and Tree Cover Area: 782871 sq. km (23.81% of the total area)</a:t>
            </a:r>
          </a:p>
          <a:p>
            <a:r>
              <a:rPr lang="en-US" dirty="0" smtClean="0"/>
              <a:t>Total Forest cover area: 692027 sq.km</a:t>
            </a:r>
          </a:p>
          <a:p>
            <a:r>
              <a:rPr lang="en-US" dirty="0" smtClean="0"/>
              <a:t>Agricultural Area: 141.23 million hectares (43% of total)</a:t>
            </a:r>
          </a:p>
          <a:p>
            <a:r>
              <a:rPr lang="en-US" dirty="0" smtClean="0"/>
              <a:t>Irrigated area: 40% of net sown area</a:t>
            </a:r>
          </a:p>
          <a:p>
            <a:r>
              <a:rPr lang="en-US" dirty="0" err="1" smtClean="0"/>
              <a:t>Rainfed</a:t>
            </a:r>
            <a:r>
              <a:rPr lang="en-US" dirty="0" smtClean="0"/>
              <a:t> Area as % of net sown area: 55%</a:t>
            </a:r>
          </a:p>
          <a:p>
            <a:r>
              <a:rPr lang="en-US" dirty="0" smtClean="0"/>
              <a:t>Largest State (</a:t>
            </a:r>
            <a:r>
              <a:rPr lang="en-US" dirty="0" err="1" smtClean="0"/>
              <a:t>Areawise</a:t>
            </a:r>
            <a:r>
              <a:rPr lang="en-US" dirty="0" smtClean="0"/>
              <a:t>) Rajasthan</a:t>
            </a:r>
          </a:p>
          <a:p>
            <a:r>
              <a:rPr lang="en-US" dirty="0" smtClean="0"/>
              <a:t>Smallest State (</a:t>
            </a:r>
            <a:r>
              <a:rPr lang="en-US" dirty="0" err="1" smtClean="0"/>
              <a:t>Areawise</a:t>
            </a:r>
            <a:r>
              <a:rPr lang="en-US" dirty="0" smtClean="0"/>
              <a:t>) Goa</a:t>
            </a:r>
            <a:endParaRPr lang="en-US" dirty="0"/>
          </a:p>
        </p:txBody>
      </p:sp>
      <p:sp>
        <p:nvSpPr>
          <p:cNvPr id="3" name="Title 2"/>
          <p:cNvSpPr>
            <a:spLocks noGrp="1"/>
          </p:cNvSpPr>
          <p:nvPr>
            <p:ph type="title"/>
          </p:nvPr>
        </p:nvSpPr>
        <p:spPr/>
        <p:txBody>
          <a:bodyPr/>
          <a:lstStyle/>
          <a:p>
            <a:pPr algn="ctr"/>
            <a:r>
              <a:rPr lang="en-US" dirty="0" smtClean="0"/>
              <a:t>A Few Facts</a:t>
            </a:r>
            <a:endParaRPr lang="en-US" dirty="0"/>
          </a:p>
        </p:txBody>
      </p:sp>
    </p:spTree>
    <p:extLst>
      <p:ext uri="{BB962C8B-B14F-4D97-AF65-F5344CB8AC3E}">
        <p14:creationId xmlns="" xmlns:p14="http://schemas.microsoft.com/office/powerpoint/2010/main" val="4013436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Tax is a compulsory contribution to the govt. from the people.</a:t>
            </a:r>
          </a:p>
          <a:p>
            <a:r>
              <a:rPr lang="en-US" dirty="0" smtClean="0"/>
              <a:t>Tax evasion is a legal offence.</a:t>
            </a:r>
          </a:p>
          <a:p>
            <a:r>
              <a:rPr lang="en-US" dirty="0" smtClean="0"/>
              <a:t>Tax is imposed and collected by the govt. only.</a:t>
            </a:r>
          </a:p>
          <a:p>
            <a:r>
              <a:rPr lang="en-US" dirty="0" smtClean="0"/>
              <a:t>It is imposed and collected to meet the govt. expenditure.</a:t>
            </a:r>
          </a:p>
          <a:p>
            <a:r>
              <a:rPr lang="en-US" dirty="0" smtClean="0"/>
              <a:t>Tax is not a penalty or fine for offence, but a contribution to the public revenue.</a:t>
            </a:r>
          </a:p>
          <a:p>
            <a:r>
              <a:rPr lang="en-US" dirty="0" smtClean="0"/>
              <a:t>There is absence of the direct relationship between the tax paid and services received by the people.</a:t>
            </a:r>
          </a:p>
          <a:p>
            <a:r>
              <a:rPr lang="en-US" dirty="0" smtClean="0"/>
              <a:t>It is a dominant and certain source of public revenue for the govt.</a:t>
            </a:r>
          </a:p>
          <a:p>
            <a:r>
              <a:rPr lang="en-US" dirty="0" smtClean="0"/>
              <a:t>Taxes are imposed on the individuals, institutions and goods and services.</a:t>
            </a:r>
          </a:p>
          <a:p>
            <a:endParaRPr lang="en-US" dirty="0"/>
          </a:p>
        </p:txBody>
      </p:sp>
      <p:sp>
        <p:nvSpPr>
          <p:cNvPr id="2" name="Title 1"/>
          <p:cNvSpPr>
            <a:spLocks noGrp="1"/>
          </p:cNvSpPr>
          <p:nvPr>
            <p:ph type="title"/>
          </p:nvPr>
        </p:nvSpPr>
        <p:spPr/>
        <p:txBody>
          <a:bodyPr/>
          <a:lstStyle/>
          <a:p>
            <a:pPr algn="ctr"/>
            <a:r>
              <a:rPr lang="en-US" dirty="0" smtClean="0"/>
              <a:t>Features of Tax</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b="1" dirty="0" smtClean="0"/>
              <a:t>Adam Smith</a:t>
            </a:r>
            <a:r>
              <a:rPr lang="en-US" dirty="0" smtClean="0"/>
              <a:t>:</a:t>
            </a:r>
          </a:p>
          <a:p>
            <a:r>
              <a:rPr lang="en-US" dirty="0" smtClean="0"/>
              <a:t>Cannon of Equality</a:t>
            </a:r>
          </a:p>
          <a:p>
            <a:r>
              <a:rPr lang="en-US" dirty="0" smtClean="0"/>
              <a:t>Cannon of Certainty</a:t>
            </a:r>
          </a:p>
          <a:p>
            <a:r>
              <a:rPr lang="en-US" dirty="0" smtClean="0"/>
              <a:t>Cannon of Convenience</a:t>
            </a:r>
          </a:p>
          <a:p>
            <a:r>
              <a:rPr lang="en-US" dirty="0" smtClean="0"/>
              <a:t>Cannon of Economy</a:t>
            </a:r>
          </a:p>
          <a:p>
            <a:r>
              <a:rPr lang="en-US" b="1" dirty="0" err="1" smtClean="0"/>
              <a:t>Bastable</a:t>
            </a:r>
            <a:r>
              <a:rPr lang="en-US" dirty="0" smtClean="0"/>
              <a:t>:</a:t>
            </a:r>
          </a:p>
          <a:p>
            <a:r>
              <a:rPr lang="en-US" dirty="0" smtClean="0"/>
              <a:t>Canon of Productivity</a:t>
            </a:r>
          </a:p>
          <a:p>
            <a:r>
              <a:rPr lang="en-US" dirty="0" smtClean="0"/>
              <a:t>Canon of Elasticity</a:t>
            </a:r>
          </a:p>
          <a:p>
            <a:r>
              <a:rPr lang="en-US" dirty="0" smtClean="0"/>
              <a:t>Canon of Diversity</a:t>
            </a:r>
          </a:p>
          <a:p>
            <a:r>
              <a:rPr lang="en-US" dirty="0" smtClean="0"/>
              <a:t>Canon of Simplicity</a:t>
            </a:r>
          </a:p>
          <a:p>
            <a:r>
              <a:rPr lang="en-US" dirty="0" smtClean="0"/>
              <a:t>Canon of </a:t>
            </a:r>
            <a:r>
              <a:rPr lang="en-US" dirty="0" err="1" smtClean="0"/>
              <a:t>Expendiency</a:t>
            </a:r>
            <a:endParaRPr lang="en-US" dirty="0" smtClean="0"/>
          </a:p>
          <a:p>
            <a:r>
              <a:rPr lang="en-US" dirty="0" smtClean="0"/>
              <a:t>Canon of Coordination</a:t>
            </a:r>
          </a:p>
          <a:p>
            <a:r>
              <a:rPr lang="en-US" dirty="0" smtClean="0"/>
              <a:t>Canon of Neutrality</a:t>
            </a:r>
          </a:p>
          <a:p>
            <a:endParaRPr lang="en-US" dirty="0"/>
          </a:p>
        </p:txBody>
      </p:sp>
      <p:sp>
        <p:nvSpPr>
          <p:cNvPr id="2" name="Title 1"/>
          <p:cNvSpPr>
            <a:spLocks noGrp="1"/>
          </p:cNvSpPr>
          <p:nvPr>
            <p:ph type="title"/>
          </p:nvPr>
        </p:nvSpPr>
        <p:spPr/>
        <p:txBody>
          <a:bodyPr/>
          <a:lstStyle/>
          <a:p>
            <a:pPr algn="ctr"/>
            <a:r>
              <a:rPr lang="en-US" dirty="0" smtClean="0"/>
              <a:t>Cannons of Taxation</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Impact of Tax</a:t>
            </a:r>
          </a:p>
          <a:p>
            <a:r>
              <a:rPr lang="en-US" dirty="0" smtClean="0"/>
              <a:t>Shifting of Tax</a:t>
            </a:r>
          </a:p>
          <a:p>
            <a:r>
              <a:rPr lang="en-US" dirty="0" smtClean="0"/>
              <a:t>Incidence / Burden of Tax</a:t>
            </a:r>
            <a:endParaRPr lang="en-US" dirty="0"/>
          </a:p>
        </p:txBody>
      </p:sp>
      <p:sp>
        <p:nvSpPr>
          <p:cNvPr id="2" name="Title 1"/>
          <p:cNvSpPr>
            <a:spLocks noGrp="1"/>
          </p:cNvSpPr>
          <p:nvPr>
            <p:ph type="title"/>
          </p:nvPr>
        </p:nvSpPr>
        <p:spPr/>
        <p:txBody>
          <a:bodyPr/>
          <a:lstStyle/>
          <a:p>
            <a:pPr algn="ctr"/>
            <a:r>
              <a:rPr lang="en-US" dirty="0" smtClean="0"/>
              <a:t>Kinds of Taxation</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b="1" dirty="0" smtClean="0"/>
              <a:t>J.S. Mill</a:t>
            </a:r>
            <a:r>
              <a:rPr lang="en-US" dirty="0" smtClean="0"/>
              <a:t>: “A direct tax is demanded from the very person who it is intended or desired should pay it.”</a:t>
            </a:r>
          </a:p>
          <a:p>
            <a:pPr algn="just"/>
            <a:r>
              <a:rPr lang="en-US" b="1" dirty="0" smtClean="0"/>
              <a:t>Dalton</a:t>
            </a:r>
            <a:r>
              <a:rPr lang="en-US" dirty="0" smtClean="0"/>
              <a:t>: “A direct tax is a tax which really paid by the person whom it is legally imposed.”</a:t>
            </a:r>
          </a:p>
          <a:p>
            <a:pPr algn="just"/>
            <a:r>
              <a:rPr lang="en-US" b="1" dirty="0" smtClean="0"/>
              <a:t>Findlay </a:t>
            </a:r>
            <a:r>
              <a:rPr lang="en-US" b="1" dirty="0" err="1" smtClean="0"/>
              <a:t>Shirras</a:t>
            </a:r>
            <a:r>
              <a:rPr lang="en-US" dirty="0" smtClean="0"/>
              <a:t>: “A tax imposed on income and wealth of a individual is direct tax.”</a:t>
            </a:r>
          </a:p>
          <a:p>
            <a:pPr algn="just"/>
            <a:r>
              <a:rPr lang="en-US" dirty="0" smtClean="0"/>
              <a:t>For Example: Income tax, Wealth tax, Expenditure tax, Corporation tax etc.</a:t>
            </a:r>
            <a:endParaRPr lang="en-US" dirty="0"/>
          </a:p>
        </p:txBody>
      </p:sp>
      <p:sp>
        <p:nvSpPr>
          <p:cNvPr id="2" name="Title 1"/>
          <p:cNvSpPr>
            <a:spLocks noGrp="1"/>
          </p:cNvSpPr>
          <p:nvPr>
            <p:ph type="title"/>
          </p:nvPr>
        </p:nvSpPr>
        <p:spPr/>
        <p:txBody>
          <a:bodyPr/>
          <a:lstStyle/>
          <a:p>
            <a:r>
              <a:rPr lang="en-US" dirty="0" smtClean="0"/>
              <a:t>Direct Tax</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Economy</a:t>
            </a:r>
          </a:p>
          <a:p>
            <a:r>
              <a:rPr lang="en-US" dirty="0" smtClean="0"/>
              <a:t>Equity</a:t>
            </a:r>
          </a:p>
          <a:p>
            <a:r>
              <a:rPr lang="en-US" dirty="0" smtClean="0"/>
              <a:t>Civil Consciousness</a:t>
            </a:r>
          </a:p>
          <a:p>
            <a:r>
              <a:rPr lang="en-US" dirty="0" smtClean="0"/>
              <a:t>Reduction in Inequality</a:t>
            </a:r>
          </a:p>
          <a:p>
            <a:r>
              <a:rPr lang="en-US" dirty="0" smtClean="0"/>
              <a:t>Certainty</a:t>
            </a:r>
          </a:p>
          <a:p>
            <a:r>
              <a:rPr lang="en-US" dirty="0" smtClean="0"/>
              <a:t>Elasticity</a:t>
            </a:r>
          </a:p>
          <a:p>
            <a:r>
              <a:rPr lang="en-US" dirty="0" smtClean="0"/>
              <a:t>Educative value</a:t>
            </a:r>
          </a:p>
          <a:p>
            <a:r>
              <a:rPr lang="en-US" dirty="0" smtClean="0"/>
              <a:t>Easy to understand</a:t>
            </a:r>
          </a:p>
          <a:p>
            <a:r>
              <a:rPr lang="en-US" dirty="0" smtClean="0"/>
              <a:t>Control of Inflation</a:t>
            </a:r>
          </a:p>
          <a:p>
            <a:r>
              <a:rPr lang="en-US" dirty="0" smtClean="0"/>
              <a:t>Convenience</a:t>
            </a:r>
          </a:p>
          <a:p>
            <a:r>
              <a:rPr lang="en-US" dirty="0" smtClean="0"/>
              <a:t>Productive</a:t>
            </a:r>
          </a:p>
          <a:p>
            <a:r>
              <a:rPr lang="en-US" dirty="0" smtClean="0"/>
              <a:t>Ability to Pay</a:t>
            </a:r>
            <a:endParaRPr lang="en-US" dirty="0"/>
          </a:p>
        </p:txBody>
      </p:sp>
      <p:sp>
        <p:nvSpPr>
          <p:cNvPr id="2" name="Title 1"/>
          <p:cNvSpPr>
            <a:spLocks noGrp="1"/>
          </p:cNvSpPr>
          <p:nvPr>
            <p:ph type="title"/>
          </p:nvPr>
        </p:nvSpPr>
        <p:spPr/>
        <p:txBody>
          <a:bodyPr>
            <a:normAutofit fontScale="90000"/>
          </a:bodyPr>
          <a:lstStyle/>
          <a:p>
            <a:r>
              <a:rPr lang="en-US" dirty="0" smtClean="0"/>
              <a:t>Merits/Advantages of Direct Taxes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Inconvenient</a:t>
            </a:r>
          </a:p>
          <a:p>
            <a:r>
              <a:rPr lang="en-US" dirty="0" smtClean="0"/>
              <a:t>Unpopular</a:t>
            </a:r>
          </a:p>
          <a:p>
            <a:r>
              <a:rPr lang="en-US" dirty="0" smtClean="0"/>
              <a:t>Uneconomical</a:t>
            </a:r>
          </a:p>
          <a:p>
            <a:r>
              <a:rPr lang="en-US" dirty="0" smtClean="0"/>
              <a:t>Possibility of Evasion</a:t>
            </a:r>
          </a:p>
          <a:p>
            <a:r>
              <a:rPr lang="en-US" dirty="0" smtClean="0"/>
              <a:t>Uncertainty</a:t>
            </a:r>
          </a:p>
          <a:p>
            <a:r>
              <a:rPr lang="en-US" dirty="0" smtClean="0"/>
              <a:t>Inequitable</a:t>
            </a:r>
          </a:p>
          <a:p>
            <a:r>
              <a:rPr lang="en-US" dirty="0" smtClean="0"/>
              <a:t>Narrow Scope</a:t>
            </a:r>
          </a:p>
          <a:p>
            <a:r>
              <a:rPr lang="en-US" dirty="0" smtClean="0"/>
              <a:t>Unsuitable for Underdeveloped countries</a:t>
            </a:r>
          </a:p>
          <a:p>
            <a:r>
              <a:rPr lang="en-US" dirty="0" smtClean="0"/>
              <a:t>Curtails Capital Formation</a:t>
            </a:r>
          </a:p>
          <a:p>
            <a:r>
              <a:rPr lang="en-US" dirty="0" smtClean="0"/>
              <a:t>Political Decision</a:t>
            </a:r>
          </a:p>
          <a:p>
            <a:r>
              <a:rPr lang="en-US" dirty="0" smtClean="0"/>
              <a:t>Extravagance of Money</a:t>
            </a:r>
          </a:p>
          <a:p>
            <a:r>
              <a:rPr lang="en-US" dirty="0" smtClean="0"/>
              <a:t>Inflation</a:t>
            </a:r>
            <a:endParaRPr lang="en-US" dirty="0"/>
          </a:p>
        </p:txBody>
      </p:sp>
      <p:sp>
        <p:nvSpPr>
          <p:cNvPr id="2" name="Title 1"/>
          <p:cNvSpPr>
            <a:spLocks noGrp="1"/>
          </p:cNvSpPr>
          <p:nvPr>
            <p:ph type="title"/>
          </p:nvPr>
        </p:nvSpPr>
        <p:spPr/>
        <p:txBody>
          <a:bodyPr>
            <a:normAutofit fontScale="90000"/>
          </a:bodyPr>
          <a:lstStyle/>
          <a:p>
            <a:r>
              <a:rPr lang="en-US" sz="3600" dirty="0" smtClean="0"/>
              <a:t>Demerits/Disadvantages of Direct Taxes</a:t>
            </a:r>
            <a:endParaRPr lang="en-US" sz="36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b="1" dirty="0" err="1" smtClean="0"/>
              <a:t>J.S.Mill</a:t>
            </a:r>
            <a:r>
              <a:rPr lang="en-US" dirty="0" smtClean="0"/>
              <a:t>: “Indirect taxes are those which are demanded from one person in the expectation and intension that he shall identify himself at the expenses of another.”</a:t>
            </a:r>
          </a:p>
          <a:p>
            <a:pPr algn="just"/>
            <a:r>
              <a:rPr lang="en-US" b="1" dirty="0" smtClean="0"/>
              <a:t>Dalton</a:t>
            </a:r>
            <a:r>
              <a:rPr lang="en-US" dirty="0" smtClean="0"/>
              <a:t>: “An indirect tax is one which is imposed on one person but paid partly or wholly by another, owing to a consequential change in the terms of some contract or bargain between them.”</a:t>
            </a:r>
          </a:p>
          <a:p>
            <a:pPr algn="just"/>
            <a:r>
              <a:rPr lang="en-US" b="1" dirty="0" smtClean="0"/>
              <a:t>Prof. </a:t>
            </a:r>
            <a:r>
              <a:rPr lang="en-US" b="1" dirty="0" err="1" smtClean="0"/>
              <a:t>Shirras</a:t>
            </a:r>
            <a:r>
              <a:rPr lang="en-US" dirty="0" smtClean="0"/>
              <a:t>: “Indirect taxes are those which affect the income and property of persons through their consumption.”</a:t>
            </a:r>
            <a:endParaRPr lang="en-US" dirty="0"/>
          </a:p>
        </p:txBody>
      </p:sp>
      <p:sp>
        <p:nvSpPr>
          <p:cNvPr id="2" name="Title 1"/>
          <p:cNvSpPr>
            <a:spLocks noGrp="1"/>
          </p:cNvSpPr>
          <p:nvPr>
            <p:ph type="title"/>
          </p:nvPr>
        </p:nvSpPr>
        <p:spPr/>
        <p:txBody>
          <a:bodyPr/>
          <a:lstStyle/>
          <a:p>
            <a:r>
              <a:rPr lang="en-US" dirty="0" smtClean="0"/>
              <a:t>Indirect Taxes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Convenient</a:t>
            </a:r>
          </a:p>
          <a:p>
            <a:r>
              <a:rPr lang="en-US" dirty="0" smtClean="0"/>
              <a:t>Elastic</a:t>
            </a:r>
          </a:p>
          <a:p>
            <a:r>
              <a:rPr lang="en-US" dirty="0" smtClean="0"/>
              <a:t>Evasion Impossible</a:t>
            </a:r>
          </a:p>
          <a:p>
            <a:r>
              <a:rPr lang="en-US" dirty="0" smtClean="0"/>
              <a:t>Equity</a:t>
            </a:r>
          </a:p>
          <a:p>
            <a:r>
              <a:rPr lang="en-US" dirty="0" smtClean="0"/>
              <a:t>Higher investment and production</a:t>
            </a:r>
          </a:p>
          <a:p>
            <a:r>
              <a:rPr lang="en-US" dirty="0" smtClean="0"/>
              <a:t>Social Welfare</a:t>
            </a:r>
          </a:p>
          <a:p>
            <a:r>
              <a:rPr lang="en-US" dirty="0" smtClean="0"/>
              <a:t>Progressive</a:t>
            </a:r>
          </a:p>
          <a:p>
            <a:r>
              <a:rPr lang="en-US" dirty="0" smtClean="0"/>
              <a:t>Wider Coverage</a:t>
            </a:r>
          </a:p>
          <a:p>
            <a:r>
              <a:rPr lang="en-US" dirty="0" smtClean="0"/>
              <a:t>Suitable to developing </a:t>
            </a:r>
            <a:r>
              <a:rPr lang="en-US" dirty="0" err="1" smtClean="0"/>
              <a:t>countires</a:t>
            </a:r>
            <a:endParaRPr lang="en-US" dirty="0" smtClean="0"/>
          </a:p>
          <a:p>
            <a:r>
              <a:rPr lang="en-US" dirty="0" smtClean="0"/>
              <a:t>Easy to Collect</a:t>
            </a:r>
          </a:p>
          <a:p>
            <a:r>
              <a:rPr lang="en-US" dirty="0" smtClean="0"/>
              <a:t>Productive</a:t>
            </a:r>
          </a:p>
          <a:p>
            <a:r>
              <a:rPr lang="en-US" dirty="0" smtClean="0"/>
              <a:t>Popular</a:t>
            </a:r>
            <a:endParaRPr lang="en-US" dirty="0"/>
          </a:p>
        </p:txBody>
      </p:sp>
      <p:sp>
        <p:nvSpPr>
          <p:cNvPr id="2" name="Title 1"/>
          <p:cNvSpPr>
            <a:spLocks noGrp="1"/>
          </p:cNvSpPr>
          <p:nvPr>
            <p:ph type="title"/>
          </p:nvPr>
        </p:nvSpPr>
        <p:spPr/>
        <p:txBody>
          <a:bodyPr>
            <a:normAutofit fontScale="90000"/>
          </a:bodyPr>
          <a:lstStyle/>
          <a:p>
            <a:r>
              <a:rPr lang="en-US" dirty="0" smtClean="0"/>
              <a:t>Merits/Advantages of Indirect Taxes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Regressive</a:t>
            </a:r>
          </a:p>
          <a:p>
            <a:r>
              <a:rPr lang="en-US" dirty="0" smtClean="0"/>
              <a:t>Uncertain</a:t>
            </a:r>
          </a:p>
          <a:p>
            <a:r>
              <a:rPr lang="en-US" dirty="0" smtClean="0"/>
              <a:t>No civil consciousness</a:t>
            </a:r>
          </a:p>
          <a:p>
            <a:r>
              <a:rPr lang="en-US" dirty="0" smtClean="0"/>
              <a:t>Discourage Savings</a:t>
            </a:r>
          </a:p>
          <a:p>
            <a:r>
              <a:rPr lang="en-US" dirty="0" smtClean="0"/>
              <a:t>Inflation</a:t>
            </a:r>
          </a:p>
          <a:p>
            <a:r>
              <a:rPr lang="en-US" dirty="0" smtClean="0"/>
              <a:t>Uneconomical</a:t>
            </a:r>
          </a:p>
          <a:p>
            <a:r>
              <a:rPr lang="en-US" dirty="0" smtClean="0"/>
              <a:t>Inequitable</a:t>
            </a:r>
          </a:p>
          <a:p>
            <a:r>
              <a:rPr lang="en-US" dirty="0" smtClean="0"/>
              <a:t>No direct link with the government</a:t>
            </a:r>
          </a:p>
          <a:p>
            <a:r>
              <a:rPr lang="en-US" dirty="0" smtClean="0"/>
              <a:t>Unemployment</a:t>
            </a:r>
          </a:p>
          <a:p>
            <a:r>
              <a:rPr lang="en-US" dirty="0" smtClean="0"/>
              <a:t>Socially Unjust</a:t>
            </a:r>
            <a:endParaRPr lang="en-US" dirty="0"/>
          </a:p>
        </p:txBody>
      </p:sp>
      <p:sp>
        <p:nvSpPr>
          <p:cNvPr id="2" name="Title 1"/>
          <p:cNvSpPr>
            <a:spLocks noGrp="1"/>
          </p:cNvSpPr>
          <p:nvPr>
            <p:ph type="title"/>
          </p:nvPr>
        </p:nvSpPr>
        <p:spPr/>
        <p:txBody>
          <a:bodyPr>
            <a:normAutofit fontScale="90000"/>
          </a:bodyPr>
          <a:lstStyle/>
          <a:p>
            <a:r>
              <a:rPr lang="en-US" sz="3600" dirty="0" smtClean="0"/>
              <a:t>Demerits/Disadvantages of Indirect Taxes</a:t>
            </a:r>
            <a:endParaRPr lang="en-US" sz="36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n-US" b="1" dirty="0" smtClean="0"/>
              <a:t>Meaning</a:t>
            </a:r>
            <a:r>
              <a:rPr lang="en-US" dirty="0" smtClean="0"/>
              <a:t>: Public expenditure is the expenditure incurred by public authorities-central, state and local governments, either for the satisfaction of collective needs of the citizens or for promoting their economic and social welfare. It refers to the </a:t>
            </a:r>
            <a:r>
              <a:rPr lang="en-US" dirty="0" err="1" smtClean="0"/>
              <a:t>expences</a:t>
            </a:r>
            <a:r>
              <a:rPr lang="en-US" dirty="0" smtClean="0"/>
              <a:t> of the public authorities central, state and local governments either in protecting the citizens or in promoting their economic and social welfare. Expenditure undertaken by the government at different levels (Central, State, Local </a:t>
            </a:r>
            <a:r>
              <a:rPr lang="en-US" dirty="0" err="1" smtClean="0"/>
              <a:t>govts</a:t>
            </a:r>
            <a:r>
              <a:rPr lang="en-US" dirty="0" smtClean="0"/>
              <a:t>. ) is public </a:t>
            </a:r>
            <a:r>
              <a:rPr lang="en-US" dirty="0" err="1" smtClean="0"/>
              <a:t>expendithure</a:t>
            </a:r>
            <a:endParaRPr lang="en-US" dirty="0"/>
          </a:p>
        </p:txBody>
      </p:sp>
      <p:sp>
        <p:nvSpPr>
          <p:cNvPr id="2" name="Title 1"/>
          <p:cNvSpPr>
            <a:spLocks noGrp="1"/>
          </p:cNvSpPr>
          <p:nvPr>
            <p:ph type="title"/>
          </p:nvPr>
        </p:nvSpPr>
        <p:spPr/>
        <p:txBody>
          <a:bodyPr/>
          <a:lstStyle/>
          <a:p>
            <a:r>
              <a:rPr lang="en-US" dirty="0" smtClean="0"/>
              <a:t>Public Expenditure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Total Population (Census 2011): 121.06 </a:t>
            </a:r>
            <a:r>
              <a:rPr lang="en-US" dirty="0" err="1" smtClean="0"/>
              <a:t>cr</a:t>
            </a:r>
            <a:endParaRPr lang="en-US" dirty="0" smtClean="0"/>
          </a:p>
          <a:p>
            <a:r>
              <a:rPr lang="en-US" dirty="0" smtClean="0"/>
              <a:t>Decadal Growth Rate (2001-11): 17.7%</a:t>
            </a:r>
          </a:p>
          <a:p>
            <a:r>
              <a:rPr lang="en-US" dirty="0" smtClean="0"/>
              <a:t>Rural population growth: 12.3%</a:t>
            </a:r>
          </a:p>
          <a:p>
            <a:r>
              <a:rPr lang="en-US" dirty="0" smtClean="0"/>
              <a:t>Urban population growth: 31.8%</a:t>
            </a:r>
          </a:p>
          <a:p>
            <a:r>
              <a:rPr lang="en-US" dirty="0" smtClean="0"/>
              <a:t>Percentage of World population (2011): 17.5%</a:t>
            </a:r>
          </a:p>
          <a:p>
            <a:r>
              <a:rPr lang="en-US" dirty="0" smtClean="0"/>
              <a:t>Total Rural population (2011): 82.35 </a:t>
            </a:r>
            <a:r>
              <a:rPr lang="en-US" dirty="0" err="1" smtClean="0"/>
              <a:t>cr</a:t>
            </a:r>
            <a:endParaRPr lang="en-US" dirty="0" smtClean="0"/>
          </a:p>
          <a:p>
            <a:r>
              <a:rPr lang="en-US" dirty="0" smtClean="0"/>
              <a:t>Total Urban population (2011): 17.65 </a:t>
            </a:r>
            <a:r>
              <a:rPr lang="en-US" dirty="0" err="1" smtClean="0"/>
              <a:t>cr</a:t>
            </a:r>
            <a:endParaRPr lang="en-US" dirty="0" smtClean="0"/>
          </a:p>
          <a:p>
            <a:r>
              <a:rPr lang="en-US" dirty="0" smtClean="0"/>
              <a:t>Sex ratio (2011) 943</a:t>
            </a:r>
          </a:p>
          <a:p>
            <a:r>
              <a:rPr lang="en-US" dirty="0" smtClean="0"/>
              <a:t>Child Sex ratio (2011): 919</a:t>
            </a:r>
          </a:p>
          <a:p>
            <a:r>
              <a:rPr lang="en-US" dirty="0" smtClean="0"/>
              <a:t>State with highest Female-Male Ratio (2011): </a:t>
            </a:r>
            <a:r>
              <a:rPr lang="en-US" dirty="0" err="1" smtClean="0"/>
              <a:t>Kerla</a:t>
            </a:r>
            <a:r>
              <a:rPr lang="en-US" dirty="0" smtClean="0"/>
              <a:t> (1084)</a:t>
            </a:r>
            <a:endParaRPr lang="en-US" dirty="0"/>
          </a:p>
        </p:txBody>
      </p:sp>
      <p:sp>
        <p:nvSpPr>
          <p:cNvPr id="3" name="Title 2"/>
          <p:cNvSpPr>
            <a:spLocks noGrp="1"/>
          </p:cNvSpPr>
          <p:nvPr>
            <p:ph type="title"/>
          </p:nvPr>
        </p:nvSpPr>
        <p:spPr/>
        <p:txBody>
          <a:bodyPr/>
          <a:lstStyle/>
          <a:p>
            <a:pPr algn="ctr"/>
            <a:r>
              <a:rPr lang="en-US" dirty="0" smtClean="0"/>
              <a:t>Population</a:t>
            </a:r>
            <a:endParaRPr lang="en-US" dirty="0"/>
          </a:p>
        </p:txBody>
      </p:sp>
    </p:spTree>
    <p:extLst>
      <p:ext uri="{BB962C8B-B14F-4D97-AF65-F5344CB8AC3E}">
        <p14:creationId xmlns="" xmlns:p14="http://schemas.microsoft.com/office/powerpoint/2010/main" val="11626848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Increase in Government Activities</a:t>
            </a:r>
          </a:p>
          <a:p>
            <a:r>
              <a:rPr lang="en-US" dirty="0" smtClean="0"/>
              <a:t>Industrial Development</a:t>
            </a:r>
          </a:p>
          <a:p>
            <a:r>
              <a:rPr lang="en-US" dirty="0" smtClean="0"/>
              <a:t>Social Security Measures</a:t>
            </a:r>
          </a:p>
          <a:p>
            <a:r>
              <a:rPr lang="en-US" dirty="0" err="1" smtClean="0"/>
              <a:t>Nationalisation</a:t>
            </a:r>
            <a:endParaRPr lang="en-US" dirty="0" smtClean="0"/>
          </a:p>
          <a:p>
            <a:r>
              <a:rPr lang="en-US" dirty="0" smtClean="0"/>
              <a:t>Development of Agriculture</a:t>
            </a:r>
          </a:p>
          <a:p>
            <a:r>
              <a:rPr lang="en-US" dirty="0" smtClean="0"/>
              <a:t>Inflation</a:t>
            </a:r>
          </a:p>
          <a:p>
            <a:r>
              <a:rPr lang="en-US" dirty="0" smtClean="0"/>
              <a:t>Depression</a:t>
            </a:r>
          </a:p>
          <a:p>
            <a:r>
              <a:rPr lang="en-US" dirty="0" smtClean="0"/>
              <a:t>Problems of </a:t>
            </a:r>
            <a:r>
              <a:rPr lang="en-US" dirty="0" err="1" smtClean="0"/>
              <a:t>Defence</a:t>
            </a:r>
            <a:endParaRPr lang="en-US" dirty="0" smtClean="0"/>
          </a:p>
          <a:p>
            <a:endParaRPr lang="en-US" dirty="0"/>
          </a:p>
        </p:txBody>
      </p:sp>
      <p:sp>
        <p:nvSpPr>
          <p:cNvPr id="2" name="Title 1"/>
          <p:cNvSpPr>
            <a:spLocks noGrp="1"/>
          </p:cNvSpPr>
          <p:nvPr>
            <p:ph type="title"/>
          </p:nvPr>
        </p:nvSpPr>
        <p:spPr/>
        <p:txBody>
          <a:bodyPr>
            <a:normAutofit fontScale="90000"/>
          </a:bodyPr>
          <a:lstStyle/>
          <a:p>
            <a:r>
              <a:rPr lang="en-US" sz="3600" dirty="0" smtClean="0"/>
              <a:t>Causes of increasing Public Expenditure</a:t>
            </a:r>
            <a:endParaRPr lang="en-US" sz="36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Urbanization</a:t>
            </a:r>
          </a:p>
          <a:p>
            <a:r>
              <a:rPr lang="en-US" dirty="0" smtClean="0"/>
              <a:t>Approach Towards Government</a:t>
            </a:r>
          </a:p>
          <a:p>
            <a:r>
              <a:rPr lang="en-US" dirty="0" smtClean="0"/>
              <a:t>Economic Development/ Welfare State</a:t>
            </a:r>
          </a:p>
          <a:p>
            <a:r>
              <a:rPr lang="en-US" dirty="0" smtClean="0"/>
              <a:t>Growth and Social Justice</a:t>
            </a:r>
          </a:p>
          <a:p>
            <a:r>
              <a:rPr lang="en-US" dirty="0" smtClean="0"/>
              <a:t>Democratic Government</a:t>
            </a:r>
          </a:p>
          <a:p>
            <a:r>
              <a:rPr lang="en-US" dirty="0" smtClean="0"/>
              <a:t>Economic Planning</a:t>
            </a:r>
          </a:p>
          <a:p>
            <a:r>
              <a:rPr lang="en-US" dirty="0" smtClean="0"/>
              <a:t>Population Growth</a:t>
            </a:r>
          </a:p>
          <a:p>
            <a:r>
              <a:rPr lang="en-US" dirty="0" smtClean="0"/>
              <a:t>Increasing International Relations</a:t>
            </a:r>
          </a:p>
        </p:txBody>
      </p:sp>
      <p:sp>
        <p:nvSpPr>
          <p:cNvPr id="2" name="Title 1"/>
          <p:cNvSpPr>
            <a:spLocks noGrp="1"/>
          </p:cNvSpPr>
          <p:nvPr>
            <p:ph type="title"/>
          </p:nvPr>
        </p:nvSpPr>
        <p:spPr/>
        <p:txBody>
          <a:bodyPr/>
          <a:lstStyle/>
          <a:p>
            <a:r>
              <a:rPr lang="en-US" dirty="0" smtClean="0"/>
              <a:t>Conti…….</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Effects on Production</a:t>
            </a:r>
            <a:r>
              <a:rPr lang="en-US" dirty="0" smtClean="0"/>
              <a:t>:</a:t>
            </a:r>
          </a:p>
          <a:p>
            <a:pPr marL="514350" indent="-514350">
              <a:buAutoNum type="arabicPeriod"/>
            </a:pPr>
            <a:r>
              <a:rPr lang="en-US" b="1" dirty="0" smtClean="0"/>
              <a:t>Effects upon Ability to Work, Save and Invest</a:t>
            </a:r>
            <a:r>
              <a:rPr lang="en-US" dirty="0" smtClean="0"/>
              <a:t>:</a:t>
            </a:r>
          </a:p>
          <a:p>
            <a:pPr marL="0" indent="0" algn="just">
              <a:buNone/>
            </a:pPr>
            <a:r>
              <a:rPr lang="en-US" dirty="0" smtClean="0"/>
              <a:t>Public expenditure can increase the ability of the people to work, save and invest in many ways. Public expenditure on education, medical services, cheap housing facilities, means of transport and communication etc., will all increase the efficiency of persons to work.</a:t>
            </a:r>
          </a:p>
          <a:p>
            <a:pPr marL="0" indent="0" algn="just">
              <a:buNone/>
            </a:pPr>
            <a:endParaRPr lang="en-US" dirty="0"/>
          </a:p>
        </p:txBody>
      </p:sp>
      <p:sp>
        <p:nvSpPr>
          <p:cNvPr id="2" name="Title 1"/>
          <p:cNvSpPr>
            <a:spLocks noGrp="1"/>
          </p:cNvSpPr>
          <p:nvPr>
            <p:ph type="title"/>
          </p:nvPr>
        </p:nvSpPr>
        <p:spPr/>
        <p:txBody>
          <a:bodyPr/>
          <a:lstStyle/>
          <a:p>
            <a:r>
              <a:rPr lang="en-US" dirty="0" smtClean="0"/>
              <a:t>Effects of Public Expenditure</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b="1" dirty="0" smtClean="0"/>
              <a:t>2. Effects on Willingness to Work, Save and Invest: </a:t>
            </a:r>
            <a:r>
              <a:rPr lang="en-US" dirty="0" smtClean="0"/>
              <a:t>As far as the willingness t work, save and invest is concerned, it depends to a great extent upon the character of public expenditure and the policy of the government. For example, old age pension, provident fund benefit, insurance against sickness and employment at state expense, provide security and safety to person and, therefore, reduce his willingness to work and save.</a:t>
            </a:r>
            <a:endParaRPr lang="en-US" dirty="0"/>
          </a:p>
        </p:txBody>
      </p:sp>
      <p:sp>
        <p:nvSpPr>
          <p:cNvPr id="2" name="Title 1"/>
          <p:cNvSpPr>
            <a:spLocks noGrp="1"/>
          </p:cNvSpPr>
          <p:nvPr>
            <p:ph type="title"/>
          </p:nvPr>
        </p:nvSpPr>
        <p:spPr/>
        <p:txBody>
          <a:bodyPr/>
          <a:lstStyle/>
          <a:p>
            <a:r>
              <a:rPr lang="en-US" dirty="0" smtClean="0"/>
              <a:t>Effects of Public Expenditure</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b="1" dirty="0" smtClean="0"/>
              <a:t>3. Effects on Diversion of Economic R</a:t>
            </a:r>
            <a:r>
              <a:rPr lang="en-US" dirty="0" smtClean="0"/>
              <a:t>esources: Public expenditure diverts resources from private to public use in many ways, e.g. the government expenditure on defenses, police, civil administration, etc, diverts resources from private sector to public sector. It is wrong to assume that this diversion of resources from private use to government use deduces the amount </a:t>
            </a:r>
            <a:r>
              <a:rPr lang="en-US" smtClean="0"/>
              <a:t>of consumption </a:t>
            </a:r>
            <a:r>
              <a:rPr lang="en-US" dirty="0" smtClean="0"/>
              <a:t>of goods with the people, and reduces economic welfare of the people.</a:t>
            </a:r>
            <a:endParaRPr lang="en-US" dirty="0"/>
          </a:p>
        </p:txBody>
      </p:sp>
      <p:sp>
        <p:nvSpPr>
          <p:cNvPr id="2" name="Title 1"/>
          <p:cNvSpPr>
            <a:spLocks noGrp="1"/>
          </p:cNvSpPr>
          <p:nvPr>
            <p:ph type="title"/>
          </p:nvPr>
        </p:nvSpPr>
        <p:spPr/>
        <p:txBody>
          <a:bodyPr/>
          <a:lstStyle/>
          <a:p>
            <a:r>
              <a:rPr lang="en-US" dirty="0" smtClean="0"/>
              <a:t>Effects of Public Expenditure</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229600" cy="4525963"/>
          </a:xfrm>
        </p:spPr>
        <p:txBody>
          <a:bodyPr/>
          <a:lstStyle/>
          <a:p>
            <a:r>
              <a:rPr lang="en-US" b="1" dirty="0" err="1" smtClean="0"/>
              <a:t>P.E.Taylor</a:t>
            </a:r>
            <a:r>
              <a:rPr lang="en-US" dirty="0" smtClean="0"/>
              <a:t>: “The debt is in the form of promise by the Treasury to pay to the holders of these promises a principal sun and in most instances “interest on that principal”</a:t>
            </a:r>
          </a:p>
          <a:p>
            <a:r>
              <a:rPr lang="en-US" b="1" dirty="0" smtClean="0"/>
              <a:t>J. K. Mehta</a:t>
            </a:r>
            <a:r>
              <a:rPr lang="en-US" dirty="0" smtClean="0"/>
              <a:t>: “The debt or loans raised by the government for several purposes is public debt”.</a:t>
            </a:r>
          </a:p>
          <a:p>
            <a:r>
              <a:rPr lang="en-US" b="1" dirty="0" smtClean="0"/>
              <a:t>Findlay </a:t>
            </a:r>
            <a:r>
              <a:rPr lang="en-US" b="1" dirty="0" err="1" smtClean="0"/>
              <a:t>Shirras</a:t>
            </a:r>
            <a:r>
              <a:rPr lang="en-US" dirty="0" smtClean="0"/>
              <a:t>: “National debt is a debt which a state owes to its subject or to the nationals of other countries”</a:t>
            </a:r>
            <a:endParaRPr lang="en-US" dirty="0"/>
          </a:p>
        </p:txBody>
      </p:sp>
      <p:sp>
        <p:nvSpPr>
          <p:cNvPr id="3" name="Title 2"/>
          <p:cNvSpPr>
            <a:spLocks noGrp="1"/>
          </p:cNvSpPr>
          <p:nvPr>
            <p:ph type="title"/>
          </p:nvPr>
        </p:nvSpPr>
        <p:spPr/>
        <p:txBody>
          <a:bodyPr/>
          <a:lstStyle/>
          <a:p>
            <a:r>
              <a:rPr lang="en-US" dirty="0" smtClean="0"/>
              <a:t>Public Debt</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600" dirty="0" smtClean="0"/>
              <a:t>Internal and External</a:t>
            </a:r>
          </a:p>
          <a:p>
            <a:r>
              <a:rPr lang="en-US" sz="3600" dirty="0" smtClean="0"/>
              <a:t>Productive and Unproductive</a:t>
            </a:r>
          </a:p>
          <a:p>
            <a:r>
              <a:rPr lang="en-US" sz="3600" dirty="0" smtClean="0"/>
              <a:t>Redeemable and Irredeemable</a:t>
            </a:r>
          </a:p>
          <a:p>
            <a:r>
              <a:rPr lang="en-US" sz="3600" dirty="0" smtClean="0"/>
              <a:t>Short term and Long-term</a:t>
            </a:r>
          </a:p>
          <a:p>
            <a:r>
              <a:rPr lang="en-US" sz="3600" dirty="0" smtClean="0"/>
              <a:t>Voluntary and Compulsory</a:t>
            </a:r>
          </a:p>
          <a:p>
            <a:r>
              <a:rPr lang="en-US" sz="3600" dirty="0" smtClean="0"/>
              <a:t>Marketable and Non-marketable</a:t>
            </a:r>
          </a:p>
          <a:p>
            <a:r>
              <a:rPr lang="en-US" sz="3600" dirty="0" smtClean="0"/>
              <a:t>Gross and Net</a:t>
            </a:r>
            <a:endParaRPr lang="en-US" sz="3600" dirty="0"/>
          </a:p>
        </p:txBody>
      </p:sp>
      <p:sp>
        <p:nvSpPr>
          <p:cNvPr id="3" name="Title 2"/>
          <p:cNvSpPr>
            <a:spLocks noGrp="1"/>
          </p:cNvSpPr>
          <p:nvPr>
            <p:ph type="title"/>
          </p:nvPr>
        </p:nvSpPr>
        <p:spPr/>
        <p:txBody>
          <a:bodyPr/>
          <a:lstStyle/>
          <a:p>
            <a:r>
              <a:rPr lang="en-US" dirty="0" smtClean="0"/>
              <a:t>Classification of Public Debt</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4000" dirty="0" smtClean="0"/>
              <a:t>Individuals</a:t>
            </a:r>
          </a:p>
          <a:p>
            <a:r>
              <a:rPr lang="en-US" sz="4000" dirty="0" smtClean="0"/>
              <a:t>Non-Banking Financial Institutions</a:t>
            </a:r>
          </a:p>
          <a:p>
            <a:r>
              <a:rPr lang="en-US" sz="4000" dirty="0" smtClean="0"/>
              <a:t>Commercial Banks</a:t>
            </a:r>
          </a:p>
          <a:p>
            <a:r>
              <a:rPr lang="en-US" sz="4000" dirty="0" smtClean="0"/>
              <a:t>Central Bank</a:t>
            </a:r>
          </a:p>
          <a:p>
            <a:r>
              <a:rPr lang="en-US" sz="4000" dirty="0" smtClean="0"/>
              <a:t>External Sources – IMF, IBRD, IDA, IFC</a:t>
            </a:r>
            <a:endParaRPr lang="en-US" sz="4000" dirty="0"/>
          </a:p>
        </p:txBody>
      </p:sp>
      <p:sp>
        <p:nvSpPr>
          <p:cNvPr id="3" name="Title 2"/>
          <p:cNvSpPr>
            <a:spLocks noGrp="1"/>
          </p:cNvSpPr>
          <p:nvPr>
            <p:ph type="title"/>
          </p:nvPr>
        </p:nvSpPr>
        <p:spPr/>
        <p:txBody>
          <a:bodyPr>
            <a:normAutofit fontScale="90000"/>
          </a:bodyPr>
          <a:lstStyle/>
          <a:p>
            <a:r>
              <a:rPr lang="en-US" dirty="0" smtClean="0"/>
              <a:t>Sources of Public Debt/Borrowings</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To meet Budget Deficits</a:t>
            </a:r>
          </a:p>
          <a:p>
            <a:r>
              <a:rPr lang="en-US" dirty="0" smtClean="0"/>
              <a:t>To meet War Expenditure</a:t>
            </a:r>
          </a:p>
          <a:p>
            <a:r>
              <a:rPr lang="en-US" dirty="0" smtClean="0"/>
              <a:t>To Remedy a Depression</a:t>
            </a:r>
          </a:p>
          <a:p>
            <a:r>
              <a:rPr lang="en-US" dirty="0" smtClean="0"/>
              <a:t>To Develop the Economy</a:t>
            </a:r>
          </a:p>
          <a:p>
            <a:r>
              <a:rPr lang="en-US" dirty="0" smtClean="0"/>
              <a:t>Revival from Natural Calamities</a:t>
            </a:r>
          </a:p>
          <a:p>
            <a:r>
              <a:rPr lang="en-US" dirty="0" smtClean="0"/>
              <a:t>Development of Public Sector</a:t>
            </a:r>
          </a:p>
          <a:p>
            <a:r>
              <a:rPr lang="en-US" dirty="0" smtClean="0"/>
              <a:t>To provide Infrastructural Facilities</a:t>
            </a:r>
          </a:p>
          <a:p>
            <a:r>
              <a:rPr lang="en-US" dirty="0" smtClean="0"/>
              <a:t>To provide Social Services</a:t>
            </a:r>
          </a:p>
          <a:p>
            <a:r>
              <a:rPr lang="en-US" dirty="0" smtClean="0"/>
              <a:t>Economic Planning</a:t>
            </a:r>
          </a:p>
          <a:p>
            <a:r>
              <a:rPr lang="en-US" smtClean="0"/>
              <a:t>Repayment of Debt</a:t>
            </a:r>
            <a:endParaRPr lang="en-US" dirty="0" smtClean="0"/>
          </a:p>
          <a:p>
            <a:endParaRPr lang="en-US" dirty="0"/>
          </a:p>
        </p:txBody>
      </p:sp>
      <p:sp>
        <p:nvSpPr>
          <p:cNvPr id="3" name="Title 2"/>
          <p:cNvSpPr>
            <a:spLocks noGrp="1"/>
          </p:cNvSpPr>
          <p:nvPr>
            <p:ph type="title"/>
          </p:nvPr>
        </p:nvSpPr>
        <p:spPr/>
        <p:txBody>
          <a:bodyPr>
            <a:noAutofit/>
          </a:bodyPr>
          <a:lstStyle/>
          <a:p>
            <a:r>
              <a:rPr lang="en-US" sz="3200" dirty="0" smtClean="0"/>
              <a:t>Need for Public Debt/ Causes of Growth</a:t>
            </a:r>
            <a:endParaRPr lang="en-US" sz="32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Effects on Consumption</a:t>
            </a:r>
          </a:p>
          <a:p>
            <a:r>
              <a:rPr lang="en-US" dirty="0" smtClean="0"/>
              <a:t>Effects on Investment</a:t>
            </a:r>
          </a:p>
          <a:p>
            <a:r>
              <a:rPr lang="en-US" dirty="0" smtClean="0"/>
              <a:t>Effects on Production</a:t>
            </a:r>
          </a:p>
          <a:p>
            <a:r>
              <a:rPr lang="en-US" dirty="0" smtClean="0"/>
              <a:t>Effects on Distribution</a:t>
            </a:r>
          </a:p>
          <a:p>
            <a:r>
              <a:rPr lang="en-US" dirty="0" smtClean="0"/>
              <a:t>Effects on National Income</a:t>
            </a:r>
          </a:p>
          <a:p>
            <a:r>
              <a:rPr lang="en-US" dirty="0" smtClean="0"/>
              <a:t>Effects on Employment</a:t>
            </a:r>
          </a:p>
          <a:p>
            <a:r>
              <a:rPr lang="en-US" dirty="0" smtClean="0"/>
              <a:t>Effects on Social Welfare</a:t>
            </a:r>
          </a:p>
          <a:p>
            <a:r>
              <a:rPr lang="en-US" dirty="0" smtClean="0"/>
              <a:t>Effects on Resource Allocation</a:t>
            </a:r>
          </a:p>
          <a:p>
            <a:r>
              <a:rPr lang="en-US" dirty="0" smtClean="0"/>
              <a:t>Effects on Liquidity</a:t>
            </a:r>
          </a:p>
          <a:p>
            <a:r>
              <a:rPr lang="en-US" dirty="0" smtClean="0"/>
              <a:t>Effects on Private Sector</a:t>
            </a:r>
          </a:p>
          <a:p>
            <a:r>
              <a:rPr lang="en-US" dirty="0" smtClean="0"/>
              <a:t>Effects on Money Market</a:t>
            </a:r>
          </a:p>
          <a:p>
            <a:r>
              <a:rPr lang="en-US" dirty="0" smtClean="0"/>
              <a:t>Effects of External Debt</a:t>
            </a:r>
            <a:endParaRPr lang="en-US" dirty="0"/>
          </a:p>
        </p:txBody>
      </p:sp>
      <p:sp>
        <p:nvSpPr>
          <p:cNvPr id="3" name="Title 2"/>
          <p:cNvSpPr>
            <a:spLocks noGrp="1"/>
          </p:cNvSpPr>
          <p:nvPr>
            <p:ph type="title"/>
          </p:nvPr>
        </p:nvSpPr>
        <p:spPr/>
        <p:txBody>
          <a:bodyPr/>
          <a:lstStyle/>
          <a:p>
            <a:r>
              <a:rPr lang="en-US" dirty="0" smtClean="0"/>
              <a:t>Effects of Public Debt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Density of Population (2011): 382 per sq.km</a:t>
            </a:r>
          </a:p>
          <a:p>
            <a:r>
              <a:rPr lang="en-US" sz="2400" dirty="0" smtClean="0"/>
              <a:t>Birth Rate (2011): 21.8 per thousand population</a:t>
            </a:r>
          </a:p>
          <a:p>
            <a:r>
              <a:rPr lang="en-US" sz="2400" dirty="0" smtClean="0"/>
              <a:t>Death </a:t>
            </a:r>
            <a:r>
              <a:rPr lang="en-US" sz="2400" dirty="0"/>
              <a:t>Rate (2011): </a:t>
            </a:r>
            <a:r>
              <a:rPr lang="en-US" sz="2400" dirty="0" smtClean="0"/>
              <a:t>7.1 </a:t>
            </a:r>
            <a:r>
              <a:rPr lang="en-US" sz="2400" dirty="0"/>
              <a:t>per thousand </a:t>
            </a:r>
            <a:r>
              <a:rPr lang="en-US" sz="2400" dirty="0" smtClean="0"/>
              <a:t>population</a:t>
            </a:r>
          </a:p>
          <a:p>
            <a:r>
              <a:rPr lang="en-US" sz="2400" dirty="0" smtClean="0"/>
              <a:t>Life </a:t>
            </a:r>
            <a:r>
              <a:rPr lang="en-US" sz="2400" dirty="0" err="1" smtClean="0"/>
              <a:t>expentancy</a:t>
            </a:r>
            <a:r>
              <a:rPr lang="en-US" sz="2400" dirty="0" smtClean="0"/>
              <a:t> (at the time of birth)66.1 </a:t>
            </a:r>
            <a:r>
              <a:rPr lang="en-US" sz="2400" dirty="0" err="1" smtClean="0"/>
              <a:t>yrs</a:t>
            </a:r>
            <a:endParaRPr lang="en-US" sz="2400" dirty="0" smtClean="0"/>
          </a:p>
          <a:p>
            <a:pPr marL="2057400" lvl="8" indent="0">
              <a:buNone/>
            </a:pPr>
            <a:r>
              <a:rPr lang="en-US" sz="2400" dirty="0" smtClean="0"/>
              <a:t>Male (2002-6) 64.6 </a:t>
            </a:r>
            <a:r>
              <a:rPr lang="en-US" sz="2400" dirty="0" err="1" smtClean="0"/>
              <a:t>yrs</a:t>
            </a:r>
            <a:endParaRPr lang="en-US" sz="2400" dirty="0" smtClean="0"/>
          </a:p>
          <a:p>
            <a:pPr marL="2057400" lvl="8" indent="0">
              <a:buNone/>
            </a:pPr>
            <a:r>
              <a:rPr lang="en-US" sz="2400" dirty="0" smtClean="0"/>
              <a:t>Female (2002-6) 67.7 </a:t>
            </a:r>
            <a:r>
              <a:rPr lang="en-US" sz="2400" dirty="0" err="1" smtClean="0"/>
              <a:t>yrs</a:t>
            </a:r>
            <a:endParaRPr lang="en-US" sz="2400" dirty="0"/>
          </a:p>
          <a:p>
            <a:pPr marL="2057400" lvl="8" indent="0">
              <a:buNone/>
            </a:pPr>
            <a:r>
              <a:rPr lang="en-US" sz="2400" dirty="0" smtClean="0"/>
              <a:t>Literacy Rate: 73%</a:t>
            </a:r>
          </a:p>
          <a:p>
            <a:pPr marL="2057400" lvl="8" indent="0">
              <a:buNone/>
            </a:pPr>
            <a:r>
              <a:rPr lang="en-US" sz="2400" dirty="0" smtClean="0"/>
              <a:t>Male: 80.9</a:t>
            </a:r>
          </a:p>
          <a:p>
            <a:pPr marL="2057400" lvl="8" indent="0">
              <a:buNone/>
            </a:pPr>
            <a:r>
              <a:rPr lang="en-US" sz="2400" dirty="0" smtClean="0"/>
              <a:t>Female: 64.6</a:t>
            </a:r>
            <a:endParaRPr lang="en-US" sz="2400" dirty="0"/>
          </a:p>
          <a:p>
            <a:pPr marL="2057400" lvl="8" indent="0">
              <a:buNone/>
            </a:pPr>
            <a:endParaRPr lang="en-US" sz="2000" dirty="0" smtClean="0"/>
          </a:p>
          <a:p>
            <a:endParaRPr lang="en-US" sz="2400" dirty="0"/>
          </a:p>
        </p:txBody>
      </p:sp>
      <p:sp>
        <p:nvSpPr>
          <p:cNvPr id="3" name="Title 2"/>
          <p:cNvSpPr>
            <a:spLocks noGrp="1"/>
          </p:cNvSpPr>
          <p:nvPr>
            <p:ph type="title"/>
          </p:nvPr>
        </p:nvSpPr>
        <p:spPr/>
        <p:txBody>
          <a:bodyPr/>
          <a:lstStyle/>
          <a:p>
            <a:pPr algn="ctr"/>
            <a:r>
              <a:rPr lang="en-US" dirty="0" smtClean="0"/>
              <a:t>Population (</a:t>
            </a:r>
            <a:r>
              <a:rPr lang="en-US" dirty="0" err="1" smtClean="0"/>
              <a:t>conti</a:t>
            </a:r>
            <a:r>
              <a:rPr lang="en-US" dirty="0" smtClean="0"/>
              <a:t>…)</a:t>
            </a:r>
            <a:endParaRPr lang="en-US" dirty="0"/>
          </a:p>
        </p:txBody>
      </p:sp>
    </p:spTree>
    <p:extLst>
      <p:ext uri="{BB962C8B-B14F-4D97-AF65-F5344CB8AC3E}">
        <p14:creationId xmlns="" xmlns:p14="http://schemas.microsoft.com/office/powerpoint/2010/main" val="927262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smtClean="0"/>
              <a:t>Meaning</a:t>
            </a:r>
            <a:r>
              <a:rPr lang="en-US" dirty="0" smtClean="0"/>
              <a:t>:</a:t>
            </a:r>
          </a:p>
          <a:p>
            <a:r>
              <a:rPr lang="en-US" b="1" dirty="0" smtClean="0"/>
              <a:t>McGraw Hill Dictionary of Modern Economics</a:t>
            </a:r>
            <a:r>
              <a:rPr lang="en-US" dirty="0" smtClean="0"/>
              <a:t>: “Deficit financing is a practice by a government of spending more than it receives in revenue”</a:t>
            </a:r>
          </a:p>
          <a:p>
            <a:r>
              <a:rPr lang="en-US" b="1" dirty="0" smtClean="0"/>
              <a:t>Prof. V.K.R.V. </a:t>
            </a:r>
            <a:r>
              <a:rPr lang="en-US" b="1" dirty="0" err="1" smtClean="0"/>
              <a:t>Rao</a:t>
            </a:r>
            <a:r>
              <a:rPr lang="en-US" dirty="0" smtClean="0"/>
              <a:t>: Deficit financing means an excess of expenditure incurred by the government over its revenue”.</a:t>
            </a:r>
          </a:p>
          <a:p>
            <a:r>
              <a:rPr lang="en-US" b="1" dirty="0" smtClean="0"/>
              <a:t>Indian Planning Commission: </a:t>
            </a:r>
            <a:r>
              <a:rPr lang="en-US" dirty="0" smtClean="0"/>
              <a:t>“The term deficit financing is used to denote the direct addition to gross national expenditure through budget deficits, whether the deficits are on current revenue or of capital account”.</a:t>
            </a:r>
            <a:endParaRPr lang="en-US" dirty="0"/>
          </a:p>
        </p:txBody>
      </p:sp>
      <p:sp>
        <p:nvSpPr>
          <p:cNvPr id="3" name="Title 2"/>
          <p:cNvSpPr>
            <a:spLocks noGrp="1"/>
          </p:cNvSpPr>
          <p:nvPr>
            <p:ph type="title"/>
          </p:nvPr>
        </p:nvSpPr>
        <p:spPr/>
        <p:txBody>
          <a:bodyPr/>
          <a:lstStyle/>
          <a:p>
            <a:r>
              <a:rPr lang="en-US" dirty="0" smtClean="0"/>
              <a:t>Deficit Financing</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Government’s cash balance with the central bank</a:t>
            </a:r>
          </a:p>
          <a:p>
            <a:r>
              <a:rPr lang="en-US" sz="3200" dirty="0" smtClean="0"/>
              <a:t>Loans from the Central Bank</a:t>
            </a:r>
          </a:p>
          <a:p>
            <a:r>
              <a:rPr lang="en-US" sz="3200" dirty="0" smtClean="0"/>
              <a:t>Loans from the Commercial Banks</a:t>
            </a:r>
          </a:p>
          <a:p>
            <a:r>
              <a:rPr lang="en-US" sz="3200" dirty="0" smtClean="0"/>
              <a:t>Issuing of New Currency</a:t>
            </a:r>
            <a:endParaRPr lang="en-US" sz="3200" dirty="0"/>
          </a:p>
        </p:txBody>
      </p:sp>
      <p:sp>
        <p:nvSpPr>
          <p:cNvPr id="3" name="Title 2"/>
          <p:cNvSpPr>
            <a:spLocks noGrp="1"/>
          </p:cNvSpPr>
          <p:nvPr>
            <p:ph type="title"/>
          </p:nvPr>
        </p:nvSpPr>
        <p:spPr/>
        <p:txBody>
          <a:bodyPr>
            <a:noAutofit/>
          </a:bodyPr>
          <a:lstStyle/>
          <a:p>
            <a:r>
              <a:rPr lang="en-US" sz="3200" dirty="0" smtClean="0"/>
              <a:t>Methods/Sources of Deficit Financing</a:t>
            </a:r>
            <a:endParaRPr lang="en-US" sz="32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To Meet Financial Needs</a:t>
            </a:r>
          </a:p>
          <a:p>
            <a:r>
              <a:rPr lang="en-US" dirty="0" smtClean="0"/>
              <a:t>To Meet War Expenditure</a:t>
            </a:r>
          </a:p>
          <a:p>
            <a:r>
              <a:rPr lang="en-US" dirty="0" smtClean="0"/>
              <a:t>Instrument of Economic Development</a:t>
            </a:r>
          </a:p>
          <a:p>
            <a:r>
              <a:rPr lang="en-US" dirty="0" smtClean="0"/>
              <a:t>Mobilization of Surplus, Idle and Unutilized Resources</a:t>
            </a:r>
          </a:p>
          <a:p>
            <a:r>
              <a:rPr lang="en-US" dirty="0" smtClean="0"/>
              <a:t>Financing of Plans</a:t>
            </a:r>
          </a:p>
          <a:p>
            <a:r>
              <a:rPr lang="en-US" dirty="0" smtClean="0"/>
              <a:t>To Raise Effective Demand</a:t>
            </a:r>
          </a:p>
          <a:p>
            <a:r>
              <a:rPr lang="en-US" dirty="0" smtClean="0"/>
              <a:t>To Stimulate Private Investment</a:t>
            </a:r>
          </a:p>
          <a:p>
            <a:r>
              <a:rPr lang="en-US" dirty="0" smtClean="0"/>
              <a:t>Migration of Productive Resources</a:t>
            </a:r>
          </a:p>
          <a:p>
            <a:r>
              <a:rPr lang="en-US" dirty="0" smtClean="0"/>
              <a:t>Revival from Depression</a:t>
            </a:r>
          </a:p>
          <a:p>
            <a:r>
              <a:rPr lang="en-US" dirty="0" smtClean="0"/>
              <a:t>Employment Generation</a:t>
            </a:r>
          </a:p>
          <a:p>
            <a:endParaRPr lang="en-US" dirty="0"/>
          </a:p>
        </p:txBody>
      </p:sp>
      <p:sp>
        <p:nvSpPr>
          <p:cNvPr id="3" name="Title 2"/>
          <p:cNvSpPr>
            <a:spLocks noGrp="1"/>
          </p:cNvSpPr>
          <p:nvPr>
            <p:ph type="title"/>
          </p:nvPr>
        </p:nvSpPr>
        <p:spPr/>
        <p:txBody>
          <a:bodyPr/>
          <a:lstStyle/>
          <a:p>
            <a:r>
              <a:rPr lang="en-US" dirty="0" smtClean="0"/>
              <a:t>Objectives of Deficit Financing</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Price Rise</a:t>
            </a:r>
          </a:p>
          <a:p>
            <a:r>
              <a:rPr lang="en-US" dirty="0" smtClean="0"/>
              <a:t>Increase in Money Supply</a:t>
            </a:r>
          </a:p>
          <a:p>
            <a:r>
              <a:rPr lang="en-US" dirty="0" smtClean="0"/>
              <a:t>Speculative Activities</a:t>
            </a:r>
          </a:p>
          <a:p>
            <a:r>
              <a:rPr lang="en-US" dirty="0" smtClean="0"/>
              <a:t>Less Investment</a:t>
            </a:r>
          </a:p>
          <a:p>
            <a:r>
              <a:rPr lang="en-US" dirty="0" smtClean="0"/>
              <a:t>Economic Inequality</a:t>
            </a:r>
          </a:p>
          <a:p>
            <a:r>
              <a:rPr lang="en-US" dirty="0" smtClean="0"/>
              <a:t>Unfavourable Balance of Payment</a:t>
            </a:r>
          </a:p>
          <a:p>
            <a:r>
              <a:rPr lang="en-US" dirty="0" smtClean="0"/>
              <a:t>Fall  in Value of Money</a:t>
            </a:r>
            <a:endParaRPr lang="en-US" dirty="0"/>
          </a:p>
        </p:txBody>
      </p:sp>
      <p:sp>
        <p:nvSpPr>
          <p:cNvPr id="3" name="Title 2"/>
          <p:cNvSpPr>
            <a:spLocks noGrp="1"/>
          </p:cNvSpPr>
          <p:nvPr>
            <p:ph type="title"/>
          </p:nvPr>
        </p:nvSpPr>
        <p:spPr/>
        <p:txBody>
          <a:bodyPr/>
          <a:lstStyle/>
          <a:p>
            <a:r>
              <a:rPr lang="en-US" dirty="0" smtClean="0"/>
              <a:t>Limitations of Deficit Finance</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err="1" smtClean="0"/>
              <a:t>Favourable</a:t>
            </a:r>
            <a:r>
              <a:rPr lang="en-US" b="1" dirty="0" smtClean="0"/>
              <a:t> Effects</a:t>
            </a:r>
            <a:r>
              <a:rPr lang="en-US" dirty="0" smtClean="0"/>
              <a:t>:</a:t>
            </a:r>
          </a:p>
          <a:p>
            <a:r>
              <a:rPr lang="en-US" dirty="0" smtClean="0"/>
              <a:t>Economic Development</a:t>
            </a:r>
          </a:p>
          <a:p>
            <a:r>
              <a:rPr lang="en-US" dirty="0" smtClean="0"/>
              <a:t>Economic Planning</a:t>
            </a:r>
          </a:p>
          <a:p>
            <a:r>
              <a:rPr lang="en-US" dirty="0" smtClean="0"/>
              <a:t>Employment</a:t>
            </a:r>
          </a:p>
          <a:p>
            <a:r>
              <a:rPr lang="en-US" dirty="0" smtClean="0"/>
              <a:t>Profit of Central Bank</a:t>
            </a:r>
          </a:p>
          <a:p>
            <a:r>
              <a:rPr lang="en-US" dirty="0" smtClean="0"/>
              <a:t>Industrial Development</a:t>
            </a:r>
          </a:p>
          <a:p>
            <a:r>
              <a:rPr lang="en-US" dirty="0" smtClean="0"/>
              <a:t>Control of Trade Cycles</a:t>
            </a:r>
          </a:p>
          <a:p>
            <a:r>
              <a:rPr lang="en-US" dirty="0" smtClean="0"/>
              <a:t>Revival from Natural Calamities</a:t>
            </a:r>
          </a:p>
          <a:p>
            <a:r>
              <a:rPr lang="en-US" dirty="0" smtClean="0"/>
              <a:t>Utilization of the Productive Resources</a:t>
            </a:r>
          </a:p>
          <a:p>
            <a:r>
              <a:rPr lang="en-US" dirty="0" smtClean="0"/>
              <a:t>Poverty</a:t>
            </a:r>
            <a:endParaRPr lang="en-US" dirty="0"/>
          </a:p>
        </p:txBody>
      </p:sp>
      <p:sp>
        <p:nvSpPr>
          <p:cNvPr id="3" name="Title 2"/>
          <p:cNvSpPr>
            <a:spLocks noGrp="1"/>
          </p:cNvSpPr>
          <p:nvPr>
            <p:ph type="title"/>
          </p:nvPr>
        </p:nvSpPr>
        <p:spPr/>
        <p:txBody>
          <a:bodyPr/>
          <a:lstStyle/>
          <a:p>
            <a:r>
              <a:rPr lang="en-US" dirty="0" smtClean="0"/>
              <a:t>Effects of Deficit Financing</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dirty="0" smtClean="0"/>
              <a:t>	Unfavourable Effects:</a:t>
            </a:r>
          </a:p>
          <a:p>
            <a:pPr>
              <a:buNone/>
            </a:pPr>
            <a:r>
              <a:rPr lang="en-US" dirty="0" smtClean="0"/>
              <a:t>Problem of Inflation</a:t>
            </a:r>
          </a:p>
          <a:p>
            <a:pPr>
              <a:buNone/>
            </a:pPr>
            <a:r>
              <a:rPr lang="en-US" dirty="0" smtClean="0"/>
              <a:t>Excessive Expansion of the Bank Money</a:t>
            </a:r>
          </a:p>
          <a:p>
            <a:pPr>
              <a:buNone/>
            </a:pPr>
            <a:r>
              <a:rPr lang="en-US" dirty="0" smtClean="0"/>
              <a:t>Adversely Affects the Economic Development</a:t>
            </a:r>
          </a:p>
          <a:p>
            <a:pPr>
              <a:buNone/>
            </a:pPr>
            <a:r>
              <a:rPr lang="en-US" dirty="0" smtClean="0"/>
              <a:t>Problem of the Economic Inequality</a:t>
            </a:r>
          </a:p>
          <a:p>
            <a:pPr>
              <a:buNone/>
            </a:pPr>
            <a:r>
              <a:rPr lang="en-US" dirty="0" smtClean="0"/>
              <a:t>Adverse Balance of Payment</a:t>
            </a:r>
          </a:p>
          <a:p>
            <a:pPr>
              <a:buNone/>
            </a:pPr>
            <a:r>
              <a:rPr lang="en-US" dirty="0" smtClean="0"/>
              <a:t>Fall in the Value of Money</a:t>
            </a:r>
          </a:p>
          <a:p>
            <a:pPr>
              <a:buNone/>
            </a:pPr>
            <a:r>
              <a:rPr lang="en-US" dirty="0" smtClean="0"/>
              <a:t>Speculative Activities</a:t>
            </a:r>
          </a:p>
          <a:p>
            <a:pPr>
              <a:buNone/>
            </a:pPr>
            <a:r>
              <a:rPr lang="en-US" dirty="0" smtClean="0"/>
              <a:t>Fall in Savings and Investment</a:t>
            </a:r>
          </a:p>
        </p:txBody>
      </p:sp>
      <p:sp>
        <p:nvSpPr>
          <p:cNvPr id="3" name="Title 2"/>
          <p:cNvSpPr>
            <a:spLocks noGrp="1"/>
          </p:cNvSpPr>
          <p:nvPr>
            <p:ph type="title"/>
          </p:nvPr>
        </p:nvSpPr>
        <p:spPr/>
        <p:txBody>
          <a:bodyPr/>
          <a:lstStyle/>
          <a:p>
            <a:r>
              <a:rPr lang="en-US" dirty="0" smtClean="0"/>
              <a:t>Effects of Deficit Financing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It refers to the in detailed highlights of the major and minor factors or issues being studied in public finance.</a:t>
            </a:r>
          </a:p>
          <a:p>
            <a:r>
              <a:rPr lang="en-US" dirty="0" smtClean="0"/>
              <a:t>Mrs. Ursula Hicks: “The main content of public finance consist of the examination and appraisal of the methods by which governing bodies provide for the collective satisfaction of wants and secure the necessary funds to carry out their purposes.”</a:t>
            </a:r>
          </a:p>
          <a:p>
            <a:endParaRPr lang="en-US" dirty="0"/>
          </a:p>
        </p:txBody>
      </p:sp>
      <p:sp>
        <p:nvSpPr>
          <p:cNvPr id="2" name="Title 1"/>
          <p:cNvSpPr>
            <a:spLocks noGrp="1"/>
          </p:cNvSpPr>
          <p:nvPr>
            <p:ph type="title"/>
          </p:nvPr>
        </p:nvSpPr>
        <p:spPr/>
        <p:txBody>
          <a:bodyPr/>
          <a:lstStyle/>
          <a:p>
            <a:pPr algn="ctr"/>
            <a:r>
              <a:rPr lang="en-US" dirty="0" smtClean="0"/>
              <a:t>Scope of Public Finance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Public Revenue</a:t>
            </a:r>
          </a:p>
          <a:p>
            <a:r>
              <a:rPr lang="en-US" dirty="0" smtClean="0"/>
              <a:t>Public Expenditure</a:t>
            </a:r>
          </a:p>
          <a:p>
            <a:r>
              <a:rPr lang="en-US" dirty="0" smtClean="0"/>
              <a:t>Public Debt</a:t>
            </a:r>
          </a:p>
          <a:p>
            <a:r>
              <a:rPr lang="en-US" dirty="0" smtClean="0"/>
              <a:t>Financial Administration</a:t>
            </a:r>
          </a:p>
          <a:p>
            <a:r>
              <a:rPr lang="en-US" dirty="0" smtClean="0"/>
              <a:t>Fiscal Policy</a:t>
            </a:r>
          </a:p>
          <a:p>
            <a:r>
              <a:rPr lang="en-US" dirty="0" smtClean="0"/>
              <a:t>Economic Stabilization</a:t>
            </a:r>
            <a:endParaRPr lang="en-US" dirty="0"/>
          </a:p>
        </p:txBody>
      </p:sp>
      <p:sp>
        <p:nvSpPr>
          <p:cNvPr id="2" name="Title 1"/>
          <p:cNvSpPr>
            <a:spLocks noGrp="1"/>
          </p:cNvSpPr>
          <p:nvPr>
            <p:ph type="title"/>
          </p:nvPr>
        </p:nvSpPr>
        <p:spPr/>
        <p:txBody>
          <a:bodyPr/>
          <a:lstStyle/>
          <a:p>
            <a:pPr algn="ctr"/>
            <a:r>
              <a:rPr lang="en-US" dirty="0" smtClean="0"/>
              <a:t>Scope of Public Finance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Removal of Poverty</a:t>
            </a:r>
          </a:p>
          <a:p>
            <a:r>
              <a:rPr lang="en-US" dirty="0" smtClean="0"/>
              <a:t>Removal of Unemployment</a:t>
            </a:r>
          </a:p>
          <a:p>
            <a:r>
              <a:rPr lang="en-US" dirty="0" smtClean="0"/>
              <a:t>Saving Investment Equilibrium</a:t>
            </a:r>
          </a:p>
          <a:p>
            <a:r>
              <a:rPr lang="en-US" dirty="0" smtClean="0"/>
              <a:t>Economic Stability</a:t>
            </a:r>
          </a:p>
          <a:p>
            <a:r>
              <a:rPr lang="en-US" dirty="0" smtClean="0"/>
              <a:t>Maximization of Social Welfare</a:t>
            </a:r>
          </a:p>
          <a:p>
            <a:r>
              <a:rPr lang="en-US" dirty="0" smtClean="0"/>
              <a:t>Economic Development</a:t>
            </a:r>
          </a:p>
          <a:p>
            <a:r>
              <a:rPr lang="en-US" dirty="0" smtClean="0"/>
              <a:t>Reduction in Economic Inequality</a:t>
            </a:r>
          </a:p>
          <a:p>
            <a:r>
              <a:rPr lang="en-US" dirty="0" smtClean="0"/>
              <a:t>Provision of Collective Wants</a:t>
            </a:r>
            <a:endParaRPr lang="en-US" dirty="0"/>
          </a:p>
        </p:txBody>
      </p:sp>
      <p:sp>
        <p:nvSpPr>
          <p:cNvPr id="2" name="Title 1"/>
          <p:cNvSpPr>
            <a:spLocks noGrp="1"/>
          </p:cNvSpPr>
          <p:nvPr>
            <p:ph type="title"/>
          </p:nvPr>
        </p:nvSpPr>
        <p:spPr/>
        <p:txBody>
          <a:bodyPr>
            <a:normAutofit fontScale="90000"/>
          </a:bodyPr>
          <a:lstStyle/>
          <a:p>
            <a:pPr algn="ctr"/>
            <a:r>
              <a:rPr lang="en-US" dirty="0" smtClean="0"/>
              <a:t>Importance /Role of Public Finance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Economic Growth</a:t>
            </a:r>
          </a:p>
          <a:p>
            <a:r>
              <a:rPr lang="en-US" dirty="0" smtClean="0"/>
              <a:t>Economic Stability</a:t>
            </a:r>
          </a:p>
          <a:p>
            <a:r>
              <a:rPr lang="en-US" dirty="0" smtClean="0"/>
              <a:t>Economic Planning</a:t>
            </a:r>
          </a:p>
          <a:p>
            <a:r>
              <a:rPr lang="en-US" b="1" dirty="0" smtClean="0"/>
              <a:t>Importance /Role of Public Finance in Developing Countries</a:t>
            </a:r>
            <a:r>
              <a:rPr lang="en-US" dirty="0" smtClean="0"/>
              <a:t>:</a:t>
            </a:r>
          </a:p>
          <a:p>
            <a:r>
              <a:rPr lang="en-US" dirty="0" smtClean="0"/>
              <a:t>Capital Formation</a:t>
            </a:r>
          </a:p>
          <a:p>
            <a:r>
              <a:rPr lang="en-US" dirty="0" smtClean="0"/>
              <a:t>Economic Planning</a:t>
            </a:r>
          </a:p>
          <a:p>
            <a:r>
              <a:rPr lang="en-US" dirty="0" smtClean="0"/>
              <a:t>Economic Development</a:t>
            </a:r>
          </a:p>
          <a:p>
            <a:r>
              <a:rPr lang="en-US" dirty="0" smtClean="0"/>
              <a:t>Reduction in Economic Inequality</a:t>
            </a:r>
          </a:p>
          <a:p>
            <a:endParaRPr lang="en-US" dirty="0"/>
          </a:p>
        </p:txBody>
      </p:sp>
      <p:sp>
        <p:nvSpPr>
          <p:cNvPr id="2" name="Title 1"/>
          <p:cNvSpPr>
            <a:spLocks noGrp="1"/>
          </p:cNvSpPr>
          <p:nvPr>
            <p:ph type="title"/>
          </p:nvPr>
        </p:nvSpPr>
        <p:spPr/>
        <p:txBody>
          <a:bodyPr>
            <a:normAutofit fontScale="90000"/>
          </a:bodyPr>
          <a:lstStyle/>
          <a:p>
            <a:pPr algn="ctr"/>
            <a:r>
              <a:rPr lang="en-US" dirty="0" smtClean="0"/>
              <a:t>Importance /Role of Public Finance in Developed Countries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8229600" cy="4525963"/>
          </a:xfrm>
        </p:spPr>
        <p:txBody>
          <a:bodyPr>
            <a:normAutofit lnSpcReduction="10000"/>
          </a:bodyPr>
          <a:lstStyle/>
          <a:p>
            <a:r>
              <a:rPr lang="en-US" dirty="0" smtClean="0"/>
              <a:t>The classical economists like Adam Smith believed in minimum state activities and taxation.</a:t>
            </a:r>
          </a:p>
          <a:p>
            <a:r>
              <a:rPr lang="en-US" dirty="0" err="1" smtClean="0"/>
              <a:t>J.B.Say</a:t>
            </a:r>
            <a:r>
              <a:rPr lang="en-US" dirty="0"/>
              <a:t> </a:t>
            </a:r>
            <a:r>
              <a:rPr lang="en-US" dirty="0" smtClean="0"/>
              <a:t>: “The very best of all plans of finance is to spend little and the best of all taxes is that which is least in amount”</a:t>
            </a:r>
          </a:p>
          <a:p>
            <a:r>
              <a:rPr lang="en-US" dirty="0" smtClean="0"/>
              <a:t>Adam Smith and Ricardo believed that the private expenditure is ‘productive’ and the state expenditure is ‘unproductive’. </a:t>
            </a:r>
          </a:p>
          <a:p>
            <a:r>
              <a:rPr lang="en-US" dirty="0" smtClean="0"/>
              <a:t>They remarked, ‘every tax is an evil’ and ‘every public expenditure is unproductive’.</a:t>
            </a:r>
          </a:p>
          <a:p>
            <a:endParaRPr lang="en-US" dirty="0"/>
          </a:p>
        </p:txBody>
      </p:sp>
      <p:sp>
        <p:nvSpPr>
          <p:cNvPr id="2" name="Title 1"/>
          <p:cNvSpPr>
            <a:spLocks noGrp="1"/>
          </p:cNvSpPr>
          <p:nvPr>
            <p:ph type="title"/>
          </p:nvPr>
        </p:nvSpPr>
        <p:spPr/>
        <p:txBody>
          <a:bodyPr>
            <a:normAutofit fontScale="90000"/>
          </a:bodyPr>
          <a:lstStyle/>
          <a:p>
            <a:r>
              <a:rPr lang="en-US" sz="3600" dirty="0" smtClean="0"/>
              <a:t>Principle of Maximum Social Advantage</a:t>
            </a:r>
            <a:endParaRPr lang="en-US" sz="3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373</TotalTime>
  <Words>2643</Words>
  <Application>Microsoft Office PowerPoint</Application>
  <PresentationFormat>On-screen Show (4:3)</PresentationFormat>
  <Paragraphs>318</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Concourse</vt:lpstr>
      <vt:lpstr>Indian Economy At a Glance</vt:lpstr>
      <vt:lpstr>A Few Facts</vt:lpstr>
      <vt:lpstr>Population</vt:lpstr>
      <vt:lpstr>Population (conti…)</vt:lpstr>
      <vt:lpstr>Scope of Public Finance</vt:lpstr>
      <vt:lpstr>Scope of Public Finance</vt:lpstr>
      <vt:lpstr>Importance /Role of Public Finance</vt:lpstr>
      <vt:lpstr>Importance /Role of Public Finance in Developed Countries</vt:lpstr>
      <vt:lpstr>Principle of Maximum Social Advantage</vt:lpstr>
      <vt:lpstr>Principle of Maximum Social Advantage</vt:lpstr>
      <vt:lpstr>Principle of Maximum Social Advantage</vt:lpstr>
      <vt:lpstr>Conti……</vt:lpstr>
      <vt:lpstr>Conti……</vt:lpstr>
      <vt:lpstr>Conti…..</vt:lpstr>
      <vt:lpstr>Conti…..</vt:lpstr>
      <vt:lpstr>How Maximum Social Advantage is Achieved?</vt:lpstr>
      <vt:lpstr>Tests of Social Advantage/ Parameters: </vt:lpstr>
      <vt:lpstr>Limitations on Principle</vt:lpstr>
      <vt:lpstr>Taxation</vt:lpstr>
      <vt:lpstr>Features of Tax</vt:lpstr>
      <vt:lpstr>Cannons of Taxation</vt:lpstr>
      <vt:lpstr>Kinds of Taxation</vt:lpstr>
      <vt:lpstr>Direct Tax</vt:lpstr>
      <vt:lpstr>Merits/Advantages of Direct Taxes</vt:lpstr>
      <vt:lpstr>Demerits/Disadvantages of Direct Taxes</vt:lpstr>
      <vt:lpstr>Indirect Taxes</vt:lpstr>
      <vt:lpstr>Merits/Advantages of Indirect Taxes</vt:lpstr>
      <vt:lpstr>Demerits/Disadvantages of Indirect Taxes</vt:lpstr>
      <vt:lpstr>Public Expenditure</vt:lpstr>
      <vt:lpstr>Causes of increasing Public Expenditure</vt:lpstr>
      <vt:lpstr>Conti…….</vt:lpstr>
      <vt:lpstr>Effects of Public Expenditure</vt:lpstr>
      <vt:lpstr>Effects of Public Expenditure</vt:lpstr>
      <vt:lpstr>Effects of Public Expenditure</vt:lpstr>
      <vt:lpstr>Public Debt</vt:lpstr>
      <vt:lpstr>Classification of Public Debt</vt:lpstr>
      <vt:lpstr>Sources of Public Debt/Borrowings</vt:lpstr>
      <vt:lpstr>Need for Public Debt/ Causes of Growth</vt:lpstr>
      <vt:lpstr>Effects of Public Debt</vt:lpstr>
      <vt:lpstr>Deficit Financing</vt:lpstr>
      <vt:lpstr>Methods/Sources of Deficit Financing</vt:lpstr>
      <vt:lpstr>Objectives of Deficit Financing</vt:lpstr>
      <vt:lpstr>Limitations of Deficit Finance</vt:lpstr>
      <vt:lpstr>Effects of Deficit Financing</vt:lpstr>
      <vt:lpstr>Effects of Deficit Financing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Finance</dc:title>
  <dc:creator>C</dc:creator>
  <cp:lastModifiedBy>B.J.KADAM</cp:lastModifiedBy>
  <cp:revision>39</cp:revision>
  <dcterms:created xsi:type="dcterms:W3CDTF">2015-01-20T13:58:30Z</dcterms:created>
  <dcterms:modified xsi:type="dcterms:W3CDTF">2019-11-08T15:21:58Z</dcterms:modified>
</cp:coreProperties>
</file>