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8" r:id="rId4"/>
    <p:sldId id="281" r:id="rId5"/>
    <p:sldId id="257" r:id="rId6"/>
    <p:sldId id="258" r:id="rId7"/>
    <p:sldId id="259" r:id="rId8"/>
    <p:sldId id="263" r:id="rId9"/>
    <p:sldId id="261" r:id="rId10"/>
    <p:sldId id="262" r:id="rId11"/>
    <p:sldId id="264" r:id="rId12"/>
    <p:sldId id="279" r:id="rId13"/>
    <p:sldId id="267" r:id="rId14"/>
    <p:sldId id="272" r:id="rId15"/>
    <p:sldId id="273" r:id="rId16"/>
    <p:sldId id="280" r:id="rId17"/>
    <p:sldId id="260" r:id="rId18"/>
    <p:sldId id="269" r:id="rId19"/>
    <p:sldId id="268" r:id="rId20"/>
    <p:sldId id="270" r:id="rId21"/>
    <p:sldId id="271" r:id="rId22"/>
    <p:sldId id="26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08/11/2019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08/11/2019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08/11/2019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08/11/2019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08/11/2019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08/11/2019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lh4.ggpht.com/_iFIztPmvqg8/TI4CMEeRJ3I/AAAAAAAADXo/bjvuhK6zHok/Monetary-Policy-In-India-1900-Reforms-Evaluation.jp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a:bodyPr>
          <a:lstStyle/>
          <a:p>
            <a:r>
              <a:rPr lang="en-US" sz="4800" b="1" dirty="0" smtClean="0">
                <a:solidFill>
                  <a:srgbClr val="FF9900"/>
                </a:solidFill>
                <a:latin typeface="Algerian" pitchFamily="82" charset="0"/>
                <a:cs typeface="Times New Roman" pitchFamily="18" charset="0"/>
              </a:rPr>
              <a:t>Monetary </a:t>
            </a:r>
            <a:r>
              <a:rPr lang="en-US" sz="4800" b="1" dirty="0">
                <a:solidFill>
                  <a:srgbClr val="FF9900"/>
                </a:solidFill>
                <a:latin typeface="Algerian" pitchFamily="82" charset="0"/>
                <a:cs typeface="Times New Roman" pitchFamily="18" charset="0"/>
              </a:rPr>
              <a:t>policy in </a:t>
            </a:r>
            <a:r>
              <a:rPr lang="en-US" sz="4800" b="1" dirty="0" err="1">
                <a:solidFill>
                  <a:srgbClr val="FF9900"/>
                </a:solidFill>
                <a:latin typeface="Algerian" pitchFamily="82" charset="0"/>
                <a:cs typeface="Times New Roman" pitchFamily="18" charset="0"/>
              </a:rPr>
              <a:t>india</a:t>
            </a:r>
            <a:r>
              <a:rPr lang="en-US" sz="4800" b="1" dirty="0">
                <a:solidFill>
                  <a:srgbClr val="FF9900"/>
                </a:solidFill>
                <a:latin typeface="Algerian" pitchFamily="82" charset="0"/>
                <a:cs typeface="Times New Roman" pitchFamily="18" charset="0"/>
              </a:rPr>
              <a:t> </a:t>
            </a:r>
            <a:r>
              <a:rPr lang="en-US" sz="6600" b="1" dirty="0">
                <a:solidFill>
                  <a:srgbClr val="FFC000"/>
                </a:solidFill>
                <a:latin typeface="Algerian" pitchFamily="82" charset="0"/>
                <a:cs typeface="Times New Roman" pitchFamily="18" charset="0"/>
              </a:rPr>
              <a:t/>
            </a:r>
            <a:br>
              <a:rPr lang="en-US" sz="6600" b="1" dirty="0">
                <a:solidFill>
                  <a:srgbClr val="FFC000"/>
                </a:solidFill>
                <a:latin typeface="Algerian" pitchFamily="82" charset="0"/>
                <a:cs typeface="Times New Roman" pitchFamily="18" charset="0"/>
              </a:rPr>
            </a:br>
            <a:r>
              <a:rPr lang="en-US" sz="5400" b="1" dirty="0" err="1">
                <a:solidFill>
                  <a:srgbClr val="00B050"/>
                </a:solidFill>
                <a:latin typeface="Shivaji05" pitchFamily="2" charset="0"/>
                <a:cs typeface="Times New Roman" pitchFamily="18" charset="0"/>
              </a:rPr>
              <a:t>Baartacao</a:t>
            </a:r>
            <a:r>
              <a:rPr lang="en-US" sz="5400" b="1" dirty="0">
                <a:solidFill>
                  <a:srgbClr val="00B050"/>
                </a:solidFill>
                <a:latin typeface="Shivaji05" pitchFamily="2" charset="0"/>
                <a:cs typeface="Times New Roman" pitchFamily="18" charset="0"/>
              </a:rPr>
              <a:t> </a:t>
            </a:r>
            <a:r>
              <a:rPr lang="en-US" sz="5400" b="1" dirty="0" err="1">
                <a:solidFill>
                  <a:srgbClr val="00B050"/>
                </a:solidFill>
                <a:latin typeface="Shivaji05" pitchFamily="2" charset="0"/>
                <a:cs typeface="Times New Roman" pitchFamily="18" charset="0"/>
              </a:rPr>
              <a:t>calanaivaYayak</a:t>
            </a:r>
            <a:r>
              <a:rPr lang="en-US" sz="5400" b="1" dirty="0">
                <a:solidFill>
                  <a:srgbClr val="00B050"/>
                </a:solidFill>
                <a:latin typeface="Shivaji05" pitchFamily="2" charset="0"/>
                <a:cs typeface="Times New Roman" pitchFamily="18" charset="0"/>
              </a:rPr>
              <a:t> </a:t>
            </a:r>
            <a:r>
              <a:rPr lang="en-US" sz="5400" b="1" dirty="0" err="1">
                <a:solidFill>
                  <a:srgbClr val="00B050"/>
                </a:solidFill>
                <a:latin typeface="Shivaji05" pitchFamily="2" charset="0"/>
                <a:cs typeface="Times New Roman" pitchFamily="18" charset="0"/>
              </a:rPr>
              <a:t>QaaorNa</a:t>
            </a:r>
            <a:r>
              <a:rPr lang="en-US" sz="6600" b="1" dirty="0">
                <a:solidFill>
                  <a:srgbClr val="00B050"/>
                </a:solidFill>
                <a:latin typeface="Shivaji05" pitchFamily="2" charset="0"/>
                <a:cs typeface="Times New Roman" pitchFamily="18" charset="0"/>
              </a:rPr>
              <a:t/>
            </a:r>
            <a:br>
              <a:rPr lang="en-US" sz="6600" b="1" dirty="0">
                <a:solidFill>
                  <a:srgbClr val="00B050"/>
                </a:solidFill>
                <a:latin typeface="Shivaji05" pitchFamily="2" charset="0"/>
                <a:cs typeface="Times New Roman" pitchFamily="18" charset="0"/>
              </a:rPr>
            </a:br>
            <a:r>
              <a:rPr lang="en-US" sz="4000" b="1" dirty="0" smtClean="0">
                <a:solidFill>
                  <a:srgbClr val="7030A0"/>
                </a:solidFill>
                <a:latin typeface="Times New Roman" pitchFamily="18" charset="0"/>
                <a:cs typeface="Times New Roman" pitchFamily="18" charset="0"/>
              </a:rPr>
              <a:t>Dr. B.J. </a:t>
            </a:r>
            <a:r>
              <a:rPr lang="en-US" sz="4000" b="1" dirty="0" smtClean="0">
                <a:solidFill>
                  <a:srgbClr val="7030A0"/>
                </a:solidFill>
                <a:latin typeface="Times New Roman" pitchFamily="18" charset="0"/>
                <a:cs typeface="Times New Roman" pitchFamily="18" charset="0"/>
              </a:rPr>
              <a:t>Kadam</a:t>
            </a:r>
            <a:br>
              <a:rPr lang="en-US" sz="4000" b="1" dirty="0" smtClean="0">
                <a:solidFill>
                  <a:srgbClr val="7030A0"/>
                </a:solidFill>
                <a:latin typeface="Times New Roman" pitchFamily="18" charset="0"/>
                <a:cs typeface="Times New Roman" pitchFamily="18" charset="0"/>
              </a:rPr>
            </a:br>
            <a:r>
              <a:rPr lang="en-US" sz="4000" b="1" dirty="0" smtClean="0">
                <a:solidFill>
                  <a:srgbClr val="7030A0"/>
                </a:solidFill>
                <a:latin typeface="Times New Roman" pitchFamily="18" charset="0"/>
                <a:cs typeface="Times New Roman" pitchFamily="18" charset="0"/>
              </a:rPr>
              <a:t>Department of Economics</a:t>
            </a:r>
            <a:br>
              <a:rPr lang="en-US" sz="4000" b="1" dirty="0" smtClean="0">
                <a:solidFill>
                  <a:srgbClr val="7030A0"/>
                </a:solidFill>
                <a:latin typeface="Times New Roman" pitchFamily="18" charset="0"/>
                <a:cs typeface="Times New Roman" pitchFamily="18" charset="0"/>
              </a:rPr>
            </a:br>
            <a:r>
              <a:rPr lang="en-US" sz="4000" b="1" dirty="0" smtClean="0">
                <a:solidFill>
                  <a:srgbClr val="7030A0"/>
                </a:solidFill>
                <a:latin typeface="Times New Roman" pitchFamily="18" charset="0"/>
                <a:cs typeface="Times New Roman" pitchFamily="18" charset="0"/>
              </a:rPr>
              <a:t>P.D.V. P. College Tasgaon</a:t>
            </a:r>
            <a:r>
              <a:rPr lang="en-US" sz="4000" b="1" dirty="0">
                <a:solidFill>
                  <a:srgbClr val="7030A0"/>
                </a:solidFill>
                <a:latin typeface="Shivaji05"/>
              </a:rPr>
              <a:t/>
            </a:r>
            <a:br>
              <a:rPr lang="en-US" sz="4000" b="1" dirty="0">
                <a:solidFill>
                  <a:srgbClr val="7030A0"/>
                </a:solidFill>
                <a:latin typeface="Shivaji05"/>
              </a:rPr>
            </a:br>
            <a:endParaRPr lang="en-US" b="1" dirty="0">
              <a:solidFill>
                <a:srgbClr val="7030A0"/>
              </a:solidFill>
              <a:latin typeface="Shivaji05" pitchFamily="2" charset="0"/>
            </a:endParaRPr>
          </a:p>
        </p:txBody>
      </p:sp>
      <p:pic>
        <p:nvPicPr>
          <p:cNvPr id="3" name="Picture 2"/>
          <p:cNvPicPr>
            <a:picLocks noChangeAspect="1" noChangeArrowheads="1"/>
          </p:cNvPicPr>
          <p:nvPr/>
        </p:nvPicPr>
        <p:blipFill>
          <a:blip r:embed="rId2"/>
          <a:srcRect/>
          <a:stretch>
            <a:fillRect/>
          </a:stretch>
        </p:blipFill>
        <p:spPr bwMode="auto">
          <a:xfrm>
            <a:off x="1" y="5029200"/>
            <a:ext cx="2244434" cy="1828800"/>
          </a:xfrm>
          <a:prstGeom prst="rect">
            <a:avLst/>
          </a:prstGeom>
          <a:noFill/>
          <a:ln w="9525">
            <a:noFill/>
            <a:miter lim="800000"/>
            <a:headEnd/>
            <a:tailEnd/>
          </a:ln>
          <a:effectLst/>
        </p:spPr>
      </p:pic>
      <p:pic>
        <p:nvPicPr>
          <p:cNvPr id="4" name="Picture 3"/>
          <p:cNvPicPr>
            <a:picLocks noChangeAspect="1" noChangeArrowheads="1"/>
          </p:cNvPicPr>
          <p:nvPr/>
        </p:nvPicPr>
        <p:blipFill>
          <a:blip r:embed="rId2"/>
          <a:srcRect/>
          <a:stretch>
            <a:fillRect/>
          </a:stretch>
        </p:blipFill>
        <p:spPr bwMode="auto">
          <a:xfrm>
            <a:off x="6899566" y="5029200"/>
            <a:ext cx="2244434" cy="18288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228600"/>
          </a:xfrm>
        </p:spPr>
        <p:txBody>
          <a:bodyPr>
            <a:normAutofit fontScale="90000"/>
          </a:bodyPr>
          <a:lstStyle/>
          <a:p>
            <a:pPr>
              <a:spcBef>
                <a:spcPts val="0"/>
              </a:spcBef>
            </a:pPr>
            <a:r>
              <a:rPr lang="en-US" sz="3100" b="1" dirty="0" err="1">
                <a:solidFill>
                  <a:srgbClr val="00B050"/>
                </a:solidFill>
                <a:latin typeface="Shivaji05" pitchFamily="2" charset="0"/>
                <a:cs typeface="Times New Roman" pitchFamily="18" charset="0"/>
              </a:rPr>
              <a:t>Baartacao</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calanaivaYayak</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QaaorNa</a:t>
            </a:r>
            <a:endParaRPr lang="en-US" dirty="0"/>
          </a:p>
        </p:txBody>
      </p:sp>
      <p:sp>
        <p:nvSpPr>
          <p:cNvPr id="3" name="Content Placeholder 2"/>
          <p:cNvSpPr>
            <a:spLocks noGrp="1"/>
          </p:cNvSpPr>
          <p:nvPr>
            <p:ph idx="1"/>
          </p:nvPr>
        </p:nvSpPr>
        <p:spPr>
          <a:xfrm>
            <a:off x="0" y="457200"/>
            <a:ext cx="9144000" cy="6400800"/>
          </a:xfrm>
        </p:spPr>
        <p:txBody>
          <a:bodyPr>
            <a:normAutofit/>
          </a:bodyPr>
          <a:lstStyle/>
          <a:p>
            <a:pPr>
              <a:buNone/>
            </a:pPr>
            <a:r>
              <a:rPr lang="en-US" sz="2800" b="1" dirty="0">
                <a:solidFill>
                  <a:srgbClr val="FF0000"/>
                </a:solidFill>
                <a:latin typeface="Shivaji05" pitchFamily="2" charset="0"/>
              </a:rPr>
              <a:t>A </a:t>
            </a:r>
            <a:r>
              <a:rPr lang="en-US" sz="2800" b="1" dirty="0" err="1">
                <a:solidFill>
                  <a:srgbClr val="FF0000"/>
                </a:solidFill>
                <a:latin typeface="Shivaji05" pitchFamily="2" charset="0"/>
              </a:rPr>
              <a:t>saM#yaa%mak</a:t>
            </a:r>
            <a:r>
              <a:rPr lang="en-US" sz="2800" b="1" dirty="0">
                <a:solidFill>
                  <a:srgbClr val="FF0000"/>
                </a:solidFill>
                <a:latin typeface="Shivaji05" pitchFamily="2" charset="0"/>
              </a:rPr>
              <a:t> </a:t>
            </a:r>
            <a:r>
              <a:rPr lang="en-US" sz="2800" b="1" dirty="0" err="1">
                <a:solidFill>
                  <a:srgbClr val="FF0000"/>
                </a:solidFill>
                <a:latin typeface="Shivaji05" pitchFamily="2" charset="0"/>
              </a:rPr>
              <a:t>saaQanao</a:t>
            </a:r>
            <a:r>
              <a:rPr lang="en-US" sz="2800" b="1" dirty="0">
                <a:solidFill>
                  <a:srgbClr val="FF0000"/>
                </a:solidFill>
                <a:latin typeface="Shivaji05" pitchFamily="2" charset="0"/>
              </a:rPr>
              <a:t> </a:t>
            </a:r>
            <a:r>
              <a:rPr lang="en-US" sz="2800" b="1" dirty="0">
                <a:solidFill>
                  <a:srgbClr val="FF0000"/>
                </a:solidFill>
                <a:latin typeface="Times New Roman" pitchFamily="18" charset="0"/>
                <a:cs typeface="Times New Roman" pitchFamily="18" charset="0"/>
              </a:rPr>
              <a:t>Quantitative Measures </a:t>
            </a:r>
            <a:endParaRPr lang="en-US" sz="2800" b="1" dirty="0">
              <a:solidFill>
                <a:srgbClr val="FF0000"/>
              </a:solidFill>
              <a:latin typeface="Shivaji05" pitchFamily="2" charset="0"/>
            </a:endParaRPr>
          </a:p>
          <a:p>
            <a:pPr>
              <a:buNone/>
            </a:pPr>
            <a:r>
              <a:rPr lang="en-US" sz="2800" b="1" dirty="0">
                <a:solidFill>
                  <a:srgbClr val="FF9900"/>
                </a:solidFill>
                <a:latin typeface="Shivaji05" pitchFamily="2" charset="0"/>
              </a:rPr>
              <a:t>4.vaOQaainak </a:t>
            </a:r>
            <a:r>
              <a:rPr lang="en-US" sz="2800" b="1" dirty="0" err="1">
                <a:solidFill>
                  <a:srgbClr val="FF9900"/>
                </a:solidFill>
                <a:latin typeface="Shivaji05" pitchFamily="2" charset="0"/>
              </a:rPr>
              <a:t>raoKtocao</a:t>
            </a:r>
            <a:r>
              <a:rPr lang="en-US" sz="2800" b="1" dirty="0">
                <a:solidFill>
                  <a:srgbClr val="FF9900"/>
                </a:solidFill>
                <a:latin typeface="Shivaji05" pitchFamily="2" charset="0"/>
              </a:rPr>
              <a:t> </a:t>
            </a:r>
            <a:r>
              <a:rPr lang="en-US" sz="2800" b="1" dirty="0" err="1">
                <a:solidFill>
                  <a:srgbClr val="FF9900"/>
                </a:solidFill>
                <a:latin typeface="Shivaji05" pitchFamily="2" charset="0"/>
              </a:rPr>
              <a:t>p</a:t>
            </a:r>
            <a:r>
              <a:rPr lang="en-US" sz="2800" b="1" dirty="0" err="1">
                <a:solidFill>
                  <a:srgbClr val="FF9900"/>
                </a:solidFill>
                <a:latin typeface="Shivaji05"/>
              </a:rPr>
              <a:t>`maaNa</a:t>
            </a:r>
            <a:r>
              <a:rPr lang="en-US" sz="2800" b="1" dirty="0">
                <a:solidFill>
                  <a:srgbClr val="FF9900"/>
                </a:solidFill>
                <a:latin typeface="Shivaji05"/>
              </a:rPr>
              <a:t> </a:t>
            </a:r>
            <a:r>
              <a:rPr lang="en-US" sz="2800" b="1" dirty="0">
                <a:solidFill>
                  <a:srgbClr val="0000FF"/>
                </a:solidFill>
                <a:latin typeface="Times New Roman" pitchFamily="18" charset="0"/>
                <a:cs typeface="Times New Roman" pitchFamily="18" charset="0"/>
              </a:rPr>
              <a:t>Statutory Liquidity Ratio</a:t>
            </a:r>
          </a:p>
          <a:p>
            <a:pPr>
              <a:buNone/>
              <a:defRPr/>
            </a:pPr>
            <a:r>
              <a:rPr lang="en-US" sz="2400" b="1" dirty="0">
                <a:effectLst>
                  <a:outerShdw blurRad="38100" dist="38100" dir="2700000" algn="tl">
                    <a:srgbClr val="FFFFFF"/>
                  </a:outerShdw>
                </a:effectLst>
                <a:latin typeface="Shivaji05" pitchFamily="2" charset="0"/>
              </a:rPr>
              <a:t>	</a:t>
            </a:r>
            <a:r>
              <a:rPr lang="en-US" sz="2400" b="1" dirty="0">
                <a:effectLst>
                  <a:outerShdw blurRad="38100" dist="38100" dir="2700000" algn="tl">
                    <a:srgbClr val="FFFFFF"/>
                  </a:outerShdw>
                </a:effectLst>
                <a:latin typeface="Shivaji02" pitchFamily="2" charset="0"/>
              </a:rPr>
              <a:t> </a:t>
            </a:r>
            <a:r>
              <a:rPr lang="en-US" sz="2400" b="1" dirty="0" err="1">
                <a:solidFill>
                  <a:srgbClr val="7030A0"/>
                </a:solidFill>
                <a:effectLst>
                  <a:outerShdw blurRad="38100" dist="38100" dir="2700000" algn="tl">
                    <a:srgbClr val="FFFFFF"/>
                  </a:outerShdw>
                </a:effectLst>
                <a:latin typeface="Shivaji05" pitchFamily="2" charset="0"/>
              </a:rPr>
              <a:t>vaOQaainak</a:t>
            </a:r>
            <a:r>
              <a:rPr lang="en-US" sz="2400" b="1" dirty="0">
                <a:solidFill>
                  <a:srgbClr val="7030A0"/>
                </a:solidFill>
                <a:effectLst>
                  <a:outerShdw blurRad="38100" dist="38100" dir="2700000" algn="tl">
                    <a:srgbClr val="FFFFFF"/>
                  </a:outerShdw>
                </a:effectLst>
                <a:latin typeface="Shivaji05" pitchFamily="2" charset="0"/>
              </a:rPr>
              <a:t> </a:t>
            </a:r>
            <a:r>
              <a:rPr lang="en-US" sz="2400" b="1" dirty="0" err="1">
                <a:solidFill>
                  <a:srgbClr val="7030A0"/>
                </a:solidFill>
                <a:effectLst>
                  <a:outerShdw blurRad="38100" dist="38100" dir="2700000" algn="tl">
                    <a:srgbClr val="FFFFFF"/>
                  </a:outerShdw>
                </a:effectLst>
                <a:latin typeface="Shivaji05" pitchFamily="2" charset="0"/>
              </a:rPr>
              <a:t>raoKta</a:t>
            </a:r>
            <a:r>
              <a:rPr lang="en-US" sz="2400" b="1" dirty="0">
                <a:solidFill>
                  <a:srgbClr val="7030A0"/>
                </a:solidFill>
                <a:effectLst>
                  <a:outerShdw blurRad="38100" dist="38100" dir="2700000" algn="tl">
                    <a:srgbClr val="FFFFFF"/>
                  </a:outerShdw>
                </a:effectLst>
                <a:latin typeface="Shivaji05" pitchFamily="2" charset="0"/>
              </a:rPr>
              <a:t> </a:t>
            </a:r>
            <a:r>
              <a:rPr lang="en-US" sz="2400" b="1" dirty="0" err="1">
                <a:solidFill>
                  <a:srgbClr val="7030A0"/>
                </a:solidFill>
                <a:effectLst>
                  <a:outerShdw blurRad="38100" dist="38100" dir="2700000" algn="tl">
                    <a:srgbClr val="FFFFFF"/>
                  </a:outerShdw>
                </a:effectLst>
                <a:latin typeface="Shivaji05" pitchFamily="2" charset="0"/>
              </a:rPr>
              <a:t>p`maaNa</a:t>
            </a:r>
            <a:r>
              <a:rPr lang="en-US" sz="2400" b="1" dirty="0">
                <a:solidFill>
                  <a:srgbClr val="7030A0"/>
                </a:solidFill>
                <a:effectLst>
                  <a:outerShdw blurRad="38100" dist="38100" dir="2700000" algn="tl">
                    <a:srgbClr val="FFFFFF"/>
                  </a:outerShdw>
                </a:effectLst>
                <a:latin typeface="Shivaji05" pitchFamily="2" charset="0"/>
              </a:rPr>
              <a:t> </a:t>
            </a:r>
            <a:r>
              <a:rPr lang="en-US" sz="2400" b="1" dirty="0" err="1">
                <a:solidFill>
                  <a:srgbClr val="7030A0"/>
                </a:solidFill>
                <a:effectLst>
                  <a:outerShdw blurRad="38100" dist="38100" dir="2700000" algn="tl">
                    <a:srgbClr val="FFFFFF"/>
                  </a:outerShdw>
                </a:effectLst>
                <a:latin typeface="Shivaji05" pitchFamily="2" charset="0"/>
              </a:rPr>
              <a:t>yaacaa</a:t>
            </a:r>
            <a:r>
              <a:rPr lang="en-US" sz="2400" b="1" dirty="0">
                <a:solidFill>
                  <a:srgbClr val="7030A0"/>
                </a:solidFill>
                <a:effectLst>
                  <a:outerShdw blurRad="38100" dist="38100" dir="2700000" algn="tl">
                    <a:srgbClr val="FFFFFF"/>
                  </a:outerShdw>
                </a:effectLst>
                <a:latin typeface="Shivaji05" pitchFamily="2" charset="0"/>
              </a:rPr>
              <a:t> </a:t>
            </a:r>
            <a:r>
              <a:rPr lang="en-US" sz="2400" b="1" dirty="0" err="1">
                <a:solidFill>
                  <a:srgbClr val="7030A0"/>
                </a:solidFill>
                <a:effectLst>
                  <a:outerShdw blurRad="38100" dist="38100" dir="2700000" algn="tl">
                    <a:srgbClr val="FFFFFF"/>
                  </a:outerShdw>
                </a:effectLst>
                <a:latin typeface="Shivaji05" pitchFamily="2" charset="0"/>
              </a:rPr>
              <a:t>Aqa</a:t>
            </a:r>
            <a:r>
              <a:rPr lang="en-US" sz="2400" b="1" dirty="0">
                <a:solidFill>
                  <a:srgbClr val="7030A0"/>
                </a:solidFill>
                <a:effectLst>
                  <a:outerShdw blurRad="38100" dist="38100" dir="2700000" algn="tl">
                    <a:srgbClr val="FFFFFF"/>
                  </a:outerShdw>
                </a:effectLst>
                <a:latin typeface="Shivaji05" pitchFamily="2" charset="0"/>
              </a:rPr>
              <a:t>- </a:t>
            </a:r>
            <a:r>
              <a:rPr lang="en-US" sz="2400" b="1" dirty="0" err="1">
                <a:solidFill>
                  <a:srgbClr val="7030A0"/>
                </a:solidFill>
                <a:effectLst>
                  <a:outerShdw blurRad="38100" dist="38100" dir="2700000" algn="tl">
                    <a:srgbClr val="FFFFFF"/>
                  </a:outerShdw>
                </a:effectLst>
                <a:latin typeface="Shivaji05" pitchFamily="2" charset="0"/>
              </a:rPr>
              <a:t>vyaaparI</a:t>
            </a:r>
            <a:r>
              <a:rPr lang="en-US" sz="2400" b="1" dirty="0">
                <a:solidFill>
                  <a:srgbClr val="7030A0"/>
                </a:solidFill>
                <a:effectLst>
                  <a:outerShdw blurRad="38100" dist="38100" dir="2700000" algn="tl">
                    <a:srgbClr val="FFFFFF"/>
                  </a:outerShdw>
                </a:effectLst>
                <a:latin typeface="Shivaji05" pitchFamily="2" charset="0"/>
              </a:rPr>
              <a:t> </a:t>
            </a:r>
            <a:r>
              <a:rPr lang="en-US" sz="2400" b="1" dirty="0" err="1">
                <a:solidFill>
                  <a:srgbClr val="7030A0"/>
                </a:solidFill>
                <a:effectLst>
                  <a:outerShdw blurRad="38100" dist="38100" dir="2700000" algn="tl">
                    <a:srgbClr val="FFFFFF"/>
                  </a:outerShdw>
                </a:effectLst>
                <a:latin typeface="Shivaji05" pitchFamily="2" charset="0"/>
              </a:rPr>
              <a:t>ba^MkaMnaI</a:t>
            </a:r>
            <a:r>
              <a:rPr lang="en-US" sz="2400" b="1" dirty="0">
                <a:solidFill>
                  <a:srgbClr val="7030A0"/>
                </a:solidFill>
                <a:effectLst>
                  <a:outerShdw blurRad="38100" dist="38100" dir="2700000" algn="tl">
                    <a:srgbClr val="FFFFFF"/>
                  </a:outerShdw>
                </a:effectLst>
                <a:latin typeface="Shivaji05" pitchFamily="2" charset="0"/>
              </a:rPr>
              <a:t> </a:t>
            </a:r>
            <a:r>
              <a:rPr lang="en-US" sz="2400" b="1" dirty="0" err="1">
                <a:solidFill>
                  <a:srgbClr val="7030A0"/>
                </a:solidFill>
                <a:effectLst>
                  <a:outerShdw blurRad="38100" dist="38100" dir="2700000" algn="tl">
                    <a:srgbClr val="FFFFFF"/>
                  </a:outerShdw>
                </a:effectLst>
                <a:latin typeface="Shivaji05" pitchFamily="2" charset="0"/>
              </a:rPr>
              <a:t>Aaplyaa</a:t>
            </a:r>
            <a:r>
              <a:rPr lang="en-US" sz="2400" b="1" dirty="0">
                <a:solidFill>
                  <a:srgbClr val="7030A0"/>
                </a:solidFill>
                <a:effectLst>
                  <a:outerShdw blurRad="38100" dist="38100" dir="2700000" algn="tl">
                    <a:srgbClr val="FFFFFF"/>
                  </a:outerShdw>
                </a:effectLst>
                <a:latin typeface="Shivaji05" pitchFamily="2" charset="0"/>
              </a:rPr>
              <a:t> ma%%</a:t>
            </a:r>
            <a:r>
              <a:rPr lang="en-US" sz="2400" b="1" dirty="0" err="1">
                <a:solidFill>
                  <a:srgbClr val="7030A0"/>
                </a:solidFill>
                <a:effectLst>
                  <a:outerShdw blurRad="38100" dist="38100" dir="2700000" algn="tl">
                    <a:srgbClr val="FFFFFF"/>
                  </a:outerShdw>
                </a:effectLst>
                <a:latin typeface="Shivaji05" pitchFamily="2" charset="0"/>
              </a:rPr>
              <a:t>aocaa</a:t>
            </a:r>
            <a:r>
              <a:rPr lang="en-US" sz="2400" b="1" dirty="0">
                <a:solidFill>
                  <a:srgbClr val="7030A0"/>
                </a:solidFill>
                <a:effectLst>
                  <a:outerShdw blurRad="38100" dist="38100" dir="2700000" algn="tl">
                    <a:srgbClr val="FFFFFF"/>
                  </a:outerShdw>
                </a:effectLst>
                <a:latin typeface="Shivaji05" pitchFamily="2" charset="0"/>
              </a:rPr>
              <a:t> </a:t>
            </a:r>
            <a:r>
              <a:rPr lang="en-US" sz="2400" b="1" dirty="0" err="1">
                <a:solidFill>
                  <a:srgbClr val="7030A0"/>
                </a:solidFill>
                <a:effectLst>
                  <a:outerShdw blurRad="38100" dist="38100" dir="2700000" algn="tl">
                    <a:srgbClr val="FFFFFF"/>
                  </a:outerShdw>
                </a:effectLst>
                <a:latin typeface="Shivaji05" pitchFamily="2" charset="0"/>
              </a:rPr>
              <a:t>kahI</a:t>
            </a:r>
            <a:r>
              <a:rPr lang="en-US" sz="2400" b="1" dirty="0">
                <a:solidFill>
                  <a:srgbClr val="7030A0"/>
                </a:solidFill>
                <a:effectLst>
                  <a:outerShdw blurRad="38100" dist="38100" dir="2700000" algn="tl">
                    <a:srgbClr val="FFFFFF"/>
                  </a:outerShdw>
                </a:effectLst>
                <a:latin typeface="Shivaji05" pitchFamily="2" charset="0"/>
              </a:rPr>
              <a:t> </a:t>
            </a:r>
            <a:r>
              <a:rPr lang="en-US" sz="2400" b="1" dirty="0" err="1">
                <a:solidFill>
                  <a:srgbClr val="7030A0"/>
                </a:solidFill>
                <a:effectLst>
                  <a:outerShdw blurRad="38100" dist="38100" dir="2700000" algn="tl">
                    <a:srgbClr val="FFFFFF"/>
                  </a:outerShdw>
                </a:effectLst>
                <a:latin typeface="Shivaji05" pitchFamily="2" charset="0"/>
              </a:rPr>
              <a:t>Baaga</a:t>
            </a:r>
            <a:r>
              <a:rPr lang="en-US" sz="2400" b="1" dirty="0">
                <a:solidFill>
                  <a:srgbClr val="7030A0"/>
                </a:solidFill>
                <a:effectLst>
                  <a:outerShdw blurRad="38100" dist="38100" dir="2700000" algn="tl">
                    <a:srgbClr val="FFFFFF"/>
                  </a:outerShdw>
                </a:effectLst>
                <a:latin typeface="Shivaji05" pitchFamily="2" charset="0"/>
              </a:rPr>
              <a:t> </a:t>
            </a:r>
            <a:r>
              <a:rPr lang="en-US" sz="2400" b="1" dirty="0" err="1">
                <a:solidFill>
                  <a:srgbClr val="7030A0"/>
                </a:solidFill>
                <a:effectLst>
                  <a:outerShdw blurRad="38100" dist="38100" dir="2700000" algn="tl">
                    <a:srgbClr val="FFFFFF"/>
                  </a:outerShdw>
                </a:effectLst>
                <a:latin typeface="Shivaji05" pitchFamily="2" charset="0"/>
              </a:rPr>
              <a:t>saaonao</a:t>
            </a:r>
            <a:r>
              <a:rPr lang="en-US" sz="2400" b="1" dirty="0">
                <a:solidFill>
                  <a:srgbClr val="7030A0"/>
                </a:solidFill>
                <a:effectLst>
                  <a:outerShdw blurRad="38100" dist="38100" dir="2700000" algn="tl">
                    <a:srgbClr val="FFFFFF"/>
                  </a:outerShdw>
                </a:effectLst>
                <a:latin typeface="Shivaji05" pitchFamily="2" charset="0"/>
              </a:rPr>
              <a:t>¸ </a:t>
            </a:r>
            <a:r>
              <a:rPr lang="en-US" sz="2400" b="1" dirty="0" err="1">
                <a:solidFill>
                  <a:srgbClr val="7030A0"/>
                </a:solidFill>
                <a:effectLst>
                  <a:outerShdw blurRad="38100" dist="38100" dir="2700000" algn="tl">
                    <a:srgbClr val="FFFFFF"/>
                  </a:outerShdw>
                </a:effectLst>
                <a:latin typeface="Shivaji05" pitchFamily="2" charset="0"/>
              </a:rPr>
              <a:t>sarkarI</a:t>
            </a:r>
            <a:r>
              <a:rPr lang="en-US" sz="2400" b="1" dirty="0">
                <a:solidFill>
                  <a:srgbClr val="7030A0"/>
                </a:solidFill>
                <a:effectLst>
                  <a:outerShdw blurRad="38100" dist="38100" dir="2700000" algn="tl">
                    <a:srgbClr val="FFFFFF"/>
                  </a:outerShdw>
                </a:effectLst>
                <a:latin typeface="Shivaji05" pitchFamily="2" charset="0"/>
              </a:rPr>
              <a:t> </a:t>
            </a:r>
            <a:r>
              <a:rPr lang="en-US" sz="2400" b="1" dirty="0" err="1">
                <a:solidFill>
                  <a:srgbClr val="7030A0"/>
                </a:solidFill>
                <a:effectLst>
                  <a:outerShdw blurRad="38100" dist="38100" dir="2700000" algn="tl">
                    <a:srgbClr val="FFFFFF"/>
                  </a:outerShdw>
                </a:effectLst>
                <a:latin typeface="Shivaji05" pitchFamily="2" charset="0"/>
              </a:rPr>
              <a:t>rao#yaaMcyaa</a:t>
            </a:r>
            <a:r>
              <a:rPr lang="en-US" sz="2400" b="1" dirty="0">
                <a:solidFill>
                  <a:srgbClr val="7030A0"/>
                </a:solidFill>
                <a:effectLst>
                  <a:outerShdw blurRad="38100" dist="38100" dir="2700000" algn="tl">
                    <a:srgbClr val="FFFFFF"/>
                  </a:outerShdw>
                </a:effectLst>
                <a:latin typeface="Shivaji05" pitchFamily="2" charset="0"/>
              </a:rPr>
              <a:t> </a:t>
            </a:r>
            <a:r>
              <a:rPr lang="en-US" sz="2400" b="1" dirty="0" err="1">
                <a:solidFill>
                  <a:srgbClr val="7030A0"/>
                </a:solidFill>
                <a:effectLst>
                  <a:outerShdw blurRad="38100" dist="38100" dir="2700000" algn="tl">
                    <a:srgbClr val="FFFFFF"/>
                  </a:outerShdw>
                </a:effectLst>
                <a:latin typeface="Shivaji05" pitchFamily="2" charset="0"/>
              </a:rPr>
              <a:t>sva$pat</a:t>
            </a:r>
            <a:r>
              <a:rPr lang="en-US" sz="2400" b="1" dirty="0">
                <a:solidFill>
                  <a:srgbClr val="7030A0"/>
                </a:solidFill>
                <a:effectLst>
                  <a:outerShdw blurRad="38100" dist="38100" dir="2700000" algn="tl">
                    <a:srgbClr val="FFFFFF"/>
                  </a:outerShdw>
                </a:effectLst>
                <a:latin typeface="Shivaji05" pitchFamily="2" charset="0"/>
              </a:rPr>
              <a:t> </a:t>
            </a:r>
            <a:r>
              <a:rPr lang="en-US" sz="2400" b="1" dirty="0" err="1">
                <a:solidFill>
                  <a:srgbClr val="7030A0"/>
                </a:solidFill>
                <a:effectLst>
                  <a:outerShdw blurRad="38100" dist="38100" dir="2700000" algn="tl">
                    <a:srgbClr val="FFFFFF"/>
                  </a:outerShdw>
                </a:effectLst>
                <a:latin typeface="Shivaji05" pitchFamily="2" charset="0"/>
              </a:rPr>
              <a:t>Zovalaa</a:t>
            </a:r>
            <a:r>
              <a:rPr lang="en-US" sz="2400" b="1" dirty="0">
                <a:solidFill>
                  <a:srgbClr val="7030A0"/>
                </a:solidFill>
                <a:effectLst>
                  <a:outerShdw blurRad="38100" dist="38100" dir="2700000" algn="tl">
                    <a:srgbClr val="FFFFFF"/>
                  </a:outerShdw>
                </a:effectLst>
                <a:latin typeface="Shivaji05" pitchFamily="2" charset="0"/>
              </a:rPr>
              <a:t> </a:t>
            </a:r>
            <a:r>
              <a:rPr lang="en-US" sz="2400" b="1" dirty="0" err="1">
                <a:solidFill>
                  <a:srgbClr val="7030A0"/>
                </a:solidFill>
                <a:effectLst>
                  <a:outerShdw blurRad="38100" dist="38100" dir="2700000" algn="tl">
                    <a:srgbClr val="FFFFFF"/>
                  </a:outerShdw>
                </a:effectLst>
                <a:latin typeface="Shivaji05" pitchFamily="2" charset="0"/>
              </a:rPr>
              <a:t>paihjao</a:t>
            </a:r>
            <a:r>
              <a:rPr lang="en-US" sz="2400" b="1" dirty="0">
                <a:solidFill>
                  <a:srgbClr val="7030A0"/>
                </a:solidFill>
                <a:effectLst>
                  <a:outerShdw blurRad="38100" dist="38100" dir="2700000" algn="tl">
                    <a:srgbClr val="FFFFFF"/>
                  </a:outerShdw>
                </a:effectLst>
                <a:latin typeface="Shivaji05" pitchFamily="2"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228600"/>
          </a:xfrm>
        </p:spPr>
        <p:txBody>
          <a:bodyPr>
            <a:normAutofit fontScale="90000"/>
          </a:bodyPr>
          <a:lstStyle/>
          <a:p>
            <a:pPr>
              <a:spcBef>
                <a:spcPts val="0"/>
              </a:spcBef>
            </a:pPr>
            <a:r>
              <a:rPr lang="en-US" sz="3100" b="1" dirty="0" err="1">
                <a:solidFill>
                  <a:srgbClr val="00B050"/>
                </a:solidFill>
                <a:latin typeface="Shivaji05" pitchFamily="2" charset="0"/>
                <a:cs typeface="Times New Roman" pitchFamily="18" charset="0"/>
              </a:rPr>
              <a:t>Baartacao</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calanaivaYayak</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QaaorNa</a:t>
            </a:r>
            <a:endParaRPr lang="en-US" dirty="0"/>
          </a:p>
        </p:txBody>
      </p:sp>
      <p:sp>
        <p:nvSpPr>
          <p:cNvPr id="3" name="Content Placeholder 2"/>
          <p:cNvSpPr>
            <a:spLocks noGrp="1"/>
          </p:cNvSpPr>
          <p:nvPr>
            <p:ph idx="1"/>
          </p:nvPr>
        </p:nvSpPr>
        <p:spPr>
          <a:xfrm>
            <a:off x="0" y="457200"/>
            <a:ext cx="9144000" cy="6400800"/>
          </a:xfrm>
        </p:spPr>
        <p:txBody>
          <a:bodyPr>
            <a:normAutofit lnSpcReduction="10000"/>
          </a:bodyPr>
          <a:lstStyle/>
          <a:p>
            <a:pPr>
              <a:buNone/>
            </a:pPr>
            <a:r>
              <a:rPr lang="en-US" sz="2800" b="1" dirty="0">
                <a:solidFill>
                  <a:srgbClr val="FF0000"/>
                </a:solidFill>
                <a:latin typeface="Shivaji05" pitchFamily="2" charset="0"/>
              </a:rPr>
              <a:t>A </a:t>
            </a:r>
            <a:r>
              <a:rPr lang="en-US" sz="2800" b="1" dirty="0" err="1">
                <a:solidFill>
                  <a:srgbClr val="FF0000"/>
                </a:solidFill>
                <a:latin typeface="Shivaji05" pitchFamily="2" charset="0"/>
              </a:rPr>
              <a:t>saM#yaa%mak</a:t>
            </a:r>
            <a:r>
              <a:rPr lang="en-US" sz="2800" b="1" dirty="0">
                <a:solidFill>
                  <a:srgbClr val="FF0000"/>
                </a:solidFill>
                <a:latin typeface="Shivaji05" pitchFamily="2" charset="0"/>
              </a:rPr>
              <a:t> </a:t>
            </a:r>
            <a:r>
              <a:rPr lang="en-US" sz="2800" b="1" dirty="0" err="1">
                <a:solidFill>
                  <a:srgbClr val="FF0000"/>
                </a:solidFill>
                <a:latin typeface="Shivaji05" pitchFamily="2" charset="0"/>
              </a:rPr>
              <a:t>saaQanao</a:t>
            </a:r>
            <a:r>
              <a:rPr lang="en-US" sz="2800" b="1" dirty="0">
                <a:solidFill>
                  <a:srgbClr val="FF0000"/>
                </a:solidFill>
                <a:latin typeface="Shivaji05" pitchFamily="2" charset="0"/>
              </a:rPr>
              <a:t> </a:t>
            </a:r>
            <a:r>
              <a:rPr lang="en-US" sz="2800" b="1" dirty="0">
                <a:solidFill>
                  <a:srgbClr val="FF0000"/>
                </a:solidFill>
                <a:latin typeface="Times New Roman" pitchFamily="18" charset="0"/>
                <a:cs typeface="Times New Roman" pitchFamily="18" charset="0"/>
              </a:rPr>
              <a:t>Quantitative Measures </a:t>
            </a:r>
            <a:endParaRPr lang="en-US" sz="2800" b="1" dirty="0">
              <a:solidFill>
                <a:srgbClr val="FF0000"/>
              </a:solidFill>
              <a:latin typeface="Shivaji05" pitchFamily="2" charset="0"/>
            </a:endParaRPr>
          </a:p>
          <a:p>
            <a:pPr>
              <a:buNone/>
            </a:pPr>
            <a:r>
              <a:rPr lang="en-US" sz="2800" b="1" dirty="0">
                <a:solidFill>
                  <a:srgbClr val="FF9900"/>
                </a:solidFill>
                <a:latin typeface="Shivaji05" pitchFamily="2" charset="0"/>
              </a:rPr>
              <a:t>5.</a:t>
            </a:r>
            <a:r>
              <a:rPr lang="en-US" sz="2800" b="1" dirty="0">
                <a:effectLst>
                  <a:outerShdw blurRad="38100" dist="38100" dir="2700000" algn="tl">
                    <a:srgbClr val="FFFFFF"/>
                  </a:outerShdw>
                </a:effectLst>
                <a:latin typeface="Shivaji02" pitchFamily="2" charset="0"/>
              </a:rPr>
              <a:t> </a:t>
            </a:r>
            <a:r>
              <a:rPr lang="en-US" sz="2800" b="1" dirty="0" err="1">
                <a:effectLst>
                  <a:outerShdw blurRad="38100" dist="38100" dir="2700000" algn="tl">
                    <a:srgbClr val="FFFFFF"/>
                  </a:outerShdw>
                </a:effectLst>
                <a:latin typeface="Shivaji05" pitchFamily="2" charset="0"/>
              </a:rPr>
              <a:t>ropao</a:t>
            </a:r>
            <a:r>
              <a:rPr lang="en-US" sz="2800" b="1" dirty="0">
                <a:effectLst>
                  <a:outerShdw blurRad="38100" dist="38100" dir="2700000" algn="tl">
                    <a:srgbClr val="FFFFFF"/>
                  </a:outerShdw>
                </a:effectLst>
                <a:latin typeface="Shivaji05" pitchFamily="2" charset="0"/>
              </a:rPr>
              <a:t> </a:t>
            </a:r>
            <a:r>
              <a:rPr lang="en-US" sz="2800" b="1" dirty="0" err="1">
                <a:effectLst>
                  <a:outerShdw blurRad="38100" dist="38100" dir="2700000" algn="tl">
                    <a:srgbClr val="FFFFFF"/>
                  </a:outerShdw>
                </a:effectLst>
                <a:latin typeface="Shivaji05" pitchFamily="2" charset="0"/>
              </a:rPr>
              <a:t>dr</a:t>
            </a:r>
            <a:r>
              <a:rPr lang="en-US" sz="2800" b="1" dirty="0">
                <a:effectLst>
                  <a:outerShdw blurRad="38100" dist="38100" dir="2700000" algn="tl">
                    <a:srgbClr val="FFFFFF"/>
                  </a:outerShdw>
                </a:effectLst>
                <a:latin typeface="Shivaji05" pitchFamily="2" charset="0"/>
              </a:rPr>
              <a:t> </a:t>
            </a:r>
            <a:r>
              <a:rPr lang="en-US" sz="2800" b="1" dirty="0">
                <a:solidFill>
                  <a:srgbClr val="0000FF"/>
                </a:solidFill>
                <a:latin typeface="Times New Roman" pitchFamily="18" charset="0"/>
                <a:cs typeface="Times New Roman" pitchFamily="18" charset="0"/>
              </a:rPr>
              <a:t>Repo Ratio  </a:t>
            </a:r>
            <a:r>
              <a:rPr lang="hi-IN" sz="2400" b="1" dirty="0"/>
              <a:t>रीपो रेट</a:t>
            </a:r>
            <a:br>
              <a:rPr lang="hi-IN" sz="2400" b="1" dirty="0"/>
            </a:br>
            <a:r>
              <a:rPr lang="en-US" sz="2400" b="1" dirty="0"/>
              <a:t>	</a:t>
            </a:r>
            <a:r>
              <a:rPr lang="hi-IN" sz="2400" b="1" dirty="0"/>
              <a:t>बैंकों को अपने दैनिक कामकाज के लिए प्राय: ऐसी बड़ी रकम की जरूरत होती है जिनकी मियाद एक दिन से ज्यादा नहीं होती। इसके लिए बैंक जो विकल्प अपनाते हैं, उनमें सबसे सामान्य है केंद्रीय बैंक (भारत में रिजर्व बैंक) से रात भर के लिए (ओवरनाइट) कर्ज लेना। इस कर्ज पर रिजर्व बैंक को उन्हें जो ब्याज देना पड़ता है, उसे ही रीपो दर कहते हैं।</a:t>
            </a:r>
            <a:br>
              <a:rPr lang="hi-IN" sz="2400" b="1" dirty="0"/>
            </a:br>
            <a:r>
              <a:rPr lang="hi-IN" sz="2400" b="1" dirty="0"/>
              <a:t/>
            </a:r>
            <a:br>
              <a:rPr lang="hi-IN" sz="2400" b="1" dirty="0"/>
            </a:br>
            <a:r>
              <a:rPr lang="hi-IN" sz="2400" b="1" dirty="0"/>
              <a:t>रीपो रेट कम होने से बैंकों के लिए रिजर्व बैंक से कर्ज लेना सस्ता हो जाता है और इसलिए बैंक ब्याज दरों में कमी करते हैं, ताकि ज्यादा से ज्यादा रकम कर्ज के तौर पर दी जा सके। रीपो दर में बढ़ोतरी का सीधा मतलब यह होता है कि बैंकों के लिए रिजर्व बैंक से रात भर के लिए कर्ज लेना महंगा हो जाएगा। साफ है कि बैंक दूसरों को कर्ज देने के लिए जो ब्याज दर तय करते हैं, वह भी उन्हें बढ़ाना होगा।</a:t>
            </a:r>
            <a:endParaRPr lang="en-US" sz="2400" b="1" dirty="0"/>
          </a:p>
          <a:p>
            <a:pPr>
              <a:buNone/>
            </a:pP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BaartamaQyao</a:t>
            </a: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sana</a:t>
            </a:r>
            <a:r>
              <a:rPr lang="en-US" sz="2400" b="1" dirty="0">
                <a:effectLst>
                  <a:outerShdw blurRad="38100" dist="38100" dir="2700000" algn="tl">
                    <a:srgbClr val="FFFFFF"/>
                  </a:outerShdw>
                </a:effectLst>
                <a:latin typeface="Shivaji02" pitchFamily="2" charset="0"/>
              </a:rPr>
              <a:t> 1992 </a:t>
            </a:r>
            <a:r>
              <a:rPr lang="en-US" sz="2400" b="1" dirty="0" err="1">
                <a:effectLst>
                  <a:outerShdw blurRad="38100" dist="38100" dir="2700000" algn="tl">
                    <a:srgbClr val="FFFFFF"/>
                  </a:outerShdw>
                </a:effectLst>
                <a:latin typeface="Shivaji02" pitchFamily="2" charset="0"/>
              </a:rPr>
              <a:t>maQyao</a:t>
            </a: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ropao</a:t>
            </a: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vyavaharasa</a:t>
            </a: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sau$vaat</a:t>
            </a: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JaalaI</a:t>
            </a:r>
            <a:r>
              <a:rPr lang="en-US" sz="2400" b="1" dirty="0">
                <a:effectLst>
                  <a:outerShdw blurRad="38100" dist="38100" dir="2700000" algn="tl">
                    <a:srgbClr val="FFFFFF"/>
                  </a:outerShdw>
                </a:effectLst>
                <a:latin typeface="Shivaji02" pitchFamily="2" charset="0"/>
              </a:rPr>
              <a:t>. </a:t>
            </a:r>
            <a:r>
              <a:rPr lang="hi-IN" sz="2400" dirty="0"/>
              <a:t/>
            </a:r>
            <a:br>
              <a:rPr lang="hi-IN" sz="2400" dirty="0"/>
            </a:br>
            <a:endParaRPr lang="en-US" sz="2400" b="1" dirty="0">
              <a:effectLst>
                <a:outerShdw blurRad="38100" dist="38100" dir="2700000" algn="tl">
                  <a:srgbClr val="FFFFFF"/>
                </a:outerShdw>
              </a:effectLst>
              <a:latin typeface="Shivaji05"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228600"/>
          </a:xfrm>
        </p:spPr>
        <p:txBody>
          <a:bodyPr>
            <a:normAutofit fontScale="90000"/>
          </a:bodyPr>
          <a:lstStyle/>
          <a:p>
            <a:pPr>
              <a:spcBef>
                <a:spcPts val="0"/>
              </a:spcBef>
            </a:pPr>
            <a:r>
              <a:rPr lang="en-US" sz="3100" b="1" dirty="0" err="1">
                <a:solidFill>
                  <a:srgbClr val="00B050"/>
                </a:solidFill>
                <a:latin typeface="Shivaji05" pitchFamily="2" charset="0"/>
                <a:cs typeface="Times New Roman" pitchFamily="18" charset="0"/>
              </a:rPr>
              <a:t>Baartacao</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calanaivaYayak</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QaaorNa</a:t>
            </a:r>
            <a:endParaRPr lang="en-US" dirty="0"/>
          </a:p>
        </p:txBody>
      </p:sp>
      <p:sp>
        <p:nvSpPr>
          <p:cNvPr id="3" name="Content Placeholder 2"/>
          <p:cNvSpPr>
            <a:spLocks noGrp="1"/>
          </p:cNvSpPr>
          <p:nvPr>
            <p:ph idx="1"/>
          </p:nvPr>
        </p:nvSpPr>
        <p:spPr>
          <a:xfrm>
            <a:off x="0" y="457200"/>
            <a:ext cx="9144000" cy="6400800"/>
          </a:xfrm>
        </p:spPr>
        <p:txBody>
          <a:bodyPr>
            <a:normAutofit/>
          </a:bodyPr>
          <a:lstStyle/>
          <a:p>
            <a:pPr>
              <a:buNone/>
            </a:pPr>
            <a:r>
              <a:rPr lang="en-US" sz="2800" b="1" dirty="0">
                <a:solidFill>
                  <a:srgbClr val="FF0000"/>
                </a:solidFill>
                <a:latin typeface="Shivaji05" pitchFamily="2" charset="0"/>
              </a:rPr>
              <a:t>A </a:t>
            </a:r>
            <a:r>
              <a:rPr lang="en-US" sz="2800" b="1" dirty="0" err="1">
                <a:solidFill>
                  <a:srgbClr val="FF0000"/>
                </a:solidFill>
                <a:latin typeface="Shivaji05" pitchFamily="2" charset="0"/>
              </a:rPr>
              <a:t>saM#yaa%mak</a:t>
            </a:r>
            <a:r>
              <a:rPr lang="en-US" sz="2800" b="1" dirty="0">
                <a:solidFill>
                  <a:srgbClr val="FF0000"/>
                </a:solidFill>
                <a:latin typeface="Shivaji05" pitchFamily="2" charset="0"/>
              </a:rPr>
              <a:t> </a:t>
            </a:r>
            <a:r>
              <a:rPr lang="en-US" sz="2800" b="1" dirty="0" err="1">
                <a:solidFill>
                  <a:srgbClr val="FF0000"/>
                </a:solidFill>
                <a:latin typeface="Shivaji05" pitchFamily="2" charset="0"/>
              </a:rPr>
              <a:t>saaQanao</a:t>
            </a:r>
            <a:r>
              <a:rPr lang="en-US" sz="2800" b="1" dirty="0">
                <a:solidFill>
                  <a:srgbClr val="FF0000"/>
                </a:solidFill>
                <a:latin typeface="Shivaji05" pitchFamily="2" charset="0"/>
              </a:rPr>
              <a:t> </a:t>
            </a:r>
            <a:r>
              <a:rPr lang="en-US" sz="2800" b="1" dirty="0">
                <a:solidFill>
                  <a:srgbClr val="FF0000"/>
                </a:solidFill>
                <a:latin typeface="Times New Roman" pitchFamily="18" charset="0"/>
                <a:cs typeface="Times New Roman" pitchFamily="18" charset="0"/>
              </a:rPr>
              <a:t>Quantitative Measures </a:t>
            </a:r>
            <a:endParaRPr lang="en-US" sz="2800" b="1" dirty="0">
              <a:solidFill>
                <a:srgbClr val="FF0000"/>
              </a:solidFill>
              <a:latin typeface="Shivaji05" pitchFamily="2" charset="0"/>
            </a:endParaRPr>
          </a:p>
          <a:p>
            <a:pPr>
              <a:buNone/>
            </a:pPr>
            <a:r>
              <a:rPr lang="en-US" sz="2800" b="1" dirty="0">
                <a:solidFill>
                  <a:srgbClr val="FF9900"/>
                </a:solidFill>
                <a:latin typeface="Shivaji05" pitchFamily="2" charset="0"/>
              </a:rPr>
              <a:t>5.</a:t>
            </a:r>
            <a:r>
              <a:rPr lang="en-US" sz="2800" b="1" dirty="0">
                <a:effectLst>
                  <a:outerShdw blurRad="38100" dist="38100" dir="2700000" algn="tl">
                    <a:srgbClr val="FFFFFF"/>
                  </a:outerShdw>
                </a:effectLst>
                <a:latin typeface="Shivaji02" pitchFamily="2" charset="0"/>
              </a:rPr>
              <a:t> </a:t>
            </a:r>
            <a:r>
              <a:rPr lang="en-US" sz="2800" b="1" dirty="0" err="1">
                <a:effectLst>
                  <a:outerShdw blurRad="38100" dist="38100" dir="2700000" algn="tl">
                    <a:srgbClr val="FFFFFF"/>
                  </a:outerShdw>
                </a:effectLst>
                <a:latin typeface="Shivaji05" pitchFamily="2" charset="0"/>
              </a:rPr>
              <a:t>ropao</a:t>
            </a:r>
            <a:r>
              <a:rPr lang="en-US" sz="2800" b="1" dirty="0">
                <a:effectLst>
                  <a:outerShdw blurRad="38100" dist="38100" dir="2700000" algn="tl">
                    <a:srgbClr val="FFFFFF"/>
                  </a:outerShdw>
                </a:effectLst>
                <a:latin typeface="Shivaji05" pitchFamily="2" charset="0"/>
              </a:rPr>
              <a:t> </a:t>
            </a:r>
            <a:r>
              <a:rPr lang="en-US" sz="2800" b="1" dirty="0" err="1">
                <a:effectLst>
                  <a:outerShdw blurRad="38100" dist="38100" dir="2700000" algn="tl">
                    <a:srgbClr val="FFFFFF"/>
                  </a:outerShdw>
                </a:effectLst>
                <a:latin typeface="Shivaji05" pitchFamily="2" charset="0"/>
              </a:rPr>
              <a:t>dr</a:t>
            </a:r>
            <a:r>
              <a:rPr lang="en-US" sz="2800" b="1" dirty="0">
                <a:effectLst>
                  <a:outerShdw blurRad="38100" dist="38100" dir="2700000" algn="tl">
                    <a:srgbClr val="FFFFFF"/>
                  </a:outerShdw>
                </a:effectLst>
                <a:latin typeface="Shivaji05" pitchFamily="2" charset="0"/>
              </a:rPr>
              <a:t> </a:t>
            </a:r>
            <a:r>
              <a:rPr lang="en-US" sz="2800" b="1" dirty="0">
                <a:solidFill>
                  <a:srgbClr val="0000FF"/>
                </a:solidFill>
                <a:latin typeface="Times New Roman" pitchFamily="18" charset="0"/>
                <a:cs typeface="Times New Roman" pitchFamily="18" charset="0"/>
              </a:rPr>
              <a:t>Repo Ratio  </a:t>
            </a:r>
            <a:r>
              <a:rPr lang="hi-IN" sz="2400" b="1" dirty="0"/>
              <a:t>रीपो रेट</a:t>
            </a:r>
            <a:br>
              <a:rPr lang="hi-IN" sz="2400" b="1" dirty="0"/>
            </a:br>
            <a:r>
              <a:rPr lang="en-US" sz="2400" b="1" dirty="0" err="1">
                <a:latin typeface="Shivaji01" pitchFamily="2" charset="0"/>
              </a:rPr>
              <a:t>punaKrodIcao</a:t>
            </a:r>
            <a:r>
              <a:rPr lang="en-US" sz="2400" b="1" dirty="0">
                <a:latin typeface="Shivaji01" pitchFamily="2" charset="0"/>
              </a:rPr>
              <a:t> </a:t>
            </a:r>
            <a:r>
              <a:rPr lang="en-US" sz="2400" b="1" dirty="0" err="1">
                <a:latin typeface="Shivaji01" pitchFamily="2" charset="0"/>
              </a:rPr>
              <a:t>vyavahar</a:t>
            </a:r>
            <a:endParaRPr lang="en-US" sz="2400" b="1" dirty="0">
              <a:latin typeface="Shivaji01" pitchFamily="2" charset="0"/>
            </a:endParaRPr>
          </a:p>
          <a:p>
            <a:pPr>
              <a:buNone/>
            </a:pPr>
            <a:r>
              <a:rPr lang="en-US" sz="2400" b="1" dirty="0">
                <a:latin typeface="Shivaji01" pitchFamily="2" charset="0"/>
              </a:rPr>
              <a:t>			</a:t>
            </a:r>
            <a:r>
              <a:rPr lang="en-US" sz="2400" b="1" dirty="0" err="1">
                <a:latin typeface="Shivaji01" pitchFamily="2" charset="0"/>
              </a:rPr>
              <a:t>vyaaparI</a:t>
            </a:r>
            <a:r>
              <a:rPr lang="en-US" sz="2400" b="1" dirty="0">
                <a:latin typeface="Shivaji01" pitchFamily="2" charset="0"/>
              </a:rPr>
              <a:t> </a:t>
            </a:r>
            <a:r>
              <a:rPr lang="en-US" sz="2400" b="1" dirty="0" err="1">
                <a:latin typeface="Shivaji01" pitchFamily="2" charset="0"/>
              </a:rPr>
              <a:t>ba^MkaMnaa</a:t>
            </a:r>
            <a:r>
              <a:rPr lang="en-US" sz="2400" b="1" dirty="0">
                <a:latin typeface="Shivaji01" pitchFamily="2" charset="0"/>
              </a:rPr>
              <a:t> </a:t>
            </a:r>
            <a:r>
              <a:rPr lang="en-US" sz="2400" b="1" dirty="0" err="1">
                <a:latin typeface="Shivaji01" pitchFamily="2" charset="0"/>
              </a:rPr>
              <a:t>AlpkaLasaazI</a:t>
            </a:r>
            <a:r>
              <a:rPr lang="en-US" sz="2400" b="1" dirty="0">
                <a:latin typeface="Shivaji01" pitchFamily="2" charset="0"/>
              </a:rPr>
              <a:t> </a:t>
            </a:r>
            <a:r>
              <a:rPr lang="en-US" sz="2400" b="1" dirty="0" err="1">
                <a:latin typeface="Shivaji01" pitchFamily="2" charset="0"/>
              </a:rPr>
              <a:t>kja</a:t>
            </a:r>
            <a:r>
              <a:rPr lang="en-US" sz="2400" b="1" dirty="0">
                <a:latin typeface="Shivaji01" pitchFamily="2" charset="0"/>
              </a:rPr>
              <a:t>- </a:t>
            </a:r>
            <a:r>
              <a:rPr lang="en-US" sz="2400" b="1" dirty="0" err="1">
                <a:latin typeface="Shivaji01" pitchFamily="2" charset="0"/>
              </a:rPr>
              <a:t>hvao</a:t>
            </a:r>
            <a:r>
              <a:rPr lang="en-US" sz="2400" b="1" dirty="0">
                <a:latin typeface="Shivaji01" pitchFamily="2" charset="0"/>
              </a:rPr>
              <a:t> </a:t>
            </a:r>
            <a:r>
              <a:rPr lang="en-US" sz="2400" b="1" dirty="0" err="1">
                <a:latin typeface="Shivaji01" pitchFamily="2" charset="0"/>
              </a:rPr>
              <a:t>Asaola</a:t>
            </a:r>
            <a:r>
              <a:rPr lang="en-US" sz="2400" b="1" dirty="0">
                <a:latin typeface="Shivaji01" pitchFamily="2" charset="0"/>
              </a:rPr>
              <a:t> </a:t>
            </a:r>
            <a:r>
              <a:rPr lang="en-US" sz="2400" b="1" dirty="0" err="1">
                <a:latin typeface="Shivaji01" pitchFamily="2" charset="0"/>
              </a:rPr>
              <a:t>tr</a:t>
            </a:r>
            <a:r>
              <a:rPr lang="en-US" sz="2400" b="1" dirty="0">
                <a:latin typeface="Shivaji01" pitchFamily="2" charset="0"/>
              </a:rPr>
              <a:t> </a:t>
            </a:r>
            <a:r>
              <a:rPr lang="en-US" sz="2400" b="1" dirty="0" err="1">
                <a:latin typeface="Shivaji01" pitchFamily="2" charset="0"/>
              </a:rPr>
              <a:t>ba^Mka</a:t>
            </a:r>
            <a:r>
              <a:rPr lang="en-US" sz="2400" b="1" dirty="0">
                <a:latin typeface="Shivaji01" pitchFamily="2" charset="0"/>
              </a:rPr>
              <a:t> %</a:t>
            </a:r>
            <a:r>
              <a:rPr lang="en-US" sz="2400" b="1" dirty="0" err="1">
                <a:latin typeface="Shivaji01" pitchFamily="2" charset="0"/>
              </a:rPr>
              <a:t>yaaMcyaakDIla</a:t>
            </a:r>
            <a:r>
              <a:rPr lang="en-US" sz="2400" b="1" dirty="0">
                <a:latin typeface="Shivaji01" pitchFamily="2" charset="0"/>
              </a:rPr>
              <a:t> </a:t>
            </a:r>
            <a:r>
              <a:rPr lang="en-US" sz="2400" b="1" dirty="0" err="1">
                <a:latin typeface="Shivaji01" pitchFamily="2" charset="0"/>
              </a:rPr>
              <a:t>sarkarI</a:t>
            </a:r>
            <a:r>
              <a:rPr lang="en-US" sz="2400" b="1" dirty="0">
                <a:latin typeface="Shivaji01" pitchFamily="2" charset="0"/>
              </a:rPr>
              <a:t> </a:t>
            </a:r>
            <a:r>
              <a:rPr lang="en-US" sz="2400" b="1" dirty="0" err="1">
                <a:latin typeface="Shivaji01" pitchFamily="2" charset="0"/>
              </a:rPr>
              <a:t>kja-raoKo</a:t>
            </a:r>
            <a:r>
              <a:rPr lang="en-US" sz="2400" b="1" dirty="0">
                <a:latin typeface="Shivaji01" pitchFamily="2" charset="0"/>
              </a:rPr>
              <a:t> </a:t>
            </a:r>
            <a:r>
              <a:rPr lang="en-US" sz="2400" b="1" dirty="0" err="1">
                <a:latin typeface="Shivaji01" pitchFamily="2" charset="0"/>
              </a:rPr>
              <a:t>irJavh</a:t>
            </a:r>
            <a:r>
              <a:rPr lang="en-US" sz="2400" b="1" dirty="0">
                <a:latin typeface="Shivaji01" pitchFamily="2" charset="0"/>
              </a:rPr>
              <a:t>- </a:t>
            </a:r>
            <a:r>
              <a:rPr lang="en-US" sz="2400" b="1" dirty="0" err="1">
                <a:latin typeface="Shivaji01" pitchFamily="2" charset="0"/>
              </a:rPr>
              <a:t>ba^Mkolaa</a:t>
            </a:r>
            <a:r>
              <a:rPr lang="en-US" sz="2400" b="1" dirty="0">
                <a:latin typeface="Shivaji01" pitchFamily="2" charset="0"/>
              </a:rPr>
              <a:t> </a:t>
            </a:r>
            <a:r>
              <a:rPr lang="en-US" sz="2400" b="1" dirty="0" err="1">
                <a:latin typeface="Shivaji01" pitchFamily="2" charset="0"/>
              </a:rPr>
              <a:t>AlpkaLasaazI</a:t>
            </a:r>
            <a:r>
              <a:rPr lang="en-US" sz="2400" b="1" dirty="0">
                <a:latin typeface="Shivaji01" pitchFamily="2" charset="0"/>
              </a:rPr>
              <a:t>  </a:t>
            </a:r>
            <a:r>
              <a:rPr lang="en-US" sz="2400" b="1" dirty="0" err="1">
                <a:latin typeface="Shivaji01" pitchFamily="2" charset="0"/>
              </a:rPr>
              <a:t>ivakUna</a:t>
            </a:r>
            <a:r>
              <a:rPr lang="en-US" sz="2400" b="1" dirty="0">
                <a:latin typeface="Shivaji01" pitchFamily="2" charset="0"/>
              </a:rPr>
              <a:t> </a:t>
            </a:r>
            <a:r>
              <a:rPr lang="en-US" sz="2400" b="1" dirty="0" err="1">
                <a:latin typeface="Shivaji01" pitchFamily="2" charset="0"/>
              </a:rPr>
              <a:t>kja</a:t>
            </a:r>
            <a:r>
              <a:rPr lang="en-US" sz="2400" b="1" dirty="0">
                <a:latin typeface="Shivaji01" pitchFamily="2" charset="0"/>
              </a:rPr>
              <a:t>- ]Baartat.yaa </a:t>
            </a:r>
            <a:r>
              <a:rPr lang="en-US" sz="2400" b="1" dirty="0" err="1">
                <a:latin typeface="Shivaji01" pitchFamily="2" charset="0"/>
              </a:rPr>
              <a:t>kjaa-saazI</a:t>
            </a:r>
            <a:r>
              <a:rPr lang="en-US" sz="2400" b="1" dirty="0">
                <a:latin typeface="Shivaji01" pitchFamily="2" charset="0"/>
              </a:rPr>
              <a:t> </a:t>
            </a:r>
            <a:r>
              <a:rPr lang="en-US" sz="2400" b="1" dirty="0" err="1">
                <a:latin typeface="Shivaji01" pitchFamily="2" charset="0"/>
              </a:rPr>
              <a:t>jao</a:t>
            </a:r>
            <a:r>
              <a:rPr lang="en-US" sz="2400" b="1" dirty="0">
                <a:latin typeface="Shivaji01" pitchFamily="2" charset="0"/>
              </a:rPr>
              <a:t> </a:t>
            </a:r>
            <a:r>
              <a:rPr lang="en-US" sz="2400" b="1" dirty="0" err="1">
                <a:latin typeface="Shivaji01" pitchFamily="2" charset="0"/>
              </a:rPr>
              <a:t>vyaaja</a:t>
            </a:r>
            <a:r>
              <a:rPr lang="en-US" sz="2400" b="1" dirty="0">
                <a:latin typeface="Shivaji01" pitchFamily="2" charset="0"/>
              </a:rPr>
              <a:t> </a:t>
            </a:r>
            <a:r>
              <a:rPr lang="en-US" sz="2400" b="1" dirty="0" err="1">
                <a:latin typeface="Shivaji01" pitchFamily="2" charset="0"/>
              </a:rPr>
              <a:t>dyaavao</a:t>
            </a:r>
            <a:r>
              <a:rPr lang="en-US" sz="2400" b="1" dirty="0">
                <a:latin typeface="Shivaji01" pitchFamily="2" charset="0"/>
              </a:rPr>
              <a:t> </a:t>
            </a:r>
            <a:r>
              <a:rPr lang="en-US" sz="2400" b="1" dirty="0" err="1">
                <a:latin typeface="Shivaji01" pitchFamily="2" charset="0"/>
              </a:rPr>
              <a:t>laagato</a:t>
            </a:r>
            <a:r>
              <a:rPr lang="en-US" sz="2400" b="1" dirty="0">
                <a:latin typeface="Shivaji01" pitchFamily="2" charset="0"/>
              </a:rPr>
              <a:t> %</a:t>
            </a:r>
            <a:r>
              <a:rPr lang="en-US" sz="2400" b="1" dirty="0" err="1">
                <a:latin typeface="Shivaji01" pitchFamily="2" charset="0"/>
              </a:rPr>
              <a:t>yaa</a:t>
            </a:r>
            <a:r>
              <a:rPr lang="en-US" sz="2400" b="1" dirty="0">
                <a:latin typeface="Shivaji01" pitchFamily="2" charset="0"/>
              </a:rPr>
              <a:t> </a:t>
            </a:r>
            <a:r>
              <a:rPr lang="en-US" sz="2400" b="1" dirty="0" err="1">
                <a:latin typeface="Shivaji01" pitchFamily="2" charset="0"/>
              </a:rPr>
              <a:t>vyaajaacyaa</a:t>
            </a:r>
            <a:r>
              <a:rPr lang="en-US" sz="2400" b="1" dirty="0">
                <a:latin typeface="Shivaji01" pitchFamily="2" charset="0"/>
              </a:rPr>
              <a:t> </a:t>
            </a:r>
            <a:r>
              <a:rPr lang="en-US" sz="2400" b="1" dirty="0" err="1">
                <a:latin typeface="Shivaji01" pitchFamily="2" charset="0"/>
              </a:rPr>
              <a:t>dralaa</a:t>
            </a:r>
            <a:r>
              <a:rPr lang="en-US" sz="2400" b="1" dirty="0">
                <a:latin typeface="Shivaji01" pitchFamily="2" charset="0"/>
              </a:rPr>
              <a:t> </a:t>
            </a:r>
            <a:r>
              <a:rPr lang="en-US" sz="2400" b="1" dirty="0" err="1">
                <a:latin typeface="Shivaji01" pitchFamily="2" charset="0"/>
              </a:rPr>
              <a:t>ropaodr</a:t>
            </a:r>
            <a:r>
              <a:rPr lang="en-US" sz="2400" b="1" dirty="0">
                <a:latin typeface="Shivaji01" pitchFamily="2" charset="0"/>
              </a:rPr>
              <a:t> Asao </a:t>
            </a:r>
            <a:r>
              <a:rPr lang="en-US" sz="2400" b="1" dirty="0" err="1">
                <a:latin typeface="Shivaji01" pitchFamily="2" charset="0"/>
              </a:rPr>
              <a:t>mhNatat</a:t>
            </a:r>
            <a:r>
              <a:rPr lang="en-US" sz="2400" b="1" dirty="0">
                <a:latin typeface="Shivaji01" pitchFamily="2" charset="0"/>
              </a:rPr>
              <a:t>.</a:t>
            </a:r>
            <a:endParaRPr lang="en-US" sz="2400" b="1" dirty="0"/>
          </a:p>
          <a:p>
            <a:pPr>
              <a:buNone/>
            </a:pP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BaartamaQyao</a:t>
            </a: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sana</a:t>
            </a:r>
            <a:r>
              <a:rPr lang="en-US" sz="2400" b="1" dirty="0">
                <a:effectLst>
                  <a:outerShdw blurRad="38100" dist="38100" dir="2700000" algn="tl">
                    <a:srgbClr val="FFFFFF"/>
                  </a:outerShdw>
                </a:effectLst>
                <a:latin typeface="Shivaji02" pitchFamily="2" charset="0"/>
              </a:rPr>
              <a:t> 1992 </a:t>
            </a:r>
            <a:r>
              <a:rPr lang="en-US" sz="2400" b="1" dirty="0" err="1">
                <a:effectLst>
                  <a:outerShdw blurRad="38100" dist="38100" dir="2700000" algn="tl">
                    <a:srgbClr val="FFFFFF"/>
                  </a:outerShdw>
                </a:effectLst>
                <a:latin typeface="Shivaji02" pitchFamily="2" charset="0"/>
              </a:rPr>
              <a:t>maQyao</a:t>
            </a: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ropao</a:t>
            </a: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vyavaharasa</a:t>
            </a: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sau$vaat</a:t>
            </a: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JaalaI</a:t>
            </a:r>
            <a:r>
              <a:rPr lang="en-US" sz="2400" b="1" dirty="0">
                <a:effectLst>
                  <a:outerShdw blurRad="38100" dist="38100" dir="2700000" algn="tl">
                    <a:srgbClr val="FFFFFF"/>
                  </a:outerShdw>
                </a:effectLst>
                <a:latin typeface="Shivaji02" pitchFamily="2" charset="0"/>
              </a:rPr>
              <a:t>. </a:t>
            </a:r>
            <a:r>
              <a:rPr lang="hi-IN" sz="2400" dirty="0"/>
              <a:t/>
            </a:r>
            <a:br>
              <a:rPr lang="hi-IN" sz="2400" dirty="0"/>
            </a:br>
            <a:endParaRPr lang="en-US" sz="2400" b="1" dirty="0">
              <a:effectLst>
                <a:outerShdw blurRad="38100" dist="38100" dir="2700000" algn="tl">
                  <a:srgbClr val="FFFFFF"/>
                </a:outerShdw>
              </a:effectLst>
              <a:latin typeface="Shivaji05"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228600"/>
          </a:xfrm>
        </p:spPr>
        <p:txBody>
          <a:bodyPr>
            <a:normAutofit fontScale="90000"/>
          </a:bodyPr>
          <a:lstStyle/>
          <a:p>
            <a:pPr>
              <a:spcBef>
                <a:spcPts val="0"/>
              </a:spcBef>
            </a:pPr>
            <a:r>
              <a:rPr lang="en-US" sz="3100" b="1" dirty="0" err="1">
                <a:solidFill>
                  <a:srgbClr val="00B050"/>
                </a:solidFill>
                <a:latin typeface="Shivaji05" pitchFamily="2" charset="0"/>
                <a:cs typeface="Times New Roman" pitchFamily="18" charset="0"/>
              </a:rPr>
              <a:t>Baartacao</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calanaivaYayak</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QaaorNa</a:t>
            </a:r>
            <a:endParaRPr lang="en-US" dirty="0"/>
          </a:p>
        </p:txBody>
      </p:sp>
      <p:sp>
        <p:nvSpPr>
          <p:cNvPr id="3" name="Content Placeholder 2"/>
          <p:cNvSpPr>
            <a:spLocks noGrp="1"/>
          </p:cNvSpPr>
          <p:nvPr>
            <p:ph idx="1"/>
          </p:nvPr>
        </p:nvSpPr>
        <p:spPr>
          <a:xfrm>
            <a:off x="0" y="457200"/>
            <a:ext cx="9144000" cy="6400800"/>
          </a:xfrm>
        </p:spPr>
        <p:txBody>
          <a:bodyPr>
            <a:normAutofit/>
          </a:bodyPr>
          <a:lstStyle/>
          <a:p>
            <a:pPr>
              <a:buNone/>
            </a:pPr>
            <a:r>
              <a:rPr lang="en-US" sz="2800" b="1" dirty="0">
                <a:solidFill>
                  <a:srgbClr val="FF0000"/>
                </a:solidFill>
                <a:latin typeface="Shivaji05" pitchFamily="2" charset="0"/>
              </a:rPr>
              <a:t>A </a:t>
            </a:r>
            <a:r>
              <a:rPr lang="en-US" sz="2800" b="1" dirty="0" err="1">
                <a:solidFill>
                  <a:srgbClr val="FF0000"/>
                </a:solidFill>
                <a:latin typeface="Shivaji05" pitchFamily="2" charset="0"/>
              </a:rPr>
              <a:t>saM#yaa%mak</a:t>
            </a:r>
            <a:r>
              <a:rPr lang="en-US" sz="2800" b="1" dirty="0">
                <a:solidFill>
                  <a:srgbClr val="FF0000"/>
                </a:solidFill>
                <a:latin typeface="Shivaji05" pitchFamily="2" charset="0"/>
              </a:rPr>
              <a:t> </a:t>
            </a:r>
            <a:r>
              <a:rPr lang="en-US" sz="2800" b="1" dirty="0" err="1">
                <a:solidFill>
                  <a:srgbClr val="FF0000"/>
                </a:solidFill>
                <a:latin typeface="Shivaji05" pitchFamily="2" charset="0"/>
              </a:rPr>
              <a:t>saaQanao</a:t>
            </a:r>
            <a:r>
              <a:rPr lang="en-US" sz="2800" b="1" dirty="0">
                <a:solidFill>
                  <a:srgbClr val="FF0000"/>
                </a:solidFill>
                <a:latin typeface="Shivaji05" pitchFamily="2" charset="0"/>
              </a:rPr>
              <a:t> </a:t>
            </a:r>
            <a:r>
              <a:rPr lang="en-US" sz="2800" b="1" dirty="0">
                <a:solidFill>
                  <a:srgbClr val="FF0000"/>
                </a:solidFill>
                <a:latin typeface="Times New Roman" pitchFamily="18" charset="0"/>
                <a:cs typeface="Times New Roman" pitchFamily="18" charset="0"/>
              </a:rPr>
              <a:t>Quantitative Measures </a:t>
            </a:r>
            <a:endParaRPr lang="en-US" sz="2800" b="1" dirty="0">
              <a:solidFill>
                <a:srgbClr val="FF0000"/>
              </a:solidFill>
              <a:latin typeface="Shivaji05" pitchFamily="2" charset="0"/>
            </a:endParaRPr>
          </a:p>
          <a:p>
            <a:pPr>
              <a:buNone/>
            </a:pPr>
            <a:r>
              <a:rPr lang="en-US" sz="2800" b="1" dirty="0">
                <a:solidFill>
                  <a:srgbClr val="FF9900"/>
                </a:solidFill>
                <a:latin typeface="Shivaji05" pitchFamily="2" charset="0"/>
              </a:rPr>
              <a:t>6.</a:t>
            </a:r>
            <a:r>
              <a:rPr lang="en-US" sz="2800" b="1" dirty="0">
                <a:effectLst>
                  <a:outerShdw blurRad="38100" dist="38100" dir="2700000" algn="tl">
                    <a:srgbClr val="FFFFFF"/>
                  </a:outerShdw>
                </a:effectLst>
                <a:latin typeface="Shivaji02" pitchFamily="2" charset="0"/>
              </a:rPr>
              <a:t> </a:t>
            </a:r>
            <a:r>
              <a:rPr lang="en-US" sz="2800" b="1" dirty="0" err="1">
                <a:effectLst>
                  <a:outerShdw blurRad="38100" dist="38100" dir="2700000" algn="tl">
                    <a:srgbClr val="FFFFFF"/>
                  </a:outerShdw>
                </a:effectLst>
                <a:latin typeface="Shivaji05" pitchFamily="2" charset="0"/>
              </a:rPr>
              <a:t>irvhsa</a:t>
            </a:r>
            <a:r>
              <a:rPr lang="en-US" sz="2800" b="1" dirty="0">
                <a:effectLst>
                  <a:outerShdw blurRad="38100" dist="38100" dir="2700000" algn="tl">
                    <a:srgbClr val="FFFFFF"/>
                  </a:outerShdw>
                </a:effectLst>
                <a:latin typeface="Shivaji05" pitchFamily="2" charset="0"/>
              </a:rPr>
              <a:t>- </a:t>
            </a:r>
            <a:r>
              <a:rPr lang="en-US" sz="2800" b="1" dirty="0" err="1">
                <a:effectLst>
                  <a:outerShdw blurRad="38100" dist="38100" dir="2700000" algn="tl">
                    <a:srgbClr val="FFFFFF"/>
                  </a:outerShdw>
                </a:effectLst>
                <a:latin typeface="Shivaji05" pitchFamily="2" charset="0"/>
              </a:rPr>
              <a:t>ropao</a:t>
            </a:r>
            <a:r>
              <a:rPr lang="en-US" sz="2800" b="1" dirty="0">
                <a:effectLst>
                  <a:outerShdw blurRad="38100" dist="38100" dir="2700000" algn="tl">
                    <a:srgbClr val="FFFFFF"/>
                  </a:outerShdw>
                </a:effectLst>
                <a:latin typeface="Shivaji05" pitchFamily="2" charset="0"/>
              </a:rPr>
              <a:t> </a:t>
            </a:r>
            <a:r>
              <a:rPr lang="en-US" sz="2800" b="1" dirty="0" err="1">
                <a:effectLst>
                  <a:outerShdw blurRad="38100" dist="38100" dir="2700000" algn="tl">
                    <a:srgbClr val="FFFFFF"/>
                  </a:outerShdw>
                </a:effectLst>
                <a:latin typeface="Shivaji05" pitchFamily="2" charset="0"/>
              </a:rPr>
              <a:t>dr</a:t>
            </a:r>
            <a:r>
              <a:rPr lang="en-US" sz="2800" b="1" dirty="0">
                <a:effectLst>
                  <a:outerShdw blurRad="38100" dist="38100" dir="2700000" algn="tl">
                    <a:srgbClr val="FFFFFF"/>
                  </a:outerShdw>
                </a:effectLst>
                <a:latin typeface="Shivaji05" pitchFamily="2" charset="0"/>
              </a:rPr>
              <a:t> </a:t>
            </a:r>
            <a:r>
              <a:rPr lang="en-US" sz="2800" b="1" dirty="0">
                <a:solidFill>
                  <a:srgbClr val="0000FF"/>
                </a:solidFill>
                <a:latin typeface="Times New Roman" pitchFamily="18" charset="0"/>
                <a:cs typeface="Times New Roman" pitchFamily="18" charset="0"/>
              </a:rPr>
              <a:t>Repo Ratio </a:t>
            </a:r>
            <a:r>
              <a:rPr lang="hi-IN" sz="2400" b="1" dirty="0"/>
              <a:t>रिवर्स रीपो दर</a:t>
            </a:r>
            <a:r>
              <a:rPr lang="en-US" sz="2400" b="1" dirty="0"/>
              <a:t> </a:t>
            </a:r>
            <a:r>
              <a:rPr lang="hi-IN" sz="2400" dirty="0"/>
              <a:t> </a:t>
            </a:r>
            <a:endParaRPr lang="en-US" sz="2400" dirty="0"/>
          </a:p>
          <a:p>
            <a:pPr>
              <a:buNone/>
            </a:pPr>
            <a:r>
              <a:rPr lang="en-US" sz="2400" dirty="0"/>
              <a:t>		</a:t>
            </a:r>
            <a:r>
              <a:rPr lang="hi-IN" sz="2400" dirty="0"/>
              <a:t>बैंकों के पास दिन भर के कामकाज के बाद बहुत बार एक बड़ी रकम शेष बच जाती है। बैंक वह रकम अपने पास रखने के बजाय रिजर्व बैंक में रख सकते हैं, जिस पर उन्हें रिजर्व बैंक से ब्याज भी मिलता है। जिस दर पर यह ब्याज मिलता है, उसे रिवर्स रीपो दर कहते हैं।</a:t>
            </a:r>
            <a:br>
              <a:rPr lang="hi-IN" sz="2400" dirty="0"/>
            </a:br>
            <a:r>
              <a:rPr lang="hi-IN" sz="2400" dirty="0"/>
              <a:t/>
            </a:r>
            <a:br>
              <a:rPr lang="hi-IN" sz="2400" dirty="0"/>
            </a:br>
            <a:r>
              <a:rPr lang="hi-IN" sz="2400" dirty="0"/>
              <a:t>अगर रिजर्व बैंक को लगता है कि बाजार में बहुत ज्यादा नकदी है, तो वह रिवर्स रीपो दर में बढ़ोतरी कर देता है, जिससे बैंक ज्यादा ब्याज कमाने के लिए अपना धन रिजर्व बैंक के पास रखने को प्रोत्साहित होते हैं और इस तरह उनके पास बाजार में छोड़ने के लिए कम धन बचता है।</a:t>
            </a:r>
            <a:endParaRPr lang="en-US" sz="2400" dirty="0"/>
          </a:p>
          <a:p>
            <a:pPr>
              <a:buNone/>
            </a:pP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BaartamaQyao</a:t>
            </a: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sana</a:t>
            </a:r>
            <a:r>
              <a:rPr lang="en-US" sz="2400" b="1" dirty="0">
                <a:effectLst>
                  <a:outerShdw blurRad="38100" dist="38100" dir="2700000" algn="tl">
                    <a:srgbClr val="FFFFFF"/>
                  </a:outerShdw>
                </a:effectLst>
                <a:latin typeface="Shivaji02" pitchFamily="2" charset="0"/>
              </a:rPr>
              <a:t> 1996 </a:t>
            </a:r>
            <a:r>
              <a:rPr lang="en-US" sz="2400" b="1" dirty="0" err="1">
                <a:effectLst>
                  <a:outerShdw blurRad="38100" dist="38100" dir="2700000" algn="tl">
                    <a:srgbClr val="FFFFFF"/>
                  </a:outerShdw>
                </a:effectLst>
                <a:latin typeface="Shivaji02" pitchFamily="2" charset="0"/>
              </a:rPr>
              <a:t>maQyao</a:t>
            </a: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irvhsa</a:t>
            </a: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ropao</a:t>
            </a: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vyavaharasa</a:t>
            </a: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sau$vaat</a:t>
            </a:r>
            <a:r>
              <a:rPr lang="en-US" sz="2400" b="1" dirty="0">
                <a:effectLst>
                  <a:outerShdw blurRad="38100" dist="38100" dir="2700000" algn="tl">
                    <a:srgbClr val="FFFFFF"/>
                  </a:outerShdw>
                </a:effectLst>
                <a:latin typeface="Shivaji02" pitchFamily="2" charset="0"/>
              </a:rPr>
              <a:t> </a:t>
            </a:r>
            <a:r>
              <a:rPr lang="en-US" sz="2400" b="1" dirty="0" err="1">
                <a:effectLst>
                  <a:outerShdw blurRad="38100" dist="38100" dir="2700000" algn="tl">
                    <a:srgbClr val="FFFFFF"/>
                  </a:outerShdw>
                </a:effectLst>
                <a:latin typeface="Shivaji02" pitchFamily="2" charset="0"/>
              </a:rPr>
              <a:t>JaalaI</a:t>
            </a:r>
            <a:r>
              <a:rPr lang="en-US" sz="2400" b="1" dirty="0">
                <a:effectLst>
                  <a:outerShdw blurRad="38100" dist="38100" dir="2700000" algn="tl">
                    <a:srgbClr val="FFFFFF"/>
                  </a:outerShdw>
                </a:effectLst>
                <a:latin typeface="Shivaji02" pitchFamily="2" charset="0"/>
              </a:rPr>
              <a:t>. </a:t>
            </a:r>
            <a:r>
              <a:rPr lang="hi-IN" sz="2400" dirty="0"/>
              <a:t/>
            </a:r>
            <a:br>
              <a:rPr lang="hi-IN" sz="2400" dirty="0"/>
            </a:br>
            <a:endParaRPr lang="en-US" sz="2400" b="1" dirty="0">
              <a:effectLst>
                <a:outerShdw blurRad="38100" dist="38100" dir="2700000" algn="tl">
                  <a:srgbClr val="FFFFFF"/>
                </a:outerShdw>
              </a:effectLst>
              <a:latin typeface="Shivaji05"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228600"/>
          </a:xfrm>
        </p:spPr>
        <p:txBody>
          <a:bodyPr>
            <a:normAutofit fontScale="90000"/>
          </a:bodyPr>
          <a:lstStyle/>
          <a:p>
            <a:pPr>
              <a:spcBef>
                <a:spcPts val="0"/>
              </a:spcBef>
            </a:pPr>
            <a:r>
              <a:rPr lang="en-US" sz="3100" b="1" dirty="0" err="1">
                <a:solidFill>
                  <a:srgbClr val="00B050"/>
                </a:solidFill>
                <a:latin typeface="Shivaji05" pitchFamily="2" charset="0"/>
                <a:cs typeface="Times New Roman" pitchFamily="18" charset="0"/>
              </a:rPr>
              <a:t>Baartacao</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calanaivaYayak</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QaaorNa</a:t>
            </a:r>
            <a:endParaRPr lang="en-US" dirty="0"/>
          </a:p>
        </p:txBody>
      </p:sp>
      <p:sp>
        <p:nvSpPr>
          <p:cNvPr id="3" name="Content Placeholder 2"/>
          <p:cNvSpPr>
            <a:spLocks noGrp="1"/>
          </p:cNvSpPr>
          <p:nvPr>
            <p:ph idx="1"/>
          </p:nvPr>
        </p:nvSpPr>
        <p:spPr>
          <a:xfrm>
            <a:off x="0" y="457200"/>
            <a:ext cx="9144000" cy="6400800"/>
          </a:xfrm>
        </p:spPr>
        <p:txBody>
          <a:bodyPr>
            <a:normAutofit/>
          </a:bodyPr>
          <a:lstStyle/>
          <a:p>
            <a:pPr>
              <a:buNone/>
            </a:pPr>
            <a:r>
              <a:rPr lang="en-US" sz="2800" b="1" dirty="0">
                <a:solidFill>
                  <a:srgbClr val="FF0000"/>
                </a:solidFill>
                <a:latin typeface="Shivaji05" pitchFamily="2" charset="0"/>
              </a:rPr>
              <a:t>A </a:t>
            </a:r>
            <a:r>
              <a:rPr lang="en-US" sz="2800" b="1" dirty="0" err="1">
                <a:solidFill>
                  <a:srgbClr val="FF0000"/>
                </a:solidFill>
                <a:latin typeface="Shivaji05" pitchFamily="2" charset="0"/>
              </a:rPr>
              <a:t>saM#yaa%mak</a:t>
            </a:r>
            <a:r>
              <a:rPr lang="en-US" sz="2800" b="1" dirty="0">
                <a:solidFill>
                  <a:srgbClr val="FF0000"/>
                </a:solidFill>
                <a:latin typeface="Shivaji05" pitchFamily="2" charset="0"/>
              </a:rPr>
              <a:t> </a:t>
            </a:r>
            <a:r>
              <a:rPr lang="en-US" sz="2800" b="1" dirty="0" err="1">
                <a:solidFill>
                  <a:srgbClr val="FF0000"/>
                </a:solidFill>
                <a:latin typeface="Shivaji05" pitchFamily="2" charset="0"/>
              </a:rPr>
              <a:t>saaQanao</a:t>
            </a:r>
            <a:r>
              <a:rPr lang="en-US" sz="2800" b="1" dirty="0">
                <a:solidFill>
                  <a:srgbClr val="FF0000"/>
                </a:solidFill>
                <a:latin typeface="Shivaji05" pitchFamily="2" charset="0"/>
              </a:rPr>
              <a:t> </a:t>
            </a:r>
            <a:r>
              <a:rPr lang="en-US" sz="2800" b="1" dirty="0">
                <a:solidFill>
                  <a:srgbClr val="FF0000"/>
                </a:solidFill>
                <a:latin typeface="Times New Roman" pitchFamily="18" charset="0"/>
                <a:cs typeface="Times New Roman" pitchFamily="18" charset="0"/>
              </a:rPr>
              <a:t>Quantitative Measures </a:t>
            </a:r>
            <a:endParaRPr lang="en-US" sz="2800" b="1" dirty="0">
              <a:solidFill>
                <a:srgbClr val="FF0000"/>
              </a:solidFill>
              <a:latin typeface="Shivaji05" pitchFamily="2" charset="0"/>
            </a:endParaRPr>
          </a:p>
          <a:p>
            <a:pPr>
              <a:buNone/>
            </a:pPr>
            <a:r>
              <a:rPr lang="en-US" sz="2800" b="1" dirty="0">
                <a:solidFill>
                  <a:srgbClr val="FF9900"/>
                </a:solidFill>
                <a:latin typeface="Shivaji05" pitchFamily="2" charset="0"/>
              </a:rPr>
              <a:t>7.</a:t>
            </a:r>
            <a:r>
              <a:rPr lang="en-US" sz="2800" b="1" dirty="0">
                <a:effectLst>
                  <a:outerShdw blurRad="38100" dist="38100" dir="2700000" algn="tl">
                    <a:srgbClr val="FFFFFF"/>
                  </a:outerShdw>
                </a:effectLst>
                <a:latin typeface="Shivaji02" pitchFamily="2" charset="0"/>
              </a:rPr>
              <a:t> </a:t>
            </a:r>
            <a:r>
              <a:rPr lang="en-US" sz="2800" b="1" dirty="0" err="1"/>
              <a:t>मार्जिनल</a:t>
            </a:r>
            <a:r>
              <a:rPr lang="en-US" sz="2800" b="1" dirty="0"/>
              <a:t> </a:t>
            </a:r>
            <a:r>
              <a:rPr lang="en-US" sz="2800" b="1" dirty="0" err="1"/>
              <a:t>स्टैंडिंग</a:t>
            </a:r>
            <a:r>
              <a:rPr lang="en-US" sz="2800" b="1" dirty="0"/>
              <a:t> </a:t>
            </a:r>
            <a:r>
              <a:rPr lang="en-US" sz="2800" b="1" dirty="0" err="1"/>
              <a:t>फैसिलिटी</a:t>
            </a:r>
            <a:r>
              <a:rPr lang="en-US" sz="2800" b="1" dirty="0"/>
              <a:t> </a:t>
            </a:r>
            <a:r>
              <a:rPr lang="en-US" sz="2800" b="1" dirty="0">
                <a:latin typeface="Times New Roman" pitchFamily="18" charset="0"/>
                <a:cs typeface="Times New Roman" pitchFamily="18" charset="0"/>
              </a:rPr>
              <a:t>(MSF)</a:t>
            </a:r>
            <a:endParaRPr lang="en-US" sz="2400" dirty="0"/>
          </a:p>
          <a:p>
            <a:pPr>
              <a:buNone/>
            </a:pPr>
            <a:r>
              <a:rPr lang="en-US" sz="2400" dirty="0"/>
              <a:t>		</a:t>
            </a:r>
            <a:r>
              <a:rPr lang="en-US" sz="2400" dirty="0" err="1"/>
              <a:t>आरबीआई</a:t>
            </a:r>
            <a:r>
              <a:rPr lang="en-US" sz="2400" dirty="0"/>
              <a:t> </a:t>
            </a:r>
            <a:r>
              <a:rPr lang="en-US" sz="2400" dirty="0" err="1"/>
              <a:t>ने</a:t>
            </a:r>
            <a:r>
              <a:rPr lang="en-US" sz="2400" dirty="0"/>
              <a:t> </a:t>
            </a:r>
            <a:r>
              <a:rPr lang="en-US" sz="2400" dirty="0" err="1"/>
              <a:t>पहली</a:t>
            </a:r>
            <a:r>
              <a:rPr lang="en-US" sz="2400" dirty="0"/>
              <a:t> </a:t>
            </a:r>
            <a:r>
              <a:rPr lang="en-US" sz="2400" dirty="0" err="1"/>
              <a:t>बार</a:t>
            </a:r>
            <a:r>
              <a:rPr lang="en-US" sz="2400" dirty="0"/>
              <a:t> </a:t>
            </a:r>
            <a:r>
              <a:rPr lang="en-US" sz="2400" dirty="0" err="1"/>
              <a:t>फाइनैंशल</a:t>
            </a:r>
            <a:r>
              <a:rPr lang="en-US" sz="2400" dirty="0"/>
              <a:t> </a:t>
            </a:r>
            <a:r>
              <a:rPr lang="en-US" sz="2400" dirty="0" err="1"/>
              <a:t>ईयर</a:t>
            </a:r>
            <a:r>
              <a:rPr lang="en-US" sz="2400" dirty="0"/>
              <a:t> 2011-12 </a:t>
            </a:r>
            <a:r>
              <a:rPr lang="en-US" sz="2400" dirty="0" err="1"/>
              <a:t>में</a:t>
            </a:r>
            <a:r>
              <a:rPr lang="en-US" sz="2400" dirty="0"/>
              <a:t> </a:t>
            </a:r>
            <a:r>
              <a:rPr lang="en-US" sz="2400" dirty="0" err="1"/>
              <a:t>सालाना</a:t>
            </a:r>
            <a:r>
              <a:rPr lang="en-US" sz="2400" dirty="0"/>
              <a:t> </a:t>
            </a:r>
            <a:r>
              <a:rPr lang="en-US" sz="2400" dirty="0" err="1"/>
              <a:t>मॉनेटरी</a:t>
            </a:r>
            <a:r>
              <a:rPr lang="en-US" sz="2400" dirty="0"/>
              <a:t> </a:t>
            </a:r>
            <a:r>
              <a:rPr lang="en-US" sz="2400" dirty="0" err="1"/>
              <a:t>पॉलिसी</a:t>
            </a:r>
            <a:r>
              <a:rPr lang="en-US" sz="2400" dirty="0"/>
              <a:t> </a:t>
            </a:r>
            <a:r>
              <a:rPr lang="en-US" sz="2400" dirty="0" err="1"/>
              <a:t>रिव्यू</a:t>
            </a:r>
            <a:r>
              <a:rPr lang="en-US" sz="2400" dirty="0"/>
              <a:t> </a:t>
            </a:r>
            <a:r>
              <a:rPr lang="en-US" sz="2400" dirty="0" err="1"/>
              <a:t>में</a:t>
            </a:r>
            <a:r>
              <a:rPr lang="en-US" sz="2400" dirty="0"/>
              <a:t> </a:t>
            </a:r>
            <a:r>
              <a:rPr lang="en-US" sz="2400" dirty="0" err="1"/>
              <a:t>एमएसएफ</a:t>
            </a:r>
            <a:r>
              <a:rPr lang="en-US" sz="2400" dirty="0"/>
              <a:t> </a:t>
            </a:r>
            <a:r>
              <a:rPr lang="en-US" sz="2400" dirty="0" err="1"/>
              <a:t>का</a:t>
            </a:r>
            <a:r>
              <a:rPr lang="en-US" sz="2400" dirty="0"/>
              <a:t> </a:t>
            </a:r>
            <a:r>
              <a:rPr lang="en-US" sz="2400" dirty="0" err="1"/>
              <a:t>एलान</a:t>
            </a:r>
            <a:r>
              <a:rPr lang="en-US" sz="2400" dirty="0"/>
              <a:t> </a:t>
            </a:r>
            <a:r>
              <a:rPr lang="en-US" sz="2400" dirty="0" err="1"/>
              <a:t>किया</a:t>
            </a:r>
            <a:r>
              <a:rPr lang="en-US" sz="2400" dirty="0"/>
              <a:t> </a:t>
            </a:r>
            <a:r>
              <a:rPr lang="en-US" sz="2400" dirty="0" err="1"/>
              <a:t>था</a:t>
            </a:r>
            <a:r>
              <a:rPr lang="en-US" sz="2400" dirty="0"/>
              <a:t>। </a:t>
            </a:r>
            <a:r>
              <a:rPr lang="en-US" sz="2400" dirty="0" err="1"/>
              <a:t>यह</a:t>
            </a:r>
            <a:r>
              <a:rPr lang="en-US" sz="2400" dirty="0"/>
              <a:t> </a:t>
            </a:r>
            <a:r>
              <a:rPr lang="en-US" sz="2400" dirty="0" err="1"/>
              <a:t>कॉन्सेप्ट</a:t>
            </a:r>
            <a:r>
              <a:rPr lang="en-US" sz="2400" dirty="0"/>
              <a:t> 9 </a:t>
            </a:r>
            <a:r>
              <a:rPr lang="en-US" sz="2400" dirty="0" err="1"/>
              <a:t>मई</a:t>
            </a:r>
            <a:r>
              <a:rPr lang="en-US" sz="2400" dirty="0"/>
              <a:t> 2011 </a:t>
            </a:r>
            <a:r>
              <a:rPr lang="en-US" sz="2400" dirty="0" err="1"/>
              <a:t>को</a:t>
            </a:r>
            <a:r>
              <a:rPr lang="en-US" sz="2400" dirty="0"/>
              <a:t> </a:t>
            </a:r>
            <a:r>
              <a:rPr lang="en-US" sz="2400" dirty="0" err="1"/>
              <a:t>लागू</a:t>
            </a:r>
            <a:r>
              <a:rPr lang="en-US" sz="2400" dirty="0"/>
              <a:t> </a:t>
            </a:r>
            <a:r>
              <a:rPr lang="en-US" sz="2400" dirty="0" err="1"/>
              <a:t>हुआ</a:t>
            </a:r>
            <a:r>
              <a:rPr lang="en-US" sz="2400" dirty="0"/>
              <a:t>। </a:t>
            </a:r>
          </a:p>
          <a:p>
            <a:pPr>
              <a:buNone/>
            </a:pPr>
            <a:r>
              <a:rPr lang="en-US" sz="2400" dirty="0"/>
              <a:t>		</a:t>
            </a:r>
            <a:r>
              <a:rPr lang="en-US" sz="2400" dirty="0" err="1"/>
              <a:t>इसमें</a:t>
            </a:r>
            <a:r>
              <a:rPr lang="en-US" sz="2400" dirty="0"/>
              <a:t> </a:t>
            </a:r>
            <a:r>
              <a:rPr lang="en-US" sz="2400" dirty="0" err="1"/>
              <a:t>सभी</a:t>
            </a:r>
            <a:r>
              <a:rPr lang="en-US" sz="2400" dirty="0"/>
              <a:t> </a:t>
            </a:r>
            <a:r>
              <a:rPr lang="en-US" sz="2400" dirty="0" err="1"/>
              <a:t>शेड्यूल</a:t>
            </a:r>
            <a:r>
              <a:rPr lang="en-US" sz="2400" dirty="0"/>
              <a:t> </a:t>
            </a:r>
            <a:r>
              <a:rPr lang="en-US" sz="2400" dirty="0" err="1"/>
              <a:t>कमर्शल</a:t>
            </a:r>
            <a:r>
              <a:rPr lang="en-US" sz="2400" dirty="0"/>
              <a:t> </a:t>
            </a:r>
            <a:r>
              <a:rPr lang="en-US" sz="2400" dirty="0" err="1"/>
              <a:t>बैंक</a:t>
            </a:r>
            <a:r>
              <a:rPr lang="en-US" sz="2400" dirty="0"/>
              <a:t> </a:t>
            </a:r>
            <a:r>
              <a:rPr lang="en-US" sz="2400" dirty="0" err="1"/>
              <a:t>एक</a:t>
            </a:r>
            <a:r>
              <a:rPr lang="en-US" sz="2400" dirty="0"/>
              <a:t> </a:t>
            </a:r>
            <a:r>
              <a:rPr lang="en-US" sz="2400" dirty="0" err="1"/>
              <a:t>रात</a:t>
            </a:r>
            <a:r>
              <a:rPr lang="en-US" sz="2400" dirty="0"/>
              <a:t> </a:t>
            </a:r>
            <a:r>
              <a:rPr lang="en-US" sz="2400" dirty="0" err="1"/>
              <a:t>के</a:t>
            </a:r>
            <a:r>
              <a:rPr lang="en-US" sz="2400" dirty="0"/>
              <a:t> </a:t>
            </a:r>
            <a:r>
              <a:rPr lang="en-US" sz="2400" dirty="0" err="1"/>
              <a:t>लिए</a:t>
            </a:r>
            <a:r>
              <a:rPr lang="en-US" sz="2400" dirty="0"/>
              <a:t> </a:t>
            </a:r>
            <a:r>
              <a:rPr lang="en-US" sz="2400" dirty="0" err="1"/>
              <a:t>अपने</a:t>
            </a:r>
            <a:r>
              <a:rPr lang="en-US" sz="2400" dirty="0"/>
              <a:t> </a:t>
            </a:r>
            <a:r>
              <a:rPr lang="en-US" sz="2400" dirty="0" err="1"/>
              <a:t>कुल</a:t>
            </a:r>
            <a:r>
              <a:rPr lang="en-US" sz="2400" dirty="0"/>
              <a:t> </a:t>
            </a:r>
            <a:r>
              <a:rPr lang="en-US" sz="2400" dirty="0" err="1"/>
              <a:t>डिपॉजिट</a:t>
            </a:r>
            <a:r>
              <a:rPr lang="en-US" sz="2400" dirty="0"/>
              <a:t> </a:t>
            </a:r>
            <a:r>
              <a:rPr lang="en-US" sz="2400" dirty="0" err="1"/>
              <a:t>का</a:t>
            </a:r>
            <a:r>
              <a:rPr lang="en-US" sz="2400" dirty="0"/>
              <a:t> 1 </a:t>
            </a:r>
            <a:r>
              <a:rPr lang="en-US" sz="2400" dirty="0" err="1"/>
              <a:t>फीसदी</a:t>
            </a:r>
            <a:r>
              <a:rPr lang="en-US" sz="2400" dirty="0"/>
              <a:t> </a:t>
            </a:r>
            <a:r>
              <a:rPr lang="en-US" sz="2400" dirty="0" err="1"/>
              <a:t>तक</a:t>
            </a:r>
            <a:r>
              <a:rPr lang="en-US" sz="2400" dirty="0"/>
              <a:t> </a:t>
            </a:r>
            <a:r>
              <a:rPr lang="en-US" sz="2400" dirty="0" err="1"/>
              <a:t>लोन</a:t>
            </a:r>
            <a:r>
              <a:rPr lang="en-US" sz="2400" dirty="0"/>
              <a:t> </a:t>
            </a:r>
            <a:r>
              <a:rPr lang="en-US" sz="2400" dirty="0" err="1"/>
              <a:t>ले</a:t>
            </a:r>
            <a:r>
              <a:rPr lang="en-US" sz="2400" dirty="0"/>
              <a:t> </a:t>
            </a:r>
            <a:r>
              <a:rPr lang="en-US" sz="2400" dirty="0" err="1"/>
              <a:t>सकते</a:t>
            </a:r>
            <a:r>
              <a:rPr lang="en-US" sz="2400" dirty="0"/>
              <a:t> </a:t>
            </a:r>
            <a:r>
              <a:rPr lang="en-US" sz="2400" dirty="0" err="1"/>
              <a:t>हैं</a:t>
            </a:r>
            <a:r>
              <a:rPr lang="en-US" sz="2400" dirty="0"/>
              <a:t>। </a:t>
            </a:r>
            <a:r>
              <a:rPr lang="en-US" sz="2400" dirty="0" err="1"/>
              <a:t>बैंकों</a:t>
            </a:r>
            <a:r>
              <a:rPr lang="en-US" sz="2400" dirty="0"/>
              <a:t> </a:t>
            </a:r>
            <a:r>
              <a:rPr lang="en-US" sz="2400" dirty="0" err="1"/>
              <a:t>को</a:t>
            </a:r>
            <a:r>
              <a:rPr lang="en-US" sz="2400" dirty="0"/>
              <a:t> </a:t>
            </a:r>
            <a:r>
              <a:rPr lang="en-US" sz="2400" dirty="0" err="1"/>
              <a:t>यह</a:t>
            </a:r>
            <a:r>
              <a:rPr lang="en-US" sz="2400" dirty="0"/>
              <a:t> </a:t>
            </a:r>
            <a:r>
              <a:rPr lang="en-US" sz="2400" dirty="0" err="1"/>
              <a:t>सुविधा</a:t>
            </a:r>
            <a:r>
              <a:rPr lang="en-US" sz="2400" dirty="0"/>
              <a:t> </a:t>
            </a:r>
            <a:r>
              <a:rPr lang="en-US" sz="2400" dirty="0" err="1"/>
              <a:t>शनिवार</a:t>
            </a:r>
            <a:r>
              <a:rPr lang="en-US" sz="2400" dirty="0"/>
              <a:t> </a:t>
            </a:r>
            <a:r>
              <a:rPr lang="en-US" sz="2400" dirty="0" err="1"/>
              <a:t>को</a:t>
            </a:r>
            <a:r>
              <a:rPr lang="en-US" sz="2400" dirty="0"/>
              <a:t> </a:t>
            </a:r>
            <a:r>
              <a:rPr lang="en-US" sz="2400" dirty="0" err="1"/>
              <a:t>छोड़कर</a:t>
            </a:r>
            <a:r>
              <a:rPr lang="en-US" sz="2400" dirty="0"/>
              <a:t> </a:t>
            </a:r>
            <a:r>
              <a:rPr lang="en-US" sz="2400" dirty="0" err="1"/>
              <a:t>सभी</a:t>
            </a:r>
            <a:r>
              <a:rPr lang="en-US" sz="2400" dirty="0"/>
              <a:t> </a:t>
            </a:r>
            <a:r>
              <a:rPr lang="en-US" sz="2400" dirty="0" err="1"/>
              <a:t>वर्किंग</a:t>
            </a:r>
            <a:r>
              <a:rPr lang="en-US" sz="2400" dirty="0"/>
              <a:t> </a:t>
            </a:r>
            <a:r>
              <a:rPr lang="en-US" sz="2400" dirty="0" err="1"/>
              <a:t>डे</a:t>
            </a:r>
            <a:r>
              <a:rPr lang="en-US" sz="2400" dirty="0"/>
              <a:t> </a:t>
            </a:r>
            <a:r>
              <a:rPr lang="en-US" sz="2400" dirty="0" err="1"/>
              <a:t>में</a:t>
            </a:r>
            <a:r>
              <a:rPr lang="en-US" sz="2400" dirty="0"/>
              <a:t> </a:t>
            </a:r>
            <a:r>
              <a:rPr lang="en-US" sz="2400" dirty="0" err="1"/>
              <a:t>मिलती</a:t>
            </a:r>
            <a:r>
              <a:rPr lang="en-US" sz="2400" dirty="0"/>
              <a:t> </a:t>
            </a:r>
            <a:r>
              <a:rPr lang="en-US" sz="2400" dirty="0" err="1"/>
              <a:t>है</a:t>
            </a:r>
            <a:r>
              <a:rPr lang="en-US" sz="2400" dirty="0"/>
              <a:t>। </a:t>
            </a:r>
            <a:r>
              <a:rPr lang="en-US" sz="2400" dirty="0" err="1"/>
              <a:t>इंटरेस्ट</a:t>
            </a:r>
            <a:r>
              <a:rPr lang="en-US" sz="2400" dirty="0"/>
              <a:t> </a:t>
            </a:r>
            <a:r>
              <a:rPr lang="en-US" sz="2400" dirty="0" err="1"/>
              <a:t>रेट</a:t>
            </a:r>
            <a:r>
              <a:rPr lang="en-US" sz="2400" dirty="0"/>
              <a:t> </a:t>
            </a:r>
            <a:r>
              <a:rPr lang="en-US" sz="2400" dirty="0" err="1"/>
              <a:t>रेपो</a:t>
            </a:r>
            <a:r>
              <a:rPr lang="en-US" sz="2400" dirty="0"/>
              <a:t> </a:t>
            </a:r>
            <a:r>
              <a:rPr lang="en-US" sz="2400" dirty="0" err="1"/>
              <a:t>से</a:t>
            </a:r>
            <a:r>
              <a:rPr lang="en-US" sz="2400" dirty="0"/>
              <a:t> 1 </a:t>
            </a:r>
            <a:r>
              <a:rPr lang="en-US" sz="2400" dirty="0" err="1"/>
              <a:t>फीसदी</a:t>
            </a:r>
            <a:r>
              <a:rPr lang="en-US" sz="2400" dirty="0"/>
              <a:t> </a:t>
            </a:r>
            <a:r>
              <a:rPr lang="en-US" sz="2400" dirty="0" err="1"/>
              <a:t>ऊपर</a:t>
            </a:r>
            <a:r>
              <a:rPr lang="en-US" sz="2400" dirty="0"/>
              <a:t> </a:t>
            </a:r>
            <a:r>
              <a:rPr lang="en-US" sz="2400" dirty="0" err="1"/>
              <a:t>होता</a:t>
            </a:r>
            <a:r>
              <a:rPr lang="en-US" sz="2400" dirty="0"/>
              <a:t> </a:t>
            </a:r>
            <a:r>
              <a:rPr lang="en-US" sz="2400" dirty="0" err="1"/>
              <a:t>है</a:t>
            </a:r>
            <a:r>
              <a:rPr lang="en-US" sz="2400" dirty="0"/>
              <a:t>। </a:t>
            </a:r>
            <a:r>
              <a:rPr lang="en-US" sz="2400" dirty="0" err="1"/>
              <a:t>रेपो</a:t>
            </a:r>
            <a:r>
              <a:rPr lang="en-US" sz="2400" dirty="0"/>
              <a:t> </a:t>
            </a:r>
            <a:r>
              <a:rPr lang="en-US" sz="2400" dirty="0" err="1"/>
              <a:t>वह</a:t>
            </a:r>
            <a:r>
              <a:rPr lang="en-US" sz="2400" dirty="0"/>
              <a:t> </a:t>
            </a:r>
            <a:r>
              <a:rPr lang="en-US" sz="2400" dirty="0" err="1"/>
              <a:t>रेट</a:t>
            </a:r>
            <a:r>
              <a:rPr lang="en-US" sz="2400" dirty="0"/>
              <a:t> </a:t>
            </a:r>
            <a:r>
              <a:rPr lang="en-US" sz="2400" dirty="0" err="1"/>
              <a:t>है</a:t>
            </a:r>
            <a:r>
              <a:rPr lang="en-US" sz="2400" dirty="0"/>
              <a:t>, </a:t>
            </a:r>
            <a:r>
              <a:rPr lang="en-US" sz="2400" dirty="0" err="1"/>
              <a:t>जिस</a:t>
            </a:r>
            <a:r>
              <a:rPr lang="en-US" sz="2400" dirty="0"/>
              <a:t> </a:t>
            </a:r>
            <a:r>
              <a:rPr lang="en-US" sz="2400" dirty="0" err="1"/>
              <a:t>पर</a:t>
            </a:r>
            <a:r>
              <a:rPr lang="en-US" sz="2400" dirty="0"/>
              <a:t> </a:t>
            </a:r>
            <a:r>
              <a:rPr lang="en-US" sz="2400" dirty="0" err="1"/>
              <a:t>बैंक</a:t>
            </a:r>
            <a:r>
              <a:rPr lang="en-US" sz="2400" dirty="0"/>
              <a:t> </a:t>
            </a:r>
            <a:r>
              <a:rPr lang="en-US" sz="2400" dirty="0" err="1"/>
              <a:t>आरबीआई</a:t>
            </a:r>
            <a:r>
              <a:rPr lang="en-US" sz="2400" dirty="0"/>
              <a:t> </a:t>
            </a:r>
            <a:r>
              <a:rPr lang="en-US" sz="2400" dirty="0" err="1"/>
              <a:t>से</a:t>
            </a:r>
            <a:r>
              <a:rPr lang="en-US" sz="2400" dirty="0"/>
              <a:t> </a:t>
            </a:r>
            <a:r>
              <a:rPr lang="en-US" sz="2400" dirty="0" err="1"/>
              <a:t>शॉर्ट</a:t>
            </a:r>
            <a:r>
              <a:rPr lang="en-US" sz="2400" dirty="0"/>
              <a:t> </a:t>
            </a:r>
            <a:r>
              <a:rPr lang="en-US" sz="2400" dirty="0" err="1"/>
              <a:t>टर्म</a:t>
            </a:r>
            <a:r>
              <a:rPr lang="en-US" sz="2400" dirty="0"/>
              <a:t> </a:t>
            </a:r>
            <a:r>
              <a:rPr lang="en-US" sz="2400" dirty="0" err="1"/>
              <a:t>लोन</a:t>
            </a:r>
            <a:r>
              <a:rPr lang="en-US" sz="2400" dirty="0"/>
              <a:t> </a:t>
            </a:r>
            <a:r>
              <a:rPr lang="en-US" sz="2400" dirty="0" err="1"/>
              <a:t>ले</a:t>
            </a:r>
            <a:r>
              <a:rPr lang="en-US" sz="2400" dirty="0"/>
              <a:t> </a:t>
            </a:r>
            <a:r>
              <a:rPr lang="en-US" sz="2400" dirty="0" err="1"/>
              <a:t>सकते</a:t>
            </a:r>
            <a:r>
              <a:rPr lang="en-US" sz="2400" dirty="0"/>
              <a:t> </a:t>
            </a:r>
            <a:r>
              <a:rPr lang="en-US" sz="2400" dirty="0" err="1"/>
              <a:t>हैं</a:t>
            </a:r>
            <a:r>
              <a:rPr lang="en-US" sz="2400" dirty="0"/>
              <a:t>।</a:t>
            </a:r>
          </a:p>
          <a:p>
            <a:pPr>
              <a:buNone/>
            </a:pPr>
            <a:r>
              <a:rPr lang="en-US" sz="2400" dirty="0"/>
              <a:t>		</a:t>
            </a:r>
            <a:r>
              <a:rPr lang="en-US" sz="2400" dirty="0" err="1"/>
              <a:t>एमएसएफ</a:t>
            </a:r>
            <a:r>
              <a:rPr lang="en-US" sz="2400" dirty="0"/>
              <a:t> </a:t>
            </a:r>
            <a:r>
              <a:rPr lang="en-US" sz="2400" dirty="0" err="1"/>
              <a:t>में</a:t>
            </a:r>
            <a:r>
              <a:rPr lang="en-US" sz="2400" dirty="0"/>
              <a:t> </a:t>
            </a:r>
            <a:r>
              <a:rPr lang="en-US" sz="2400" dirty="0" err="1"/>
              <a:t>बैंक</a:t>
            </a:r>
            <a:r>
              <a:rPr lang="en-US" sz="2400" dirty="0"/>
              <a:t> </a:t>
            </a:r>
            <a:r>
              <a:rPr lang="en-US" sz="2400" dirty="0" err="1"/>
              <a:t>कम</a:t>
            </a:r>
            <a:r>
              <a:rPr lang="en-US" sz="2400" dirty="0"/>
              <a:t> </a:t>
            </a:r>
            <a:r>
              <a:rPr lang="en-US" sz="2400" dirty="0" err="1"/>
              <a:t>से</a:t>
            </a:r>
            <a:r>
              <a:rPr lang="en-US" sz="2400" dirty="0"/>
              <a:t> </a:t>
            </a:r>
            <a:r>
              <a:rPr lang="en-US" sz="2400" dirty="0" err="1"/>
              <a:t>कम</a:t>
            </a:r>
            <a:r>
              <a:rPr lang="en-US" sz="2400" dirty="0"/>
              <a:t> 1 </a:t>
            </a:r>
            <a:r>
              <a:rPr lang="en-US" sz="2400" dirty="0" err="1"/>
              <a:t>करोड</a:t>
            </a:r>
            <a:r>
              <a:rPr lang="en-US" sz="2400" dirty="0"/>
              <a:t>़ </a:t>
            </a:r>
            <a:r>
              <a:rPr lang="en-US" sz="2400" dirty="0" err="1"/>
              <a:t>रुपए</a:t>
            </a:r>
            <a:r>
              <a:rPr lang="en-US" sz="2400" dirty="0"/>
              <a:t> </a:t>
            </a:r>
            <a:r>
              <a:rPr lang="en-US" sz="2400" dirty="0" err="1"/>
              <a:t>ले</a:t>
            </a:r>
            <a:r>
              <a:rPr lang="en-US" sz="2400" dirty="0"/>
              <a:t> </a:t>
            </a:r>
            <a:r>
              <a:rPr lang="en-US" sz="2400" dirty="0" err="1"/>
              <a:t>सकते</a:t>
            </a:r>
            <a:r>
              <a:rPr lang="en-US" sz="2400" dirty="0"/>
              <a:t> </a:t>
            </a:r>
            <a:r>
              <a:rPr lang="en-US" sz="2400" dirty="0" err="1"/>
              <a:t>हैं</a:t>
            </a:r>
            <a:r>
              <a:rPr lang="en-US" sz="2400" dirty="0"/>
              <a:t>। </a:t>
            </a:r>
            <a:r>
              <a:rPr lang="en-US" sz="2400" dirty="0" err="1"/>
              <a:t>उससे</a:t>
            </a:r>
            <a:r>
              <a:rPr lang="en-US" sz="2400" dirty="0"/>
              <a:t> </a:t>
            </a:r>
            <a:r>
              <a:rPr lang="en-US" sz="2400" dirty="0" err="1"/>
              <a:t>ज्यादा</a:t>
            </a:r>
            <a:r>
              <a:rPr lang="en-US" sz="2400" dirty="0"/>
              <a:t> </a:t>
            </a:r>
            <a:r>
              <a:rPr lang="en-US" sz="2400" dirty="0" err="1"/>
              <a:t>लोन</a:t>
            </a:r>
            <a:r>
              <a:rPr lang="en-US" sz="2400" dirty="0"/>
              <a:t> 1 </a:t>
            </a:r>
            <a:r>
              <a:rPr lang="en-US" sz="2400" dirty="0" err="1"/>
              <a:t>करोड</a:t>
            </a:r>
            <a:r>
              <a:rPr lang="en-US" sz="2400" dirty="0"/>
              <a:t>़ </a:t>
            </a:r>
            <a:r>
              <a:rPr lang="en-US" sz="2400" dirty="0" err="1"/>
              <a:t>रुपए</a:t>
            </a:r>
            <a:r>
              <a:rPr lang="en-US" sz="2400" dirty="0"/>
              <a:t> </a:t>
            </a:r>
            <a:r>
              <a:rPr lang="en-US" sz="2400" dirty="0" err="1"/>
              <a:t>के</a:t>
            </a:r>
            <a:r>
              <a:rPr lang="en-US" sz="2400" dirty="0"/>
              <a:t> </a:t>
            </a:r>
            <a:r>
              <a:rPr lang="en-US" sz="2400" dirty="0" err="1"/>
              <a:t>मल्टीपल</a:t>
            </a:r>
            <a:r>
              <a:rPr lang="en-US" sz="2400" dirty="0"/>
              <a:t> </a:t>
            </a:r>
            <a:r>
              <a:rPr lang="en-US" sz="2400" dirty="0" err="1"/>
              <a:t>में</a:t>
            </a:r>
            <a:r>
              <a:rPr lang="en-US" sz="2400" dirty="0"/>
              <a:t> </a:t>
            </a:r>
            <a:r>
              <a:rPr lang="en-US" sz="2400" dirty="0" err="1"/>
              <a:t>लिया</a:t>
            </a:r>
            <a:r>
              <a:rPr lang="en-US" sz="2400" dirty="0"/>
              <a:t> </a:t>
            </a:r>
            <a:r>
              <a:rPr lang="en-US" sz="2400" dirty="0" err="1"/>
              <a:t>जा</a:t>
            </a:r>
            <a:r>
              <a:rPr lang="en-US" sz="2400" dirty="0"/>
              <a:t> </a:t>
            </a:r>
            <a:r>
              <a:rPr lang="en-US" sz="2400" dirty="0" err="1"/>
              <a:t>सकता</a:t>
            </a:r>
            <a:r>
              <a:rPr lang="en-US" sz="2400" dirty="0"/>
              <a:t> </a:t>
            </a:r>
            <a:r>
              <a:rPr lang="en-US" sz="2400" dirty="0" err="1"/>
              <a:t>है</a:t>
            </a:r>
            <a:r>
              <a:rPr lang="en-US" sz="2400" dirty="0"/>
              <a:t>। </a:t>
            </a:r>
            <a:r>
              <a:rPr lang="en-US" sz="2400" dirty="0" err="1"/>
              <a:t>इस</a:t>
            </a:r>
            <a:r>
              <a:rPr lang="en-US" sz="2400" dirty="0"/>
              <a:t> </a:t>
            </a:r>
            <a:r>
              <a:rPr lang="en-US" sz="2400" dirty="0" err="1"/>
              <a:t>फैसिलिटी</a:t>
            </a:r>
            <a:r>
              <a:rPr lang="en-US" sz="2400" dirty="0"/>
              <a:t> </a:t>
            </a:r>
            <a:r>
              <a:rPr lang="en-US" sz="2400" dirty="0" err="1"/>
              <a:t>लेने</a:t>
            </a:r>
            <a:r>
              <a:rPr lang="en-US" sz="2400" dirty="0"/>
              <a:t> </a:t>
            </a:r>
            <a:r>
              <a:rPr lang="en-US" sz="2400" dirty="0" err="1"/>
              <a:t>के</a:t>
            </a:r>
            <a:r>
              <a:rPr lang="en-US" sz="2400" dirty="0"/>
              <a:t> </a:t>
            </a:r>
            <a:r>
              <a:rPr lang="en-US" sz="2400" dirty="0" err="1"/>
              <a:t>लिए</a:t>
            </a:r>
            <a:r>
              <a:rPr lang="en-US" sz="2400" dirty="0"/>
              <a:t> </a:t>
            </a:r>
            <a:r>
              <a:rPr lang="en-US" sz="2400" dirty="0" err="1"/>
              <a:t>सरकारी</a:t>
            </a:r>
            <a:r>
              <a:rPr lang="en-US" sz="2400" dirty="0"/>
              <a:t> </a:t>
            </a:r>
            <a:r>
              <a:rPr lang="en-US" sz="2400" dirty="0" err="1"/>
              <a:t>सिक्यॉरिटी</a:t>
            </a:r>
            <a:r>
              <a:rPr lang="en-US" sz="2400" dirty="0"/>
              <a:t> </a:t>
            </a:r>
            <a:r>
              <a:rPr lang="en-US" sz="2400" dirty="0" err="1"/>
              <a:t>की</a:t>
            </a:r>
            <a:r>
              <a:rPr lang="en-US" sz="2400" dirty="0"/>
              <a:t> </a:t>
            </a:r>
            <a:r>
              <a:rPr lang="en-US" sz="2400" dirty="0" err="1"/>
              <a:t>जमानत</a:t>
            </a:r>
            <a:r>
              <a:rPr lang="en-US" sz="2400" dirty="0"/>
              <a:t> </a:t>
            </a:r>
            <a:r>
              <a:rPr lang="en-US" sz="2400" dirty="0" err="1"/>
              <a:t>पर</a:t>
            </a:r>
            <a:r>
              <a:rPr lang="en-US" sz="2400" dirty="0"/>
              <a:t> 5 </a:t>
            </a:r>
            <a:r>
              <a:rPr lang="en-US" sz="2400" dirty="0" err="1"/>
              <a:t>फीसदी</a:t>
            </a:r>
            <a:r>
              <a:rPr lang="en-US" sz="2400" dirty="0"/>
              <a:t> </a:t>
            </a:r>
            <a:r>
              <a:rPr lang="en-US" sz="2400" dirty="0" err="1"/>
              <a:t>और</a:t>
            </a:r>
            <a:r>
              <a:rPr lang="en-US" sz="2400" dirty="0"/>
              <a:t> </a:t>
            </a:r>
            <a:r>
              <a:rPr lang="en-US" sz="2400" dirty="0" err="1"/>
              <a:t>स्टेट</a:t>
            </a:r>
            <a:r>
              <a:rPr lang="en-US" sz="2400" dirty="0"/>
              <a:t> </a:t>
            </a:r>
            <a:r>
              <a:rPr lang="en-US" sz="2400" dirty="0" err="1"/>
              <a:t>डेवलपमेंट</a:t>
            </a:r>
            <a:r>
              <a:rPr lang="en-US" sz="2400" dirty="0"/>
              <a:t> </a:t>
            </a:r>
            <a:r>
              <a:rPr lang="en-US" sz="2400" dirty="0" err="1"/>
              <a:t>लोन</a:t>
            </a:r>
            <a:r>
              <a:rPr lang="en-US" sz="2400" dirty="0"/>
              <a:t> </a:t>
            </a:r>
            <a:r>
              <a:rPr lang="en-US" sz="2400" dirty="0" err="1"/>
              <a:t>पर</a:t>
            </a:r>
            <a:r>
              <a:rPr lang="en-US" sz="2400" dirty="0"/>
              <a:t> 10 </a:t>
            </a:r>
            <a:r>
              <a:rPr lang="en-US" sz="2400" dirty="0" err="1"/>
              <a:t>फीसदी</a:t>
            </a:r>
            <a:r>
              <a:rPr lang="en-US" sz="2400" dirty="0"/>
              <a:t> </a:t>
            </a:r>
            <a:r>
              <a:rPr lang="en-US" sz="2400" dirty="0" err="1"/>
              <a:t>का</a:t>
            </a:r>
            <a:r>
              <a:rPr lang="en-US" sz="2400" dirty="0"/>
              <a:t> </a:t>
            </a:r>
            <a:r>
              <a:rPr lang="en-US" sz="2400" dirty="0" err="1"/>
              <a:t>मार्जिन</a:t>
            </a:r>
            <a:r>
              <a:rPr lang="en-US" sz="2400" dirty="0"/>
              <a:t> </a:t>
            </a:r>
            <a:r>
              <a:rPr lang="en-US" sz="2400" dirty="0" err="1"/>
              <a:t>रखना</a:t>
            </a:r>
            <a:r>
              <a:rPr lang="en-US" sz="2400" dirty="0"/>
              <a:t> </a:t>
            </a:r>
            <a:r>
              <a:rPr lang="en-US" sz="2400" dirty="0" err="1"/>
              <a:t>पड़ता</a:t>
            </a:r>
            <a:r>
              <a:rPr lang="en-US" sz="2400" dirty="0"/>
              <a:t> </a:t>
            </a:r>
            <a:r>
              <a:rPr lang="en-US" sz="2400" dirty="0" err="1"/>
              <a:t>है</a:t>
            </a:r>
            <a:r>
              <a:rPr lang="en-US" sz="2400" dirty="0"/>
              <a:t>। </a:t>
            </a:r>
            <a:r>
              <a:rPr lang="en-US" sz="2400" dirty="0" err="1"/>
              <a:t>मतलब</a:t>
            </a:r>
            <a:r>
              <a:rPr lang="en-US" sz="2400" dirty="0"/>
              <a:t> 100 </a:t>
            </a:r>
            <a:r>
              <a:rPr lang="en-US" sz="2400" dirty="0" err="1"/>
              <a:t>रुपए</a:t>
            </a:r>
            <a:r>
              <a:rPr lang="en-US" sz="2400" dirty="0"/>
              <a:t> </a:t>
            </a:r>
            <a:r>
              <a:rPr lang="en-US" sz="2400" dirty="0" err="1"/>
              <a:t>के</a:t>
            </a:r>
            <a:r>
              <a:rPr lang="en-US" sz="2400" dirty="0"/>
              <a:t> </a:t>
            </a:r>
            <a:r>
              <a:rPr lang="en-US" sz="2400" dirty="0" err="1"/>
              <a:t>लोन</a:t>
            </a:r>
            <a:r>
              <a:rPr lang="en-US" sz="2400" dirty="0"/>
              <a:t> </a:t>
            </a:r>
            <a:r>
              <a:rPr lang="en-US" sz="2400" dirty="0" err="1"/>
              <a:t>के</a:t>
            </a:r>
            <a:r>
              <a:rPr lang="en-US" sz="2400" dirty="0"/>
              <a:t> </a:t>
            </a:r>
            <a:r>
              <a:rPr lang="en-US" sz="2400" dirty="0" err="1"/>
              <a:t>लिए</a:t>
            </a:r>
            <a:r>
              <a:rPr lang="en-US" sz="2400" dirty="0"/>
              <a:t> </a:t>
            </a:r>
            <a:r>
              <a:rPr lang="en-US" sz="2400" dirty="0" err="1"/>
              <a:t>बैंक</a:t>
            </a:r>
            <a:r>
              <a:rPr lang="en-US" sz="2400" dirty="0"/>
              <a:t> </a:t>
            </a:r>
            <a:r>
              <a:rPr lang="en-US" sz="2400" dirty="0" err="1"/>
              <a:t>को</a:t>
            </a:r>
            <a:r>
              <a:rPr lang="en-US" sz="2400" dirty="0"/>
              <a:t> 105 </a:t>
            </a:r>
            <a:r>
              <a:rPr lang="en-US" sz="2400" dirty="0" err="1"/>
              <a:t>रुपए</a:t>
            </a:r>
            <a:r>
              <a:rPr lang="en-US" sz="2400" dirty="0"/>
              <a:t> </a:t>
            </a:r>
            <a:r>
              <a:rPr lang="en-US" sz="2400" dirty="0" err="1"/>
              <a:t>मूल्य</a:t>
            </a:r>
            <a:r>
              <a:rPr lang="en-US" sz="2400" dirty="0"/>
              <a:t> </a:t>
            </a:r>
            <a:r>
              <a:rPr lang="en-US" sz="2400" dirty="0" err="1"/>
              <a:t>की</a:t>
            </a:r>
            <a:r>
              <a:rPr lang="en-US" sz="2400" dirty="0"/>
              <a:t> </a:t>
            </a:r>
            <a:r>
              <a:rPr lang="en-US" sz="2400" dirty="0" err="1"/>
              <a:t>सरकारी</a:t>
            </a:r>
            <a:r>
              <a:rPr lang="en-US" sz="2400" dirty="0"/>
              <a:t> </a:t>
            </a:r>
            <a:r>
              <a:rPr lang="en-US" sz="2400" dirty="0" err="1"/>
              <a:t>सिक्यॉरिटी</a:t>
            </a:r>
            <a:r>
              <a:rPr lang="en-US" sz="2400" dirty="0"/>
              <a:t> </a:t>
            </a:r>
            <a:r>
              <a:rPr lang="en-US" sz="2400" dirty="0" err="1"/>
              <a:t>और</a:t>
            </a:r>
            <a:r>
              <a:rPr lang="en-US" sz="2400" dirty="0"/>
              <a:t> 110 </a:t>
            </a:r>
            <a:r>
              <a:rPr lang="en-US" sz="2400" dirty="0" err="1"/>
              <a:t>रुपए</a:t>
            </a:r>
            <a:r>
              <a:rPr lang="en-US" sz="2400" dirty="0"/>
              <a:t> </a:t>
            </a:r>
            <a:r>
              <a:rPr lang="en-US" sz="2400" dirty="0" err="1"/>
              <a:t>की</a:t>
            </a:r>
            <a:r>
              <a:rPr lang="en-US" sz="2400" dirty="0"/>
              <a:t> </a:t>
            </a:r>
            <a:r>
              <a:rPr lang="en-US" sz="2400" dirty="0" err="1"/>
              <a:t>स्टेट</a:t>
            </a:r>
            <a:r>
              <a:rPr lang="en-US" sz="2400" dirty="0"/>
              <a:t> </a:t>
            </a:r>
            <a:r>
              <a:rPr lang="en-US" sz="2400" dirty="0" err="1"/>
              <a:t>डेवलपमेंट</a:t>
            </a:r>
            <a:r>
              <a:rPr lang="en-US" sz="2400" dirty="0"/>
              <a:t> </a:t>
            </a:r>
            <a:r>
              <a:rPr lang="en-US" sz="2400" dirty="0" err="1"/>
              <a:t>लोन</a:t>
            </a:r>
            <a:r>
              <a:rPr lang="en-US" sz="2400" dirty="0"/>
              <a:t> </a:t>
            </a:r>
            <a:r>
              <a:rPr lang="en-US" sz="2400" dirty="0" err="1"/>
              <a:t>की</a:t>
            </a:r>
            <a:r>
              <a:rPr lang="en-US" sz="2400" dirty="0"/>
              <a:t> </a:t>
            </a:r>
            <a:r>
              <a:rPr lang="en-US" sz="2400" dirty="0" err="1"/>
              <a:t>जमानत</a:t>
            </a:r>
            <a:r>
              <a:rPr lang="en-US" sz="2400" dirty="0"/>
              <a:t> </a:t>
            </a:r>
            <a:r>
              <a:rPr lang="en-US" sz="2400" dirty="0" err="1"/>
              <a:t>देनी</a:t>
            </a:r>
            <a:r>
              <a:rPr lang="en-US" sz="2400" dirty="0"/>
              <a:t> </a:t>
            </a:r>
            <a:r>
              <a:rPr lang="en-US" sz="2400" dirty="0" err="1"/>
              <a:t>होगी</a:t>
            </a:r>
            <a:r>
              <a:rPr lang="en-US" sz="2400" dirty="0"/>
              <a:t>।</a:t>
            </a:r>
            <a:r>
              <a:rPr lang="hi-IN" sz="2400" dirty="0"/>
              <a:t/>
            </a:r>
            <a:br>
              <a:rPr lang="hi-IN" sz="2400" dirty="0"/>
            </a:br>
            <a:endParaRPr lang="en-US" sz="2400" b="1" dirty="0">
              <a:effectLst>
                <a:outerShdw blurRad="38100" dist="38100" dir="2700000" algn="tl">
                  <a:srgbClr val="FFFFFF"/>
                </a:outerShdw>
              </a:effectLst>
              <a:latin typeface="Shivaji05" pitchFamily="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228600"/>
          </a:xfrm>
        </p:spPr>
        <p:txBody>
          <a:bodyPr>
            <a:normAutofit fontScale="90000"/>
          </a:bodyPr>
          <a:lstStyle/>
          <a:p>
            <a:pPr>
              <a:spcBef>
                <a:spcPts val="0"/>
              </a:spcBef>
            </a:pPr>
            <a:r>
              <a:rPr lang="en-US" sz="3100" b="1" dirty="0" err="1">
                <a:solidFill>
                  <a:srgbClr val="00B050"/>
                </a:solidFill>
                <a:latin typeface="Shivaji05" pitchFamily="2" charset="0"/>
                <a:cs typeface="Times New Roman" pitchFamily="18" charset="0"/>
              </a:rPr>
              <a:t>Baartacao</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calanaivaYayak</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QaaorNa</a:t>
            </a:r>
            <a:endParaRPr lang="en-US" dirty="0"/>
          </a:p>
        </p:txBody>
      </p:sp>
      <p:sp>
        <p:nvSpPr>
          <p:cNvPr id="3" name="Content Placeholder 2"/>
          <p:cNvSpPr>
            <a:spLocks noGrp="1"/>
          </p:cNvSpPr>
          <p:nvPr>
            <p:ph idx="1"/>
          </p:nvPr>
        </p:nvSpPr>
        <p:spPr>
          <a:xfrm>
            <a:off x="0" y="457200"/>
            <a:ext cx="9144000" cy="6400800"/>
          </a:xfrm>
        </p:spPr>
        <p:txBody>
          <a:bodyPr>
            <a:normAutofit/>
          </a:bodyPr>
          <a:lstStyle/>
          <a:p>
            <a:pPr>
              <a:buNone/>
            </a:pPr>
            <a:r>
              <a:rPr lang="en-US" sz="2800" b="1" dirty="0">
                <a:solidFill>
                  <a:srgbClr val="FF0000"/>
                </a:solidFill>
                <a:latin typeface="Shivaji05" pitchFamily="2" charset="0"/>
              </a:rPr>
              <a:t>A </a:t>
            </a:r>
            <a:r>
              <a:rPr lang="en-US" sz="2800" b="1" dirty="0" err="1">
                <a:solidFill>
                  <a:srgbClr val="FF0000"/>
                </a:solidFill>
                <a:latin typeface="Shivaji05" pitchFamily="2" charset="0"/>
              </a:rPr>
              <a:t>saM#yaa%mak</a:t>
            </a:r>
            <a:r>
              <a:rPr lang="en-US" sz="2800" b="1" dirty="0">
                <a:solidFill>
                  <a:srgbClr val="FF0000"/>
                </a:solidFill>
                <a:latin typeface="Shivaji05" pitchFamily="2" charset="0"/>
              </a:rPr>
              <a:t> </a:t>
            </a:r>
            <a:r>
              <a:rPr lang="en-US" sz="2800" b="1" dirty="0" err="1">
                <a:solidFill>
                  <a:srgbClr val="FF0000"/>
                </a:solidFill>
                <a:latin typeface="Shivaji05" pitchFamily="2" charset="0"/>
              </a:rPr>
              <a:t>saaQanao</a:t>
            </a:r>
            <a:r>
              <a:rPr lang="en-US" sz="2800" b="1" dirty="0">
                <a:solidFill>
                  <a:srgbClr val="FF0000"/>
                </a:solidFill>
                <a:latin typeface="Shivaji05" pitchFamily="2" charset="0"/>
              </a:rPr>
              <a:t> </a:t>
            </a:r>
            <a:r>
              <a:rPr lang="en-US" sz="2800" b="1" dirty="0">
                <a:solidFill>
                  <a:srgbClr val="FF0000"/>
                </a:solidFill>
                <a:latin typeface="Times New Roman" pitchFamily="18" charset="0"/>
                <a:cs typeface="Times New Roman" pitchFamily="18" charset="0"/>
              </a:rPr>
              <a:t>Quantitative Measures </a:t>
            </a:r>
            <a:endParaRPr lang="en-US" sz="2800" b="1" dirty="0">
              <a:solidFill>
                <a:srgbClr val="FF0000"/>
              </a:solidFill>
              <a:latin typeface="Shivaji05" pitchFamily="2" charset="0"/>
            </a:endParaRPr>
          </a:p>
          <a:p>
            <a:pPr>
              <a:buNone/>
            </a:pPr>
            <a:r>
              <a:rPr lang="en-US" sz="2800" b="1" dirty="0">
                <a:solidFill>
                  <a:srgbClr val="FF9900"/>
                </a:solidFill>
                <a:latin typeface="Shivaji05" pitchFamily="2" charset="0"/>
              </a:rPr>
              <a:t>7.</a:t>
            </a:r>
            <a:r>
              <a:rPr lang="en-US" sz="2800" b="1" dirty="0">
                <a:effectLst>
                  <a:outerShdw blurRad="38100" dist="38100" dir="2700000" algn="tl">
                    <a:srgbClr val="FFFFFF"/>
                  </a:outerShdw>
                </a:effectLst>
                <a:latin typeface="Shivaji02" pitchFamily="2" charset="0"/>
              </a:rPr>
              <a:t> </a:t>
            </a:r>
            <a:r>
              <a:rPr lang="en-US" sz="2800" b="1" dirty="0" err="1"/>
              <a:t>मार्जिनल</a:t>
            </a:r>
            <a:r>
              <a:rPr lang="en-US" sz="2800" b="1" dirty="0"/>
              <a:t> </a:t>
            </a:r>
            <a:r>
              <a:rPr lang="en-US" sz="2800" b="1" dirty="0" err="1"/>
              <a:t>स्टैंडिंग</a:t>
            </a:r>
            <a:r>
              <a:rPr lang="en-US" sz="2800" b="1" dirty="0"/>
              <a:t> </a:t>
            </a:r>
            <a:r>
              <a:rPr lang="en-US" sz="2800" b="1" dirty="0" err="1"/>
              <a:t>फैसिलिटी</a:t>
            </a:r>
            <a:r>
              <a:rPr lang="en-US" sz="2800" b="1" dirty="0"/>
              <a:t> </a:t>
            </a:r>
            <a:r>
              <a:rPr lang="en-US" sz="2800" b="1" dirty="0">
                <a:latin typeface="Times New Roman" pitchFamily="18" charset="0"/>
                <a:cs typeface="Times New Roman" pitchFamily="18" charset="0"/>
              </a:rPr>
              <a:t>(MSF)</a:t>
            </a:r>
            <a:endParaRPr lang="en-US" sz="2400" dirty="0"/>
          </a:p>
          <a:p>
            <a:pPr>
              <a:buNone/>
            </a:pPr>
            <a:r>
              <a:rPr lang="en-US" sz="2400" dirty="0"/>
              <a:t>		</a:t>
            </a:r>
            <a:r>
              <a:rPr lang="en-US" sz="2400" dirty="0" err="1">
                <a:latin typeface="Shivaji01" pitchFamily="2" charset="0"/>
              </a:rPr>
              <a:t>ba^MkaMnaa</a:t>
            </a:r>
            <a:r>
              <a:rPr lang="en-US" sz="2400" dirty="0">
                <a:latin typeface="Shivaji01" pitchFamily="2" charset="0"/>
              </a:rPr>
              <a:t> </a:t>
            </a:r>
            <a:r>
              <a:rPr lang="en-US" sz="2400" dirty="0" err="1">
                <a:latin typeface="Shivaji01" pitchFamily="2" charset="0"/>
              </a:rPr>
              <a:t>dOnaMidna</a:t>
            </a:r>
            <a:r>
              <a:rPr lang="en-US" sz="2400" dirty="0">
                <a:latin typeface="Shivaji01" pitchFamily="2" charset="0"/>
              </a:rPr>
              <a:t> </a:t>
            </a:r>
            <a:r>
              <a:rPr lang="en-US" sz="2400" dirty="0" err="1">
                <a:latin typeface="Shivaji01" pitchFamily="2" charset="0"/>
              </a:rPr>
              <a:t>trlatomaQyao</a:t>
            </a:r>
            <a:r>
              <a:rPr lang="en-US" sz="2400" dirty="0">
                <a:latin typeface="Shivaji01" pitchFamily="2" charset="0"/>
              </a:rPr>
              <a:t> </a:t>
            </a:r>
            <a:r>
              <a:rPr lang="en-US" sz="2400" dirty="0" err="1">
                <a:latin typeface="Shivaji01" pitchFamily="2" charset="0"/>
              </a:rPr>
              <a:t>kmatrta</a:t>
            </a:r>
            <a:r>
              <a:rPr lang="en-US" sz="2400" dirty="0">
                <a:latin typeface="Shivaji01" pitchFamily="2" charset="0"/>
              </a:rPr>
              <a:t> </a:t>
            </a:r>
            <a:r>
              <a:rPr lang="en-US" sz="2400" dirty="0" err="1">
                <a:latin typeface="Shivaji01" pitchFamily="2" charset="0"/>
              </a:rPr>
              <a:t>Baasalyaasa</a:t>
            </a:r>
            <a:r>
              <a:rPr lang="en-US" sz="2400" dirty="0">
                <a:latin typeface="Shivaji01" pitchFamily="2" charset="0"/>
              </a:rPr>
              <a:t> </a:t>
            </a:r>
            <a:r>
              <a:rPr lang="en-US" sz="2400" dirty="0" err="1">
                <a:latin typeface="Shivaji01" pitchFamily="2" charset="0"/>
              </a:rPr>
              <a:t>ekUNa</a:t>
            </a:r>
            <a:r>
              <a:rPr lang="en-US" sz="2400" dirty="0">
                <a:latin typeface="Shivaji01" pitchFamily="2" charset="0"/>
              </a:rPr>
              <a:t> </a:t>
            </a:r>
            <a:r>
              <a:rPr lang="en-US" sz="2400" dirty="0" err="1">
                <a:latin typeface="Shivaji01" pitchFamily="2" charset="0"/>
              </a:rPr>
              <a:t>zovaIcyaa</a:t>
            </a:r>
            <a:r>
              <a:rPr lang="en-US" sz="2400" dirty="0">
                <a:latin typeface="Shivaji01" pitchFamily="2" charset="0"/>
              </a:rPr>
              <a:t> 1 </a:t>
            </a:r>
            <a:r>
              <a:rPr lang="en-US" sz="2400" dirty="0" err="1">
                <a:latin typeface="Shivaji01" pitchFamily="2" charset="0"/>
              </a:rPr>
              <a:t>T@ko</a:t>
            </a:r>
            <a:r>
              <a:rPr lang="en-US" sz="2400" dirty="0">
                <a:latin typeface="Shivaji01" pitchFamily="2" charset="0"/>
              </a:rPr>
              <a:t> [</a:t>
            </a:r>
            <a:r>
              <a:rPr lang="en-US" sz="2400" dirty="0" err="1">
                <a:latin typeface="Shivaji01" pitchFamily="2" charset="0"/>
              </a:rPr>
              <a:t>tkI</a:t>
            </a:r>
            <a:r>
              <a:rPr lang="en-US" sz="2400" dirty="0">
                <a:latin typeface="Shivaji01" pitchFamily="2" charset="0"/>
              </a:rPr>
              <a:t> </a:t>
            </a:r>
            <a:r>
              <a:rPr lang="en-US" sz="2400" dirty="0" err="1">
                <a:latin typeface="Shivaji01" pitchFamily="2" charset="0"/>
              </a:rPr>
              <a:t>r@kma</a:t>
            </a:r>
            <a:r>
              <a:rPr lang="en-US" sz="2400" dirty="0">
                <a:latin typeface="Shivaji01" pitchFamily="2" charset="0"/>
              </a:rPr>
              <a:t> </a:t>
            </a:r>
            <a:r>
              <a:rPr lang="en-US" sz="2400" dirty="0" err="1">
                <a:latin typeface="Shivaji01" pitchFamily="2" charset="0"/>
              </a:rPr>
              <a:t>eka</a:t>
            </a:r>
            <a:r>
              <a:rPr lang="en-US" sz="2400" dirty="0">
                <a:latin typeface="Shivaji01" pitchFamily="2" charset="0"/>
              </a:rPr>
              <a:t> </a:t>
            </a:r>
            <a:r>
              <a:rPr lang="en-US" sz="2400" dirty="0" err="1">
                <a:latin typeface="Shivaji01" pitchFamily="2" charset="0"/>
              </a:rPr>
              <a:t>idvasaasaazI</a:t>
            </a:r>
            <a:r>
              <a:rPr lang="en-US" sz="2400" dirty="0">
                <a:latin typeface="Shivaji01" pitchFamily="2" charset="0"/>
              </a:rPr>
              <a:t> </a:t>
            </a:r>
            <a:r>
              <a:rPr lang="en-US" sz="2400" dirty="0" err="1">
                <a:latin typeface="Shivaji01" pitchFamily="2" charset="0"/>
              </a:rPr>
              <a:t>vaaprta</a:t>
            </a:r>
            <a:r>
              <a:rPr lang="en-US" sz="2400" dirty="0">
                <a:latin typeface="Shivaji01" pitchFamily="2" charset="0"/>
              </a:rPr>
              <a:t> </a:t>
            </a:r>
            <a:r>
              <a:rPr lang="en-US" sz="2400" dirty="0" err="1">
                <a:latin typeface="Shivaji01" pitchFamily="2" charset="0"/>
              </a:rPr>
              <a:t>yaoto</a:t>
            </a:r>
            <a:r>
              <a:rPr lang="en-US" sz="2400" dirty="0">
                <a:latin typeface="Shivaji01" pitchFamily="2" charset="0"/>
              </a:rPr>
              <a:t>. </a:t>
            </a:r>
            <a:r>
              <a:rPr lang="en-US" sz="2400" dirty="0" err="1">
                <a:latin typeface="Shivaji01" pitchFamily="2" charset="0"/>
              </a:rPr>
              <a:t>yaa</a:t>
            </a:r>
            <a:r>
              <a:rPr lang="en-US" sz="2400" dirty="0">
                <a:latin typeface="Shivaji01" pitchFamily="2" charset="0"/>
              </a:rPr>
              <a:t> </a:t>
            </a:r>
            <a:r>
              <a:rPr lang="en-US" sz="2400" dirty="0" err="1">
                <a:latin typeface="Shivaji01" pitchFamily="2" charset="0"/>
              </a:rPr>
              <a:t>sauivaQaolaa</a:t>
            </a:r>
            <a:r>
              <a:rPr lang="en-US" sz="2400" dirty="0">
                <a:latin typeface="Shivaji01" pitchFamily="2" charset="0"/>
              </a:rPr>
              <a:t>  Asao </a:t>
            </a:r>
            <a:r>
              <a:rPr lang="en-US" sz="2400" dirty="0" err="1">
                <a:latin typeface="Shivaji01" pitchFamily="2" charset="0"/>
              </a:rPr>
              <a:t>mhNatat</a:t>
            </a:r>
            <a:r>
              <a:rPr lang="en-US" sz="2400" dirty="0">
                <a:latin typeface="Shivaji01" pitchFamily="2" charset="0"/>
              </a:rPr>
              <a:t>.</a:t>
            </a:r>
          </a:p>
          <a:p>
            <a:pPr>
              <a:buNone/>
            </a:pPr>
            <a:endParaRPr lang="en-US" sz="2400" dirty="0">
              <a:latin typeface="Shivaji01" pitchFamily="2" charset="0"/>
            </a:endParaRPr>
          </a:p>
          <a:p>
            <a:pPr>
              <a:buNone/>
            </a:pPr>
            <a:r>
              <a:rPr lang="en-US" sz="2400" dirty="0" err="1">
                <a:latin typeface="Shivaji01" pitchFamily="2" charset="0"/>
              </a:rPr>
              <a:t>yaasaazI</a:t>
            </a:r>
            <a:r>
              <a:rPr lang="en-US" sz="2400" dirty="0">
                <a:latin typeface="Shivaji01" pitchFamily="2" charset="0"/>
              </a:rPr>
              <a:t> </a:t>
            </a:r>
            <a:r>
              <a:rPr lang="en-US" sz="2400" dirty="0" err="1">
                <a:latin typeface="Shivaji01" pitchFamily="2" charset="0"/>
              </a:rPr>
              <a:t>ba^MkaMnaa</a:t>
            </a:r>
            <a:r>
              <a:rPr lang="en-US" sz="2400" dirty="0">
                <a:latin typeface="Shivaji01" pitchFamily="2" charset="0"/>
              </a:rPr>
              <a:t> </a:t>
            </a:r>
            <a:r>
              <a:rPr lang="en-US" sz="2400" dirty="0" err="1">
                <a:latin typeface="Shivaji01" pitchFamily="2" charset="0"/>
              </a:rPr>
              <a:t>eka</a:t>
            </a:r>
            <a:r>
              <a:rPr lang="en-US" sz="2400" dirty="0">
                <a:latin typeface="Shivaji01" pitchFamily="2" charset="0"/>
              </a:rPr>
              <a:t> </a:t>
            </a:r>
            <a:r>
              <a:rPr lang="en-US" sz="2400" dirty="0" err="1">
                <a:latin typeface="Shivaji01" pitchFamily="2" charset="0"/>
              </a:rPr>
              <a:t>idvasaacao</a:t>
            </a:r>
            <a:r>
              <a:rPr lang="en-US" sz="2400" dirty="0">
                <a:latin typeface="Shivaji01" pitchFamily="2" charset="0"/>
              </a:rPr>
              <a:t> </a:t>
            </a:r>
            <a:r>
              <a:rPr lang="en-US" sz="2400" dirty="0" err="1">
                <a:latin typeface="Shivaji01" pitchFamily="2" charset="0"/>
              </a:rPr>
              <a:t>vyaajadoKIla</a:t>
            </a:r>
            <a:r>
              <a:rPr lang="en-US" sz="2400" dirty="0">
                <a:latin typeface="Shivaji01" pitchFamily="2" charset="0"/>
              </a:rPr>
              <a:t> </a:t>
            </a:r>
            <a:r>
              <a:rPr lang="en-US" sz="2400" dirty="0" err="1">
                <a:latin typeface="Shivaji01" pitchFamily="2" charset="0"/>
              </a:rPr>
              <a:t>dyaavao</a:t>
            </a:r>
            <a:r>
              <a:rPr lang="en-US" sz="2400" dirty="0">
                <a:latin typeface="Shivaji01" pitchFamily="2" charset="0"/>
              </a:rPr>
              <a:t> </a:t>
            </a:r>
            <a:r>
              <a:rPr lang="en-US" sz="2400" dirty="0" err="1">
                <a:latin typeface="Shivaji01" pitchFamily="2" charset="0"/>
              </a:rPr>
              <a:t>laagato</a:t>
            </a:r>
            <a:r>
              <a:rPr lang="en-US" sz="2400" dirty="0">
                <a:latin typeface="Shivaji01" pitchFamily="2" charset="0"/>
              </a:rPr>
              <a:t>. %</a:t>
            </a:r>
            <a:r>
              <a:rPr lang="en-US" sz="2400" dirty="0" err="1">
                <a:latin typeface="Shivaji01" pitchFamily="2" charset="0"/>
              </a:rPr>
              <a:t>yaalaa</a:t>
            </a:r>
            <a:r>
              <a:rPr lang="en-US" sz="2400" dirty="0">
                <a:latin typeface="Shivaji01" pitchFamily="2" charset="0"/>
              </a:rPr>
              <a:t> </a:t>
            </a:r>
            <a:r>
              <a:rPr lang="en-US" sz="2000" dirty="0" err="1"/>
              <a:t>मार्जिनल</a:t>
            </a:r>
            <a:r>
              <a:rPr lang="en-US" sz="2000" dirty="0"/>
              <a:t> </a:t>
            </a:r>
            <a:r>
              <a:rPr lang="en-US" sz="2000" dirty="0" err="1"/>
              <a:t>स्टैंडिंग</a:t>
            </a:r>
            <a:r>
              <a:rPr lang="en-US" sz="2000" dirty="0"/>
              <a:t> </a:t>
            </a:r>
            <a:r>
              <a:rPr lang="en-US" sz="2000" dirty="0" err="1"/>
              <a:t>फैसिलिटी</a:t>
            </a:r>
            <a:r>
              <a:rPr lang="en-US" sz="2000" dirty="0"/>
              <a:t> </a:t>
            </a:r>
            <a:r>
              <a:rPr lang="en-US" sz="2400" dirty="0" err="1">
                <a:latin typeface="Shivaji01" pitchFamily="2" charset="0"/>
              </a:rPr>
              <a:t>dr</a:t>
            </a:r>
            <a:r>
              <a:rPr lang="en-US" sz="2400" dirty="0"/>
              <a:t>	</a:t>
            </a:r>
            <a:r>
              <a:rPr lang="en-US" sz="2400" dirty="0">
                <a:latin typeface="Shivaji01" pitchFamily="2" charset="0"/>
              </a:rPr>
              <a:t>Asao </a:t>
            </a:r>
            <a:r>
              <a:rPr lang="en-US" sz="2400" dirty="0" err="1">
                <a:latin typeface="Shivaji01" pitchFamily="2" charset="0"/>
              </a:rPr>
              <a:t>mhNatat</a:t>
            </a:r>
            <a:r>
              <a:rPr lang="en-US" sz="2400">
                <a:latin typeface="Shivaji01" pitchFamily="2" charset="0"/>
              </a:rPr>
              <a:t>.</a:t>
            </a:r>
            <a:r>
              <a:rPr lang="en-US" sz="2400" dirty="0"/>
              <a:t>	</a:t>
            </a:r>
            <a:r>
              <a:rPr lang="hi-IN" sz="2400" dirty="0"/>
              <a:t/>
            </a:r>
            <a:br>
              <a:rPr lang="hi-IN" sz="2400" dirty="0"/>
            </a:br>
            <a:endParaRPr lang="en-US" sz="2400" b="1" dirty="0">
              <a:effectLst>
                <a:outerShdw blurRad="38100" dist="38100" dir="2700000" algn="tl">
                  <a:srgbClr val="FFFFFF"/>
                </a:outerShdw>
              </a:effectLst>
              <a:latin typeface="Shivaji05" pitchFamily="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228600"/>
          </a:xfrm>
        </p:spPr>
        <p:txBody>
          <a:bodyPr>
            <a:normAutofit fontScale="90000"/>
          </a:bodyPr>
          <a:lstStyle/>
          <a:p>
            <a:pPr>
              <a:spcBef>
                <a:spcPts val="0"/>
              </a:spcBef>
            </a:pPr>
            <a:r>
              <a:rPr lang="en-US" sz="3100" b="1" dirty="0" err="1">
                <a:solidFill>
                  <a:srgbClr val="00B050"/>
                </a:solidFill>
                <a:latin typeface="Shivaji05" pitchFamily="2" charset="0"/>
                <a:cs typeface="Times New Roman" pitchFamily="18" charset="0"/>
              </a:rPr>
              <a:t>Baartacao</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calanaivaYayak</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QaaorNa</a:t>
            </a:r>
            <a:endParaRPr lang="en-US" dirty="0"/>
          </a:p>
        </p:txBody>
      </p:sp>
      <p:sp>
        <p:nvSpPr>
          <p:cNvPr id="3" name="Content Placeholder 2"/>
          <p:cNvSpPr>
            <a:spLocks noGrp="1"/>
          </p:cNvSpPr>
          <p:nvPr>
            <p:ph idx="1"/>
          </p:nvPr>
        </p:nvSpPr>
        <p:spPr>
          <a:xfrm>
            <a:off x="0" y="457200"/>
            <a:ext cx="9144000" cy="6400800"/>
          </a:xfrm>
        </p:spPr>
        <p:txBody>
          <a:bodyPr>
            <a:normAutofit/>
          </a:bodyPr>
          <a:lstStyle/>
          <a:p>
            <a:pPr>
              <a:buNone/>
            </a:pPr>
            <a:r>
              <a:rPr lang="en-US" sz="2800" b="1" dirty="0">
                <a:solidFill>
                  <a:srgbClr val="FF0000"/>
                </a:solidFill>
                <a:latin typeface="Shivaji05" pitchFamily="2" charset="0"/>
              </a:rPr>
              <a:t>A </a:t>
            </a:r>
            <a:r>
              <a:rPr lang="en-US" sz="2800" b="1" dirty="0" err="1">
                <a:solidFill>
                  <a:srgbClr val="FF0000"/>
                </a:solidFill>
                <a:latin typeface="Shivaji05" pitchFamily="2" charset="0"/>
              </a:rPr>
              <a:t>saM#yaa%mak</a:t>
            </a:r>
            <a:r>
              <a:rPr lang="en-US" sz="2800" b="1" dirty="0">
                <a:solidFill>
                  <a:srgbClr val="FF0000"/>
                </a:solidFill>
                <a:latin typeface="Shivaji05" pitchFamily="2" charset="0"/>
              </a:rPr>
              <a:t> </a:t>
            </a:r>
            <a:r>
              <a:rPr lang="en-US" sz="2800" b="1" dirty="0" err="1">
                <a:solidFill>
                  <a:srgbClr val="FF0000"/>
                </a:solidFill>
                <a:latin typeface="Shivaji05" pitchFamily="2" charset="0"/>
              </a:rPr>
              <a:t>saaQanao</a:t>
            </a:r>
            <a:r>
              <a:rPr lang="en-US" sz="2800" b="1" dirty="0">
                <a:solidFill>
                  <a:srgbClr val="FF0000"/>
                </a:solidFill>
                <a:latin typeface="Shivaji05" pitchFamily="2" charset="0"/>
              </a:rPr>
              <a:t> </a:t>
            </a:r>
            <a:r>
              <a:rPr lang="en-US" sz="2800" b="1" dirty="0">
                <a:solidFill>
                  <a:srgbClr val="FF0000"/>
                </a:solidFill>
                <a:latin typeface="Times New Roman" pitchFamily="18" charset="0"/>
                <a:cs typeface="Times New Roman" pitchFamily="18" charset="0"/>
              </a:rPr>
              <a:t>Quantitative Measures </a:t>
            </a:r>
            <a:endParaRPr lang="en-US" sz="2800" b="1" dirty="0">
              <a:solidFill>
                <a:srgbClr val="FF0000"/>
              </a:solidFill>
              <a:latin typeface="Shivaji05" pitchFamily="2" charset="0"/>
            </a:endParaRPr>
          </a:p>
          <a:p>
            <a:pPr>
              <a:buNone/>
            </a:pPr>
            <a:r>
              <a:rPr lang="en-US" sz="2800" b="1" dirty="0">
                <a:solidFill>
                  <a:srgbClr val="FF9900"/>
                </a:solidFill>
                <a:latin typeface="Shivaji05" pitchFamily="2" charset="0"/>
              </a:rPr>
              <a:t>7.</a:t>
            </a:r>
            <a:r>
              <a:rPr lang="en-US" sz="2800" b="1" dirty="0">
                <a:effectLst>
                  <a:outerShdw blurRad="38100" dist="38100" dir="2700000" algn="tl">
                    <a:srgbClr val="FFFFFF"/>
                  </a:outerShdw>
                </a:effectLst>
                <a:latin typeface="Shivaji02" pitchFamily="2" charset="0"/>
              </a:rPr>
              <a:t> </a:t>
            </a:r>
            <a:r>
              <a:rPr lang="en-US" sz="2800" b="1" dirty="0" err="1">
                <a:effectLst>
                  <a:outerShdw blurRad="38100" dist="38100" dir="2700000" algn="tl">
                    <a:srgbClr val="FFFFFF"/>
                  </a:outerShdw>
                </a:effectLst>
                <a:latin typeface="Shivaji01" pitchFamily="2" charset="0"/>
              </a:rPr>
              <a:t>t</a:t>
            </a:r>
            <a:r>
              <a:rPr lang="en-US" sz="2800" b="1" dirty="0" err="1">
                <a:latin typeface="Shivaji01" pitchFamily="2" charset="0"/>
              </a:rPr>
              <a:t>rlata</a:t>
            </a:r>
            <a:r>
              <a:rPr lang="en-US" sz="2800" b="1" dirty="0">
                <a:latin typeface="Shivaji01" pitchFamily="2" charset="0"/>
              </a:rPr>
              <a:t> </a:t>
            </a:r>
            <a:r>
              <a:rPr lang="en-US" sz="2800" b="1" dirty="0" err="1">
                <a:latin typeface="Shivaji01" pitchFamily="2" charset="0"/>
              </a:rPr>
              <a:t>samaayaaojana</a:t>
            </a:r>
            <a:r>
              <a:rPr lang="en-US" sz="2800" b="1" dirty="0">
                <a:latin typeface="Shivaji01" pitchFamily="2" charset="0"/>
              </a:rPr>
              <a:t> </a:t>
            </a:r>
            <a:r>
              <a:rPr lang="en-US" sz="2800" b="1" dirty="0" err="1">
                <a:latin typeface="Shivaji01" pitchFamily="2" charset="0"/>
              </a:rPr>
              <a:t>sauivaQaa</a:t>
            </a:r>
            <a:r>
              <a:rPr lang="en-US" sz="2800" b="1" dirty="0"/>
              <a:t> </a:t>
            </a:r>
            <a:r>
              <a:rPr lang="en-US" sz="2000" b="1" dirty="0">
                <a:latin typeface="Times New Roman" pitchFamily="18" charset="0"/>
                <a:cs typeface="Times New Roman" pitchFamily="18" charset="0"/>
              </a:rPr>
              <a:t>(LAF)</a:t>
            </a:r>
            <a:endParaRPr lang="en-US" sz="2400" dirty="0"/>
          </a:p>
          <a:p>
            <a:pPr>
              <a:buNone/>
            </a:pPr>
            <a:r>
              <a:rPr lang="hi-IN" sz="2400" dirty="0"/>
              <a:t/>
            </a:r>
            <a:br>
              <a:rPr lang="hi-IN" sz="2400" dirty="0"/>
            </a:br>
            <a:endParaRPr lang="en-US" sz="2400" b="1" dirty="0">
              <a:effectLst>
                <a:outerShdw blurRad="38100" dist="38100" dir="2700000" algn="tl">
                  <a:srgbClr val="FFFFFF"/>
                </a:outerShdw>
              </a:effectLst>
              <a:latin typeface="Shivaji05" pitchFamily="2"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228600"/>
          </a:xfrm>
        </p:spPr>
        <p:txBody>
          <a:bodyPr>
            <a:normAutofit fontScale="90000"/>
          </a:bodyPr>
          <a:lstStyle/>
          <a:p>
            <a:pPr>
              <a:spcBef>
                <a:spcPts val="0"/>
              </a:spcBef>
            </a:pPr>
            <a:r>
              <a:rPr lang="en-US" sz="3100" b="1" dirty="0" err="1">
                <a:solidFill>
                  <a:srgbClr val="00B050"/>
                </a:solidFill>
                <a:latin typeface="Shivaji05" pitchFamily="2" charset="0"/>
                <a:cs typeface="Times New Roman" pitchFamily="18" charset="0"/>
              </a:rPr>
              <a:t>Baartacao</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calanaivaYayak</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QaaorNa</a:t>
            </a:r>
            <a:endParaRPr lang="en-US" dirty="0"/>
          </a:p>
        </p:txBody>
      </p:sp>
      <p:sp>
        <p:nvSpPr>
          <p:cNvPr id="3" name="Content Placeholder 2"/>
          <p:cNvSpPr>
            <a:spLocks noGrp="1"/>
          </p:cNvSpPr>
          <p:nvPr>
            <p:ph idx="1"/>
          </p:nvPr>
        </p:nvSpPr>
        <p:spPr>
          <a:xfrm>
            <a:off x="0" y="457200"/>
            <a:ext cx="9144000" cy="6400800"/>
          </a:xfrm>
        </p:spPr>
        <p:txBody>
          <a:bodyPr>
            <a:normAutofit lnSpcReduction="10000"/>
          </a:bodyPr>
          <a:lstStyle/>
          <a:p>
            <a:pPr>
              <a:buNone/>
            </a:pPr>
            <a:r>
              <a:rPr lang="en-US" sz="2800" b="1" dirty="0" err="1">
                <a:solidFill>
                  <a:srgbClr val="FF0000"/>
                </a:solidFill>
                <a:latin typeface="Shivaji05"/>
              </a:rPr>
              <a:t>ba</a:t>
            </a:r>
            <a:r>
              <a:rPr lang="en-US" sz="2800" b="1" dirty="0">
                <a:solidFill>
                  <a:srgbClr val="FF0000"/>
                </a:solidFill>
                <a:latin typeface="Shivaji05"/>
              </a:rPr>
              <a:t> </a:t>
            </a:r>
            <a:r>
              <a:rPr lang="en-US" sz="2800" b="1" dirty="0" err="1">
                <a:solidFill>
                  <a:srgbClr val="FF0000"/>
                </a:solidFill>
                <a:latin typeface="Shivaji05"/>
              </a:rPr>
              <a:t>gauNaa%mak</a:t>
            </a:r>
            <a:r>
              <a:rPr lang="en-US" sz="2800" b="1" dirty="0">
                <a:solidFill>
                  <a:srgbClr val="FF0000"/>
                </a:solidFill>
                <a:latin typeface="Shivaji05"/>
              </a:rPr>
              <a:t> </a:t>
            </a:r>
            <a:r>
              <a:rPr lang="en-US" sz="2800" b="1" dirty="0" err="1">
                <a:solidFill>
                  <a:srgbClr val="FF0000"/>
                </a:solidFill>
                <a:latin typeface="Shivaji05"/>
              </a:rPr>
              <a:t>saaQanao</a:t>
            </a:r>
            <a:r>
              <a:rPr lang="en-US" sz="2800" b="1" dirty="0">
                <a:solidFill>
                  <a:srgbClr val="FF0000"/>
                </a:solidFill>
                <a:latin typeface="Shivaji05"/>
              </a:rPr>
              <a:t> </a:t>
            </a:r>
            <a:r>
              <a:rPr lang="en-US" sz="2800" b="1" dirty="0">
                <a:solidFill>
                  <a:srgbClr val="FF0000"/>
                </a:solidFill>
                <a:latin typeface="Times New Roman" pitchFamily="18" charset="0"/>
                <a:cs typeface="Times New Roman" pitchFamily="18" charset="0"/>
              </a:rPr>
              <a:t>Qualitative Measures </a:t>
            </a:r>
          </a:p>
          <a:p>
            <a:pPr>
              <a:buNone/>
            </a:pPr>
            <a:r>
              <a:rPr lang="en-US" sz="2800" b="1" dirty="0">
                <a:solidFill>
                  <a:srgbClr val="0000FF"/>
                </a:solidFill>
                <a:latin typeface="Times New Roman" pitchFamily="18" charset="0"/>
                <a:cs typeface="Times New Roman" pitchFamily="18" charset="0"/>
              </a:rPr>
              <a:t>1.</a:t>
            </a:r>
            <a:r>
              <a:rPr lang="en-US" sz="2800" b="1" dirty="0">
                <a:solidFill>
                  <a:srgbClr val="0000FF"/>
                </a:solidFill>
                <a:latin typeface="Shivaji05" pitchFamily="2" charset="0"/>
                <a:cs typeface="Times New Roman" pitchFamily="18" charset="0"/>
              </a:rPr>
              <a:t>kjaa-cao </a:t>
            </a:r>
            <a:r>
              <a:rPr lang="en-US" sz="2800" b="1" dirty="0" err="1">
                <a:solidFill>
                  <a:srgbClr val="0000FF"/>
                </a:solidFill>
                <a:latin typeface="Shivaji05" pitchFamily="2" charset="0"/>
                <a:cs typeface="Times New Roman" pitchFamily="18" charset="0"/>
              </a:rPr>
              <a:t>vaaTp</a:t>
            </a:r>
            <a:r>
              <a:rPr lang="en-US" sz="2800" b="1" dirty="0">
                <a:solidFill>
                  <a:srgbClr val="0000FF"/>
                </a:solidFill>
                <a:latin typeface="Shivaji05" pitchFamily="2" charset="0"/>
                <a:cs typeface="Times New Roman" pitchFamily="18" charset="0"/>
              </a:rPr>
              <a:t> </a:t>
            </a:r>
          </a:p>
          <a:p>
            <a:pPr>
              <a:buNone/>
            </a:pPr>
            <a:r>
              <a:rPr lang="en-US" sz="2800" b="1" dirty="0">
                <a:solidFill>
                  <a:srgbClr val="0000FF"/>
                </a:solidFill>
                <a:latin typeface="Shivaji05" pitchFamily="2" charset="0"/>
                <a:cs typeface="Times New Roman" pitchFamily="18" charset="0"/>
              </a:rPr>
              <a:t>	</a:t>
            </a:r>
            <a:r>
              <a:rPr lang="en-US" sz="2800" b="1" dirty="0">
                <a:solidFill>
                  <a:srgbClr val="0000FF"/>
                </a:solidFill>
                <a:latin typeface="Times New Roman" pitchFamily="18" charset="0"/>
                <a:cs typeface="Times New Roman" pitchFamily="18" charset="0"/>
              </a:rPr>
              <a:t>Rationing of Credit </a:t>
            </a:r>
            <a:endParaRPr lang="en-US" sz="2800" b="1" dirty="0">
              <a:solidFill>
                <a:srgbClr val="0000FF"/>
              </a:solidFill>
              <a:latin typeface="Shivaji05"/>
            </a:endParaRPr>
          </a:p>
          <a:p>
            <a:pPr>
              <a:buNone/>
            </a:pPr>
            <a:r>
              <a:rPr lang="en-US" sz="2800" b="1" dirty="0">
                <a:solidFill>
                  <a:srgbClr val="0000FF"/>
                </a:solidFill>
                <a:latin typeface="Shivaji05"/>
              </a:rPr>
              <a:t>2. </a:t>
            </a:r>
            <a:r>
              <a:rPr lang="en-US" sz="2800" b="1" dirty="0" err="1">
                <a:solidFill>
                  <a:srgbClr val="0000FF"/>
                </a:solidFill>
                <a:latin typeface="Shivaji05"/>
              </a:rPr>
              <a:t>kja</a:t>
            </a:r>
            <a:r>
              <a:rPr lang="en-US" sz="2800" b="1" dirty="0">
                <a:solidFill>
                  <a:srgbClr val="0000FF"/>
                </a:solidFill>
                <a:latin typeface="Shivaji05"/>
              </a:rPr>
              <a:t>- </a:t>
            </a:r>
            <a:r>
              <a:rPr lang="en-US" sz="2800" b="1" dirty="0" err="1">
                <a:solidFill>
                  <a:srgbClr val="0000FF"/>
                </a:solidFill>
                <a:latin typeface="Shivaji05"/>
              </a:rPr>
              <a:t>va</a:t>
            </a:r>
            <a:r>
              <a:rPr lang="en-US" sz="2800" b="1" dirty="0">
                <a:solidFill>
                  <a:srgbClr val="0000FF"/>
                </a:solidFill>
                <a:latin typeface="Shivaji05"/>
              </a:rPr>
              <a:t> </a:t>
            </a:r>
            <a:r>
              <a:rPr lang="en-US" sz="2800" b="1" dirty="0" err="1">
                <a:solidFill>
                  <a:srgbClr val="0000FF"/>
                </a:solidFill>
                <a:latin typeface="Shivaji05"/>
              </a:rPr>
              <a:t>tarNa</a:t>
            </a:r>
            <a:r>
              <a:rPr lang="en-US" sz="2800" b="1" dirty="0">
                <a:solidFill>
                  <a:srgbClr val="0000FF"/>
                </a:solidFill>
                <a:latin typeface="Shivaji05"/>
              </a:rPr>
              <a:t> </a:t>
            </a:r>
            <a:r>
              <a:rPr lang="en-US" sz="2800" b="1" dirty="0" err="1">
                <a:solidFill>
                  <a:srgbClr val="0000FF"/>
                </a:solidFill>
                <a:latin typeface="Shivaji05"/>
              </a:rPr>
              <a:t>yaatIla</a:t>
            </a:r>
            <a:r>
              <a:rPr lang="en-US" sz="2800" b="1" dirty="0">
                <a:solidFill>
                  <a:srgbClr val="0000FF"/>
                </a:solidFill>
                <a:latin typeface="Shivaji05"/>
              </a:rPr>
              <a:t> </a:t>
            </a:r>
            <a:r>
              <a:rPr lang="en-US" sz="2800" b="1" dirty="0" err="1">
                <a:solidFill>
                  <a:srgbClr val="0000FF"/>
                </a:solidFill>
                <a:latin typeface="Shivaji05"/>
              </a:rPr>
              <a:t>AMtr</a:t>
            </a:r>
            <a:r>
              <a:rPr lang="en-US" sz="2800" b="1" dirty="0">
                <a:solidFill>
                  <a:srgbClr val="0000FF"/>
                </a:solidFill>
                <a:latin typeface="Shivaji05"/>
              </a:rPr>
              <a:t> </a:t>
            </a:r>
            <a:r>
              <a:rPr lang="en-US" sz="2800" b="1" dirty="0" err="1">
                <a:solidFill>
                  <a:srgbClr val="0000FF"/>
                </a:solidFill>
                <a:latin typeface="Shivaji05"/>
              </a:rPr>
              <a:t>zrivaNao</a:t>
            </a:r>
            <a:r>
              <a:rPr lang="en-US" sz="2800" b="1" dirty="0">
                <a:solidFill>
                  <a:srgbClr val="0000FF"/>
                </a:solidFill>
                <a:latin typeface="Shivaji05"/>
              </a:rPr>
              <a:t> </a:t>
            </a:r>
          </a:p>
          <a:p>
            <a:pPr>
              <a:buNone/>
            </a:pPr>
            <a:r>
              <a:rPr lang="en-US" sz="2800" b="1" dirty="0">
                <a:solidFill>
                  <a:srgbClr val="0000FF"/>
                </a:solidFill>
                <a:latin typeface="Shivaji05"/>
                <a:cs typeface="Times New Roman" pitchFamily="18" charset="0"/>
              </a:rPr>
              <a:t>	</a:t>
            </a:r>
            <a:r>
              <a:rPr lang="en-US" sz="2800" b="1" dirty="0">
                <a:solidFill>
                  <a:srgbClr val="0000FF"/>
                </a:solidFill>
                <a:latin typeface="Times New Roman" pitchFamily="18" charset="0"/>
                <a:cs typeface="Times New Roman" pitchFamily="18" charset="0"/>
              </a:rPr>
              <a:t>Fixation of Margin Requirements</a:t>
            </a:r>
          </a:p>
          <a:p>
            <a:pPr>
              <a:buNone/>
            </a:pPr>
            <a:r>
              <a:rPr lang="en-US" sz="2800" b="1" dirty="0">
                <a:solidFill>
                  <a:srgbClr val="0000FF"/>
                </a:solidFill>
                <a:latin typeface="Times New Roman" pitchFamily="18" charset="0"/>
                <a:cs typeface="Times New Roman" pitchFamily="18" charset="0"/>
              </a:rPr>
              <a:t>3. </a:t>
            </a:r>
            <a:r>
              <a:rPr lang="en-US" sz="2800" b="1" dirty="0">
                <a:solidFill>
                  <a:srgbClr val="0000FF"/>
                </a:solidFill>
                <a:latin typeface="Shivaji05"/>
              </a:rPr>
              <a:t>]</a:t>
            </a:r>
            <a:r>
              <a:rPr lang="en-US" sz="2800" b="1" dirty="0" err="1">
                <a:solidFill>
                  <a:srgbClr val="0000FF"/>
                </a:solidFill>
                <a:latin typeface="Shivaji05"/>
              </a:rPr>
              <a:t>pBaaoga</a:t>
            </a:r>
            <a:r>
              <a:rPr lang="en-US" sz="2800" b="1" dirty="0">
                <a:solidFill>
                  <a:srgbClr val="0000FF"/>
                </a:solidFill>
                <a:latin typeface="Shivaji05"/>
              </a:rPr>
              <a:t> </a:t>
            </a:r>
            <a:r>
              <a:rPr lang="en-US" sz="2800" b="1" dirty="0" err="1">
                <a:solidFill>
                  <a:srgbClr val="0000FF"/>
                </a:solidFill>
                <a:latin typeface="Shivaji05"/>
              </a:rPr>
              <a:t>kjaa</a:t>
            </a:r>
            <a:r>
              <a:rPr lang="en-US" sz="2800" b="1" dirty="0">
                <a:solidFill>
                  <a:srgbClr val="0000FF"/>
                </a:solidFill>
                <a:latin typeface="Shivaji05"/>
              </a:rPr>
              <a:t>-</a:t>
            </a:r>
            <a:r>
              <a:rPr lang="en-US" sz="2800" b="1" dirty="0" err="1">
                <a:solidFill>
                  <a:srgbClr val="0000FF"/>
                </a:solidFill>
                <a:latin typeface="Shivaji05"/>
              </a:rPr>
              <a:t>cao</a:t>
            </a:r>
            <a:r>
              <a:rPr lang="en-US" sz="2800" b="1" dirty="0">
                <a:solidFill>
                  <a:srgbClr val="0000FF"/>
                </a:solidFill>
                <a:latin typeface="Shivaji05"/>
              </a:rPr>
              <a:t> </a:t>
            </a:r>
            <a:r>
              <a:rPr lang="en-US" sz="2800" b="1" dirty="0" err="1">
                <a:solidFill>
                  <a:srgbClr val="0000FF"/>
                </a:solidFill>
                <a:latin typeface="Shivaji05"/>
              </a:rPr>
              <a:t>inayaM~Na</a:t>
            </a:r>
            <a:r>
              <a:rPr lang="en-US" sz="2800" b="1" dirty="0">
                <a:solidFill>
                  <a:srgbClr val="0000FF"/>
                </a:solidFill>
                <a:latin typeface="Shivaji05"/>
              </a:rPr>
              <a:t> </a:t>
            </a:r>
          </a:p>
          <a:p>
            <a:pPr>
              <a:buNone/>
            </a:pPr>
            <a:r>
              <a:rPr lang="en-US" sz="2800" b="1" dirty="0">
                <a:solidFill>
                  <a:srgbClr val="0000FF"/>
                </a:solidFill>
                <a:latin typeface="Shivaji05"/>
                <a:cs typeface="Times New Roman" pitchFamily="18" charset="0"/>
              </a:rPr>
              <a:t>	</a:t>
            </a:r>
            <a:r>
              <a:rPr lang="en-US" sz="2800" b="1" dirty="0">
                <a:solidFill>
                  <a:srgbClr val="0000FF"/>
                </a:solidFill>
                <a:latin typeface="Times New Roman" pitchFamily="18" charset="0"/>
                <a:cs typeface="Times New Roman" pitchFamily="18" charset="0"/>
              </a:rPr>
              <a:t>Regulation of Consumer Credit</a:t>
            </a:r>
          </a:p>
          <a:p>
            <a:pPr>
              <a:buNone/>
            </a:pPr>
            <a:r>
              <a:rPr lang="en-US" sz="2800" b="1" dirty="0">
                <a:solidFill>
                  <a:srgbClr val="0000FF"/>
                </a:solidFill>
                <a:latin typeface="Times New Roman" pitchFamily="18" charset="0"/>
                <a:cs typeface="Times New Roman" pitchFamily="18" charset="0"/>
              </a:rPr>
              <a:t>4. </a:t>
            </a:r>
            <a:r>
              <a:rPr lang="en-US" sz="2800" b="1" dirty="0" err="1">
                <a:solidFill>
                  <a:srgbClr val="0000FF"/>
                </a:solidFill>
                <a:latin typeface="Shivaji05" pitchFamily="2" charset="0"/>
                <a:cs typeface="Times New Roman" pitchFamily="18" charset="0"/>
              </a:rPr>
              <a:t>saUcanaa</a:t>
            </a:r>
            <a:r>
              <a:rPr lang="en-US" sz="2800" b="1" dirty="0">
                <a:solidFill>
                  <a:srgbClr val="0000FF"/>
                </a:solidFill>
                <a:latin typeface="Shivaji05" pitchFamily="2" charset="0"/>
                <a:cs typeface="Times New Roman" pitchFamily="18" charset="0"/>
              </a:rPr>
              <a:t> </a:t>
            </a:r>
            <a:r>
              <a:rPr lang="en-US" sz="2800" b="1" dirty="0" err="1">
                <a:solidFill>
                  <a:srgbClr val="0000FF"/>
                </a:solidFill>
                <a:latin typeface="Shivaji05" pitchFamily="2" charset="0"/>
                <a:cs typeface="Times New Roman" pitchFamily="18" charset="0"/>
              </a:rPr>
              <a:t>doNao</a:t>
            </a:r>
            <a:r>
              <a:rPr lang="en-US" sz="2800" b="1" dirty="0">
                <a:solidFill>
                  <a:srgbClr val="0000FF"/>
                </a:solidFill>
                <a:latin typeface="Shivaji05" pitchFamily="2" charset="0"/>
                <a:cs typeface="Times New Roman" pitchFamily="18" charset="0"/>
              </a:rPr>
              <a:t> </a:t>
            </a:r>
            <a:r>
              <a:rPr lang="en-US" sz="2800" b="1" dirty="0">
                <a:solidFill>
                  <a:srgbClr val="0000FF"/>
                </a:solidFill>
                <a:latin typeface="Times New Roman" pitchFamily="18" charset="0"/>
                <a:cs typeface="Times New Roman" pitchFamily="18" charset="0"/>
              </a:rPr>
              <a:t>Issue of Directives </a:t>
            </a:r>
          </a:p>
          <a:p>
            <a:pPr>
              <a:buNone/>
            </a:pPr>
            <a:r>
              <a:rPr lang="en-US" sz="2800" b="1" dirty="0">
                <a:solidFill>
                  <a:srgbClr val="0000FF"/>
                </a:solidFill>
                <a:latin typeface="Times New Roman" pitchFamily="18" charset="0"/>
                <a:cs typeface="Times New Roman" pitchFamily="18" charset="0"/>
              </a:rPr>
              <a:t>5. </a:t>
            </a:r>
            <a:r>
              <a:rPr lang="en-US" sz="2800" b="1" dirty="0" err="1">
                <a:solidFill>
                  <a:srgbClr val="0000FF"/>
                </a:solidFill>
                <a:latin typeface="Shivaji05" pitchFamily="2" charset="0"/>
                <a:cs typeface="Times New Roman" pitchFamily="18" charset="0"/>
              </a:rPr>
              <a:t>ivaiSaYT</a:t>
            </a:r>
            <a:r>
              <a:rPr lang="en-US" sz="2800" b="1" dirty="0">
                <a:solidFill>
                  <a:srgbClr val="0000FF"/>
                </a:solidFill>
                <a:latin typeface="Shivaji05" pitchFamily="2" charset="0"/>
                <a:cs typeface="Times New Roman" pitchFamily="18" charset="0"/>
              </a:rPr>
              <a:t> ]</a:t>
            </a:r>
            <a:r>
              <a:rPr lang="en-US" sz="2800" b="1" dirty="0">
                <a:solidFill>
                  <a:srgbClr val="0000FF"/>
                </a:solidFill>
                <a:latin typeface="Shivaji05"/>
                <a:cs typeface="Times New Roman" pitchFamily="18" charset="0"/>
              </a:rPr>
              <a:t>_</a:t>
            </a:r>
            <a:r>
              <a:rPr lang="en-US" sz="2800" b="1" dirty="0" err="1">
                <a:solidFill>
                  <a:srgbClr val="0000FF"/>
                </a:solidFill>
                <a:latin typeface="Shivaji05"/>
                <a:cs typeface="Times New Roman" pitchFamily="18" charset="0"/>
              </a:rPr>
              <a:t>oSaanao</a:t>
            </a:r>
            <a:r>
              <a:rPr lang="en-US" sz="2800" b="1" dirty="0">
                <a:solidFill>
                  <a:srgbClr val="0000FF"/>
                </a:solidFill>
                <a:latin typeface="Shivaji05"/>
                <a:cs typeface="Times New Roman" pitchFamily="18" charset="0"/>
              </a:rPr>
              <a:t> </a:t>
            </a:r>
            <a:r>
              <a:rPr lang="en-US" sz="2800" b="1" dirty="0" err="1">
                <a:solidFill>
                  <a:srgbClr val="0000FF"/>
                </a:solidFill>
                <a:latin typeface="Shivaji05"/>
                <a:cs typeface="Times New Roman" pitchFamily="18" charset="0"/>
              </a:rPr>
              <a:t>idlaI</a:t>
            </a:r>
            <a:r>
              <a:rPr lang="en-US" sz="2800" b="1" dirty="0">
                <a:solidFill>
                  <a:srgbClr val="0000FF"/>
                </a:solidFill>
                <a:latin typeface="Shivaji05"/>
                <a:cs typeface="Times New Roman" pitchFamily="18" charset="0"/>
              </a:rPr>
              <a:t> </a:t>
            </a:r>
            <a:r>
              <a:rPr lang="en-US" sz="2800" b="1" dirty="0" err="1">
                <a:solidFill>
                  <a:srgbClr val="0000FF"/>
                </a:solidFill>
                <a:latin typeface="Shivaji05"/>
                <a:cs typeface="Times New Roman" pitchFamily="18" charset="0"/>
              </a:rPr>
              <a:t>jaaNaarI</a:t>
            </a:r>
            <a:r>
              <a:rPr lang="en-US" sz="2800" b="1" dirty="0">
                <a:solidFill>
                  <a:srgbClr val="0000FF"/>
                </a:solidFill>
                <a:latin typeface="Shivaji05"/>
                <a:cs typeface="Times New Roman" pitchFamily="18" charset="0"/>
              </a:rPr>
              <a:t> </a:t>
            </a:r>
            <a:r>
              <a:rPr lang="en-US" sz="2800" b="1" dirty="0" err="1">
                <a:solidFill>
                  <a:srgbClr val="0000FF"/>
                </a:solidFill>
                <a:latin typeface="Shivaji05"/>
                <a:cs typeface="Times New Roman" pitchFamily="18" charset="0"/>
              </a:rPr>
              <a:t>kja</a:t>
            </a:r>
            <a:r>
              <a:rPr lang="en-US" sz="2800" b="1" dirty="0">
                <a:solidFill>
                  <a:srgbClr val="0000FF"/>
                </a:solidFill>
                <a:latin typeface="Shivaji05"/>
                <a:cs typeface="Times New Roman" pitchFamily="18" charset="0"/>
              </a:rPr>
              <a:t>- </a:t>
            </a:r>
          </a:p>
          <a:p>
            <a:pPr>
              <a:buNone/>
            </a:pPr>
            <a:r>
              <a:rPr lang="en-US" sz="2800" b="1" dirty="0">
                <a:solidFill>
                  <a:srgbClr val="0000FF"/>
                </a:solidFill>
                <a:latin typeface="Shivaji05"/>
                <a:cs typeface="Times New Roman" pitchFamily="18" charset="0"/>
              </a:rPr>
              <a:t>	</a:t>
            </a:r>
            <a:r>
              <a:rPr lang="en-US" sz="2800" b="1" dirty="0">
                <a:solidFill>
                  <a:srgbClr val="0000FF"/>
                </a:solidFill>
                <a:latin typeface="Times New Roman" pitchFamily="18" charset="0"/>
                <a:cs typeface="Times New Roman" pitchFamily="18" charset="0"/>
              </a:rPr>
              <a:t>Loans for Particular Purposes </a:t>
            </a:r>
          </a:p>
          <a:p>
            <a:pPr>
              <a:buNone/>
            </a:pPr>
            <a:r>
              <a:rPr lang="en-US" sz="2800" b="1" dirty="0">
                <a:solidFill>
                  <a:srgbClr val="0000FF"/>
                </a:solidFill>
                <a:latin typeface="Times New Roman" pitchFamily="18" charset="0"/>
                <a:cs typeface="Times New Roman" pitchFamily="18" charset="0"/>
              </a:rPr>
              <a:t>6.</a:t>
            </a:r>
            <a:r>
              <a:rPr lang="en-US" sz="2800" b="1" dirty="0">
                <a:solidFill>
                  <a:srgbClr val="0000FF"/>
                </a:solidFill>
                <a:latin typeface="Shivaji05"/>
              </a:rPr>
              <a:t> </a:t>
            </a:r>
            <a:r>
              <a:rPr lang="en-US" sz="2800" b="1" dirty="0" err="1">
                <a:solidFill>
                  <a:srgbClr val="0000FF"/>
                </a:solidFill>
                <a:latin typeface="Shivaji05"/>
              </a:rPr>
              <a:t>naOitk</a:t>
            </a:r>
            <a:r>
              <a:rPr lang="en-US" sz="2800" b="1" dirty="0">
                <a:solidFill>
                  <a:srgbClr val="0000FF"/>
                </a:solidFill>
                <a:latin typeface="Shivaji05"/>
              </a:rPr>
              <a:t> </a:t>
            </a:r>
            <a:r>
              <a:rPr lang="en-US" sz="2800" b="1" dirty="0" err="1">
                <a:solidFill>
                  <a:srgbClr val="0000FF"/>
                </a:solidFill>
                <a:latin typeface="Shivaji05"/>
              </a:rPr>
              <a:t>samajaavaNaI</a:t>
            </a:r>
            <a:r>
              <a:rPr lang="en-US" sz="2800" b="1" dirty="0">
                <a:solidFill>
                  <a:srgbClr val="0000FF"/>
                </a:solidFill>
                <a:latin typeface="Shivaji05"/>
              </a:rPr>
              <a:t> </a:t>
            </a:r>
            <a:r>
              <a:rPr lang="en-US" sz="2800" b="1" dirty="0">
                <a:solidFill>
                  <a:srgbClr val="0000FF"/>
                </a:solidFill>
                <a:latin typeface="Times New Roman" pitchFamily="18" charset="0"/>
                <a:cs typeface="Times New Roman" pitchFamily="18" charset="0"/>
              </a:rPr>
              <a:t>Moral Suasion </a:t>
            </a:r>
          </a:p>
          <a:p>
            <a:pPr>
              <a:buNone/>
            </a:pPr>
            <a:r>
              <a:rPr lang="en-US" sz="2800" b="1" dirty="0">
                <a:solidFill>
                  <a:srgbClr val="0000FF"/>
                </a:solidFill>
                <a:latin typeface="Times New Roman" pitchFamily="18" charset="0"/>
                <a:cs typeface="Times New Roman" pitchFamily="18" charset="0"/>
              </a:rPr>
              <a:t>7. </a:t>
            </a:r>
            <a:r>
              <a:rPr lang="en-US" sz="2800" b="1" dirty="0" err="1">
                <a:solidFill>
                  <a:srgbClr val="0000FF"/>
                </a:solidFill>
                <a:latin typeface="Shivaji05"/>
              </a:rPr>
              <a:t>P`aisaQdI</a:t>
            </a:r>
            <a:r>
              <a:rPr lang="en-US" sz="2800" b="1" dirty="0">
                <a:solidFill>
                  <a:srgbClr val="0000FF"/>
                </a:solidFill>
                <a:latin typeface="Shivaji05"/>
              </a:rPr>
              <a:t> </a:t>
            </a:r>
            <a:r>
              <a:rPr lang="en-US" sz="2800" b="1" dirty="0">
                <a:solidFill>
                  <a:srgbClr val="0000FF"/>
                </a:solidFill>
                <a:latin typeface="Times New Roman" pitchFamily="18" charset="0"/>
                <a:cs typeface="Times New Roman" pitchFamily="18" charset="0"/>
              </a:rPr>
              <a:t>Publicity</a:t>
            </a:r>
          </a:p>
          <a:p>
            <a:pPr>
              <a:buNone/>
            </a:pPr>
            <a:r>
              <a:rPr lang="en-US" sz="2800" b="1" dirty="0">
                <a:solidFill>
                  <a:srgbClr val="0000FF"/>
                </a:solidFill>
                <a:latin typeface="Times New Roman" pitchFamily="18" charset="0"/>
                <a:cs typeface="Times New Roman" pitchFamily="18" charset="0"/>
              </a:rPr>
              <a:t>8. </a:t>
            </a:r>
            <a:r>
              <a:rPr lang="en-US" sz="2800" b="1" dirty="0" err="1">
                <a:solidFill>
                  <a:srgbClr val="0000FF"/>
                </a:solidFill>
                <a:latin typeface="Shivaji05"/>
              </a:rPr>
              <a:t>P`a%yaxa</a:t>
            </a:r>
            <a:r>
              <a:rPr lang="en-US" sz="2800" b="1" dirty="0">
                <a:solidFill>
                  <a:srgbClr val="0000FF"/>
                </a:solidFill>
                <a:latin typeface="Shivaji05"/>
              </a:rPr>
              <a:t> </a:t>
            </a:r>
            <a:r>
              <a:rPr lang="en-US" sz="2800" b="1" dirty="0" err="1">
                <a:solidFill>
                  <a:srgbClr val="0000FF"/>
                </a:solidFill>
                <a:latin typeface="Shivaji05"/>
              </a:rPr>
              <a:t>karvaa</a:t>
            </a:r>
            <a:r>
              <a:rPr lang="en-US" sz="2800" b="1" dirty="0">
                <a:solidFill>
                  <a:srgbClr val="0000FF"/>
                </a:solidFill>
                <a:latin typeface="Shivaji05"/>
              </a:rPr>
              <a:t>[- </a:t>
            </a:r>
            <a:r>
              <a:rPr lang="en-US" sz="2800" b="1" dirty="0">
                <a:solidFill>
                  <a:srgbClr val="0000FF"/>
                </a:solidFill>
                <a:latin typeface="Times New Roman" pitchFamily="18" charset="0"/>
                <a:cs typeface="Times New Roman" pitchFamily="18" charset="0"/>
              </a:rPr>
              <a:t>Direct Action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0" y="0"/>
            <a:ext cx="9058354" cy="68580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Bank R 10.25</a:t>
            </a:r>
          </a:p>
          <a:p>
            <a:pPr>
              <a:buNone/>
            </a:pPr>
            <a:r>
              <a:rPr lang="en-US" dirty="0"/>
              <a:t>CRR 4</a:t>
            </a:r>
          </a:p>
          <a:p>
            <a:pPr>
              <a:buNone/>
            </a:pPr>
            <a:r>
              <a:rPr lang="en-US" dirty="0"/>
              <a:t>SLR 23</a:t>
            </a:r>
          </a:p>
          <a:p>
            <a:pPr>
              <a:buNone/>
            </a:pPr>
            <a:r>
              <a:rPr lang="en-US" dirty="0"/>
              <a:t>Repo 7.25</a:t>
            </a:r>
          </a:p>
          <a:p>
            <a:pPr>
              <a:buNone/>
            </a:pPr>
            <a:r>
              <a:rPr lang="en-US" dirty="0"/>
              <a:t>R Repo 6.25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b="1" dirty="0">
                <a:solidFill>
                  <a:srgbClr val="0000FF"/>
                </a:solidFill>
                <a:latin typeface="Times New Roman" pitchFamily="18" charset="0"/>
                <a:cs typeface="Times New Roman" pitchFamily="18" charset="0"/>
              </a:rPr>
              <a:t>02/10/2014 </a:t>
            </a:r>
          </a:p>
          <a:p>
            <a:pPr>
              <a:buNone/>
            </a:pPr>
            <a:r>
              <a:rPr lang="en-US" b="1" dirty="0">
                <a:solidFill>
                  <a:srgbClr val="FF0000"/>
                </a:solidFill>
                <a:latin typeface="Times New Roman" pitchFamily="18" charset="0"/>
                <a:cs typeface="Times New Roman" pitchFamily="18" charset="0"/>
              </a:rPr>
              <a:t>Bank Rate 	9%</a:t>
            </a:r>
          </a:p>
          <a:p>
            <a:pPr>
              <a:buNone/>
            </a:pPr>
            <a:r>
              <a:rPr lang="en-US" b="1" dirty="0">
                <a:solidFill>
                  <a:srgbClr val="FF0000"/>
                </a:solidFill>
                <a:latin typeface="Times New Roman" pitchFamily="18" charset="0"/>
                <a:cs typeface="Times New Roman" pitchFamily="18" charset="0"/>
              </a:rPr>
              <a:t>CRR 		4%</a:t>
            </a:r>
          </a:p>
          <a:p>
            <a:pPr>
              <a:buNone/>
            </a:pPr>
            <a:r>
              <a:rPr lang="en-US" b="1" dirty="0">
                <a:solidFill>
                  <a:srgbClr val="FF0000"/>
                </a:solidFill>
                <a:latin typeface="Times New Roman" pitchFamily="18" charset="0"/>
                <a:cs typeface="Times New Roman" pitchFamily="18" charset="0"/>
              </a:rPr>
              <a:t>SLR 		22%</a:t>
            </a:r>
          </a:p>
          <a:p>
            <a:pPr>
              <a:buNone/>
            </a:pPr>
            <a:r>
              <a:rPr lang="en-US" b="1" dirty="0">
                <a:solidFill>
                  <a:srgbClr val="FF0000"/>
                </a:solidFill>
                <a:latin typeface="Times New Roman" pitchFamily="18" charset="0"/>
                <a:cs typeface="Times New Roman" pitchFamily="18" charset="0"/>
              </a:rPr>
              <a:t>Repo		8%</a:t>
            </a:r>
          </a:p>
          <a:p>
            <a:pPr>
              <a:buNone/>
            </a:pPr>
            <a:r>
              <a:rPr lang="en-US" b="1" dirty="0">
                <a:solidFill>
                  <a:srgbClr val="FF0000"/>
                </a:solidFill>
                <a:latin typeface="Times New Roman" pitchFamily="18" charset="0"/>
                <a:cs typeface="Times New Roman" pitchFamily="18" charset="0"/>
              </a:rPr>
              <a:t>R Repo		7%</a:t>
            </a:r>
          </a:p>
          <a:p>
            <a:pPr>
              <a:buNone/>
            </a:pPr>
            <a:r>
              <a:rPr lang="en-US" b="1" dirty="0">
                <a:solidFill>
                  <a:srgbClr val="FF0000"/>
                </a:solidFill>
                <a:latin typeface="Times New Roman" pitchFamily="18" charset="0"/>
                <a:cs typeface="Times New Roman" pitchFamily="18" charset="0"/>
              </a:rPr>
              <a:t>MSF		9%</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4800" y="0"/>
            <a:ext cx="13011150" cy="7315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228600"/>
          </a:xfrm>
        </p:spPr>
        <p:txBody>
          <a:bodyPr>
            <a:normAutofit fontScale="90000"/>
          </a:bodyPr>
          <a:lstStyle/>
          <a:p>
            <a:pPr>
              <a:spcBef>
                <a:spcPts val="0"/>
              </a:spcBef>
            </a:pPr>
            <a:r>
              <a:rPr lang="en-US" sz="3100" b="1" dirty="0" err="1">
                <a:solidFill>
                  <a:srgbClr val="00B050"/>
                </a:solidFill>
                <a:latin typeface="Shivaji05" pitchFamily="2" charset="0"/>
                <a:cs typeface="Times New Roman" pitchFamily="18" charset="0"/>
              </a:rPr>
              <a:t>Baartacao</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calanaivaYayak</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QaaorNa</a:t>
            </a:r>
            <a:endParaRPr lang="en-US" dirty="0"/>
          </a:p>
        </p:txBody>
      </p:sp>
      <p:sp>
        <p:nvSpPr>
          <p:cNvPr id="3" name="Content Placeholder 2"/>
          <p:cNvSpPr>
            <a:spLocks noGrp="1"/>
          </p:cNvSpPr>
          <p:nvPr>
            <p:ph idx="1"/>
          </p:nvPr>
        </p:nvSpPr>
        <p:spPr>
          <a:xfrm>
            <a:off x="0" y="457200"/>
            <a:ext cx="9144000" cy="6400800"/>
          </a:xfrm>
        </p:spPr>
        <p:txBody>
          <a:bodyPr>
            <a:normAutofit/>
          </a:bodyPr>
          <a:lstStyle/>
          <a:p>
            <a:pPr>
              <a:buNone/>
            </a:pPr>
            <a:r>
              <a:rPr lang="en-US" sz="2800" b="1" dirty="0" err="1">
                <a:solidFill>
                  <a:srgbClr val="FF0000"/>
                </a:solidFill>
                <a:latin typeface="Shivaji05"/>
                <a:cs typeface="Times New Roman" pitchFamily="18" charset="0"/>
              </a:rPr>
              <a:t>mayaa-da</a:t>
            </a:r>
            <a:endParaRPr lang="en-US" sz="2800" b="1" dirty="0">
              <a:solidFill>
                <a:srgbClr val="FF0000"/>
              </a:solidFill>
              <a:latin typeface="Times New Roman" pitchFamily="18" charset="0"/>
              <a:cs typeface="Times New Roman" pitchFamily="18" charset="0"/>
            </a:endParaRPr>
          </a:p>
          <a:p>
            <a:pPr>
              <a:buNone/>
            </a:pPr>
            <a:r>
              <a:rPr lang="en-US" sz="2800" b="1" dirty="0">
                <a:solidFill>
                  <a:srgbClr val="0000FF"/>
                </a:solidFill>
                <a:latin typeface="Times New Roman" pitchFamily="18" charset="0"/>
                <a:cs typeface="Times New Roman" pitchFamily="18" charset="0"/>
              </a:rPr>
              <a:t>1. </a:t>
            </a:r>
            <a:r>
              <a:rPr lang="en-US" sz="2800" b="1" dirty="0" err="1">
                <a:solidFill>
                  <a:srgbClr val="0000FF"/>
                </a:solidFill>
                <a:latin typeface="Shivaji05" pitchFamily="2" charset="0"/>
                <a:cs typeface="Times New Roman" pitchFamily="18" charset="0"/>
              </a:rPr>
              <a:t>sarkarI</a:t>
            </a:r>
            <a:r>
              <a:rPr lang="en-US" sz="2800" b="1" dirty="0">
                <a:solidFill>
                  <a:srgbClr val="0000FF"/>
                </a:solidFill>
                <a:latin typeface="Shivaji05" pitchFamily="2" charset="0"/>
                <a:cs typeface="Times New Roman" pitchFamily="18" charset="0"/>
              </a:rPr>
              <a:t> </a:t>
            </a:r>
            <a:r>
              <a:rPr lang="en-US" sz="2800" b="1" dirty="0" err="1">
                <a:solidFill>
                  <a:srgbClr val="0000FF"/>
                </a:solidFill>
                <a:latin typeface="Shivaji05" pitchFamily="2" charset="0"/>
                <a:cs typeface="Times New Roman" pitchFamily="18" charset="0"/>
              </a:rPr>
              <a:t>kjaa</a:t>
            </a:r>
            <a:r>
              <a:rPr lang="en-US" sz="2800" b="1" dirty="0">
                <a:solidFill>
                  <a:srgbClr val="0000FF"/>
                </a:solidFill>
                <a:latin typeface="Shivaji05" pitchFamily="2" charset="0"/>
                <a:cs typeface="Times New Roman" pitchFamily="18" charset="0"/>
              </a:rPr>
              <a:t>-</a:t>
            </a:r>
            <a:r>
              <a:rPr lang="en-US" sz="2800" b="1" dirty="0" err="1">
                <a:solidFill>
                  <a:srgbClr val="0000FF"/>
                </a:solidFill>
                <a:latin typeface="Shivaji05" pitchFamily="2" charset="0"/>
                <a:cs typeface="Times New Roman" pitchFamily="18" charset="0"/>
              </a:rPr>
              <a:t>cao</a:t>
            </a:r>
            <a:r>
              <a:rPr lang="en-US" sz="2800" b="1" dirty="0">
                <a:solidFill>
                  <a:srgbClr val="0000FF"/>
                </a:solidFill>
                <a:latin typeface="Shivaji05" pitchFamily="2" charset="0"/>
                <a:cs typeface="Times New Roman" pitchFamily="18" charset="0"/>
              </a:rPr>
              <a:t> </a:t>
            </a:r>
            <a:r>
              <a:rPr lang="en-US" sz="2800" b="1" dirty="0" err="1">
                <a:solidFill>
                  <a:srgbClr val="0000FF"/>
                </a:solidFill>
                <a:latin typeface="Shivaji05" pitchFamily="2" charset="0"/>
                <a:cs typeface="Times New Roman" pitchFamily="18" charset="0"/>
              </a:rPr>
              <a:t>AiQak</a:t>
            </a:r>
            <a:r>
              <a:rPr lang="en-US" sz="2800" b="1" dirty="0">
                <a:solidFill>
                  <a:srgbClr val="0000FF"/>
                </a:solidFill>
                <a:latin typeface="Shivaji05" pitchFamily="2" charset="0"/>
                <a:cs typeface="Times New Roman" pitchFamily="18" charset="0"/>
              </a:rPr>
              <a:t> </a:t>
            </a:r>
            <a:r>
              <a:rPr lang="en-US" sz="2800" b="1" dirty="0" err="1">
                <a:solidFill>
                  <a:srgbClr val="0000FF"/>
                </a:solidFill>
                <a:latin typeface="Shivaji05" pitchFamily="2" charset="0"/>
                <a:cs typeface="Times New Roman" pitchFamily="18" charset="0"/>
              </a:rPr>
              <a:t>p</a:t>
            </a:r>
            <a:r>
              <a:rPr lang="en-US" sz="2800" b="1" dirty="0" err="1">
                <a:solidFill>
                  <a:srgbClr val="0000FF"/>
                </a:solidFill>
                <a:latin typeface="Shivaji05"/>
                <a:cs typeface="Times New Roman" pitchFamily="18" charset="0"/>
              </a:rPr>
              <a:t>`maaNa</a:t>
            </a:r>
            <a:r>
              <a:rPr lang="en-US" sz="2800" b="1" dirty="0">
                <a:solidFill>
                  <a:srgbClr val="0000FF"/>
                </a:solidFill>
                <a:latin typeface="Shivaji05"/>
                <a:cs typeface="Times New Roman" pitchFamily="18" charset="0"/>
              </a:rPr>
              <a:t> </a:t>
            </a:r>
            <a:r>
              <a:rPr lang="en-US" sz="2800" b="1" dirty="0">
                <a:solidFill>
                  <a:srgbClr val="0000FF"/>
                </a:solidFill>
                <a:latin typeface="Shivaji05" pitchFamily="2" charset="0"/>
                <a:cs typeface="Times New Roman" pitchFamily="18" charset="0"/>
              </a:rPr>
              <a:t> </a:t>
            </a:r>
          </a:p>
          <a:p>
            <a:pPr>
              <a:buNone/>
            </a:pPr>
            <a:r>
              <a:rPr lang="en-US" sz="2800" b="1" dirty="0">
                <a:solidFill>
                  <a:srgbClr val="0000FF"/>
                </a:solidFill>
                <a:latin typeface="Shivaji05"/>
              </a:rPr>
              <a:t>2.puroSaa </a:t>
            </a:r>
            <a:r>
              <a:rPr lang="en-US" sz="2800" b="1" dirty="0" err="1">
                <a:solidFill>
                  <a:srgbClr val="0000FF"/>
                </a:solidFill>
                <a:latin typeface="Shivaji05"/>
              </a:rPr>
              <a:t>ba^Mk</a:t>
            </a:r>
            <a:r>
              <a:rPr lang="en-US" sz="2800" b="1" dirty="0">
                <a:solidFill>
                  <a:srgbClr val="0000FF"/>
                </a:solidFill>
                <a:latin typeface="Shivaji05"/>
              </a:rPr>
              <a:t> </a:t>
            </a:r>
            <a:r>
              <a:rPr lang="en-US" sz="2800" b="1" dirty="0" err="1">
                <a:solidFill>
                  <a:srgbClr val="0000FF"/>
                </a:solidFill>
                <a:latin typeface="Shivaji05"/>
              </a:rPr>
              <a:t>savayaIMcaa</a:t>
            </a:r>
            <a:r>
              <a:rPr lang="en-US" sz="2800" b="1" dirty="0">
                <a:solidFill>
                  <a:srgbClr val="0000FF"/>
                </a:solidFill>
                <a:latin typeface="Shivaji05"/>
              </a:rPr>
              <a:t> </a:t>
            </a:r>
            <a:r>
              <a:rPr lang="en-US" sz="2800" b="1" dirty="0" err="1">
                <a:solidFill>
                  <a:srgbClr val="0000FF"/>
                </a:solidFill>
                <a:latin typeface="Shivaji05"/>
              </a:rPr>
              <a:t>ABaava</a:t>
            </a:r>
            <a:r>
              <a:rPr lang="en-US" sz="2800" b="1" dirty="0">
                <a:solidFill>
                  <a:srgbClr val="0000FF"/>
                </a:solidFill>
                <a:latin typeface="Shivaji05"/>
              </a:rPr>
              <a:t> </a:t>
            </a:r>
          </a:p>
          <a:p>
            <a:pPr>
              <a:buNone/>
            </a:pPr>
            <a:r>
              <a:rPr lang="en-US" sz="2800" b="1" dirty="0">
                <a:solidFill>
                  <a:srgbClr val="0000FF"/>
                </a:solidFill>
                <a:latin typeface="Times New Roman" pitchFamily="18" charset="0"/>
                <a:cs typeface="Times New Roman" pitchFamily="18" charset="0"/>
              </a:rPr>
              <a:t>3. </a:t>
            </a:r>
            <a:r>
              <a:rPr lang="en-US" sz="2800" b="1" dirty="0" err="1">
                <a:solidFill>
                  <a:srgbClr val="0000FF"/>
                </a:solidFill>
                <a:latin typeface="Shivaji05"/>
              </a:rPr>
              <a:t>irjavh</a:t>
            </a:r>
            <a:r>
              <a:rPr lang="en-US" sz="2800" b="1" dirty="0">
                <a:solidFill>
                  <a:srgbClr val="0000FF"/>
                </a:solidFill>
                <a:latin typeface="Shivaji05"/>
              </a:rPr>
              <a:t>- </a:t>
            </a:r>
            <a:r>
              <a:rPr lang="en-US" sz="2800" b="1" dirty="0" err="1">
                <a:solidFill>
                  <a:srgbClr val="0000FF"/>
                </a:solidFill>
                <a:latin typeface="Shivaji05"/>
              </a:rPr>
              <a:t>ba^Mkocao</a:t>
            </a:r>
            <a:r>
              <a:rPr lang="en-US" sz="2800" b="1" dirty="0">
                <a:solidFill>
                  <a:srgbClr val="0000FF"/>
                </a:solidFill>
                <a:latin typeface="Shivaji05"/>
              </a:rPr>
              <a:t> </a:t>
            </a:r>
            <a:r>
              <a:rPr lang="en-US" sz="2800" b="1" dirty="0" err="1">
                <a:solidFill>
                  <a:srgbClr val="0000FF"/>
                </a:solidFill>
                <a:latin typeface="Shivaji05"/>
              </a:rPr>
              <a:t>mayaa-idt</a:t>
            </a:r>
            <a:r>
              <a:rPr lang="en-US" sz="2800" b="1" dirty="0">
                <a:solidFill>
                  <a:srgbClr val="0000FF"/>
                </a:solidFill>
                <a:latin typeface="Shivaji05"/>
              </a:rPr>
              <a:t> </a:t>
            </a:r>
            <a:r>
              <a:rPr lang="en-US" sz="2800" b="1" dirty="0" err="1">
                <a:solidFill>
                  <a:srgbClr val="0000FF"/>
                </a:solidFill>
                <a:latin typeface="Shivaji05"/>
              </a:rPr>
              <a:t>inayaM~Na</a:t>
            </a:r>
            <a:r>
              <a:rPr lang="en-US" sz="2800" b="1" dirty="0">
                <a:solidFill>
                  <a:srgbClr val="0000FF"/>
                </a:solidFill>
                <a:latin typeface="Shivaji05"/>
              </a:rPr>
              <a:t> </a:t>
            </a:r>
          </a:p>
          <a:p>
            <a:pPr>
              <a:buNone/>
            </a:pPr>
            <a:r>
              <a:rPr lang="en-US" sz="2800" b="1" dirty="0">
                <a:solidFill>
                  <a:srgbClr val="0000FF"/>
                </a:solidFill>
                <a:latin typeface="Times New Roman" pitchFamily="18" charset="0"/>
                <a:cs typeface="Times New Roman" pitchFamily="18" charset="0"/>
              </a:rPr>
              <a:t>4. </a:t>
            </a:r>
            <a:r>
              <a:rPr lang="en-US" sz="2800" b="1" dirty="0" err="1">
                <a:solidFill>
                  <a:srgbClr val="0000FF"/>
                </a:solidFill>
                <a:latin typeface="Shivaji05" pitchFamily="2" charset="0"/>
                <a:cs typeface="Times New Roman" pitchFamily="18" charset="0"/>
              </a:rPr>
              <a:t>vyaaparI</a:t>
            </a:r>
            <a:r>
              <a:rPr lang="en-US" sz="2800" b="1" dirty="0">
                <a:solidFill>
                  <a:srgbClr val="0000FF"/>
                </a:solidFill>
                <a:latin typeface="Shivaji05" pitchFamily="2" charset="0"/>
                <a:cs typeface="Times New Roman" pitchFamily="18" charset="0"/>
              </a:rPr>
              <a:t> </a:t>
            </a:r>
            <a:r>
              <a:rPr lang="en-US" sz="2800" b="1" dirty="0" err="1">
                <a:solidFill>
                  <a:srgbClr val="0000FF"/>
                </a:solidFill>
                <a:latin typeface="Shivaji05" pitchFamily="2" charset="0"/>
                <a:cs typeface="Times New Roman" pitchFamily="18" charset="0"/>
              </a:rPr>
              <a:t>p</a:t>
            </a:r>
            <a:r>
              <a:rPr lang="en-US" sz="2800" b="1" dirty="0" err="1">
                <a:solidFill>
                  <a:srgbClr val="0000FF"/>
                </a:solidFill>
                <a:latin typeface="Shivaji05"/>
                <a:cs typeface="Times New Roman" pitchFamily="18" charset="0"/>
              </a:rPr>
              <a:t>~aMcaa</a:t>
            </a:r>
            <a:r>
              <a:rPr lang="en-US" sz="2800" b="1" dirty="0">
                <a:solidFill>
                  <a:srgbClr val="0000FF"/>
                </a:solidFill>
                <a:latin typeface="Shivaji05"/>
                <a:cs typeface="Times New Roman" pitchFamily="18" charset="0"/>
              </a:rPr>
              <a:t> </a:t>
            </a:r>
            <a:r>
              <a:rPr lang="en-US" sz="2800" b="1" dirty="0" err="1">
                <a:solidFill>
                  <a:srgbClr val="0000FF"/>
                </a:solidFill>
                <a:latin typeface="Shivaji05"/>
                <a:cs typeface="Times New Roman" pitchFamily="18" charset="0"/>
              </a:rPr>
              <a:t>p`Baava</a:t>
            </a:r>
            <a:r>
              <a:rPr lang="en-US" sz="2800" b="1" dirty="0">
                <a:solidFill>
                  <a:srgbClr val="0000FF"/>
                </a:solidFill>
                <a:latin typeface="Shivaji05"/>
                <a:cs typeface="Times New Roman" pitchFamily="18" charset="0"/>
              </a:rPr>
              <a:t> </a:t>
            </a:r>
          </a:p>
          <a:p>
            <a:pPr>
              <a:buNone/>
            </a:pPr>
            <a:r>
              <a:rPr lang="en-US" sz="2800" b="1" dirty="0">
                <a:solidFill>
                  <a:srgbClr val="0000FF"/>
                </a:solidFill>
                <a:latin typeface="Times New Roman" pitchFamily="18" charset="0"/>
                <a:cs typeface="Times New Roman" pitchFamily="18" charset="0"/>
              </a:rPr>
              <a:t>5. </a:t>
            </a:r>
            <a:r>
              <a:rPr lang="en-US" sz="2800" b="1" dirty="0" err="1">
                <a:solidFill>
                  <a:srgbClr val="0000FF"/>
                </a:solidFill>
                <a:latin typeface="Shivaji05"/>
              </a:rPr>
              <a:t>ba^MkaMnaa</a:t>
            </a:r>
            <a:r>
              <a:rPr lang="en-US" sz="2800" b="1" dirty="0">
                <a:solidFill>
                  <a:srgbClr val="0000FF"/>
                </a:solidFill>
                <a:latin typeface="Shivaji05"/>
              </a:rPr>
              <a:t> ]</a:t>
            </a:r>
            <a:r>
              <a:rPr lang="en-US" sz="2800" b="1" dirty="0" err="1">
                <a:solidFill>
                  <a:srgbClr val="0000FF"/>
                </a:solidFill>
                <a:latin typeface="Shivaji05"/>
              </a:rPr>
              <a:t>plabQa</a:t>
            </a:r>
            <a:r>
              <a:rPr lang="en-US" sz="2800" b="1" dirty="0">
                <a:solidFill>
                  <a:srgbClr val="0000FF"/>
                </a:solidFill>
                <a:latin typeface="Shivaji05"/>
              </a:rPr>
              <a:t> [</a:t>
            </a:r>
            <a:r>
              <a:rPr lang="en-US" sz="2800" b="1" dirty="0" err="1">
                <a:solidFill>
                  <a:srgbClr val="0000FF"/>
                </a:solidFill>
                <a:latin typeface="Shivaji05"/>
              </a:rPr>
              <a:t>tr</a:t>
            </a:r>
            <a:r>
              <a:rPr lang="en-US" sz="2800" b="1" dirty="0">
                <a:solidFill>
                  <a:srgbClr val="0000FF"/>
                </a:solidFill>
                <a:latin typeface="Shivaji05"/>
              </a:rPr>
              <a:t> </a:t>
            </a:r>
            <a:r>
              <a:rPr lang="en-US" sz="2800" b="1" dirty="0" err="1">
                <a:solidFill>
                  <a:srgbClr val="0000FF"/>
                </a:solidFill>
                <a:latin typeface="Shivaji05"/>
              </a:rPr>
              <a:t>saaQanao</a:t>
            </a:r>
            <a:r>
              <a:rPr lang="en-US" sz="2800" b="1" dirty="0">
                <a:solidFill>
                  <a:srgbClr val="0000FF"/>
                </a:solidFill>
                <a:latin typeface="Times New Roman" pitchFamily="18" charset="0"/>
                <a:cs typeface="Times New Roman" pitchFamily="18" charset="0"/>
              </a:rPr>
              <a:t> </a:t>
            </a:r>
          </a:p>
          <a:p>
            <a:pPr>
              <a:buNone/>
            </a:pPr>
            <a:r>
              <a:rPr lang="en-US" sz="2800" b="1" dirty="0">
                <a:solidFill>
                  <a:srgbClr val="0000FF"/>
                </a:solidFill>
                <a:latin typeface="Times New Roman" pitchFamily="18" charset="0"/>
                <a:cs typeface="Times New Roman" pitchFamily="18" charset="0"/>
              </a:rPr>
              <a:t>6.</a:t>
            </a:r>
            <a:r>
              <a:rPr lang="en-US" sz="2800" b="1" dirty="0">
                <a:solidFill>
                  <a:srgbClr val="0000FF"/>
                </a:solidFill>
                <a:latin typeface="Shivaji05"/>
              </a:rPr>
              <a:t> </a:t>
            </a:r>
            <a:r>
              <a:rPr lang="en-US" sz="2800" b="1" dirty="0" err="1">
                <a:solidFill>
                  <a:srgbClr val="0000FF"/>
                </a:solidFill>
                <a:latin typeface="Shivaji05"/>
              </a:rPr>
              <a:t>sadaoYa</a:t>
            </a:r>
            <a:r>
              <a:rPr lang="en-US" sz="2800" b="1" dirty="0">
                <a:solidFill>
                  <a:srgbClr val="0000FF"/>
                </a:solidFill>
                <a:latin typeface="Shivaji05"/>
              </a:rPr>
              <a:t> </a:t>
            </a:r>
            <a:r>
              <a:rPr lang="en-US" sz="2800" b="1" dirty="0" err="1">
                <a:solidFill>
                  <a:srgbClr val="0000FF"/>
                </a:solidFill>
                <a:latin typeface="Shivaji05"/>
              </a:rPr>
              <a:t>vyaajadracao</a:t>
            </a:r>
            <a:r>
              <a:rPr lang="en-US" sz="2800" b="1" dirty="0">
                <a:solidFill>
                  <a:srgbClr val="0000FF"/>
                </a:solidFill>
                <a:latin typeface="Shivaji05"/>
              </a:rPr>
              <a:t> </a:t>
            </a:r>
            <a:r>
              <a:rPr lang="en-US" sz="2800" b="1" dirty="0" err="1">
                <a:solidFill>
                  <a:srgbClr val="0000FF"/>
                </a:solidFill>
                <a:latin typeface="Shivaji05"/>
              </a:rPr>
              <a:t>QaaorNa</a:t>
            </a:r>
            <a:endParaRPr lang="en-US" sz="2800" b="1" dirty="0">
              <a:solidFill>
                <a:srgbClr val="0000FF"/>
              </a:solidFill>
              <a:latin typeface="Times New Roman" pitchFamily="18" charset="0"/>
              <a:cs typeface="Times New Roman" pitchFamily="18" charset="0"/>
            </a:endParaRPr>
          </a:p>
          <a:p>
            <a:pPr>
              <a:buNone/>
            </a:pPr>
            <a:r>
              <a:rPr lang="en-US" sz="2800" b="1" dirty="0">
                <a:solidFill>
                  <a:srgbClr val="0000FF"/>
                </a:solidFill>
                <a:latin typeface="Times New Roman" pitchFamily="18" charset="0"/>
                <a:cs typeface="Times New Roman" pitchFamily="18" charset="0"/>
              </a:rPr>
              <a:t>7. </a:t>
            </a:r>
            <a:r>
              <a:rPr lang="en-US" sz="2800" b="1" dirty="0" err="1">
                <a:solidFill>
                  <a:srgbClr val="0000FF"/>
                </a:solidFill>
                <a:latin typeface="Shivaji05"/>
                <a:cs typeface="Times New Roman" pitchFamily="18" charset="0"/>
              </a:rPr>
              <a:t>c</a:t>
            </a:r>
            <a:r>
              <a:rPr lang="en-US" sz="2800" b="1" dirty="0" err="1">
                <a:solidFill>
                  <a:srgbClr val="0000FF"/>
                </a:solidFill>
                <a:latin typeface="Shivaji05"/>
              </a:rPr>
              <a:t>alanaacaa</a:t>
            </a:r>
            <a:r>
              <a:rPr lang="en-US" sz="2800" b="1" dirty="0">
                <a:solidFill>
                  <a:srgbClr val="0000FF"/>
                </a:solidFill>
                <a:latin typeface="Shivaji05"/>
              </a:rPr>
              <a:t> </a:t>
            </a:r>
            <a:r>
              <a:rPr lang="en-US" sz="2800" b="1" dirty="0" err="1">
                <a:solidFill>
                  <a:srgbClr val="0000FF"/>
                </a:solidFill>
                <a:latin typeface="Shivaji05"/>
              </a:rPr>
              <a:t>Ba`maNavaoga</a:t>
            </a:r>
            <a:r>
              <a:rPr lang="en-US" sz="2800" b="1" dirty="0">
                <a:solidFill>
                  <a:srgbClr val="0000FF"/>
                </a:solidFill>
                <a:latin typeface="Shivaji05"/>
              </a:rPr>
              <a:t> </a:t>
            </a:r>
            <a:endParaRPr lang="en-US" sz="2800" b="1" dirty="0">
              <a:solidFill>
                <a:srgbClr val="0000FF"/>
              </a:solidFill>
              <a:latin typeface="Times New Roman" pitchFamily="18" charset="0"/>
              <a:cs typeface="Times New Roman" pitchFamily="18" charset="0"/>
            </a:endParaRPr>
          </a:p>
          <a:p>
            <a:pPr>
              <a:buNone/>
            </a:pPr>
            <a:r>
              <a:rPr lang="en-US" sz="2800" b="1" dirty="0">
                <a:solidFill>
                  <a:srgbClr val="0000FF"/>
                </a:solidFill>
                <a:latin typeface="Times New Roman" pitchFamily="18" charset="0"/>
                <a:cs typeface="Times New Roman" pitchFamily="18" charset="0"/>
              </a:rPr>
              <a:t>8. NBFI</a:t>
            </a:r>
          </a:p>
          <a:p>
            <a:pPr>
              <a:buNone/>
            </a:pPr>
            <a:r>
              <a:rPr lang="en-US" sz="2800" b="1" dirty="0">
                <a:solidFill>
                  <a:srgbClr val="0000FF"/>
                </a:solidFill>
                <a:latin typeface="Times New Roman" pitchFamily="18" charset="0"/>
                <a:cs typeface="Times New Roman" pitchFamily="18" charset="0"/>
              </a:rPr>
              <a:t>9. </a:t>
            </a:r>
            <a:r>
              <a:rPr lang="en-US" sz="2800" b="1" dirty="0" err="1">
                <a:solidFill>
                  <a:srgbClr val="0000FF"/>
                </a:solidFill>
                <a:latin typeface="Shivaji05" pitchFamily="2" charset="0"/>
                <a:cs typeface="Times New Roman" pitchFamily="18" charset="0"/>
              </a:rPr>
              <a:t>samaaMtr</a:t>
            </a:r>
            <a:r>
              <a:rPr lang="en-US" sz="2800" b="1" dirty="0">
                <a:solidFill>
                  <a:srgbClr val="0000FF"/>
                </a:solidFill>
                <a:latin typeface="Shivaji05" pitchFamily="2" charset="0"/>
                <a:cs typeface="Times New Roman" pitchFamily="18" charset="0"/>
              </a:rPr>
              <a:t> </a:t>
            </a:r>
            <a:r>
              <a:rPr lang="en-US" sz="2800" b="1" dirty="0" err="1">
                <a:solidFill>
                  <a:srgbClr val="0000FF"/>
                </a:solidFill>
                <a:latin typeface="Shivaji05" pitchFamily="2" charset="0"/>
                <a:cs typeface="Times New Roman" pitchFamily="18" charset="0"/>
              </a:rPr>
              <a:t>Aqa-vyavasqaocao</a:t>
            </a:r>
            <a:r>
              <a:rPr lang="en-US" sz="2800" b="1" dirty="0">
                <a:solidFill>
                  <a:srgbClr val="0000FF"/>
                </a:solidFill>
                <a:latin typeface="Shivaji05" pitchFamily="2" charset="0"/>
                <a:cs typeface="Times New Roman" pitchFamily="18" charset="0"/>
              </a:rPr>
              <a:t> </a:t>
            </a:r>
            <a:r>
              <a:rPr lang="en-US" sz="2800" b="1" dirty="0" err="1">
                <a:solidFill>
                  <a:srgbClr val="0000FF"/>
                </a:solidFill>
                <a:latin typeface="Shivaji05" pitchFamily="2" charset="0"/>
                <a:cs typeface="Times New Roman" pitchFamily="18" charset="0"/>
              </a:rPr>
              <a:t>Aist%va</a:t>
            </a:r>
            <a:r>
              <a:rPr lang="en-US" sz="2800" b="1" dirty="0">
                <a:solidFill>
                  <a:srgbClr val="0000FF"/>
                </a:solidFill>
                <a:latin typeface="Shivaji05" pitchFamily="2" charset="0"/>
                <a:cs typeface="Times New Roman" pitchFamily="18" charset="0"/>
              </a:rPr>
              <a:t> </a:t>
            </a:r>
          </a:p>
          <a:p>
            <a:pPr>
              <a:buNone/>
            </a:pPr>
            <a:r>
              <a:rPr lang="en-US" sz="2800" b="1" dirty="0">
                <a:solidFill>
                  <a:srgbClr val="0000FF"/>
                </a:solidFill>
                <a:latin typeface="Shivaji05" pitchFamily="2" charset="0"/>
                <a:cs typeface="Times New Roman" pitchFamily="18" charset="0"/>
              </a:rPr>
              <a:t>10.calanaivaYayak </a:t>
            </a:r>
            <a:r>
              <a:rPr lang="en-US" sz="2800" b="1" dirty="0" err="1">
                <a:solidFill>
                  <a:srgbClr val="0000FF"/>
                </a:solidFill>
                <a:latin typeface="Shivaji05" pitchFamily="2" charset="0"/>
                <a:cs typeface="Times New Roman" pitchFamily="18" charset="0"/>
              </a:rPr>
              <a:t>AaiNa</a:t>
            </a:r>
            <a:r>
              <a:rPr lang="en-US" sz="2800" b="1" dirty="0">
                <a:solidFill>
                  <a:srgbClr val="0000FF"/>
                </a:solidFill>
                <a:latin typeface="Shivaji05" pitchFamily="2" charset="0"/>
                <a:cs typeface="Times New Roman" pitchFamily="18" charset="0"/>
              </a:rPr>
              <a:t> </a:t>
            </a:r>
            <a:r>
              <a:rPr lang="en-US" sz="2800" b="1" dirty="0" err="1">
                <a:solidFill>
                  <a:srgbClr val="0000FF"/>
                </a:solidFill>
                <a:latin typeface="Shivaji05" pitchFamily="2" charset="0"/>
                <a:cs typeface="Times New Roman" pitchFamily="18" charset="0"/>
              </a:rPr>
              <a:t>rajakaoYaIya</a:t>
            </a:r>
            <a:r>
              <a:rPr lang="en-US" sz="2800" b="1" dirty="0">
                <a:solidFill>
                  <a:srgbClr val="0000FF"/>
                </a:solidFill>
                <a:latin typeface="Shivaji05" pitchFamily="2" charset="0"/>
                <a:cs typeface="Times New Roman" pitchFamily="18" charset="0"/>
              </a:rPr>
              <a:t> </a:t>
            </a:r>
            <a:r>
              <a:rPr lang="en-US" sz="2800" b="1" dirty="0" err="1">
                <a:solidFill>
                  <a:srgbClr val="0000FF"/>
                </a:solidFill>
                <a:latin typeface="Shivaji05"/>
              </a:rPr>
              <a:t>QaaorNaat</a:t>
            </a:r>
            <a:r>
              <a:rPr lang="en-US" sz="2800" b="1" dirty="0">
                <a:solidFill>
                  <a:srgbClr val="0000FF"/>
                </a:solidFill>
                <a:latin typeface="Shivaji05"/>
              </a:rPr>
              <a:t> </a:t>
            </a:r>
            <a:r>
              <a:rPr lang="en-US" sz="2800" b="1" dirty="0" err="1">
                <a:solidFill>
                  <a:srgbClr val="0000FF"/>
                </a:solidFill>
                <a:latin typeface="Shivaji05"/>
              </a:rPr>
              <a:t>samanvayaacaa</a:t>
            </a:r>
            <a:r>
              <a:rPr lang="en-US" sz="2800" b="1" dirty="0">
                <a:solidFill>
                  <a:srgbClr val="0000FF"/>
                </a:solidFill>
                <a:latin typeface="Shivaji05"/>
              </a:rPr>
              <a:t> </a:t>
            </a:r>
            <a:r>
              <a:rPr lang="en-US" sz="2800" b="1" dirty="0" err="1">
                <a:solidFill>
                  <a:srgbClr val="0000FF"/>
                </a:solidFill>
                <a:latin typeface="Shivaji05"/>
              </a:rPr>
              <a:t>ABaava</a:t>
            </a:r>
            <a:r>
              <a:rPr lang="en-US" sz="2800" b="1" dirty="0">
                <a:solidFill>
                  <a:srgbClr val="0000FF"/>
                </a:solidFill>
                <a:latin typeface="Shivaji05"/>
              </a:rPr>
              <a:t> </a:t>
            </a:r>
            <a:endParaRPr lang="en-US" sz="2800" b="1" dirty="0">
              <a:solidFill>
                <a:srgbClr val="0000FF"/>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Monetary Policy in India">
            <a:hlinkClick r:id="rId2" tooltip="&quot;Monetary Policy of India - 1900s Reforms and its Evaluation&quot;"/>
          </p:cNvPr>
          <p:cNvPicPr/>
          <p:nvPr/>
        </p:nvPicPr>
        <p:blipFill>
          <a:blip r:embed="rId3"/>
          <a:srcRect/>
          <a:stretch>
            <a:fillRect/>
          </a:stretch>
        </p:blipFill>
        <p:spPr bwMode="auto">
          <a:xfrm>
            <a:off x="0" y="1"/>
            <a:ext cx="9144000" cy="68580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http://4.bp.blogspot.com/_KohpsOle-0M/S9HMNNRMIpI/AAAAAAAAAA4/XREUKGR2crE/s1600/RBI.GIF"/>
          <p:cNvPicPr>
            <a:picLocks noGrp="1" noChangeAspect="1" noChangeArrowheads="1"/>
          </p:cNvPicPr>
          <p:nvPr>
            <p:ph idx="1"/>
          </p:nvPr>
        </p:nvPicPr>
        <p:blipFill>
          <a:blip r:embed="rId2"/>
          <a:srcRect/>
          <a:stretch>
            <a:fillRect/>
          </a:stretch>
        </p:blipFill>
        <p:spPr bwMode="auto">
          <a:xfrm>
            <a:off x="0" y="1"/>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15911643"/>
              </p:ext>
            </p:extLst>
          </p:nvPr>
        </p:nvGraphicFramePr>
        <p:xfrm>
          <a:off x="457200" y="533400"/>
          <a:ext cx="8229600" cy="1828800"/>
        </p:xfrm>
        <a:graphic>
          <a:graphicData uri="http://schemas.openxmlformats.org/drawingml/2006/table">
            <a:tbl>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0">
                <a:tc>
                  <a:txBody>
                    <a:bodyPr/>
                    <a:lstStyle/>
                    <a:p>
                      <a:r>
                        <a:rPr lang="en-US" sz="2400" dirty="0">
                          <a:effectLst/>
                        </a:rPr>
                        <a:t>Policy Repo Rate</a:t>
                      </a:r>
                    </a:p>
                  </a:txBody>
                  <a:tcPr anchor="ctr">
                    <a:lnL>
                      <a:noFill/>
                    </a:lnL>
                    <a:lnR>
                      <a:noFill/>
                    </a:lnR>
                    <a:lnT>
                      <a:noFill/>
                    </a:lnT>
                    <a:lnB w="9525" cap="flat" cmpd="sng" algn="ctr">
                      <a:solidFill>
                        <a:srgbClr val="666666"/>
                      </a:solidFill>
                      <a:prstDash val="dot"/>
                      <a:round/>
                      <a:headEnd type="none" w="med" len="med"/>
                      <a:tailEnd type="none" w="med" len="med"/>
                    </a:lnB>
                    <a:solidFill>
                      <a:srgbClr val="F7E8D5"/>
                    </a:solidFill>
                  </a:tcPr>
                </a:tc>
                <a:tc>
                  <a:txBody>
                    <a:bodyPr/>
                    <a:lstStyle/>
                    <a:p>
                      <a:r>
                        <a:rPr lang="en-US" sz="2400">
                          <a:effectLst/>
                        </a:rPr>
                        <a:t>: 6.75%</a:t>
                      </a:r>
                    </a:p>
                  </a:txBody>
                  <a:tcPr anchor="ctr">
                    <a:lnL>
                      <a:noFill/>
                    </a:lnL>
                    <a:lnR>
                      <a:noFill/>
                    </a:lnR>
                    <a:lnT>
                      <a:noFill/>
                    </a:lnT>
                    <a:lnB w="9525" cap="flat" cmpd="sng" algn="ctr">
                      <a:solidFill>
                        <a:srgbClr val="666666"/>
                      </a:solidFill>
                      <a:prstDash val="dot"/>
                      <a:round/>
                      <a:headEnd type="none" w="med" len="med"/>
                      <a:tailEnd type="none" w="med" len="med"/>
                    </a:lnB>
                    <a:solidFill>
                      <a:srgbClr val="F7E8D5"/>
                    </a:solidFill>
                  </a:tcPr>
                </a:tc>
                <a:extLst>
                  <a:ext uri="{0D108BD9-81ED-4DB2-BD59-A6C34878D82A}">
                    <a16:rowId xmlns:a16="http://schemas.microsoft.com/office/drawing/2014/main" xmlns="" val="10000"/>
                  </a:ext>
                </a:extLst>
              </a:tr>
              <a:tr h="0">
                <a:tc>
                  <a:txBody>
                    <a:bodyPr/>
                    <a:lstStyle/>
                    <a:p>
                      <a:r>
                        <a:rPr lang="en-US" sz="2400">
                          <a:effectLst/>
                        </a:rPr>
                        <a:t>Reverse Repo Rate</a:t>
                      </a:r>
                    </a:p>
                  </a:txBody>
                  <a:tcPr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solidFill>
                      <a:srgbClr val="F7E8D5"/>
                    </a:solidFill>
                  </a:tcPr>
                </a:tc>
                <a:tc>
                  <a:txBody>
                    <a:bodyPr/>
                    <a:lstStyle/>
                    <a:p>
                      <a:r>
                        <a:rPr lang="en-US" sz="2400" dirty="0">
                          <a:effectLst/>
                        </a:rPr>
                        <a:t>: 5.75%</a:t>
                      </a:r>
                    </a:p>
                  </a:txBody>
                  <a:tcPr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solidFill>
                      <a:srgbClr val="F7E8D5"/>
                    </a:solidFill>
                  </a:tcPr>
                </a:tc>
                <a:extLst>
                  <a:ext uri="{0D108BD9-81ED-4DB2-BD59-A6C34878D82A}">
                    <a16:rowId xmlns:a16="http://schemas.microsoft.com/office/drawing/2014/main" xmlns="" val="10001"/>
                  </a:ext>
                </a:extLst>
              </a:tr>
              <a:tr h="0">
                <a:tc>
                  <a:txBody>
                    <a:bodyPr/>
                    <a:lstStyle/>
                    <a:p>
                      <a:r>
                        <a:rPr lang="en-US" sz="2400">
                          <a:effectLst/>
                        </a:rPr>
                        <a:t>Marginal Standing Facility Rate</a:t>
                      </a:r>
                    </a:p>
                  </a:txBody>
                  <a:tcPr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solidFill>
                      <a:srgbClr val="F7E8D5"/>
                    </a:solidFill>
                  </a:tcPr>
                </a:tc>
                <a:tc>
                  <a:txBody>
                    <a:bodyPr/>
                    <a:lstStyle/>
                    <a:p>
                      <a:r>
                        <a:rPr lang="en-US" sz="2400">
                          <a:effectLst/>
                        </a:rPr>
                        <a:t>: 7.75%</a:t>
                      </a:r>
                    </a:p>
                  </a:txBody>
                  <a:tcPr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solidFill>
                      <a:srgbClr val="F7E8D5"/>
                    </a:solidFill>
                  </a:tcPr>
                </a:tc>
                <a:extLst>
                  <a:ext uri="{0D108BD9-81ED-4DB2-BD59-A6C34878D82A}">
                    <a16:rowId xmlns:a16="http://schemas.microsoft.com/office/drawing/2014/main" xmlns="" val="10002"/>
                  </a:ext>
                </a:extLst>
              </a:tr>
              <a:tr h="0">
                <a:tc>
                  <a:txBody>
                    <a:bodyPr/>
                    <a:lstStyle/>
                    <a:p>
                      <a:r>
                        <a:rPr lang="en-US" sz="2400" dirty="0">
                          <a:effectLst/>
                        </a:rPr>
                        <a:t>Bank Rate</a:t>
                      </a:r>
                    </a:p>
                  </a:txBody>
                  <a:tcPr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solidFill>
                      <a:srgbClr val="F7E8D5"/>
                    </a:solidFill>
                  </a:tcPr>
                </a:tc>
                <a:tc>
                  <a:txBody>
                    <a:bodyPr/>
                    <a:lstStyle/>
                    <a:p>
                      <a:r>
                        <a:rPr lang="en-US" sz="2400" dirty="0">
                          <a:effectLst/>
                        </a:rPr>
                        <a:t>: 7.75%</a:t>
                      </a:r>
                    </a:p>
                  </a:txBody>
                  <a:tcPr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solidFill>
                      <a:srgbClr val="F7E8D5"/>
                    </a:solidFill>
                  </a:tcPr>
                </a:tc>
                <a:extLst>
                  <a:ext uri="{0D108BD9-81ED-4DB2-BD59-A6C34878D82A}">
                    <a16:rowId xmlns:a16="http://schemas.microsoft.com/office/drawing/2014/main" xmlns=""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1839871625"/>
              </p:ext>
            </p:extLst>
          </p:nvPr>
        </p:nvGraphicFramePr>
        <p:xfrm>
          <a:off x="2209800" y="2590800"/>
          <a:ext cx="4114800" cy="746760"/>
        </p:xfrm>
        <a:graphic>
          <a:graphicData uri="http://schemas.openxmlformats.org/drawingml/2006/table">
            <a:tbl>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tblGrid>
              <a:tr h="381000">
                <a:tc>
                  <a:txBody>
                    <a:bodyPr/>
                    <a:lstStyle/>
                    <a:p>
                      <a:r>
                        <a:rPr lang="en-US" sz="2400" dirty="0">
                          <a:effectLst/>
                        </a:rPr>
                        <a:t>CRR</a:t>
                      </a:r>
                    </a:p>
                  </a:txBody>
                  <a:tcPr marL="0" marR="0" marT="0" marB="0" anchor="ctr">
                    <a:lnL>
                      <a:noFill/>
                    </a:lnL>
                    <a:lnR>
                      <a:noFill/>
                    </a:lnR>
                    <a:lnT>
                      <a:noFill/>
                    </a:lnT>
                    <a:lnB w="9525" cap="flat" cmpd="sng" algn="ctr">
                      <a:solidFill>
                        <a:srgbClr val="666666"/>
                      </a:solidFill>
                      <a:prstDash val="dot"/>
                      <a:round/>
                      <a:headEnd type="none" w="med" len="med"/>
                      <a:tailEnd type="none" w="med" len="med"/>
                    </a:lnB>
                  </a:tcPr>
                </a:tc>
                <a:tc>
                  <a:txBody>
                    <a:bodyPr/>
                    <a:lstStyle/>
                    <a:p>
                      <a:r>
                        <a:rPr lang="en-US" sz="2400">
                          <a:effectLst/>
                        </a:rPr>
                        <a:t>: 4%</a:t>
                      </a:r>
                    </a:p>
                  </a:txBody>
                  <a:tcPr marL="0" marR="0" marT="0" marB="0" anchor="ctr">
                    <a:lnL>
                      <a:noFill/>
                    </a:lnL>
                    <a:lnR>
                      <a:noFill/>
                    </a:lnR>
                    <a:lnT>
                      <a:noFill/>
                    </a:lnT>
                    <a:lnB w="9525" cap="flat" cmpd="sng" algn="ctr">
                      <a:solidFill>
                        <a:srgbClr val="666666"/>
                      </a:solidFill>
                      <a:prstDash val="dot"/>
                      <a:round/>
                      <a:headEnd type="none" w="med" len="med"/>
                      <a:tailEnd type="none" w="med" len="med"/>
                    </a:lnB>
                  </a:tcPr>
                </a:tc>
                <a:extLst>
                  <a:ext uri="{0D108BD9-81ED-4DB2-BD59-A6C34878D82A}">
                    <a16:rowId xmlns:a16="http://schemas.microsoft.com/office/drawing/2014/main" xmlns="" val="10000"/>
                  </a:ext>
                </a:extLst>
              </a:tr>
              <a:tr h="0">
                <a:tc>
                  <a:txBody>
                    <a:bodyPr/>
                    <a:lstStyle/>
                    <a:p>
                      <a:r>
                        <a:rPr lang="en-US" sz="2400">
                          <a:effectLst/>
                        </a:rPr>
                        <a:t>SLR</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a:txBody>
                    <a:bodyPr/>
                    <a:lstStyle/>
                    <a:p>
                      <a:r>
                        <a:rPr lang="en-US" sz="2400" dirty="0">
                          <a:effectLst/>
                        </a:rPr>
                        <a:t>: 21.5%</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032943900"/>
              </p:ext>
            </p:extLst>
          </p:nvPr>
        </p:nvGraphicFramePr>
        <p:xfrm>
          <a:off x="609600" y="4800600"/>
          <a:ext cx="8001000" cy="1828800"/>
        </p:xfrm>
        <a:graphic>
          <a:graphicData uri="http://schemas.openxmlformats.org/drawingml/2006/table">
            <a:tbl>
              <a:tblPr/>
              <a:tblGrid>
                <a:gridCol w="5200650">
                  <a:extLst>
                    <a:ext uri="{9D8B030D-6E8A-4147-A177-3AD203B41FA5}">
                      <a16:colId xmlns:a16="http://schemas.microsoft.com/office/drawing/2014/main" xmlns="" val="20000"/>
                    </a:ext>
                  </a:extLst>
                </a:gridCol>
                <a:gridCol w="2800350">
                  <a:extLst>
                    <a:ext uri="{9D8B030D-6E8A-4147-A177-3AD203B41FA5}">
                      <a16:colId xmlns:a16="http://schemas.microsoft.com/office/drawing/2014/main" xmlns="" val="20001"/>
                    </a:ext>
                  </a:extLst>
                </a:gridCol>
              </a:tblGrid>
              <a:tr h="0">
                <a:tc gridSpan="2">
                  <a:txBody>
                    <a:bodyPr/>
                    <a:lstStyle/>
                    <a:p>
                      <a:r>
                        <a:rPr lang="en-US" sz="2400" b="1" dirty="0">
                          <a:effectLst/>
                        </a:rPr>
                        <a:t>RBI Reference Rate</a:t>
                      </a:r>
                      <a:endParaRPr lang="en-US" sz="2400" dirty="0">
                        <a:effectLst/>
                      </a:endParaRPr>
                    </a:p>
                  </a:txBody>
                  <a:tcPr marL="0" marR="0" marT="0" marB="0" anchor="ctr">
                    <a:lnL>
                      <a:noFill/>
                    </a:lnL>
                    <a:lnR>
                      <a:noFill/>
                    </a:lnR>
                    <a:lnT>
                      <a:noFill/>
                    </a:lnT>
                    <a:lnB w="9525" cap="flat" cmpd="sng" algn="ctr">
                      <a:solidFill>
                        <a:srgbClr val="666666"/>
                      </a:solidFill>
                      <a:prstDash val="dot"/>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0">
                <a:tc>
                  <a:txBody>
                    <a:bodyPr/>
                    <a:lstStyle/>
                    <a:p>
                      <a:r>
                        <a:rPr lang="en-US" sz="2400">
                          <a:effectLst/>
                        </a:rPr>
                        <a:t>INR / 1 USD</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a:txBody>
                    <a:bodyPr/>
                    <a:lstStyle/>
                    <a:p>
                      <a:r>
                        <a:rPr lang="en-US" sz="2400">
                          <a:effectLst/>
                        </a:rPr>
                        <a:t>: 65.1515</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extLst>
                  <a:ext uri="{0D108BD9-81ED-4DB2-BD59-A6C34878D82A}">
                    <a16:rowId xmlns:a16="http://schemas.microsoft.com/office/drawing/2014/main" xmlns="" val="10001"/>
                  </a:ext>
                </a:extLst>
              </a:tr>
              <a:tr h="0">
                <a:tc>
                  <a:txBody>
                    <a:bodyPr/>
                    <a:lstStyle/>
                    <a:p>
                      <a:r>
                        <a:rPr lang="en-US" sz="2400" dirty="0">
                          <a:effectLst/>
                        </a:rPr>
                        <a:t>INR / 1 Euro</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a:txBody>
                    <a:bodyPr/>
                    <a:lstStyle/>
                    <a:p>
                      <a:r>
                        <a:rPr lang="en-US" sz="2400">
                          <a:effectLst/>
                        </a:rPr>
                        <a:t>: 71.2497</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extLst>
                  <a:ext uri="{0D108BD9-81ED-4DB2-BD59-A6C34878D82A}">
                    <a16:rowId xmlns:a16="http://schemas.microsoft.com/office/drawing/2014/main" xmlns="" val="10002"/>
                  </a:ext>
                </a:extLst>
              </a:tr>
              <a:tr h="0">
                <a:tc>
                  <a:txBody>
                    <a:bodyPr/>
                    <a:lstStyle/>
                    <a:p>
                      <a:r>
                        <a:rPr lang="en-US" sz="2400">
                          <a:effectLst/>
                        </a:rPr>
                        <a:t>INR / 100 Jap. YEN</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a:txBody>
                    <a:bodyPr/>
                    <a:lstStyle/>
                    <a:p>
                      <a:r>
                        <a:rPr lang="en-US" sz="2400">
                          <a:effectLst/>
                        </a:rPr>
                        <a:t>: 53.9300</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extLst>
                  <a:ext uri="{0D108BD9-81ED-4DB2-BD59-A6C34878D82A}">
                    <a16:rowId xmlns:a16="http://schemas.microsoft.com/office/drawing/2014/main" xmlns="" val="10003"/>
                  </a:ext>
                </a:extLst>
              </a:tr>
              <a:tr h="0">
                <a:tc>
                  <a:txBody>
                    <a:bodyPr/>
                    <a:lstStyle/>
                    <a:p>
                      <a:r>
                        <a:rPr lang="en-US" sz="2400">
                          <a:effectLst/>
                        </a:rPr>
                        <a:t>INR / 1 Pound Sterling</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a:txBody>
                    <a:bodyPr/>
                    <a:lstStyle/>
                    <a:p>
                      <a:r>
                        <a:rPr lang="en-US" sz="2400" dirty="0">
                          <a:effectLst/>
                        </a:rPr>
                        <a:t>: 99.3626</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extLst>
                  <a:ext uri="{0D108BD9-81ED-4DB2-BD59-A6C34878D82A}">
                    <a16:rowId xmlns:a16="http://schemas.microsoft.com/office/drawing/2014/main" xmlns=""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147507423"/>
              </p:ext>
            </p:extLst>
          </p:nvPr>
        </p:nvGraphicFramePr>
        <p:xfrm>
          <a:off x="533400" y="3429000"/>
          <a:ext cx="8001000" cy="1097280"/>
        </p:xfrm>
        <a:graphic>
          <a:graphicData uri="http://schemas.openxmlformats.org/drawingml/2006/table">
            <a:tbl>
              <a:tblPr/>
              <a:tblGrid>
                <a:gridCol w="4160520">
                  <a:extLst>
                    <a:ext uri="{9D8B030D-6E8A-4147-A177-3AD203B41FA5}">
                      <a16:colId xmlns:a16="http://schemas.microsoft.com/office/drawing/2014/main" xmlns="" val="20000"/>
                    </a:ext>
                  </a:extLst>
                </a:gridCol>
                <a:gridCol w="3840480">
                  <a:extLst>
                    <a:ext uri="{9D8B030D-6E8A-4147-A177-3AD203B41FA5}">
                      <a16:colId xmlns:a16="http://schemas.microsoft.com/office/drawing/2014/main" xmlns="" val="20001"/>
                    </a:ext>
                  </a:extLst>
                </a:gridCol>
              </a:tblGrid>
              <a:tr h="0">
                <a:tc>
                  <a:txBody>
                    <a:bodyPr/>
                    <a:lstStyle/>
                    <a:p>
                      <a:r>
                        <a:rPr lang="en-US" sz="2400" dirty="0">
                          <a:effectLst/>
                        </a:rPr>
                        <a:t>Base Rate</a:t>
                      </a:r>
                    </a:p>
                  </a:txBody>
                  <a:tcPr marL="0" marR="0" marT="0" marB="0" anchor="ctr">
                    <a:lnL>
                      <a:noFill/>
                    </a:lnL>
                    <a:lnR>
                      <a:noFill/>
                    </a:lnR>
                    <a:lnT>
                      <a:noFill/>
                    </a:lnT>
                    <a:lnB w="9525" cap="flat" cmpd="sng" algn="ctr">
                      <a:solidFill>
                        <a:srgbClr val="666666"/>
                      </a:solidFill>
                      <a:prstDash val="dot"/>
                      <a:round/>
                      <a:headEnd type="none" w="med" len="med"/>
                      <a:tailEnd type="none" w="med" len="med"/>
                    </a:lnB>
                  </a:tcPr>
                </a:tc>
                <a:tc>
                  <a:txBody>
                    <a:bodyPr/>
                    <a:lstStyle/>
                    <a:p>
                      <a:r>
                        <a:rPr lang="en-US" sz="2400" dirty="0">
                          <a:effectLst/>
                        </a:rPr>
                        <a:t>: 9.30% - 9.70%</a:t>
                      </a:r>
                    </a:p>
                  </a:txBody>
                  <a:tcPr marL="0" marR="0" marT="0" marB="0" anchor="ctr">
                    <a:lnL>
                      <a:noFill/>
                    </a:lnL>
                    <a:lnR>
                      <a:noFill/>
                    </a:lnR>
                    <a:lnT>
                      <a:noFill/>
                    </a:lnT>
                    <a:lnB w="9525" cap="flat" cmpd="sng" algn="ctr">
                      <a:solidFill>
                        <a:srgbClr val="666666"/>
                      </a:solidFill>
                      <a:prstDash val="dot"/>
                      <a:round/>
                      <a:headEnd type="none" w="med" len="med"/>
                      <a:tailEnd type="none" w="med" len="med"/>
                    </a:lnB>
                  </a:tcPr>
                </a:tc>
                <a:extLst>
                  <a:ext uri="{0D108BD9-81ED-4DB2-BD59-A6C34878D82A}">
                    <a16:rowId xmlns:a16="http://schemas.microsoft.com/office/drawing/2014/main" xmlns="" val="10000"/>
                  </a:ext>
                </a:extLst>
              </a:tr>
              <a:tr h="0">
                <a:tc>
                  <a:txBody>
                    <a:bodyPr/>
                    <a:lstStyle/>
                    <a:p>
                      <a:r>
                        <a:rPr lang="en-US" sz="2400" dirty="0">
                          <a:effectLst/>
                        </a:rPr>
                        <a:t>Savings Deposit Rate</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a:txBody>
                    <a:bodyPr/>
                    <a:lstStyle/>
                    <a:p>
                      <a:r>
                        <a:rPr lang="en-US" sz="2400">
                          <a:effectLst/>
                        </a:rPr>
                        <a:t>: 4.00%</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extLst>
                  <a:ext uri="{0D108BD9-81ED-4DB2-BD59-A6C34878D82A}">
                    <a16:rowId xmlns:a16="http://schemas.microsoft.com/office/drawing/2014/main" xmlns="" val="10001"/>
                  </a:ext>
                </a:extLst>
              </a:tr>
              <a:tr h="0">
                <a:tc>
                  <a:txBody>
                    <a:bodyPr/>
                    <a:lstStyle/>
                    <a:p>
                      <a:r>
                        <a:rPr lang="en-US" sz="2400" dirty="0">
                          <a:effectLst/>
                        </a:rPr>
                        <a:t>Term Deposit Rate &gt; 1 Year</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a:txBody>
                    <a:bodyPr/>
                    <a:lstStyle/>
                    <a:p>
                      <a:r>
                        <a:rPr lang="en-US" sz="2400" dirty="0">
                          <a:effectLst/>
                        </a:rPr>
                        <a:t>: 7.00% - 7.90%</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extLst>
                  <a:ext uri="{0D108BD9-81ED-4DB2-BD59-A6C34878D82A}">
                    <a16:rowId xmlns:a16="http://schemas.microsoft.com/office/drawing/2014/main" xmlns="" val="100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484543416"/>
              </p:ext>
            </p:extLst>
          </p:nvPr>
        </p:nvGraphicFramePr>
        <p:xfrm>
          <a:off x="533400" y="457200"/>
          <a:ext cx="8153400" cy="5631454"/>
        </p:xfrm>
        <a:graphic>
          <a:graphicData uri="http://schemas.openxmlformats.org/drawingml/2006/table">
            <a:tbl>
              <a:tblPr/>
              <a:tblGrid>
                <a:gridCol w="3669032">
                  <a:extLst>
                    <a:ext uri="{9D8B030D-6E8A-4147-A177-3AD203B41FA5}">
                      <a16:colId xmlns:a16="http://schemas.microsoft.com/office/drawing/2014/main" xmlns="" val="20000"/>
                    </a:ext>
                  </a:extLst>
                </a:gridCol>
                <a:gridCol w="4484368">
                  <a:extLst>
                    <a:ext uri="{9D8B030D-6E8A-4147-A177-3AD203B41FA5}">
                      <a16:colId xmlns:a16="http://schemas.microsoft.com/office/drawing/2014/main" xmlns="" val="20001"/>
                    </a:ext>
                  </a:extLst>
                </a:gridCol>
              </a:tblGrid>
              <a:tr h="205726">
                <a:tc gridSpan="2">
                  <a:txBody>
                    <a:bodyPr/>
                    <a:lstStyle/>
                    <a:p>
                      <a:r>
                        <a:rPr lang="en-US" sz="2800" b="1" dirty="0">
                          <a:effectLst/>
                        </a:rPr>
                        <a:t>Money Market</a:t>
                      </a:r>
                      <a:endParaRPr lang="en-US" sz="2800" dirty="0">
                        <a:effectLst/>
                      </a:endParaRPr>
                    </a:p>
                  </a:txBody>
                  <a:tcPr marL="0" marR="0" marT="0" marB="0" anchor="ctr">
                    <a:lnL>
                      <a:noFill/>
                    </a:lnL>
                    <a:lnR>
                      <a:noFill/>
                    </a:lnR>
                    <a:lnT>
                      <a:noFill/>
                    </a:lnT>
                    <a:lnB w="9525" cap="flat" cmpd="sng" algn="ctr">
                      <a:solidFill>
                        <a:srgbClr val="666666"/>
                      </a:solidFill>
                      <a:prstDash val="dot"/>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411451">
                <a:tc>
                  <a:txBody>
                    <a:bodyPr/>
                    <a:lstStyle/>
                    <a:p>
                      <a:r>
                        <a:rPr lang="en-US" sz="2800">
                          <a:effectLst/>
                        </a:rPr>
                        <a:t>Call Rates</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a:txBody>
                    <a:bodyPr/>
                    <a:lstStyle/>
                    <a:p>
                      <a:r>
                        <a:rPr lang="en-US" sz="2800">
                          <a:effectLst/>
                        </a:rPr>
                        <a:t>: 5.40% - 7.00% *</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extLst>
                  <a:ext uri="{0D108BD9-81ED-4DB2-BD59-A6C34878D82A}">
                    <a16:rowId xmlns:a16="http://schemas.microsoft.com/office/drawing/2014/main" xmlns="" val="10001"/>
                  </a:ext>
                </a:extLst>
              </a:tr>
              <a:tr h="205726">
                <a:tc gridSpan="2">
                  <a:txBody>
                    <a:bodyPr/>
                    <a:lstStyle/>
                    <a:p>
                      <a:r>
                        <a:rPr lang="en-US" sz="2800" dirty="0">
                          <a:solidFill>
                            <a:srgbClr val="FF0000"/>
                          </a:solidFill>
                          <a:effectLst/>
                        </a:rPr>
                        <a:t>*</a:t>
                      </a:r>
                      <a:r>
                        <a:rPr lang="en-US" sz="2800" dirty="0">
                          <a:effectLst/>
                        </a:rPr>
                        <a:t> as on previous day</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2"/>
                  </a:ext>
                </a:extLst>
              </a:tr>
              <a:tr h="411451">
                <a:tc gridSpan="2">
                  <a:txBody>
                    <a:bodyPr/>
                    <a:lstStyle/>
                    <a:p>
                      <a:r>
                        <a:rPr lang="en-US" sz="2800" b="1">
                          <a:effectLst/>
                        </a:rPr>
                        <a:t>Government Securities Market</a:t>
                      </a:r>
                      <a:endParaRPr lang="en-US" sz="2800">
                        <a:effectLst/>
                      </a:endParaRP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3"/>
                  </a:ext>
                </a:extLst>
              </a:tr>
              <a:tr h="411451">
                <a:tc gridSpan="2">
                  <a:txBody>
                    <a:bodyPr/>
                    <a:lstStyle/>
                    <a:p>
                      <a:r>
                        <a:rPr lang="en-US" sz="2800">
                          <a:effectLst/>
                        </a:rPr>
                        <a:t>8.40% GS 2024 :7.7701%</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4"/>
                  </a:ext>
                </a:extLst>
              </a:tr>
              <a:tr h="411451">
                <a:tc>
                  <a:txBody>
                    <a:bodyPr/>
                    <a:lstStyle/>
                    <a:p>
                      <a:r>
                        <a:rPr lang="en-US" sz="2800">
                          <a:effectLst/>
                        </a:rPr>
                        <a:t>91 day T-bills</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a:txBody>
                    <a:bodyPr/>
                    <a:lstStyle/>
                    <a:p>
                      <a:r>
                        <a:rPr lang="en-US" sz="2800">
                          <a:effectLst/>
                        </a:rPr>
                        <a:t>: 7.1027%*</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extLst>
                  <a:ext uri="{0D108BD9-81ED-4DB2-BD59-A6C34878D82A}">
                    <a16:rowId xmlns:a16="http://schemas.microsoft.com/office/drawing/2014/main" xmlns="" val="10005"/>
                  </a:ext>
                </a:extLst>
              </a:tr>
              <a:tr h="411451">
                <a:tc>
                  <a:txBody>
                    <a:bodyPr/>
                    <a:lstStyle/>
                    <a:p>
                      <a:r>
                        <a:rPr lang="en-US" sz="2800">
                          <a:effectLst/>
                        </a:rPr>
                        <a:t>182 day T-bills</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a:txBody>
                    <a:bodyPr/>
                    <a:lstStyle/>
                    <a:p>
                      <a:r>
                        <a:rPr lang="en-US" sz="2800">
                          <a:effectLst/>
                        </a:rPr>
                        <a:t>: 7.1662%*</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extLst>
                  <a:ext uri="{0D108BD9-81ED-4DB2-BD59-A6C34878D82A}">
                    <a16:rowId xmlns:a16="http://schemas.microsoft.com/office/drawing/2014/main" xmlns="" val="10006"/>
                  </a:ext>
                </a:extLst>
              </a:tr>
              <a:tr h="411451">
                <a:tc>
                  <a:txBody>
                    <a:bodyPr/>
                    <a:lstStyle/>
                    <a:p>
                      <a:r>
                        <a:rPr lang="en-US" sz="2800">
                          <a:effectLst/>
                        </a:rPr>
                        <a:t>364 day T-bills</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a:txBody>
                    <a:bodyPr/>
                    <a:lstStyle/>
                    <a:p>
                      <a:r>
                        <a:rPr lang="en-US" sz="2800">
                          <a:effectLst/>
                        </a:rPr>
                        <a:t>: 7.1778%*</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extLst>
                  <a:ext uri="{0D108BD9-81ED-4DB2-BD59-A6C34878D82A}">
                    <a16:rowId xmlns:a16="http://schemas.microsoft.com/office/drawing/2014/main" xmlns="" val="10007"/>
                  </a:ext>
                </a:extLst>
              </a:tr>
              <a:tr h="411451">
                <a:tc gridSpan="2">
                  <a:txBody>
                    <a:bodyPr/>
                    <a:lstStyle/>
                    <a:p>
                      <a:r>
                        <a:rPr lang="en-US" sz="2800">
                          <a:solidFill>
                            <a:srgbClr val="FF0000"/>
                          </a:solidFill>
                          <a:effectLst/>
                        </a:rPr>
                        <a:t>*</a:t>
                      </a:r>
                      <a:r>
                        <a:rPr lang="en-US" sz="2800">
                          <a:effectLst/>
                        </a:rPr>
                        <a:t> cut-off at the last auction</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8"/>
                  </a:ext>
                </a:extLst>
              </a:tr>
              <a:tr h="205726">
                <a:tc gridSpan="2">
                  <a:txBody>
                    <a:bodyPr/>
                    <a:lstStyle/>
                    <a:p>
                      <a:r>
                        <a:rPr lang="en-US" sz="2800" b="1">
                          <a:effectLst/>
                        </a:rPr>
                        <a:t>Capital Market</a:t>
                      </a:r>
                      <a:endParaRPr lang="en-US" sz="2800">
                        <a:effectLst/>
                      </a:endParaRP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9"/>
                  </a:ext>
                </a:extLst>
              </a:tr>
              <a:tr h="411451">
                <a:tc>
                  <a:txBody>
                    <a:bodyPr/>
                    <a:lstStyle/>
                    <a:p>
                      <a:r>
                        <a:rPr lang="en-US" sz="2800">
                          <a:effectLst/>
                        </a:rPr>
                        <a:t>BSE Sensex</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a:txBody>
                    <a:bodyPr/>
                    <a:lstStyle/>
                    <a:p>
                      <a:r>
                        <a:rPr lang="en-US" sz="2800">
                          <a:effectLst/>
                        </a:rPr>
                        <a:t>: 27039.76 *</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extLst>
                  <a:ext uri="{0D108BD9-81ED-4DB2-BD59-A6C34878D82A}">
                    <a16:rowId xmlns:a16="http://schemas.microsoft.com/office/drawing/2014/main" xmlns="" val="10010"/>
                  </a:ext>
                </a:extLst>
              </a:tr>
              <a:tr h="510814">
                <a:tc>
                  <a:txBody>
                    <a:bodyPr/>
                    <a:lstStyle/>
                    <a:p>
                      <a:r>
                        <a:rPr lang="en-US" sz="2800">
                          <a:effectLst/>
                        </a:rPr>
                        <a:t>S&amp;P CNX Nifty</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a:txBody>
                    <a:bodyPr/>
                    <a:lstStyle/>
                    <a:p>
                      <a:r>
                        <a:rPr lang="en-US" sz="2800">
                          <a:effectLst/>
                        </a:rPr>
                        <a:t>: 8,171.20 *</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extLst>
                  <a:ext uri="{0D108BD9-81ED-4DB2-BD59-A6C34878D82A}">
                    <a16:rowId xmlns:a16="http://schemas.microsoft.com/office/drawing/2014/main" xmlns="" val="10011"/>
                  </a:ext>
                </a:extLst>
              </a:tr>
              <a:tr h="205726">
                <a:tc gridSpan="2">
                  <a:txBody>
                    <a:bodyPr/>
                    <a:lstStyle/>
                    <a:p>
                      <a:r>
                        <a:rPr lang="en-US" sz="2800" dirty="0">
                          <a:solidFill>
                            <a:srgbClr val="FF0000"/>
                          </a:solidFill>
                          <a:effectLst/>
                        </a:rPr>
                        <a:t>*</a:t>
                      </a:r>
                      <a:r>
                        <a:rPr lang="en-US" sz="2800" dirty="0">
                          <a:effectLst/>
                        </a:rPr>
                        <a:t> as on previous day</a:t>
                      </a:r>
                    </a:p>
                  </a:txBody>
                  <a:tcPr marL="0" marR="0" marT="0" marB="0" anchor="ctr">
                    <a:lnL>
                      <a:noFill/>
                    </a:lnL>
                    <a:lnR>
                      <a:noFill/>
                    </a:lnR>
                    <a:lnT w="9525" cap="flat" cmpd="sng" algn="ctr">
                      <a:solidFill>
                        <a:srgbClr val="666666"/>
                      </a:solidFill>
                      <a:prstDash val="dot"/>
                      <a:round/>
                      <a:headEnd type="none" w="med" len="med"/>
                      <a:tailEnd type="none" w="med" len="med"/>
                    </a:lnT>
                    <a:lnB w="9525" cap="flat" cmpd="sng" algn="ctr">
                      <a:solidFill>
                        <a:srgbClr val="666666"/>
                      </a:solidFill>
                      <a:prstDash val="dot"/>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xmlns="" val="273803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457200"/>
          </a:xfrm>
        </p:spPr>
        <p:txBody>
          <a:bodyPr>
            <a:normAutofit fontScale="90000"/>
          </a:bodyPr>
          <a:lstStyle/>
          <a:p>
            <a:pPr>
              <a:spcBef>
                <a:spcPts val="0"/>
              </a:spcBef>
            </a:pPr>
            <a:r>
              <a:rPr lang="en-US" sz="3100" b="1" dirty="0" err="1">
                <a:solidFill>
                  <a:srgbClr val="00B050"/>
                </a:solidFill>
                <a:latin typeface="Shivaji05" pitchFamily="2" charset="0"/>
                <a:cs typeface="Times New Roman" pitchFamily="18" charset="0"/>
              </a:rPr>
              <a:t>Baartacao</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calanaivaYayak</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QaaorNa</a:t>
            </a:r>
            <a:endParaRPr lang="en-US" dirty="0"/>
          </a:p>
        </p:txBody>
      </p:sp>
      <p:sp>
        <p:nvSpPr>
          <p:cNvPr id="3" name="Content Placeholder 2"/>
          <p:cNvSpPr>
            <a:spLocks noGrp="1"/>
          </p:cNvSpPr>
          <p:nvPr>
            <p:ph idx="1"/>
          </p:nvPr>
        </p:nvSpPr>
        <p:spPr>
          <a:xfrm>
            <a:off x="0" y="457200"/>
            <a:ext cx="9144000" cy="6400800"/>
          </a:xfrm>
        </p:spPr>
        <p:txBody>
          <a:bodyPr>
            <a:normAutofit/>
          </a:bodyPr>
          <a:lstStyle/>
          <a:p>
            <a:pPr>
              <a:buNone/>
            </a:pPr>
            <a:r>
              <a:rPr lang="en-US" sz="2400" b="1" dirty="0" err="1">
                <a:solidFill>
                  <a:srgbClr val="FF0000"/>
                </a:solidFill>
                <a:latin typeface="Shivaji05" pitchFamily="2" charset="0"/>
              </a:rPr>
              <a:t>P</a:t>
            </a:r>
            <a:r>
              <a:rPr lang="en-US" sz="2400" b="1" dirty="0" err="1">
                <a:solidFill>
                  <a:srgbClr val="FF0000"/>
                </a:solidFill>
                <a:latin typeface="Shivaji05"/>
              </a:rPr>
              <a:t>`aastaivak</a:t>
            </a:r>
            <a:endParaRPr lang="en-US" sz="2400" b="1" dirty="0">
              <a:solidFill>
                <a:srgbClr val="FF0000"/>
              </a:solidFill>
              <a:latin typeface="Shivaji05"/>
            </a:endParaRPr>
          </a:p>
          <a:p>
            <a:pPr>
              <a:buNone/>
            </a:pPr>
            <a:r>
              <a:rPr lang="en-US" sz="2400" b="1" dirty="0" err="1">
                <a:solidFill>
                  <a:srgbClr val="FF0000"/>
                </a:solidFill>
                <a:latin typeface="Shivaji05"/>
              </a:rPr>
              <a:t>Aqa</a:t>
            </a:r>
            <a:r>
              <a:rPr lang="en-US" sz="2400" b="1" dirty="0">
                <a:solidFill>
                  <a:srgbClr val="FF0000"/>
                </a:solidFill>
                <a:latin typeface="Shivaji05"/>
              </a:rPr>
              <a:t>- </a:t>
            </a:r>
            <a:r>
              <a:rPr lang="en-US" sz="2400" b="1" dirty="0" err="1">
                <a:solidFill>
                  <a:srgbClr val="FF0000"/>
                </a:solidFill>
                <a:latin typeface="Shivaji05"/>
              </a:rPr>
              <a:t>va</a:t>
            </a:r>
            <a:r>
              <a:rPr lang="en-US" sz="2400" b="1" dirty="0">
                <a:solidFill>
                  <a:srgbClr val="FF0000"/>
                </a:solidFill>
                <a:latin typeface="Shivaji05"/>
              </a:rPr>
              <a:t> </a:t>
            </a:r>
            <a:r>
              <a:rPr lang="en-US" sz="2400" b="1" dirty="0" err="1">
                <a:solidFill>
                  <a:srgbClr val="FF0000"/>
                </a:solidFill>
                <a:latin typeface="Shivaji05"/>
              </a:rPr>
              <a:t>vyaa#yaa</a:t>
            </a:r>
            <a:r>
              <a:rPr lang="en-US" sz="2400" b="1" dirty="0">
                <a:solidFill>
                  <a:srgbClr val="FF0000"/>
                </a:solidFill>
                <a:latin typeface="Shivaji05"/>
              </a:rPr>
              <a:t> </a:t>
            </a:r>
          </a:p>
          <a:p>
            <a:pPr>
              <a:buNone/>
            </a:pPr>
            <a:r>
              <a:rPr lang="en-US" sz="2400" b="1" dirty="0">
                <a:solidFill>
                  <a:srgbClr val="FF0000"/>
                </a:solidFill>
                <a:latin typeface="Shivaji05"/>
              </a:rPr>
              <a:t>1.DI. </a:t>
            </a:r>
            <a:r>
              <a:rPr lang="en-US" sz="2400" b="1" dirty="0" err="1">
                <a:solidFill>
                  <a:srgbClr val="FF0000"/>
                </a:solidFill>
                <a:latin typeface="Shivaji05"/>
              </a:rPr>
              <a:t>eca</a:t>
            </a:r>
            <a:r>
              <a:rPr lang="en-US" sz="2400" b="1" dirty="0">
                <a:solidFill>
                  <a:srgbClr val="FF0000"/>
                </a:solidFill>
                <a:latin typeface="Shivaji05"/>
              </a:rPr>
              <a:t>. </a:t>
            </a:r>
            <a:r>
              <a:rPr lang="en-US" sz="2400" b="1" dirty="0" err="1">
                <a:solidFill>
                  <a:srgbClr val="FF0000"/>
                </a:solidFill>
                <a:latin typeface="Shivaji05"/>
              </a:rPr>
              <a:t>jaa^nsana</a:t>
            </a:r>
            <a:r>
              <a:rPr lang="en-US" sz="2400" b="1" dirty="0">
                <a:solidFill>
                  <a:srgbClr val="FF0000"/>
                </a:solidFill>
                <a:latin typeface="Shivaji05"/>
              </a:rPr>
              <a:t>  </a:t>
            </a:r>
            <a:r>
              <a:rPr lang="en-US" sz="2400" b="1" dirty="0">
                <a:solidFill>
                  <a:srgbClr val="0000FF"/>
                </a:solidFill>
                <a:latin typeface="Shivaji05"/>
              </a:rPr>
              <a:t>“</a:t>
            </a:r>
            <a:r>
              <a:rPr lang="en-US" sz="2400" b="1" dirty="0" err="1">
                <a:solidFill>
                  <a:srgbClr val="0000FF"/>
                </a:solidFill>
                <a:latin typeface="Shivaji05"/>
              </a:rPr>
              <a:t>Aaiqa</a:t>
            </a:r>
            <a:r>
              <a:rPr lang="en-US" sz="2400" b="1" dirty="0">
                <a:solidFill>
                  <a:srgbClr val="0000FF"/>
                </a:solidFill>
                <a:latin typeface="Shivaji05"/>
              </a:rPr>
              <a:t>-k </a:t>
            </a:r>
            <a:r>
              <a:rPr lang="en-US" sz="2400" b="1" dirty="0" err="1">
                <a:solidFill>
                  <a:srgbClr val="0000FF"/>
                </a:solidFill>
                <a:latin typeface="Shivaji05"/>
              </a:rPr>
              <a:t>QaaorNaacaI</a:t>
            </a:r>
            <a:r>
              <a:rPr lang="en-US" sz="2400" b="1" dirty="0">
                <a:solidFill>
                  <a:srgbClr val="0000FF"/>
                </a:solidFill>
                <a:latin typeface="Shivaji05"/>
              </a:rPr>
              <a:t> ]</a:t>
            </a:r>
            <a:r>
              <a:rPr lang="en-US" sz="2400" b="1" dirty="0" err="1">
                <a:solidFill>
                  <a:srgbClr val="0000FF"/>
                </a:solidFill>
                <a:latin typeface="Shivaji05"/>
              </a:rPr>
              <a:t>i_YTo</a:t>
            </a:r>
            <a:r>
              <a:rPr lang="en-US" sz="2400" b="1" dirty="0">
                <a:solidFill>
                  <a:srgbClr val="0000FF"/>
                </a:solidFill>
                <a:latin typeface="Shivaji05"/>
              </a:rPr>
              <a:t> </a:t>
            </a:r>
            <a:r>
              <a:rPr lang="en-US" sz="2400" b="1" dirty="0" err="1">
                <a:solidFill>
                  <a:srgbClr val="0000FF"/>
                </a:solidFill>
                <a:latin typeface="Shivaji05"/>
              </a:rPr>
              <a:t>gaazNyaacyaa</a:t>
            </a:r>
            <a:r>
              <a:rPr lang="en-US" sz="2400" b="1" dirty="0">
                <a:solidFill>
                  <a:srgbClr val="0000FF"/>
                </a:solidFill>
                <a:latin typeface="Shivaji05"/>
              </a:rPr>
              <a:t> ]_</a:t>
            </a:r>
            <a:r>
              <a:rPr lang="en-US" sz="2400" b="1" dirty="0" err="1">
                <a:solidFill>
                  <a:srgbClr val="0000FF"/>
                </a:solidFill>
                <a:latin typeface="Shivaji05"/>
              </a:rPr>
              <a:t>oSaanao</a:t>
            </a:r>
            <a:r>
              <a:rPr lang="en-US" sz="2400" b="1" dirty="0">
                <a:solidFill>
                  <a:srgbClr val="0000FF"/>
                </a:solidFill>
                <a:latin typeface="Shivaji05"/>
              </a:rPr>
              <a:t> </a:t>
            </a:r>
            <a:r>
              <a:rPr lang="en-US" sz="2400" b="1" dirty="0" err="1">
                <a:solidFill>
                  <a:srgbClr val="0000FF"/>
                </a:solidFill>
                <a:latin typeface="Shivaji05"/>
              </a:rPr>
              <a:t>pOSaacyaa</a:t>
            </a:r>
            <a:r>
              <a:rPr lang="en-US" sz="2400" b="1" dirty="0">
                <a:solidFill>
                  <a:srgbClr val="0000FF"/>
                </a:solidFill>
                <a:latin typeface="Shivaji05"/>
              </a:rPr>
              <a:t> </a:t>
            </a:r>
            <a:r>
              <a:rPr lang="en-US" sz="2400" b="1" dirty="0" err="1">
                <a:solidFill>
                  <a:srgbClr val="0000FF"/>
                </a:solidFill>
                <a:latin typeface="Shivaji05"/>
              </a:rPr>
              <a:t>purvazyaavar</a:t>
            </a:r>
            <a:r>
              <a:rPr lang="en-US" sz="2400" b="1" dirty="0">
                <a:solidFill>
                  <a:srgbClr val="0000FF"/>
                </a:solidFill>
                <a:latin typeface="Shivaji05"/>
              </a:rPr>
              <a:t> </a:t>
            </a:r>
            <a:r>
              <a:rPr lang="en-US" sz="2400" b="1" dirty="0" err="1">
                <a:solidFill>
                  <a:srgbClr val="0000FF"/>
                </a:solidFill>
                <a:latin typeface="Shivaji05"/>
              </a:rPr>
              <a:t>inayaM~Na</a:t>
            </a:r>
            <a:r>
              <a:rPr lang="en-US" sz="2400" b="1" dirty="0">
                <a:solidFill>
                  <a:srgbClr val="0000FF"/>
                </a:solidFill>
                <a:latin typeface="Shivaji05"/>
              </a:rPr>
              <a:t> </a:t>
            </a:r>
            <a:r>
              <a:rPr lang="en-US" sz="2400" b="1" dirty="0" err="1">
                <a:solidFill>
                  <a:srgbClr val="0000FF"/>
                </a:solidFill>
                <a:latin typeface="Shivaji05"/>
              </a:rPr>
              <a:t>zovaNyaasaazI</a:t>
            </a:r>
            <a:r>
              <a:rPr lang="en-US" sz="2400" b="1" dirty="0">
                <a:solidFill>
                  <a:srgbClr val="0000FF"/>
                </a:solidFill>
                <a:latin typeface="Shivaji05"/>
              </a:rPr>
              <a:t> </a:t>
            </a:r>
            <a:r>
              <a:rPr lang="en-US" sz="2400" b="1" dirty="0" err="1">
                <a:solidFill>
                  <a:srgbClr val="0000FF"/>
                </a:solidFill>
                <a:latin typeface="Shivaji05"/>
              </a:rPr>
              <a:t>maQyavatI</a:t>
            </a:r>
            <a:r>
              <a:rPr lang="en-US" sz="2400" b="1" dirty="0">
                <a:solidFill>
                  <a:srgbClr val="0000FF"/>
                </a:solidFill>
                <a:latin typeface="Shivaji05"/>
              </a:rPr>
              <a:t>- </a:t>
            </a:r>
            <a:r>
              <a:rPr lang="en-US" sz="2400" b="1" dirty="0" err="1">
                <a:solidFill>
                  <a:srgbClr val="0000FF"/>
                </a:solidFill>
                <a:latin typeface="Shivaji05"/>
              </a:rPr>
              <a:t>ba^Mkonao</a:t>
            </a:r>
            <a:r>
              <a:rPr lang="en-US" sz="2400" b="1" dirty="0">
                <a:solidFill>
                  <a:srgbClr val="0000FF"/>
                </a:solidFill>
                <a:latin typeface="Shivaji05"/>
              </a:rPr>
              <a:t> </a:t>
            </a:r>
            <a:r>
              <a:rPr lang="en-US" sz="2400" b="1" dirty="0" err="1">
                <a:solidFill>
                  <a:srgbClr val="0000FF"/>
                </a:solidFill>
                <a:latin typeface="Shivaji05"/>
              </a:rPr>
              <a:t>svaIkarlaolao</a:t>
            </a:r>
            <a:r>
              <a:rPr lang="en-US" sz="2400" b="1" dirty="0">
                <a:solidFill>
                  <a:srgbClr val="0000FF"/>
                </a:solidFill>
                <a:latin typeface="Shivaji05"/>
              </a:rPr>
              <a:t> </a:t>
            </a:r>
            <a:r>
              <a:rPr lang="en-US" sz="2400" b="1" dirty="0" err="1">
                <a:solidFill>
                  <a:srgbClr val="0000FF"/>
                </a:solidFill>
                <a:latin typeface="Shivaji05"/>
              </a:rPr>
              <a:t>QaaorNa</a:t>
            </a:r>
            <a:r>
              <a:rPr lang="en-US" sz="2400" b="1" dirty="0">
                <a:solidFill>
                  <a:srgbClr val="0000FF"/>
                </a:solidFill>
                <a:latin typeface="Shivaji05"/>
              </a:rPr>
              <a:t> </a:t>
            </a:r>
            <a:r>
              <a:rPr lang="en-US" sz="2400" b="1" dirty="0" err="1">
                <a:solidFill>
                  <a:srgbClr val="0000FF"/>
                </a:solidFill>
                <a:latin typeface="Shivaji05"/>
              </a:rPr>
              <a:t>mhNajao</a:t>
            </a:r>
            <a:r>
              <a:rPr lang="en-US" sz="2400" b="1" dirty="0">
                <a:solidFill>
                  <a:srgbClr val="0000FF"/>
                </a:solidFill>
                <a:latin typeface="Shivaji05"/>
              </a:rPr>
              <a:t> </a:t>
            </a:r>
            <a:r>
              <a:rPr lang="en-US" sz="2400" b="1" dirty="0" err="1">
                <a:solidFill>
                  <a:srgbClr val="0000FF"/>
                </a:solidFill>
                <a:latin typeface="Shivaji05"/>
              </a:rPr>
              <a:t>calanaivaYayak</a:t>
            </a:r>
            <a:r>
              <a:rPr lang="en-US" sz="2400" b="1" dirty="0">
                <a:solidFill>
                  <a:srgbClr val="0000FF"/>
                </a:solidFill>
                <a:latin typeface="Shivaji05"/>
              </a:rPr>
              <a:t> </a:t>
            </a:r>
            <a:r>
              <a:rPr lang="en-US" sz="2400" b="1" dirty="0" err="1">
                <a:solidFill>
                  <a:srgbClr val="0000FF"/>
                </a:solidFill>
                <a:latin typeface="Shivaji05"/>
              </a:rPr>
              <a:t>QaaorNa</a:t>
            </a:r>
            <a:r>
              <a:rPr lang="en-US" sz="2400" b="1" dirty="0">
                <a:solidFill>
                  <a:srgbClr val="0000FF"/>
                </a:solidFill>
                <a:latin typeface="Shivaji05"/>
              </a:rPr>
              <a:t> </a:t>
            </a:r>
            <a:r>
              <a:rPr lang="en-US" sz="2400" b="1" dirty="0" err="1">
                <a:solidFill>
                  <a:srgbClr val="0000FF"/>
                </a:solidFill>
                <a:latin typeface="Shivaji05"/>
              </a:rPr>
              <a:t>haoya</a:t>
            </a:r>
            <a:r>
              <a:rPr lang="en-US" sz="2400" b="1" dirty="0">
                <a:solidFill>
                  <a:srgbClr val="0000FF"/>
                </a:solidFill>
                <a:latin typeface="Shivaji05"/>
              </a:rPr>
              <a:t>.”</a:t>
            </a:r>
          </a:p>
          <a:p>
            <a:pPr>
              <a:buNone/>
            </a:pPr>
            <a:r>
              <a:rPr lang="en-US" sz="2400" b="1" dirty="0">
                <a:solidFill>
                  <a:srgbClr val="FF0000"/>
                </a:solidFill>
                <a:latin typeface="Shivaji05"/>
              </a:rPr>
              <a:t>2 </a:t>
            </a:r>
            <a:r>
              <a:rPr lang="en-US" sz="2400" b="1" dirty="0" err="1">
                <a:solidFill>
                  <a:srgbClr val="FF0000"/>
                </a:solidFill>
                <a:latin typeface="Shivaji05"/>
              </a:rPr>
              <a:t>p`a.koMT</a:t>
            </a:r>
            <a:r>
              <a:rPr lang="en-US" sz="2400" b="1" dirty="0">
                <a:solidFill>
                  <a:srgbClr val="FF0000"/>
                </a:solidFill>
                <a:latin typeface="Shivaji05"/>
              </a:rPr>
              <a:t>  </a:t>
            </a:r>
            <a:r>
              <a:rPr lang="en-US" sz="2400" b="1" dirty="0">
                <a:solidFill>
                  <a:srgbClr val="0000FF"/>
                </a:solidFill>
                <a:latin typeface="Shivaji05"/>
              </a:rPr>
              <a:t>“ </a:t>
            </a:r>
            <a:r>
              <a:rPr lang="en-US" sz="2400" b="1" dirty="0" err="1">
                <a:solidFill>
                  <a:srgbClr val="0000FF"/>
                </a:solidFill>
                <a:latin typeface="Shivaji05"/>
              </a:rPr>
              <a:t>doSaat</a:t>
            </a:r>
            <a:r>
              <a:rPr lang="en-US" sz="2400" b="1" dirty="0">
                <a:solidFill>
                  <a:srgbClr val="0000FF"/>
                </a:solidFill>
                <a:latin typeface="Shivaji05"/>
              </a:rPr>
              <a:t> </a:t>
            </a:r>
            <a:r>
              <a:rPr lang="en-US" sz="2400" b="1" dirty="0" err="1">
                <a:solidFill>
                  <a:srgbClr val="0000FF"/>
                </a:solidFill>
                <a:latin typeface="Shivaji05"/>
              </a:rPr>
              <a:t>pUNa</a:t>
            </a:r>
            <a:r>
              <a:rPr lang="en-US" sz="2400" b="1" dirty="0">
                <a:solidFill>
                  <a:srgbClr val="0000FF"/>
                </a:solidFill>
                <a:latin typeface="Shivaji05"/>
              </a:rPr>
              <a:t>- </a:t>
            </a:r>
            <a:r>
              <a:rPr lang="en-US" sz="2400" b="1" dirty="0" err="1">
                <a:solidFill>
                  <a:srgbClr val="0000FF"/>
                </a:solidFill>
                <a:latin typeface="Shivaji05"/>
              </a:rPr>
              <a:t>raojagaar</a:t>
            </a:r>
            <a:r>
              <a:rPr lang="en-US" sz="2400" b="1" dirty="0">
                <a:solidFill>
                  <a:srgbClr val="0000FF"/>
                </a:solidFill>
                <a:latin typeface="Shivaji05"/>
              </a:rPr>
              <a:t> </a:t>
            </a:r>
            <a:r>
              <a:rPr lang="en-US" sz="2400" b="1" dirty="0" err="1">
                <a:solidFill>
                  <a:srgbClr val="0000FF"/>
                </a:solidFill>
                <a:latin typeface="Shivaji05"/>
              </a:rPr>
              <a:t>p`sqaaipt</a:t>
            </a:r>
            <a:r>
              <a:rPr lang="en-US" sz="2400" b="1" dirty="0">
                <a:solidFill>
                  <a:srgbClr val="0000FF"/>
                </a:solidFill>
                <a:latin typeface="Shivaji05"/>
              </a:rPr>
              <a:t> </a:t>
            </a:r>
            <a:r>
              <a:rPr lang="en-US" sz="2400" b="1" dirty="0" err="1">
                <a:solidFill>
                  <a:srgbClr val="0000FF"/>
                </a:solidFill>
                <a:latin typeface="Shivaji05"/>
              </a:rPr>
              <a:t>krNyaacyaa</a:t>
            </a:r>
            <a:r>
              <a:rPr lang="en-US" sz="2400" b="1" dirty="0">
                <a:solidFill>
                  <a:srgbClr val="0000FF"/>
                </a:solidFill>
                <a:latin typeface="Shivaji05"/>
              </a:rPr>
              <a:t> ]_</a:t>
            </a:r>
            <a:r>
              <a:rPr lang="en-US" sz="2400" b="1" dirty="0" err="1">
                <a:solidFill>
                  <a:srgbClr val="0000FF"/>
                </a:solidFill>
                <a:latin typeface="Shivaji05"/>
              </a:rPr>
              <a:t>oSaanao</a:t>
            </a:r>
            <a:r>
              <a:rPr lang="en-US" sz="2400" b="1" dirty="0">
                <a:solidFill>
                  <a:srgbClr val="0000FF"/>
                </a:solidFill>
                <a:latin typeface="Shivaji05"/>
              </a:rPr>
              <a:t> </a:t>
            </a:r>
            <a:r>
              <a:rPr lang="en-US" sz="2400" b="1" dirty="0" err="1">
                <a:solidFill>
                  <a:srgbClr val="0000FF"/>
                </a:solidFill>
                <a:latin typeface="Shivaji05"/>
              </a:rPr>
              <a:t>vyavaharatIla</a:t>
            </a:r>
            <a:r>
              <a:rPr lang="en-US" sz="2400" b="1" dirty="0">
                <a:solidFill>
                  <a:srgbClr val="0000FF"/>
                </a:solidFill>
                <a:latin typeface="Shivaji05"/>
              </a:rPr>
              <a:t> </a:t>
            </a:r>
            <a:r>
              <a:rPr lang="en-US" sz="2400" b="1" dirty="0" err="1">
                <a:solidFill>
                  <a:srgbClr val="0000FF"/>
                </a:solidFill>
                <a:latin typeface="Shivaji05"/>
              </a:rPr>
              <a:t>pOSaacyaa</a:t>
            </a:r>
            <a:r>
              <a:rPr lang="en-US" sz="2400" b="1" dirty="0">
                <a:solidFill>
                  <a:srgbClr val="0000FF"/>
                </a:solidFill>
                <a:latin typeface="Shivaji05"/>
              </a:rPr>
              <a:t> </a:t>
            </a:r>
            <a:r>
              <a:rPr lang="en-US" sz="2400" b="1" dirty="0" err="1">
                <a:solidFill>
                  <a:srgbClr val="0000FF"/>
                </a:solidFill>
                <a:latin typeface="Shivaji05"/>
              </a:rPr>
              <a:t>purvazyaacaa</a:t>
            </a:r>
            <a:r>
              <a:rPr lang="en-US" sz="2400" b="1" dirty="0">
                <a:solidFill>
                  <a:srgbClr val="0000FF"/>
                </a:solidFill>
                <a:latin typeface="Shivaji05"/>
              </a:rPr>
              <a:t> </a:t>
            </a:r>
            <a:r>
              <a:rPr lang="en-US" sz="2400" b="1" dirty="0" err="1">
                <a:solidFill>
                  <a:srgbClr val="0000FF"/>
                </a:solidFill>
                <a:latin typeface="Shivaji05"/>
              </a:rPr>
              <a:t>ivastar</a:t>
            </a:r>
            <a:r>
              <a:rPr lang="en-US" sz="2400" b="1" dirty="0">
                <a:solidFill>
                  <a:srgbClr val="0000FF"/>
                </a:solidFill>
                <a:latin typeface="Shivaji05"/>
              </a:rPr>
              <a:t> </a:t>
            </a:r>
            <a:r>
              <a:rPr lang="en-US" sz="2400" b="1" dirty="0" err="1">
                <a:solidFill>
                  <a:srgbClr val="0000FF"/>
                </a:solidFill>
                <a:latin typeface="Shivaji05"/>
              </a:rPr>
              <a:t>AaiNa</a:t>
            </a:r>
            <a:r>
              <a:rPr lang="en-US" sz="2400" b="1" dirty="0">
                <a:solidFill>
                  <a:srgbClr val="0000FF"/>
                </a:solidFill>
                <a:latin typeface="Shivaji05"/>
              </a:rPr>
              <a:t> </a:t>
            </a:r>
            <a:r>
              <a:rPr lang="en-US" sz="2400" b="1" dirty="0" err="1">
                <a:solidFill>
                  <a:srgbClr val="0000FF"/>
                </a:solidFill>
                <a:latin typeface="Shivaji05"/>
              </a:rPr>
              <a:t>saMkaoca</a:t>
            </a:r>
            <a:r>
              <a:rPr lang="en-US" sz="2400" b="1" dirty="0">
                <a:solidFill>
                  <a:srgbClr val="0000FF"/>
                </a:solidFill>
                <a:latin typeface="Shivaji05"/>
              </a:rPr>
              <a:t> </a:t>
            </a:r>
            <a:r>
              <a:rPr lang="en-US" sz="2400" b="1" dirty="0" err="1">
                <a:solidFill>
                  <a:srgbClr val="0000FF"/>
                </a:solidFill>
                <a:latin typeface="Shivaji05"/>
              </a:rPr>
              <a:t>krNao</a:t>
            </a:r>
            <a:r>
              <a:rPr lang="en-US" sz="2400" b="1" dirty="0">
                <a:solidFill>
                  <a:srgbClr val="0000FF"/>
                </a:solidFill>
                <a:latin typeface="Shivaji05"/>
              </a:rPr>
              <a:t> </a:t>
            </a:r>
            <a:r>
              <a:rPr lang="en-US" sz="2400" b="1" dirty="0" err="1">
                <a:solidFill>
                  <a:srgbClr val="0000FF"/>
                </a:solidFill>
                <a:latin typeface="Shivaji05"/>
              </a:rPr>
              <a:t>mhNajao</a:t>
            </a:r>
            <a:r>
              <a:rPr lang="en-US" sz="2400" b="1" dirty="0">
                <a:solidFill>
                  <a:srgbClr val="0000FF"/>
                </a:solidFill>
                <a:latin typeface="Shivaji05"/>
              </a:rPr>
              <a:t> </a:t>
            </a:r>
            <a:r>
              <a:rPr lang="en-US" sz="2400" b="1" dirty="0" err="1">
                <a:solidFill>
                  <a:srgbClr val="0000FF"/>
                </a:solidFill>
                <a:latin typeface="Shivaji05"/>
              </a:rPr>
              <a:t>calanaivaYayak</a:t>
            </a:r>
            <a:r>
              <a:rPr lang="en-US" sz="2400" b="1" dirty="0">
                <a:solidFill>
                  <a:srgbClr val="0000FF"/>
                </a:solidFill>
                <a:latin typeface="Shivaji05"/>
              </a:rPr>
              <a:t> </a:t>
            </a:r>
            <a:r>
              <a:rPr lang="en-US" sz="2400" b="1" dirty="0" err="1">
                <a:solidFill>
                  <a:srgbClr val="0000FF"/>
                </a:solidFill>
                <a:latin typeface="Shivaji05"/>
              </a:rPr>
              <a:t>QaaorNa</a:t>
            </a:r>
            <a:r>
              <a:rPr lang="en-US" sz="2400" b="1" dirty="0">
                <a:solidFill>
                  <a:srgbClr val="0000FF"/>
                </a:solidFill>
                <a:latin typeface="Shivaji05"/>
              </a:rPr>
              <a:t> </a:t>
            </a:r>
            <a:r>
              <a:rPr lang="en-US" sz="2400" b="1" dirty="0" err="1">
                <a:solidFill>
                  <a:srgbClr val="0000FF"/>
                </a:solidFill>
                <a:latin typeface="Shivaji05"/>
              </a:rPr>
              <a:t>haoya</a:t>
            </a:r>
            <a:r>
              <a:rPr lang="en-US" sz="2400" b="1" dirty="0">
                <a:solidFill>
                  <a:srgbClr val="0000FF"/>
                </a:solidFill>
                <a:latin typeface="Shivaji05"/>
              </a:rPr>
              <a:t>.”</a:t>
            </a:r>
          </a:p>
          <a:p>
            <a:pPr>
              <a:buNone/>
            </a:pPr>
            <a:r>
              <a:rPr lang="en-US" sz="2400" b="1" dirty="0">
                <a:solidFill>
                  <a:srgbClr val="FF0000"/>
                </a:solidFill>
                <a:latin typeface="Shivaji05"/>
              </a:rPr>
              <a:t>3.p`a. </a:t>
            </a:r>
            <a:r>
              <a:rPr lang="en-US" sz="2400" b="1" dirty="0" err="1">
                <a:solidFill>
                  <a:srgbClr val="FF0000"/>
                </a:solidFill>
                <a:latin typeface="Shivaji05"/>
              </a:rPr>
              <a:t>jaI.ko.Saa</a:t>
            </a:r>
            <a:r>
              <a:rPr lang="en-US" sz="2400" b="1" dirty="0">
                <a:solidFill>
                  <a:srgbClr val="FF0000"/>
                </a:solidFill>
                <a:latin typeface="Shivaji05"/>
              </a:rPr>
              <a:t>^. </a:t>
            </a:r>
            <a:r>
              <a:rPr lang="en-US" sz="2400" b="1" dirty="0">
                <a:solidFill>
                  <a:srgbClr val="0000FF"/>
                </a:solidFill>
                <a:latin typeface="Shivaji05"/>
              </a:rPr>
              <a:t>“ </a:t>
            </a:r>
            <a:r>
              <a:rPr lang="en-US" sz="2400" b="1" dirty="0" err="1">
                <a:solidFill>
                  <a:srgbClr val="0000FF"/>
                </a:solidFill>
                <a:latin typeface="Shivaji05"/>
              </a:rPr>
              <a:t>pOSaacao</a:t>
            </a:r>
            <a:r>
              <a:rPr lang="en-US" sz="2400" b="1" dirty="0">
                <a:solidFill>
                  <a:srgbClr val="0000FF"/>
                </a:solidFill>
                <a:latin typeface="Shivaji05"/>
              </a:rPr>
              <a:t> </a:t>
            </a:r>
            <a:r>
              <a:rPr lang="en-US" sz="2400" b="1" dirty="0" err="1">
                <a:solidFill>
                  <a:srgbClr val="0000FF"/>
                </a:solidFill>
                <a:latin typeface="Shivaji05"/>
              </a:rPr>
              <a:t>pirmaaNa</a:t>
            </a:r>
            <a:r>
              <a:rPr lang="en-US" sz="2400" b="1" dirty="0">
                <a:solidFill>
                  <a:srgbClr val="0000FF"/>
                </a:solidFill>
                <a:latin typeface="Shivaji05"/>
              </a:rPr>
              <a:t> </a:t>
            </a:r>
            <a:r>
              <a:rPr lang="en-US" sz="2400" b="1" dirty="0" err="1">
                <a:solidFill>
                  <a:srgbClr val="0000FF"/>
                </a:solidFill>
                <a:latin typeface="Shivaji05"/>
              </a:rPr>
              <a:t>pOSaacaI</a:t>
            </a:r>
            <a:r>
              <a:rPr lang="en-US" sz="2400" b="1" dirty="0">
                <a:solidFill>
                  <a:srgbClr val="0000FF"/>
                </a:solidFill>
                <a:latin typeface="Shivaji05"/>
              </a:rPr>
              <a:t> ]</a:t>
            </a:r>
            <a:r>
              <a:rPr lang="en-US" sz="2400" b="1" dirty="0" err="1">
                <a:solidFill>
                  <a:srgbClr val="0000FF"/>
                </a:solidFill>
                <a:latin typeface="Shivaji05"/>
              </a:rPr>
              <a:t>plabQata</a:t>
            </a:r>
            <a:r>
              <a:rPr lang="en-US" sz="2400" b="1" dirty="0">
                <a:solidFill>
                  <a:srgbClr val="0000FF"/>
                </a:solidFill>
                <a:latin typeface="Shivaji05"/>
              </a:rPr>
              <a:t> </a:t>
            </a:r>
            <a:r>
              <a:rPr lang="en-US" sz="2400" b="1" dirty="0" err="1">
                <a:solidFill>
                  <a:srgbClr val="0000FF"/>
                </a:solidFill>
                <a:latin typeface="Shivaji05"/>
              </a:rPr>
              <a:t>ikMvaa</a:t>
            </a:r>
            <a:r>
              <a:rPr lang="en-US" sz="2400" b="1" dirty="0">
                <a:solidFill>
                  <a:srgbClr val="0000FF"/>
                </a:solidFill>
                <a:latin typeface="Shivaji05"/>
              </a:rPr>
              <a:t> </a:t>
            </a:r>
            <a:r>
              <a:rPr lang="en-US" sz="2400" b="1" dirty="0" err="1">
                <a:solidFill>
                  <a:srgbClr val="0000FF"/>
                </a:solidFill>
                <a:latin typeface="Shivaji05"/>
              </a:rPr>
              <a:t>pOSaacaa</a:t>
            </a:r>
            <a:r>
              <a:rPr lang="en-US" sz="2400" b="1" dirty="0">
                <a:solidFill>
                  <a:srgbClr val="0000FF"/>
                </a:solidFill>
                <a:latin typeface="Shivaji05"/>
              </a:rPr>
              <a:t> </a:t>
            </a:r>
            <a:r>
              <a:rPr lang="en-US" sz="2400" b="1" dirty="0" err="1">
                <a:solidFill>
                  <a:srgbClr val="0000FF"/>
                </a:solidFill>
                <a:latin typeface="Shivaji05"/>
              </a:rPr>
              <a:t>Kca</a:t>
            </a:r>
            <a:r>
              <a:rPr lang="en-US" sz="2400" b="1" dirty="0">
                <a:solidFill>
                  <a:srgbClr val="0000FF"/>
                </a:solidFill>
                <a:latin typeface="Shivaji05"/>
              </a:rPr>
              <a:t>- </a:t>
            </a:r>
            <a:r>
              <a:rPr lang="en-US" sz="2400" b="1" dirty="0" err="1">
                <a:solidFill>
                  <a:srgbClr val="0000FF"/>
                </a:solidFill>
                <a:latin typeface="Shivaji05"/>
              </a:rPr>
              <a:t>yaamaQyao</a:t>
            </a:r>
            <a:r>
              <a:rPr lang="en-US" sz="2400" b="1" dirty="0">
                <a:solidFill>
                  <a:srgbClr val="0000FF"/>
                </a:solidFill>
                <a:latin typeface="Shivaji05"/>
              </a:rPr>
              <a:t> </a:t>
            </a:r>
            <a:r>
              <a:rPr lang="en-US" sz="2400" b="1" dirty="0" err="1">
                <a:solidFill>
                  <a:srgbClr val="0000FF"/>
                </a:solidFill>
                <a:latin typeface="Shivaji05"/>
              </a:rPr>
              <a:t>badla</a:t>
            </a:r>
            <a:r>
              <a:rPr lang="en-US" sz="2400" b="1" dirty="0">
                <a:solidFill>
                  <a:srgbClr val="0000FF"/>
                </a:solidFill>
                <a:latin typeface="Shivaji05"/>
              </a:rPr>
              <a:t> </a:t>
            </a:r>
            <a:r>
              <a:rPr lang="en-US" sz="2400" b="1" dirty="0" err="1">
                <a:solidFill>
                  <a:srgbClr val="0000FF"/>
                </a:solidFill>
                <a:latin typeface="Shivaji05"/>
              </a:rPr>
              <a:t>krNyaasaazI</a:t>
            </a:r>
            <a:r>
              <a:rPr lang="en-US" sz="2400" b="1" dirty="0">
                <a:solidFill>
                  <a:srgbClr val="0000FF"/>
                </a:solidFill>
                <a:latin typeface="Shivaji05"/>
              </a:rPr>
              <a:t> </a:t>
            </a:r>
            <a:r>
              <a:rPr lang="en-US" sz="2400" b="1" dirty="0" err="1">
                <a:solidFill>
                  <a:srgbClr val="0000FF"/>
                </a:solidFill>
                <a:latin typeface="Shivaji05"/>
              </a:rPr>
              <a:t>calanaivaYayak</a:t>
            </a:r>
            <a:r>
              <a:rPr lang="en-US" sz="2400" b="1" dirty="0">
                <a:solidFill>
                  <a:srgbClr val="0000FF"/>
                </a:solidFill>
                <a:latin typeface="Shivaji05"/>
              </a:rPr>
              <a:t> </a:t>
            </a:r>
            <a:r>
              <a:rPr lang="en-US" sz="2400" b="1" dirty="0" err="1">
                <a:solidFill>
                  <a:srgbClr val="0000FF"/>
                </a:solidFill>
                <a:latin typeface="Shivaji05"/>
              </a:rPr>
              <a:t>p`aiQakrNaanao</a:t>
            </a:r>
            <a:r>
              <a:rPr lang="en-US" sz="2400" b="1" dirty="0">
                <a:solidFill>
                  <a:srgbClr val="0000FF"/>
                </a:solidFill>
                <a:latin typeface="Shivaji05"/>
              </a:rPr>
              <a:t> </a:t>
            </a:r>
            <a:r>
              <a:rPr lang="en-US" sz="2400" b="1" dirty="0" err="1">
                <a:solidFill>
                  <a:srgbClr val="0000FF"/>
                </a:solidFill>
                <a:latin typeface="Shivaji05"/>
              </a:rPr>
              <a:t>jaaNaIvapUva</a:t>
            </a:r>
            <a:r>
              <a:rPr lang="en-US" sz="2400" b="1" dirty="0">
                <a:solidFill>
                  <a:srgbClr val="0000FF"/>
                </a:solidFill>
                <a:latin typeface="Shivaji05"/>
              </a:rPr>
              <a:t>-k </a:t>
            </a:r>
            <a:r>
              <a:rPr lang="en-US" sz="2400" b="1" dirty="0" err="1">
                <a:solidFill>
                  <a:srgbClr val="0000FF"/>
                </a:solidFill>
                <a:latin typeface="Shivaji05"/>
              </a:rPr>
              <a:t>kolaolaI</a:t>
            </a:r>
            <a:r>
              <a:rPr lang="en-US" sz="2400" b="1" dirty="0">
                <a:solidFill>
                  <a:srgbClr val="0000FF"/>
                </a:solidFill>
                <a:latin typeface="Shivaji05"/>
              </a:rPr>
              <a:t> </a:t>
            </a:r>
            <a:r>
              <a:rPr lang="en-US" sz="2400" b="1" dirty="0" err="1">
                <a:solidFill>
                  <a:srgbClr val="0000FF"/>
                </a:solidFill>
                <a:latin typeface="Shivaji05"/>
              </a:rPr>
              <a:t>kRtI</a:t>
            </a:r>
            <a:r>
              <a:rPr lang="en-US" sz="2400" b="1" dirty="0">
                <a:solidFill>
                  <a:srgbClr val="0000FF"/>
                </a:solidFill>
                <a:latin typeface="Shivaji05"/>
              </a:rPr>
              <a:t> </a:t>
            </a:r>
            <a:r>
              <a:rPr lang="en-US" sz="2400" b="1" dirty="0" err="1">
                <a:solidFill>
                  <a:srgbClr val="0000FF"/>
                </a:solidFill>
                <a:latin typeface="Shivaji05"/>
              </a:rPr>
              <a:t>mhNajao</a:t>
            </a:r>
            <a:r>
              <a:rPr lang="en-US" sz="2400" b="1" dirty="0">
                <a:solidFill>
                  <a:srgbClr val="0000FF"/>
                </a:solidFill>
                <a:latin typeface="Shivaji05"/>
              </a:rPr>
              <a:t> </a:t>
            </a:r>
            <a:r>
              <a:rPr lang="en-US" sz="2400" b="1" dirty="0" err="1">
                <a:solidFill>
                  <a:srgbClr val="0000FF"/>
                </a:solidFill>
                <a:latin typeface="Shivaji05"/>
              </a:rPr>
              <a:t>calanaivaYayak</a:t>
            </a:r>
            <a:r>
              <a:rPr lang="en-US" sz="2400" b="1" dirty="0">
                <a:solidFill>
                  <a:srgbClr val="0000FF"/>
                </a:solidFill>
                <a:latin typeface="Shivaji05"/>
              </a:rPr>
              <a:t> </a:t>
            </a:r>
            <a:r>
              <a:rPr lang="en-US" sz="2400" b="1" dirty="0" err="1">
                <a:solidFill>
                  <a:srgbClr val="0000FF"/>
                </a:solidFill>
                <a:latin typeface="Shivaji05"/>
              </a:rPr>
              <a:t>QaaorNa</a:t>
            </a:r>
            <a:r>
              <a:rPr lang="en-US" sz="2400" b="1" dirty="0">
                <a:solidFill>
                  <a:srgbClr val="0000FF"/>
                </a:solidFill>
                <a:latin typeface="Shivaji05"/>
              </a:rPr>
              <a:t> </a:t>
            </a:r>
            <a:r>
              <a:rPr lang="en-US" sz="2400" b="1" dirty="0" err="1">
                <a:solidFill>
                  <a:srgbClr val="0000FF"/>
                </a:solidFill>
                <a:latin typeface="Shivaji05"/>
              </a:rPr>
              <a:t>haoya</a:t>
            </a:r>
            <a:r>
              <a:rPr lang="en-US" sz="2400" b="1" dirty="0">
                <a:solidFill>
                  <a:srgbClr val="0000FF"/>
                </a:solidFill>
                <a:latin typeface="Shivaji05"/>
              </a:rPr>
              <a:t>.” </a:t>
            </a:r>
          </a:p>
          <a:p>
            <a:pPr>
              <a:buNone/>
            </a:pPr>
            <a:r>
              <a:rPr lang="en-US" sz="2400" b="1" dirty="0">
                <a:solidFill>
                  <a:srgbClr val="FF0000"/>
                </a:solidFill>
                <a:latin typeface="Shivaji05"/>
              </a:rPr>
              <a:t>4. </a:t>
            </a:r>
            <a:r>
              <a:rPr lang="en-US" sz="2400" b="1" dirty="0" err="1">
                <a:solidFill>
                  <a:srgbClr val="FF0000"/>
                </a:solidFill>
                <a:latin typeface="Shivaji05"/>
              </a:rPr>
              <a:t>p`a.ra</a:t>
            </a:r>
            <a:r>
              <a:rPr lang="en-US" sz="2400" b="1" dirty="0">
                <a:solidFill>
                  <a:srgbClr val="FF0000"/>
                </a:solidFill>
                <a:latin typeface="Shivaji05"/>
              </a:rPr>
              <a:t>[-</a:t>
            </a:r>
            <a:r>
              <a:rPr lang="en-US" sz="2400" b="1" dirty="0" err="1">
                <a:solidFill>
                  <a:srgbClr val="FF0000"/>
                </a:solidFill>
                <a:latin typeface="Shivaji05"/>
              </a:rPr>
              <a:t>Tsa</a:t>
            </a:r>
            <a:r>
              <a:rPr lang="en-US" sz="2400" b="1" dirty="0">
                <a:solidFill>
                  <a:srgbClr val="FF0000"/>
                </a:solidFill>
                <a:latin typeface="Shivaji05"/>
              </a:rPr>
              <a:t>\</a:t>
            </a:r>
            <a:r>
              <a:rPr lang="en-US" sz="2400" b="1" dirty="0" err="1">
                <a:solidFill>
                  <a:srgbClr val="FF0000"/>
                </a:solidFill>
                <a:latin typeface="Shivaji05"/>
              </a:rPr>
              <a:t>mana</a:t>
            </a:r>
            <a:r>
              <a:rPr lang="en-US" sz="2400" b="1" dirty="0">
                <a:solidFill>
                  <a:srgbClr val="FF0000"/>
                </a:solidFill>
                <a:latin typeface="Shivaji05"/>
              </a:rPr>
              <a:t> </a:t>
            </a:r>
            <a:r>
              <a:rPr lang="en-US" sz="2400" b="1" dirty="0">
                <a:solidFill>
                  <a:srgbClr val="0000FF"/>
                </a:solidFill>
                <a:latin typeface="Shivaji05"/>
              </a:rPr>
              <a:t>“</a:t>
            </a:r>
            <a:r>
              <a:rPr lang="en-US" sz="2400" b="1" dirty="0" err="1">
                <a:solidFill>
                  <a:srgbClr val="0000FF"/>
                </a:solidFill>
                <a:latin typeface="Shivaji05"/>
              </a:rPr>
              <a:t>vyaapk</a:t>
            </a:r>
            <a:r>
              <a:rPr lang="en-US" sz="2400" b="1" dirty="0">
                <a:solidFill>
                  <a:srgbClr val="0000FF"/>
                </a:solidFill>
                <a:latin typeface="Shivaji05"/>
              </a:rPr>
              <a:t> </a:t>
            </a:r>
            <a:r>
              <a:rPr lang="en-US" sz="2400" b="1" dirty="0" err="1">
                <a:solidFill>
                  <a:srgbClr val="0000FF"/>
                </a:solidFill>
                <a:latin typeface="Shivaji05"/>
              </a:rPr>
              <a:t>Aaiqa</a:t>
            </a:r>
            <a:r>
              <a:rPr lang="en-US" sz="2400" b="1" dirty="0">
                <a:solidFill>
                  <a:srgbClr val="0000FF"/>
                </a:solidFill>
                <a:latin typeface="Shivaji05"/>
              </a:rPr>
              <a:t>-k ]</a:t>
            </a:r>
            <a:r>
              <a:rPr lang="en-US" sz="2400" b="1" dirty="0" err="1">
                <a:solidFill>
                  <a:srgbClr val="0000FF"/>
                </a:solidFill>
                <a:latin typeface="Shivaji05"/>
              </a:rPr>
              <a:t>i_YTo</a:t>
            </a:r>
            <a:r>
              <a:rPr lang="en-US" sz="2400" b="1" dirty="0">
                <a:solidFill>
                  <a:srgbClr val="0000FF"/>
                </a:solidFill>
                <a:latin typeface="Shivaji05"/>
              </a:rPr>
              <a:t> </a:t>
            </a:r>
            <a:r>
              <a:rPr lang="en-US" sz="2400" b="1" dirty="0" err="1">
                <a:solidFill>
                  <a:srgbClr val="0000FF"/>
                </a:solidFill>
                <a:latin typeface="Shivaji05"/>
              </a:rPr>
              <a:t>gaazNyaasaazI</a:t>
            </a:r>
            <a:r>
              <a:rPr lang="en-US" sz="2400" b="1" dirty="0">
                <a:solidFill>
                  <a:srgbClr val="0000FF"/>
                </a:solidFill>
                <a:latin typeface="Shivaji05"/>
              </a:rPr>
              <a:t> </a:t>
            </a:r>
            <a:r>
              <a:rPr lang="en-US" sz="2400" b="1" dirty="0" err="1">
                <a:solidFill>
                  <a:srgbClr val="0000FF"/>
                </a:solidFill>
                <a:latin typeface="Shivaji05"/>
              </a:rPr>
              <a:t>pOSaacaa</a:t>
            </a:r>
            <a:r>
              <a:rPr lang="en-US" sz="2400" b="1" dirty="0">
                <a:solidFill>
                  <a:srgbClr val="0000FF"/>
                </a:solidFill>
                <a:latin typeface="Shivaji05"/>
              </a:rPr>
              <a:t> </a:t>
            </a:r>
            <a:r>
              <a:rPr lang="en-US" sz="2400" b="1" dirty="0" err="1">
                <a:solidFill>
                  <a:srgbClr val="0000FF"/>
                </a:solidFill>
                <a:latin typeface="Shivaji05"/>
              </a:rPr>
              <a:t>purvaza</a:t>
            </a:r>
            <a:r>
              <a:rPr lang="en-US" sz="2400" b="1" dirty="0">
                <a:solidFill>
                  <a:srgbClr val="0000FF"/>
                </a:solidFill>
                <a:latin typeface="Shivaji05"/>
              </a:rPr>
              <a:t> </a:t>
            </a:r>
            <a:r>
              <a:rPr lang="en-US" sz="2400" b="1" dirty="0" err="1">
                <a:solidFill>
                  <a:srgbClr val="0000FF"/>
                </a:solidFill>
                <a:latin typeface="Shivaji05"/>
              </a:rPr>
              <a:t>AaiNa</a:t>
            </a:r>
            <a:r>
              <a:rPr lang="en-US" sz="2400" b="1" dirty="0">
                <a:solidFill>
                  <a:srgbClr val="0000FF"/>
                </a:solidFill>
                <a:latin typeface="Shivaji05"/>
              </a:rPr>
              <a:t> </a:t>
            </a:r>
            <a:r>
              <a:rPr lang="en-US" sz="2400" b="1" dirty="0" err="1">
                <a:solidFill>
                  <a:srgbClr val="0000FF"/>
                </a:solidFill>
                <a:latin typeface="Shivaji05"/>
              </a:rPr>
              <a:t>ptvyavasqaa</a:t>
            </a:r>
            <a:r>
              <a:rPr lang="en-US" sz="2400" b="1" dirty="0">
                <a:solidFill>
                  <a:srgbClr val="0000FF"/>
                </a:solidFill>
                <a:latin typeface="Shivaji05"/>
              </a:rPr>
              <a:t> </a:t>
            </a:r>
            <a:r>
              <a:rPr lang="en-US" sz="2400" b="1" dirty="0" err="1">
                <a:solidFill>
                  <a:srgbClr val="0000FF"/>
                </a:solidFill>
                <a:latin typeface="Shivaji05"/>
              </a:rPr>
              <a:t>yaavar</a:t>
            </a:r>
            <a:r>
              <a:rPr lang="en-US" sz="2400" b="1" dirty="0">
                <a:solidFill>
                  <a:srgbClr val="0000FF"/>
                </a:solidFill>
                <a:latin typeface="Shivaji05"/>
              </a:rPr>
              <a:t> </a:t>
            </a:r>
            <a:r>
              <a:rPr lang="en-US" sz="2400" b="1" dirty="0" err="1">
                <a:solidFill>
                  <a:srgbClr val="0000FF"/>
                </a:solidFill>
                <a:latin typeface="Shivaji05"/>
              </a:rPr>
              <a:t>inayaM~Na</a:t>
            </a:r>
            <a:r>
              <a:rPr lang="en-US" sz="2400" b="1" dirty="0">
                <a:solidFill>
                  <a:srgbClr val="0000FF"/>
                </a:solidFill>
                <a:latin typeface="Shivaji05"/>
              </a:rPr>
              <a:t> </a:t>
            </a:r>
            <a:r>
              <a:rPr lang="en-US" sz="2400" b="1" dirty="0" err="1">
                <a:solidFill>
                  <a:srgbClr val="0000FF"/>
                </a:solidFill>
                <a:latin typeface="Shivaji05"/>
              </a:rPr>
              <a:t>zovaNyaasaazI</a:t>
            </a:r>
            <a:r>
              <a:rPr lang="en-US" sz="2400" b="1" dirty="0">
                <a:solidFill>
                  <a:srgbClr val="0000FF"/>
                </a:solidFill>
                <a:latin typeface="Shivaji05"/>
              </a:rPr>
              <a:t> </a:t>
            </a:r>
            <a:r>
              <a:rPr lang="en-US" sz="2400" b="1" dirty="0" err="1">
                <a:solidFill>
                  <a:srgbClr val="0000FF"/>
                </a:solidFill>
                <a:latin typeface="Shivaji05"/>
              </a:rPr>
              <a:t>maQyavatI</a:t>
            </a:r>
            <a:r>
              <a:rPr lang="en-US" sz="2400" b="1" dirty="0">
                <a:solidFill>
                  <a:srgbClr val="0000FF"/>
                </a:solidFill>
                <a:latin typeface="Shivaji05"/>
              </a:rPr>
              <a:t>- </a:t>
            </a:r>
            <a:r>
              <a:rPr lang="en-US" sz="2400" b="1" dirty="0" err="1">
                <a:solidFill>
                  <a:srgbClr val="0000FF"/>
                </a:solidFill>
                <a:latin typeface="Shivaji05"/>
              </a:rPr>
              <a:t>ba^komaaf</a:t>
            </a:r>
            <a:r>
              <a:rPr lang="en-US" sz="2400" b="1" dirty="0">
                <a:solidFill>
                  <a:srgbClr val="0000FF"/>
                </a:solidFill>
                <a:latin typeface="Shivaji05"/>
              </a:rPr>
              <a:t>-t </a:t>
            </a:r>
            <a:r>
              <a:rPr lang="en-US" sz="2400" b="1" dirty="0" err="1">
                <a:solidFill>
                  <a:srgbClr val="0000FF"/>
                </a:solidFill>
                <a:latin typeface="Shivaji05"/>
              </a:rPr>
              <a:t>kolao</a:t>
            </a:r>
            <a:r>
              <a:rPr lang="en-US" sz="2400" b="1" dirty="0">
                <a:solidFill>
                  <a:srgbClr val="0000FF"/>
                </a:solidFill>
                <a:latin typeface="Shivaji05"/>
              </a:rPr>
              <a:t> </a:t>
            </a:r>
            <a:r>
              <a:rPr lang="en-US" sz="2400" b="1" dirty="0" err="1">
                <a:solidFill>
                  <a:srgbClr val="0000FF"/>
                </a:solidFill>
                <a:latin typeface="Shivaji05"/>
              </a:rPr>
              <a:t>jaaNaaro</a:t>
            </a:r>
            <a:r>
              <a:rPr lang="en-US" sz="2400" b="1" dirty="0">
                <a:solidFill>
                  <a:srgbClr val="0000FF"/>
                </a:solidFill>
                <a:latin typeface="Shivaji05"/>
              </a:rPr>
              <a:t> </a:t>
            </a:r>
            <a:r>
              <a:rPr lang="en-US" sz="2400" b="1" dirty="0" err="1">
                <a:solidFill>
                  <a:srgbClr val="0000FF"/>
                </a:solidFill>
                <a:latin typeface="Shivaji05"/>
              </a:rPr>
              <a:t>p`ya%na</a:t>
            </a:r>
            <a:r>
              <a:rPr lang="en-US" sz="2400" b="1" dirty="0">
                <a:solidFill>
                  <a:srgbClr val="0000FF"/>
                </a:solidFill>
                <a:latin typeface="Shivaji05"/>
              </a:rPr>
              <a:t> </a:t>
            </a:r>
            <a:r>
              <a:rPr lang="en-US" sz="2400" b="1" dirty="0" err="1">
                <a:solidFill>
                  <a:srgbClr val="0000FF"/>
                </a:solidFill>
                <a:latin typeface="Shivaji05"/>
              </a:rPr>
              <a:t>mhNajao</a:t>
            </a:r>
            <a:r>
              <a:rPr lang="en-US" sz="2400" b="1" dirty="0">
                <a:solidFill>
                  <a:srgbClr val="0000FF"/>
                </a:solidFill>
                <a:latin typeface="Shivaji05"/>
              </a:rPr>
              <a:t> </a:t>
            </a:r>
            <a:r>
              <a:rPr lang="en-US" sz="2400" b="1" dirty="0" err="1">
                <a:solidFill>
                  <a:srgbClr val="0000FF"/>
                </a:solidFill>
                <a:latin typeface="Shivaji05"/>
              </a:rPr>
              <a:t>calanaivaYayak</a:t>
            </a:r>
            <a:r>
              <a:rPr lang="en-US" sz="2400" b="1" dirty="0">
                <a:solidFill>
                  <a:srgbClr val="0000FF"/>
                </a:solidFill>
                <a:latin typeface="Shivaji05"/>
              </a:rPr>
              <a:t> </a:t>
            </a:r>
            <a:r>
              <a:rPr lang="en-US" sz="2400" b="1" dirty="0" err="1">
                <a:solidFill>
                  <a:srgbClr val="0000FF"/>
                </a:solidFill>
                <a:latin typeface="Shivaji05"/>
              </a:rPr>
              <a:t>QaaorNa</a:t>
            </a:r>
            <a:r>
              <a:rPr lang="en-US" sz="2400" b="1" dirty="0">
                <a:solidFill>
                  <a:srgbClr val="0000FF"/>
                </a:solidFill>
                <a:latin typeface="Shivaji05"/>
              </a:rPr>
              <a:t> </a:t>
            </a:r>
            <a:r>
              <a:rPr lang="en-US" sz="2400" b="1" dirty="0" err="1">
                <a:solidFill>
                  <a:srgbClr val="0000FF"/>
                </a:solidFill>
                <a:latin typeface="Shivaji05"/>
              </a:rPr>
              <a:t>haoya</a:t>
            </a:r>
            <a:r>
              <a:rPr lang="en-US" sz="2400" b="1" dirty="0">
                <a:solidFill>
                  <a:srgbClr val="0000FF"/>
                </a:solidFill>
                <a:latin typeface="Shivaji05"/>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228600"/>
          </a:xfrm>
        </p:spPr>
        <p:txBody>
          <a:bodyPr>
            <a:normAutofit fontScale="90000"/>
          </a:bodyPr>
          <a:lstStyle/>
          <a:p>
            <a:pPr>
              <a:spcBef>
                <a:spcPts val="0"/>
              </a:spcBef>
            </a:pPr>
            <a:r>
              <a:rPr lang="en-US" sz="3100" b="1" dirty="0" err="1">
                <a:solidFill>
                  <a:srgbClr val="00B050"/>
                </a:solidFill>
                <a:latin typeface="Shivaji05" pitchFamily="2" charset="0"/>
                <a:cs typeface="Times New Roman" pitchFamily="18" charset="0"/>
              </a:rPr>
              <a:t>Baartacao</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calanaivaYayak</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QaaorNa</a:t>
            </a:r>
            <a:endParaRPr lang="en-US" dirty="0"/>
          </a:p>
        </p:txBody>
      </p:sp>
      <p:sp>
        <p:nvSpPr>
          <p:cNvPr id="3" name="Content Placeholder 2"/>
          <p:cNvSpPr>
            <a:spLocks noGrp="1"/>
          </p:cNvSpPr>
          <p:nvPr>
            <p:ph idx="1"/>
          </p:nvPr>
        </p:nvSpPr>
        <p:spPr>
          <a:xfrm>
            <a:off x="0" y="457200"/>
            <a:ext cx="9144000" cy="6400800"/>
          </a:xfrm>
        </p:spPr>
        <p:txBody>
          <a:bodyPr>
            <a:normAutofit/>
          </a:bodyPr>
          <a:lstStyle/>
          <a:p>
            <a:pPr>
              <a:buNone/>
            </a:pPr>
            <a:r>
              <a:rPr lang="en-US" sz="2800" b="1" dirty="0">
                <a:solidFill>
                  <a:srgbClr val="FF0000"/>
                </a:solidFill>
                <a:latin typeface="Shivaji05" pitchFamily="2" charset="0"/>
              </a:rPr>
              <a:t>]</a:t>
            </a:r>
            <a:r>
              <a:rPr lang="en-US" sz="2800" b="1" dirty="0" err="1">
                <a:solidFill>
                  <a:srgbClr val="FF0000"/>
                </a:solidFill>
                <a:latin typeface="Shivaji05" pitchFamily="2" charset="0"/>
              </a:rPr>
              <a:t>i</a:t>
            </a:r>
            <a:r>
              <a:rPr lang="en-US" sz="2800" b="1" dirty="0" err="1">
                <a:solidFill>
                  <a:srgbClr val="FF0000"/>
                </a:solidFill>
                <a:latin typeface="Shivaji05"/>
              </a:rPr>
              <a:t>_YTo</a:t>
            </a:r>
            <a:r>
              <a:rPr lang="en-US" sz="2800" b="1" dirty="0">
                <a:solidFill>
                  <a:srgbClr val="FF0000"/>
                </a:solidFill>
                <a:latin typeface="Shivaji05"/>
              </a:rPr>
              <a:t> </a:t>
            </a:r>
            <a:r>
              <a:rPr lang="en-US" sz="2800" b="1" dirty="0" err="1">
                <a:solidFill>
                  <a:srgbClr val="FF0000"/>
                </a:solidFill>
                <a:latin typeface="Times New Roman" pitchFamily="18" charset="0"/>
                <a:cs typeface="Times New Roman" pitchFamily="18" charset="0"/>
              </a:rPr>
              <a:t>Objecttive</a:t>
            </a:r>
            <a:endParaRPr lang="en-US" sz="2800" b="1" dirty="0">
              <a:solidFill>
                <a:srgbClr val="FF0000"/>
              </a:solidFill>
              <a:latin typeface="Shivaji05"/>
            </a:endParaRPr>
          </a:p>
          <a:p>
            <a:pPr>
              <a:buNone/>
            </a:pPr>
            <a:r>
              <a:rPr lang="en-US" sz="2800" b="1" dirty="0">
                <a:solidFill>
                  <a:srgbClr val="0000FF"/>
                </a:solidFill>
                <a:latin typeface="Shivaji05"/>
              </a:rPr>
              <a:t>1 </a:t>
            </a:r>
            <a:r>
              <a:rPr lang="en-US" sz="2800" b="1" dirty="0" err="1">
                <a:solidFill>
                  <a:srgbClr val="0000FF"/>
                </a:solidFill>
                <a:latin typeface="Shivaji05"/>
              </a:rPr>
              <a:t>ikMmatsqaOya</a:t>
            </a:r>
            <a:r>
              <a:rPr lang="en-US" sz="2800" b="1" dirty="0">
                <a:solidFill>
                  <a:srgbClr val="0000FF"/>
                </a:solidFill>
                <a:latin typeface="Shivaji05"/>
              </a:rPr>
              <a:t>- </a:t>
            </a:r>
            <a:r>
              <a:rPr lang="en-US" sz="2800" b="1" dirty="0">
                <a:solidFill>
                  <a:srgbClr val="0000FF"/>
                </a:solidFill>
                <a:latin typeface="Times New Roman" pitchFamily="18" charset="0"/>
                <a:cs typeface="Times New Roman" pitchFamily="18" charset="0"/>
              </a:rPr>
              <a:t>Price Stability</a:t>
            </a:r>
          </a:p>
          <a:p>
            <a:pPr>
              <a:buNone/>
            </a:pPr>
            <a:r>
              <a:rPr lang="en-US" sz="2800" b="1" dirty="0">
                <a:solidFill>
                  <a:srgbClr val="7030A0"/>
                </a:solidFill>
                <a:latin typeface="Shivaji05"/>
              </a:rPr>
              <a:t>2 </a:t>
            </a:r>
            <a:r>
              <a:rPr lang="en-US" sz="2800" b="1" dirty="0" err="1">
                <a:solidFill>
                  <a:srgbClr val="7030A0"/>
                </a:solidFill>
                <a:latin typeface="Shivaji05"/>
              </a:rPr>
              <a:t>inayaa-tIlaa</a:t>
            </a:r>
            <a:r>
              <a:rPr lang="en-US" sz="2800" b="1" dirty="0">
                <a:solidFill>
                  <a:srgbClr val="7030A0"/>
                </a:solidFill>
                <a:latin typeface="Shivaji05"/>
              </a:rPr>
              <a:t> </a:t>
            </a:r>
            <a:r>
              <a:rPr lang="en-US" sz="2800" b="1" dirty="0" err="1">
                <a:solidFill>
                  <a:srgbClr val="7030A0"/>
                </a:solidFill>
                <a:latin typeface="Shivaji05"/>
              </a:rPr>
              <a:t>p`ao%saahna</a:t>
            </a:r>
            <a:r>
              <a:rPr lang="en-US" sz="2800" b="1" dirty="0">
                <a:solidFill>
                  <a:srgbClr val="7030A0"/>
                </a:solidFill>
                <a:latin typeface="Shivaji05"/>
              </a:rPr>
              <a:t> </a:t>
            </a:r>
            <a:r>
              <a:rPr lang="en-US" sz="2800" b="1" dirty="0">
                <a:solidFill>
                  <a:srgbClr val="7030A0"/>
                </a:solidFill>
                <a:latin typeface="Times New Roman" pitchFamily="18" charset="0"/>
                <a:cs typeface="Times New Roman" pitchFamily="18" charset="0"/>
              </a:rPr>
              <a:t>Export Promotion</a:t>
            </a:r>
          </a:p>
          <a:p>
            <a:pPr>
              <a:buNone/>
            </a:pPr>
            <a:r>
              <a:rPr lang="en-US" sz="2800" b="1" dirty="0">
                <a:solidFill>
                  <a:srgbClr val="FF9900"/>
                </a:solidFill>
                <a:latin typeface="Shivaji05"/>
              </a:rPr>
              <a:t>3 </a:t>
            </a:r>
            <a:r>
              <a:rPr lang="en-US" sz="2800" b="1" dirty="0" err="1">
                <a:solidFill>
                  <a:srgbClr val="FF9900"/>
                </a:solidFill>
                <a:latin typeface="Shivaji05"/>
              </a:rPr>
              <a:t>tUT</a:t>
            </a:r>
            <a:r>
              <a:rPr lang="en-US" sz="2800" b="1" dirty="0">
                <a:solidFill>
                  <a:srgbClr val="FF9900"/>
                </a:solidFill>
                <a:latin typeface="Shivaji05"/>
              </a:rPr>
              <a:t> </a:t>
            </a:r>
            <a:r>
              <a:rPr lang="en-US" sz="2800" b="1" dirty="0" err="1">
                <a:solidFill>
                  <a:srgbClr val="FF9900"/>
                </a:solidFill>
                <a:latin typeface="Shivaji05"/>
              </a:rPr>
              <a:t>kmaI</a:t>
            </a:r>
            <a:r>
              <a:rPr lang="en-US" sz="2800" b="1" dirty="0">
                <a:solidFill>
                  <a:srgbClr val="FF9900"/>
                </a:solidFill>
                <a:latin typeface="Shivaji05"/>
              </a:rPr>
              <a:t> </a:t>
            </a:r>
            <a:r>
              <a:rPr lang="en-US" sz="2800" b="1" dirty="0" err="1">
                <a:solidFill>
                  <a:srgbClr val="FF9900"/>
                </a:solidFill>
                <a:latin typeface="Shivaji05"/>
              </a:rPr>
              <a:t>krNao</a:t>
            </a:r>
            <a:r>
              <a:rPr lang="en-US" sz="2800" b="1" dirty="0">
                <a:solidFill>
                  <a:srgbClr val="FF9900"/>
                </a:solidFill>
                <a:latin typeface="Shivaji05"/>
              </a:rPr>
              <a:t> </a:t>
            </a:r>
            <a:r>
              <a:rPr lang="en-US" sz="2800" b="1" dirty="0">
                <a:solidFill>
                  <a:srgbClr val="FF9900"/>
                </a:solidFill>
                <a:latin typeface="Times New Roman" pitchFamily="18" charset="0"/>
                <a:cs typeface="Times New Roman" pitchFamily="18" charset="0"/>
              </a:rPr>
              <a:t>To Reduce Deficit</a:t>
            </a:r>
          </a:p>
          <a:p>
            <a:pPr>
              <a:buNone/>
            </a:pPr>
            <a:r>
              <a:rPr lang="en-US" sz="2800" b="1" dirty="0">
                <a:solidFill>
                  <a:srgbClr val="0000FF"/>
                </a:solidFill>
                <a:latin typeface="Shivaji05"/>
              </a:rPr>
              <a:t>4 </a:t>
            </a:r>
            <a:r>
              <a:rPr lang="en-US" sz="2800" b="1" dirty="0" err="1">
                <a:solidFill>
                  <a:srgbClr val="0000FF"/>
                </a:solidFill>
                <a:latin typeface="Shivaji05"/>
              </a:rPr>
              <a:t>ivainamayadrat</a:t>
            </a:r>
            <a:r>
              <a:rPr lang="en-US" sz="2800" b="1" dirty="0">
                <a:solidFill>
                  <a:srgbClr val="0000FF"/>
                </a:solidFill>
                <a:latin typeface="Shivaji05"/>
              </a:rPr>
              <a:t> </a:t>
            </a:r>
            <a:r>
              <a:rPr lang="en-US" sz="2800" b="1" dirty="0" err="1">
                <a:solidFill>
                  <a:srgbClr val="0000FF"/>
                </a:solidFill>
                <a:latin typeface="Shivaji05"/>
              </a:rPr>
              <a:t>sqaOya</a:t>
            </a:r>
            <a:r>
              <a:rPr lang="en-US" sz="2800" b="1" dirty="0">
                <a:solidFill>
                  <a:srgbClr val="0000FF"/>
                </a:solidFill>
                <a:latin typeface="Shivaji05"/>
              </a:rPr>
              <a:t>- </a:t>
            </a:r>
            <a:r>
              <a:rPr lang="en-US" sz="2800" b="1" dirty="0" err="1">
                <a:solidFill>
                  <a:srgbClr val="0000FF"/>
                </a:solidFill>
                <a:latin typeface="Shivaji05"/>
              </a:rPr>
              <a:t>inamaa</a:t>
            </a:r>
            <a:r>
              <a:rPr lang="en-US" sz="2800" b="1" dirty="0">
                <a:solidFill>
                  <a:srgbClr val="0000FF"/>
                </a:solidFill>
                <a:latin typeface="Shivaji05"/>
              </a:rPr>
              <a:t>-Na </a:t>
            </a:r>
            <a:r>
              <a:rPr lang="en-US" sz="2800" b="1" dirty="0" err="1">
                <a:solidFill>
                  <a:srgbClr val="0000FF"/>
                </a:solidFill>
                <a:latin typeface="Shivaji05"/>
              </a:rPr>
              <a:t>krNao</a:t>
            </a:r>
            <a:r>
              <a:rPr lang="en-US" sz="2800" b="1" dirty="0">
                <a:solidFill>
                  <a:srgbClr val="0000FF"/>
                </a:solidFill>
                <a:latin typeface="Shivaji05"/>
              </a:rPr>
              <a:t> </a:t>
            </a:r>
            <a:r>
              <a:rPr lang="en-US" sz="2800" b="1" dirty="0">
                <a:solidFill>
                  <a:srgbClr val="0000FF"/>
                </a:solidFill>
                <a:latin typeface="Times New Roman" pitchFamily="18" charset="0"/>
                <a:cs typeface="Times New Roman" pitchFamily="18" charset="0"/>
              </a:rPr>
              <a:t>Stability in Rate of Exchange </a:t>
            </a:r>
          </a:p>
          <a:p>
            <a:pPr>
              <a:buNone/>
            </a:pPr>
            <a:r>
              <a:rPr lang="en-US" sz="2800" b="1" dirty="0">
                <a:solidFill>
                  <a:srgbClr val="FF0000"/>
                </a:solidFill>
                <a:latin typeface="Shivaji05"/>
              </a:rPr>
              <a:t>5 </a:t>
            </a:r>
            <a:r>
              <a:rPr lang="en-US" sz="2800" b="1" dirty="0" err="1">
                <a:solidFill>
                  <a:srgbClr val="FF0000"/>
                </a:solidFill>
                <a:latin typeface="Shivaji05"/>
              </a:rPr>
              <a:t>pUNa</a:t>
            </a:r>
            <a:r>
              <a:rPr lang="en-US" sz="2800" b="1" dirty="0">
                <a:solidFill>
                  <a:srgbClr val="FF0000"/>
                </a:solidFill>
                <a:latin typeface="Shivaji05"/>
              </a:rPr>
              <a:t>- </a:t>
            </a:r>
            <a:r>
              <a:rPr lang="en-US" sz="2800" b="1" dirty="0" err="1">
                <a:solidFill>
                  <a:srgbClr val="FF0000"/>
                </a:solidFill>
                <a:latin typeface="Shivaji05"/>
              </a:rPr>
              <a:t>raojagaar</a:t>
            </a:r>
            <a:r>
              <a:rPr lang="en-US" sz="2800" b="1" dirty="0">
                <a:solidFill>
                  <a:srgbClr val="FF0000"/>
                </a:solidFill>
                <a:latin typeface="Shivaji05"/>
              </a:rPr>
              <a:t> </a:t>
            </a:r>
            <a:r>
              <a:rPr lang="en-US" sz="2800" b="1" dirty="0" err="1">
                <a:solidFill>
                  <a:srgbClr val="FF0000"/>
                </a:solidFill>
                <a:latin typeface="Shivaji05"/>
              </a:rPr>
              <a:t>inamaa</a:t>
            </a:r>
            <a:r>
              <a:rPr lang="en-US" sz="2800" b="1" dirty="0">
                <a:solidFill>
                  <a:srgbClr val="FF0000"/>
                </a:solidFill>
                <a:latin typeface="Shivaji05"/>
              </a:rPr>
              <a:t>-Na </a:t>
            </a:r>
            <a:r>
              <a:rPr lang="en-US" sz="2800" b="1" dirty="0" err="1">
                <a:solidFill>
                  <a:srgbClr val="FF0000"/>
                </a:solidFill>
                <a:latin typeface="Shivaji05"/>
              </a:rPr>
              <a:t>krNao</a:t>
            </a:r>
            <a:r>
              <a:rPr lang="en-US" sz="2800" b="1" dirty="0">
                <a:solidFill>
                  <a:srgbClr val="FF0000"/>
                </a:solidFill>
                <a:latin typeface="Shivaji05"/>
              </a:rPr>
              <a:t>  </a:t>
            </a:r>
            <a:r>
              <a:rPr lang="en-US" sz="2800" b="1" dirty="0">
                <a:solidFill>
                  <a:srgbClr val="FF0000"/>
                </a:solidFill>
                <a:latin typeface="Times New Roman" pitchFamily="18" charset="0"/>
                <a:cs typeface="Times New Roman" pitchFamily="18" charset="0"/>
              </a:rPr>
              <a:t>Full Employment</a:t>
            </a:r>
          </a:p>
          <a:p>
            <a:pPr>
              <a:buNone/>
            </a:pPr>
            <a:r>
              <a:rPr lang="en-US" sz="2800" b="1" dirty="0">
                <a:solidFill>
                  <a:srgbClr val="7030A0"/>
                </a:solidFill>
                <a:latin typeface="Shivaji05"/>
              </a:rPr>
              <a:t>6 </a:t>
            </a:r>
            <a:r>
              <a:rPr lang="en-US" sz="2800" b="1" dirty="0" err="1">
                <a:solidFill>
                  <a:srgbClr val="7030A0"/>
                </a:solidFill>
                <a:latin typeface="Shivaji05"/>
              </a:rPr>
              <a:t>saamaaijak</a:t>
            </a:r>
            <a:r>
              <a:rPr lang="en-US" sz="2800" b="1" dirty="0">
                <a:solidFill>
                  <a:srgbClr val="7030A0"/>
                </a:solidFill>
                <a:latin typeface="Shivaji05"/>
              </a:rPr>
              <a:t> </a:t>
            </a:r>
            <a:r>
              <a:rPr lang="en-US" sz="2800" b="1" dirty="0" err="1">
                <a:solidFill>
                  <a:srgbClr val="7030A0"/>
                </a:solidFill>
                <a:latin typeface="Shivaji05"/>
              </a:rPr>
              <a:t>nyaaya</a:t>
            </a:r>
            <a:r>
              <a:rPr lang="en-US" sz="2800" b="1" dirty="0">
                <a:solidFill>
                  <a:srgbClr val="7030A0"/>
                </a:solidFill>
                <a:latin typeface="Shivaji05"/>
              </a:rPr>
              <a:t> </a:t>
            </a:r>
            <a:r>
              <a:rPr lang="en-US" sz="2800" b="1" dirty="0" err="1">
                <a:solidFill>
                  <a:srgbClr val="7030A0"/>
                </a:solidFill>
                <a:latin typeface="Shivaji05"/>
              </a:rPr>
              <a:t>p`sqaaipt</a:t>
            </a:r>
            <a:r>
              <a:rPr lang="en-US" sz="2800" b="1" dirty="0">
                <a:solidFill>
                  <a:srgbClr val="7030A0"/>
                </a:solidFill>
                <a:latin typeface="Shivaji05"/>
              </a:rPr>
              <a:t> </a:t>
            </a:r>
            <a:r>
              <a:rPr lang="en-US" sz="2800" b="1" dirty="0" err="1">
                <a:solidFill>
                  <a:srgbClr val="7030A0"/>
                </a:solidFill>
                <a:latin typeface="Shivaji05"/>
              </a:rPr>
              <a:t>krNao</a:t>
            </a:r>
            <a:r>
              <a:rPr lang="en-US" sz="2800" b="1" dirty="0">
                <a:solidFill>
                  <a:srgbClr val="7030A0"/>
                </a:solidFill>
                <a:latin typeface="Shivaji05"/>
              </a:rPr>
              <a:t> </a:t>
            </a:r>
            <a:r>
              <a:rPr lang="en-US" sz="2800" b="1" dirty="0">
                <a:solidFill>
                  <a:srgbClr val="7030A0"/>
                </a:solidFill>
                <a:latin typeface="Times New Roman" pitchFamily="18" charset="0"/>
                <a:cs typeface="Times New Roman" pitchFamily="18" charset="0"/>
              </a:rPr>
              <a:t>Social Justice</a:t>
            </a:r>
          </a:p>
          <a:p>
            <a:pPr>
              <a:buNone/>
            </a:pPr>
            <a:r>
              <a:rPr lang="en-US" sz="2800" b="1" dirty="0">
                <a:solidFill>
                  <a:srgbClr val="0000FF"/>
                </a:solidFill>
                <a:latin typeface="Shivaji05"/>
              </a:rPr>
              <a:t>7 </a:t>
            </a:r>
            <a:r>
              <a:rPr lang="en-US" sz="2800" b="1" dirty="0" err="1">
                <a:solidFill>
                  <a:srgbClr val="0000FF"/>
                </a:solidFill>
                <a:latin typeface="Shivaji05"/>
              </a:rPr>
              <a:t>Aaiqa</a:t>
            </a:r>
            <a:r>
              <a:rPr lang="en-US" sz="2800" b="1" dirty="0">
                <a:solidFill>
                  <a:srgbClr val="0000FF"/>
                </a:solidFill>
                <a:latin typeface="Shivaji05"/>
              </a:rPr>
              <a:t>-k </a:t>
            </a:r>
            <a:r>
              <a:rPr lang="en-US" sz="2800" b="1" dirty="0" err="1">
                <a:solidFill>
                  <a:srgbClr val="0000FF"/>
                </a:solidFill>
                <a:latin typeface="Shivaji05"/>
              </a:rPr>
              <a:t>ivakasa</a:t>
            </a:r>
            <a:r>
              <a:rPr lang="en-US" sz="2800" b="1" dirty="0">
                <a:solidFill>
                  <a:srgbClr val="0000FF"/>
                </a:solidFill>
                <a:latin typeface="Shivaji05"/>
              </a:rPr>
              <a:t> </a:t>
            </a:r>
            <a:r>
              <a:rPr lang="en-US" sz="2800" b="1" dirty="0">
                <a:solidFill>
                  <a:srgbClr val="0000FF"/>
                </a:solidFill>
                <a:latin typeface="Times New Roman" pitchFamily="18" charset="0"/>
                <a:cs typeface="Times New Roman" pitchFamily="18" charset="0"/>
              </a:rPr>
              <a:t>Economic Development </a:t>
            </a:r>
          </a:p>
          <a:p>
            <a:pPr>
              <a:buNone/>
            </a:pPr>
            <a:r>
              <a:rPr lang="en-US" sz="2800" b="1" dirty="0">
                <a:solidFill>
                  <a:srgbClr val="FF9900"/>
                </a:solidFill>
                <a:latin typeface="Shivaji05"/>
              </a:rPr>
              <a:t>8 </a:t>
            </a:r>
            <a:r>
              <a:rPr lang="en-US" sz="2800" b="1" dirty="0" err="1">
                <a:solidFill>
                  <a:srgbClr val="FF9900"/>
                </a:solidFill>
                <a:latin typeface="Shivaji05"/>
              </a:rPr>
              <a:t>Aaiqa</a:t>
            </a:r>
            <a:r>
              <a:rPr lang="en-US" sz="2800" b="1" dirty="0">
                <a:solidFill>
                  <a:srgbClr val="FF9900"/>
                </a:solidFill>
                <a:latin typeface="Shivaji05"/>
              </a:rPr>
              <a:t>-k </a:t>
            </a:r>
            <a:r>
              <a:rPr lang="en-US" sz="2800" b="1" dirty="0" err="1">
                <a:solidFill>
                  <a:srgbClr val="FF9900"/>
                </a:solidFill>
                <a:latin typeface="Shivaji05"/>
              </a:rPr>
              <a:t>sqaOya</a:t>
            </a:r>
            <a:r>
              <a:rPr lang="en-US" sz="2800" b="1" dirty="0">
                <a:solidFill>
                  <a:srgbClr val="FF9900"/>
                </a:solidFill>
                <a:latin typeface="Shivaji05"/>
              </a:rPr>
              <a:t>- </a:t>
            </a:r>
            <a:r>
              <a:rPr lang="en-US" sz="2800" b="1" dirty="0" err="1">
                <a:solidFill>
                  <a:srgbClr val="FF9900"/>
                </a:solidFill>
                <a:latin typeface="Shivaji05"/>
              </a:rPr>
              <a:t>p`sqaaipt</a:t>
            </a:r>
            <a:r>
              <a:rPr lang="en-US" sz="2800" b="1" dirty="0">
                <a:solidFill>
                  <a:srgbClr val="FF9900"/>
                </a:solidFill>
                <a:latin typeface="Shivaji05"/>
              </a:rPr>
              <a:t> </a:t>
            </a:r>
            <a:r>
              <a:rPr lang="en-US" sz="2800" b="1" dirty="0" err="1">
                <a:solidFill>
                  <a:srgbClr val="FF9900"/>
                </a:solidFill>
                <a:latin typeface="Shivaji05"/>
              </a:rPr>
              <a:t>krNao</a:t>
            </a:r>
            <a:r>
              <a:rPr lang="en-US" sz="2800" b="1" dirty="0">
                <a:solidFill>
                  <a:srgbClr val="FF9900"/>
                </a:solidFill>
                <a:latin typeface="Shivaji05"/>
              </a:rPr>
              <a:t> </a:t>
            </a:r>
            <a:r>
              <a:rPr lang="en-US" sz="2800" b="1" dirty="0">
                <a:solidFill>
                  <a:srgbClr val="FF9900"/>
                </a:solidFill>
                <a:latin typeface="Times New Roman" pitchFamily="18" charset="0"/>
                <a:cs typeface="Times New Roman" pitchFamily="18" charset="0"/>
              </a:rPr>
              <a:t>Economic Stability</a:t>
            </a:r>
            <a:endParaRPr lang="en-US" sz="2800" b="1" dirty="0">
              <a:solidFill>
                <a:srgbClr val="FF9900"/>
              </a:solidFill>
              <a:latin typeface="Shivaji05"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228600"/>
          </a:xfrm>
        </p:spPr>
        <p:txBody>
          <a:bodyPr>
            <a:normAutofit fontScale="90000"/>
          </a:bodyPr>
          <a:lstStyle/>
          <a:p>
            <a:pPr>
              <a:spcBef>
                <a:spcPts val="0"/>
              </a:spcBef>
            </a:pPr>
            <a:r>
              <a:rPr lang="en-US" sz="3100" b="1" dirty="0" err="1">
                <a:solidFill>
                  <a:srgbClr val="00B050"/>
                </a:solidFill>
                <a:latin typeface="Shivaji05" pitchFamily="2" charset="0"/>
                <a:cs typeface="Times New Roman" pitchFamily="18" charset="0"/>
              </a:rPr>
              <a:t>Baartacao</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calanaivaYayak</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QaaorNa</a:t>
            </a:r>
            <a:endParaRPr lang="en-US" dirty="0"/>
          </a:p>
        </p:txBody>
      </p:sp>
      <p:sp>
        <p:nvSpPr>
          <p:cNvPr id="3" name="Content Placeholder 2"/>
          <p:cNvSpPr>
            <a:spLocks noGrp="1"/>
          </p:cNvSpPr>
          <p:nvPr>
            <p:ph idx="1"/>
          </p:nvPr>
        </p:nvSpPr>
        <p:spPr>
          <a:xfrm>
            <a:off x="0" y="457200"/>
            <a:ext cx="9144000" cy="6400800"/>
          </a:xfrm>
        </p:spPr>
        <p:txBody>
          <a:bodyPr>
            <a:normAutofit/>
          </a:bodyPr>
          <a:lstStyle/>
          <a:p>
            <a:pPr>
              <a:buNone/>
            </a:pPr>
            <a:r>
              <a:rPr lang="en-US" sz="2800" b="1" dirty="0">
                <a:solidFill>
                  <a:srgbClr val="FF0000"/>
                </a:solidFill>
                <a:latin typeface="Shivaji05" pitchFamily="2" charset="0"/>
              </a:rPr>
              <a:t>A </a:t>
            </a:r>
            <a:r>
              <a:rPr lang="en-US" sz="2800" b="1" dirty="0" err="1">
                <a:solidFill>
                  <a:srgbClr val="FF0000"/>
                </a:solidFill>
                <a:latin typeface="Shivaji05" pitchFamily="2" charset="0"/>
              </a:rPr>
              <a:t>saM#yaa%mak</a:t>
            </a:r>
            <a:r>
              <a:rPr lang="en-US" sz="2800" b="1" dirty="0">
                <a:solidFill>
                  <a:srgbClr val="FF0000"/>
                </a:solidFill>
                <a:latin typeface="Shivaji05" pitchFamily="2" charset="0"/>
              </a:rPr>
              <a:t> </a:t>
            </a:r>
            <a:r>
              <a:rPr lang="en-US" sz="2800" b="1" dirty="0" err="1">
                <a:solidFill>
                  <a:srgbClr val="FF0000"/>
                </a:solidFill>
                <a:latin typeface="Shivaji05" pitchFamily="2" charset="0"/>
              </a:rPr>
              <a:t>saaQanao</a:t>
            </a:r>
            <a:r>
              <a:rPr lang="en-US" sz="2800" b="1" dirty="0">
                <a:solidFill>
                  <a:srgbClr val="FF0000"/>
                </a:solidFill>
                <a:latin typeface="Shivaji05" pitchFamily="2" charset="0"/>
              </a:rPr>
              <a:t> </a:t>
            </a:r>
            <a:r>
              <a:rPr lang="en-US" sz="2800" b="1" dirty="0">
                <a:solidFill>
                  <a:srgbClr val="FF0000"/>
                </a:solidFill>
                <a:latin typeface="Times New Roman" pitchFamily="18" charset="0"/>
                <a:cs typeface="Times New Roman" pitchFamily="18" charset="0"/>
              </a:rPr>
              <a:t>Quantitative Measures </a:t>
            </a:r>
            <a:endParaRPr lang="en-US" sz="2800" b="1" dirty="0">
              <a:solidFill>
                <a:srgbClr val="FF0000"/>
              </a:solidFill>
              <a:latin typeface="Shivaji05" pitchFamily="2" charset="0"/>
            </a:endParaRPr>
          </a:p>
          <a:p>
            <a:pPr>
              <a:buNone/>
            </a:pPr>
            <a:r>
              <a:rPr lang="en-US" sz="2800" b="1" dirty="0">
                <a:solidFill>
                  <a:srgbClr val="0000FF"/>
                </a:solidFill>
                <a:latin typeface="Shivaji05" pitchFamily="2" charset="0"/>
              </a:rPr>
              <a:t>1.ba^Mkdr </a:t>
            </a:r>
            <a:r>
              <a:rPr lang="en-US" sz="2800" b="1" dirty="0">
                <a:solidFill>
                  <a:srgbClr val="0000FF"/>
                </a:solidFill>
                <a:latin typeface="Times New Roman" pitchFamily="18" charset="0"/>
                <a:cs typeface="Times New Roman" pitchFamily="18" charset="0"/>
              </a:rPr>
              <a:t>Bank Credit </a:t>
            </a:r>
            <a:r>
              <a:rPr lang="en-US" sz="2800" b="1" dirty="0" err="1">
                <a:solidFill>
                  <a:srgbClr val="0000FF"/>
                </a:solidFill>
                <a:latin typeface="Shusha05" pitchFamily="2" charset="0"/>
                <a:cs typeface="Times New Roman" pitchFamily="18" charset="0"/>
              </a:rPr>
              <a:t>baOMkdr</a:t>
            </a:r>
            <a:r>
              <a:rPr lang="en-US" sz="2800" b="1" dirty="0">
                <a:solidFill>
                  <a:srgbClr val="0000FF"/>
                </a:solidFill>
                <a:latin typeface="Shusha05" pitchFamily="2" charset="0"/>
                <a:cs typeface="Times New Roman" pitchFamily="18" charset="0"/>
              </a:rPr>
              <a:t> </a:t>
            </a:r>
            <a:endParaRPr lang="en-US" sz="2800" b="1" dirty="0">
              <a:solidFill>
                <a:srgbClr val="0000FF"/>
              </a:solidFill>
              <a:latin typeface="Times New Roman" pitchFamily="18" charset="0"/>
              <a:cs typeface="Times New Roman" pitchFamily="18" charset="0"/>
            </a:endParaRPr>
          </a:p>
          <a:p>
            <a:pPr>
              <a:buNone/>
              <a:defRPr/>
            </a:pP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irxavh</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ba^k</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jyaa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vyaajadranao</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vyaaparI</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ba^kaMnaa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maanyatap`aPt</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huMDyaaMcaI</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punava-TvaNaukIcaI</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ikMvaa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kjaa-caI</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saaoya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plabQa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k$na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doto</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ikMvaa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cs typeface="Times New Roman" pitchFamily="18" charset="0"/>
              </a:rPr>
              <a:t>maanyatap`aPt</a:t>
            </a:r>
            <a:r>
              <a:rPr lang="en-US" sz="2800" b="1" dirty="0">
                <a:solidFill>
                  <a:srgbClr val="7030A0"/>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7030A0"/>
                </a:solidFill>
                <a:effectLst>
                  <a:outerShdw blurRad="38100" dist="38100" dir="2700000" algn="tl">
                    <a:srgbClr val="FFFFFF"/>
                  </a:outerShdw>
                </a:effectLst>
                <a:latin typeface="Shivaji05" pitchFamily="2" charset="0"/>
                <a:cs typeface="Times New Roman" pitchFamily="18" charset="0"/>
              </a:rPr>
              <a:t>p`itBaUtIMcyaa</a:t>
            </a:r>
            <a:r>
              <a:rPr lang="en-US" sz="2800" b="1" dirty="0">
                <a:solidFill>
                  <a:srgbClr val="7030A0"/>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7030A0"/>
                </a:solidFill>
                <a:effectLst>
                  <a:outerShdw blurRad="38100" dist="38100" dir="2700000" algn="tl">
                    <a:srgbClr val="FFFFFF"/>
                  </a:outerShdw>
                </a:effectLst>
                <a:latin typeface="Shivaji05" pitchFamily="2" charset="0"/>
                <a:cs typeface="Times New Roman" pitchFamily="18" charset="0"/>
              </a:rPr>
              <a:t>AaQaaravar</a:t>
            </a:r>
            <a:r>
              <a:rPr lang="en-US" sz="2800" b="1" dirty="0">
                <a:solidFill>
                  <a:srgbClr val="7030A0"/>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7030A0"/>
                </a:solidFill>
                <a:effectLst>
                  <a:outerShdw blurRad="38100" dist="38100" dir="2700000" algn="tl">
                    <a:srgbClr val="FFFFFF"/>
                  </a:outerShdw>
                </a:effectLst>
                <a:latin typeface="Shivaji05" pitchFamily="2" charset="0"/>
                <a:cs typeface="Times New Roman" pitchFamily="18" charset="0"/>
              </a:rPr>
              <a:t>kjao</a:t>
            </a:r>
            <a:r>
              <a:rPr lang="en-US" sz="2800" b="1" dirty="0">
                <a:solidFill>
                  <a:srgbClr val="7030A0"/>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7030A0"/>
                </a:solidFill>
                <a:effectLst>
                  <a:outerShdw blurRad="38100" dist="38100" dir="2700000" algn="tl">
                    <a:srgbClr val="FFFFFF"/>
                  </a:outerShdw>
                </a:effectLst>
                <a:latin typeface="Shivaji05" pitchFamily="2" charset="0"/>
                <a:cs typeface="Times New Roman" pitchFamily="18" charset="0"/>
              </a:rPr>
              <a:t>doNyaasa</a:t>
            </a:r>
            <a:r>
              <a:rPr lang="en-US" sz="2800" b="1" dirty="0">
                <a:solidFill>
                  <a:srgbClr val="7030A0"/>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7030A0"/>
                </a:solidFill>
                <a:effectLst>
                  <a:outerShdw blurRad="38100" dist="38100" dir="2700000" algn="tl">
                    <a:srgbClr val="FFFFFF"/>
                  </a:outerShdw>
                </a:effectLst>
                <a:latin typeface="Shivaji05" pitchFamily="2" charset="0"/>
                <a:cs typeface="Times New Roman" pitchFamily="18" charset="0"/>
              </a:rPr>
              <a:t>tyaar</a:t>
            </a:r>
            <a:r>
              <a:rPr lang="en-US" sz="2800" b="1" dirty="0">
                <a:solidFill>
                  <a:srgbClr val="7030A0"/>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7030A0"/>
                </a:solidFill>
                <a:effectLst>
                  <a:outerShdw blurRad="38100" dist="38100" dir="2700000" algn="tl">
                    <a:srgbClr val="FFFFFF"/>
                  </a:outerShdw>
                </a:effectLst>
                <a:latin typeface="Shivaji05" pitchFamily="2" charset="0"/>
                <a:cs typeface="Times New Roman" pitchFamily="18" charset="0"/>
              </a:rPr>
              <a:t>Asato</a:t>
            </a:r>
            <a:r>
              <a:rPr lang="en-US" sz="2800" b="1" dirty="0">
                <a:solidFill>
                  <a:srgbClr val="7030A0"/>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7030A0"/>
                </a:solidFill>
                <a:effectLst>
                  <a:outerShdw blurRad="38100" dist="38100" dir="2700000" algn="tl">
                    <a:srgbClr val="FFFFFF"/>
                  </a:outerShdw>
                </a:effectLst>
                <a:latin typeface="Shivaji05" pitchFamily="2" charset="0"/>
                <a:cs typeface="Times New Roman" pitchFamily="18" charset="0"/>
              </a:rPr>
              <a:t>yaa</a:t>
            </a:r>
            <a:r>
              <a:rPr lang="en-US" sz="2800" b="1" dirty="0">
                <a:solidFill>
                  <a:srgbClr val="7030A0"/>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7030A0"/>
                </a:solidFill>
                <a:effectLst>
                  <a:outerShdw blurRad="38100" dist="38100" dir="2700000" algn="tl">
                    <a:srgbClr val="FFFFFF"/>
                  </a:outerShdw>
                </a:effectLst>
                <a:latin typeface="Shivaji05" pitchFamily="2" charset="0"/>
                <a:cs typeface="Times New Roman" pitchFamily="18" charset="0"/>
              </a:rPr>
              <a:t>drasa</a:t>
            </a:r>
            <a:r>
              <a:rPr lang="en-US" sz="2800" b="1" dirty="0">
                <a:solidFill>
                  <a:srgbClr val="7030A0"/>
                </a:solidFill>
                <a:effectLst>
                  <a:outerShdw blurRad="38100" dist="38100" dir="2700000" algn="tl">
                    <a:srgbClr val="FFFFFF"/>
                  </a:outerShdw>
                </a:effectLst>
                <a:latin typeface="Shivaji05" pitchFamily="2" charset="0"/>
                <a:cs typeface="Times New Roman" pitchFamily="18" charset="0"/>
              </a:rPr>
              <a:t> “ </a:t>
            </a:r>
            <a:r>
              <a:rPr lang="en-US" sz="2800" b="1" dirty="0" err="1">
                <a:solidFill>
                  <a:srgbClr val="7030A0"/>
                </a:solidFill>
                <a:effectLst>
                  <a:outerShdw blurRad="38100" dist="38100" dir="2700000" algn="tl">
                    <a:srgbClr val="FFFFFF"/>
                  </a:outerShdw>
                </a:effectLst>
                <a:latin typeface="Shivaji05" pitchFamily="2" charset="0"/>
                <a:cs typeface="Times New Roman" pitchFamily="18" charset="0"/>
              </a:rPr>
              <a:t>ba^Mkdr</a:t>
            </a:r>
            <a:r>
              <a:rPr lang="en-US" sz="2800" b="1" dirty="0">
                <a:solidFill>
                  <a:srgbClr val="7030A0"/>
                </a:solidFill>
                <a:effectLst>
                  <a:outerShdw blurRad="38100" dist="38100" dir="2700000" algn="tl">
                    <a:srgbClr val="FFFFFF"/>
                  </a:outerShdw>
                </a:effectLst>
                <a:latin typeface="Shivaji05" pitchFamily="2" charset="0"/>
                <a:cs typeface="Times New Roman" pitchFamily="18" charset="0"/>
              </a:rPr>
              <a:t> ” Asao </a:t>
            </a:r>
            <a:r>
              <a:rPr lang="en-US" sz="2800" b="1" dirty="0" err="1">
                <a:solidFill>
                  <a:srgbClr val="7030A0"/>
                </a:solidFill>
                <a:effectLst>
                  <a:outerShdw blurRad="38100" dist="38100" dir="2700000" algn="tl">
                    <a:srgbClr val="FFFFFF"/>
                  </a:outerShdw>
                </a:effectLst>
                <a:latin typeface="Shivaji05" pitchFamily="2" charset="0"/>
                <a:cs typeface="Times New Roman" pitchFamily="18" charset="0"/>
              </a:rPr>
              <a:t>mhNatat</a:t>
            </a:r>
            <a:r>
              <a:rPr lang="en-US" sz="2800" b="1" dirty="0">
                <a:solidFill>
                  <a:srgbClr val="7030A0"/>
                </a:solidFill>
                <a:effectLst>
                  <a:outerShdw blurRad="38100" dist="38100" dir="2700000" algn="tl">
                    <a:srgbClr val="FFFFFF"/>
                  </a:outerShdw>
                </a:effectLst>
                <a:latin typeface="Shivaji05" pitchFamily="2" charset="0"/>
                <a:cs typeface="Times New Roman" pitchFamily="18" charset="0"/>
              </a:rPr>
              <a:t>.” </a:t>
            </a:r>
          </a:p>
          <a:p>
            <a:pPr>
              <a:buNone/>
              <a:defRPr/>
            </a:pPr>
            <a:r>
              <a:rPr lang="en-US" sz="2800" b="1" dirty="0">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sana</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a:solidFill>
                  <a:srgbClr val="FF0000"/>
                </a:solidFill>
                <a:effectLst>
                  <a:outerShdw blurRad="38100" dist="38100" dir="2700000" algn="tl">
                    <a:srgbClr val="FFFFFF"/>
                  </a:outerShdw>
                </a:effectLst>
                <a:latin typeface="Shivaji05" pitchFamily="2" charset="0"/>
                <a:cs typeface="Times New Roman" pitchFamily="18" charset="0"/>
              </a:rPr>
              <a:t>1839</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maQyao</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p`qama</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FF0000"/>
                </a:solidFill>
                <a:effectLst>
                  <a:outerShdw blurRad="38100" dist="38100" dir="2700000" algn="tl">
                    <a:srgbClr val="FFFFFF"/>
                  </a:outerShdw>
                </a:effectLst>
                <a:latin typeface="Shivaji05" pitchFamily="2" charset="0"/>
                <a:cs typeface="Times New Roman" pitchFamily="18" charset="0"/>
              </a:rPr>
              <a:t>ba^k</a:t>
            </a:r>
            <a:r>
              <a:rPr lang="en-US" sz="2800" b="1" dirty="0">
                <a:solidFill>
                  <a:srgbClr val="FF0000"/>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FF0000"/>
                </a:solidFill>
                <a:effectLst>
                  <a:outerShdw blurRad="38100" dist="38100" dir="2700000" algn="tl">
                    <a:srgbClr val="FFFFFF"/>
                  </a:outerShdw>
                </a:effectLst>
                <a:latin typeface="Shivaji05" pitchFamily="2" charset="0"/>
                <a:cs typeface="Times New Roman" pitchFamily="18" charset="0"/>
              </a:rPr>
              <a:t>Aa^f</a:t>
            </a:r>
            <a:r>
              <a:rPr lang="en-US" sz="2800" b="1" dirty="0">
                <a:solidFill>
                  <a:srgbClr val="FF0000"/>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FF0000"/>
                </a:solidFill>
                <a:effectLst>
                  <a:outerShdw blurRad="38100" dist="38100" dir="2700000" algn="tl">
                    <a:srgbClr val="FFFFFF"/>
                  </a:outerShdw>
                </a:effectLst>
                <a:latin typeface="Shivaji05" pitchFamily="2" charset="0"/>
                <a:cs typeface="Times New Roman" pitchFamily="18" charset="0"/>
              </a:rPr>
              <a:t>MglaDnao</a:t>
            </a:r>
            <a:r>
              <a:rPr lang="en-US" sz="2800" b="1" dirty="0">
                <a:solidFill>
                  <a:srgbClr val="FF0000"/>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ba^kdr</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yaa</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saaQanaacaa</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vaapr</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kolaa</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a:t>
            </a:r>
          </a:p>
          <a:p>
            <a:pPr>
              <a:buNone/>
              <a:defRPr/>
            </a:pPr>
            <a:r>
              <a:rPr lang="en-US" sz="2800" b="1" dirty="0">
                <a:effectLst>
                  <a:outerShdw blurRad="38100" dist="38100" dir="2700000" algn="tl">
                    <a:srgbClr val="FFFFFF"/>
                  </a:outerShdw>
                </a:effectLst>
                <a:latin typeface="Shivaji05" pitchFamily="2" charset="0"/>
                <a:cs typeface="Times New Roman" pitchFamily="18" charset="0"/>
              </a:rPr>
              <a:t>• </a:t>
            </a:r>
            <a:r>
              <a:rPr lang="en-US" sz="2800" b="1" dirty="0" err="1">
                <a:solidFill>
                  <a:srgbClr val="FF0000"/>
                </a:solidFill>
                <a:effectLst>
                  <a:outerShdw blurRad="38100" dist="38100" dir="2700000" algn="tl">
                    <a:srgbClr val="FFFFFF"/>
                  </a:outerShdw>
                </a:effectLst>
                <a:latin typeface="Shivaji05" pitchFamily="2" charset="0"/>
                <a:cs typeface="Times New Roman" pitchFamily="18" charset="0"/>
              </a:rPr>
              <a:t>Amaoirkot</a:t>
            </a:r>
            <a:r>
              <a:rPr lang="en-US" sz="2800" b="1" dirty="0">
                <a:solidFill>
                  <a:srgbClr val="FF0000"/>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FF0000"/>
                </a:solidFill>
                <a:effectLst>
                  <a:outerShdw blurRad="38100" dist="38100" dir="2700000" algn="tl">
                    <a:srgbClr val="FFFFFF"/>
                  </a:outerShdw>
                </a:effectLst>
                <a:latin typeface="Shivaji05" pitchFamily="2" charset="0"/>
                <a:cs typeface="Times New Roman" pitchFamily="18" charset="0"/>
              </a:rPr>
              <a:t>foDrla</a:t>
            </a:r>
            <a:r>
              <a:rPr lang="en-US" sz="2800" b="1" dirty="0">
                <a:solidFill>
                  <a:srgbClr val="FF0000"/>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FF0000"/>
                </a:solidFill>
                <a:effectLst>
                  <a:outerShdw blurRad="38100" dist="38100" dir="2700000" algn="tl">
                    <a:srgbClr val="FFFFFF"/>
                  </a:outerShdw>
                </a:effectLst>
                <a:latin typeface="Shivaji05" pitchFamily="2" charset="0"/>
              </a:rPr>
              <a:t>irxavh</a:t>
            </a:r>
            <a:r>
              <a:rPr lang="en-US" sz="2800" b="1" dirty="0">
                <a:solidFill>
                  <a:srgbClr val="FF0000"/>
                </a:solidFill>
                <a:effectLst>
                  <a:outerShdw blurRad="38100" dist="38100" dir="2700000" algn="tl">
                    <a:srgbClr val="FFFFFF"/>
                  </a:outerShdw>
                </a:effectLst>
                <a:latin typeface="Shivaji05" pitchFamily="2" charset="0"/>
              </a:rPr>
              <a:t>- </a:t>
            </a:r>
            <a:r>
              <a:rPr lang="en-US" sz="2800" b="1" dirty="0" err="1">
                <a:solidFill>
                  <a:srgbClr val="FF0000"/>
                </a:solidFill>
                <a:effectLst>
                  <a:outerShdw blurRad="38100" dist="38100" dir="2700000" algn="tl">
                    <a:srgbClr val="FFFFFF"/>
                  </a:outerShdw>
                </a:effectLst>
                <a:latin typeface="Shivaji05" pitchFamily="2" charset="0"/>
              </a:rPr>
              <a:t>baaoDa-nao</a:t>
            </a:r>
            <a:r>
              <a:rPr lang="en-US" sz="2800" b="1" dirty="0">
                <a:solidFill>
                  <a:srgbClr val="FF0000"/>
                </a:solidFill>
                <a:effectLst>
                  <a:outerShdw blurRad="38100" dist="38100" dir="2700000" algn="tl">
                    <a:srgbClr val="FFFFFF"/>
                  </a:outerShdw>
                </a:effectLst>
                <a:latin typeface="Shivaji05" pitchFamily="2" charset="0"/>
              </a:rPr>
              <a:t> 1916</a:t>
            </a:r>
            <a:r>
              <a:rPr lang="en-US" sz="2800" b="1" dirty="0">
                <a:solidFill>
                  <a:srgbClr val="0070C0"/>
                </a:solidFill>
                <a:effectLst>
                  <a:outerShdw blurRad="38100" dist="38100" dir="2700000" algn="tl">
                    <a:srgbClr val="FFFFFF"/>
                  </a:outerShdw>
                </a:effectLst>
                <a:latin typeface="Shivaji05" pitchFamily="2" charset="0"/>
              </a:rPr>
              <a:t> </a:t>
            </a:r>
            <a:r>
              <a:rPr lang="en-US" sz="2800" b="1" dirty="0" err="1">
                <a:solidFill>
                  <a:srgbClr val="0070C0"/>
                </a:solidFill>
                <a:effectLst>
                  <a:outerShdw blurRad="38100" dist="38100" dir="2700000" algn="tl">
                    <a:srgbClr val="FFFFFF"/>
                  </a:outerShdw>
                </a:effectLst>
                <a:latin typeface="Shivaji05" pitchFamily="2" charset="0"/>
              </a:rPr>
              <a:t>maQyao</a:t>
            </a:r>
            <a:r>
              <a:rPr lang="en-US" sz="2800" b="1" dirty="0">
                <a:solidFill>
                  <a:srgbClr val="0070C0"/>
                </a:solidFill>
                <a:effectLst>
                  <a:outerShdw blurRad="38100" dist="38100" dir="2700000" algn="tl">
                    <a:srgbClr val="FFFFFF"/>
                  </a:outerShdw>
                </a:effectLst>
                <a:latin typeface="Shivaji05" pitchFamily="2" charset="0"/>
              </a:rPr>
              <a:t> </a:t>
            </a:r>
            <a:r>
              <a:rPr lang="en-US" sz="2800" b="1" dirty="0" err="1">
                <a:solidFill>
                  <a:srgbClr val="0070C0"/>
                </a:solidFill>
                <a:effectLst>
                  <a:outerShdw blurRad="38100" dist="38100" dir="2700000" algn="tl">
                    <a:srgbClr val="FFFFFF"/>
                  </a:outerShdw>
                </a:effectLst>
                <a:latin typeface="Shivaji05" pitchFamily="2" charset="0"/>
              </a:rPr>
              <a:t>ptsaaQana</a:t>
            </a:r>
            <a:r>
              <a:rPr lang="en-US" sz="2800" b="1" dirty="0">
                <a:solidFill>
                  <a:srgbClr val="0070C0"/>
                </a:solidFill>
                <a:effectLst>
                  <a:outerShdw blurRad="38100" dist="38100" dir="2700000" algn="tl">
                    <a:srgbClr val="FFFFFF"/>
                  </a:outerShdw>
                </a:effectLst>
                <a:latin typeface="Shivaji05" pitchFamily="2" charset="0"/>
              </a:rPr>
              <a:t> </a:t>
            </a:r>
            <a:r>
              <a:rPr lang="en-US" sz="2800" b="1" dirty="0" err="1">
                <a:solidFill>
                  <a:srgbClr val="0070C0"/>
                </a:solidFill>
                <a:effectLst>
                  <a:outerShdw blurRad="38100" dist="38100" dir="2700000" algn="tl">
                    <a:srgbClr val="FFFFFF"/>
                  </a:outerShdw>
                </a:effectLst>
                <a:latin typeface="Shivaji05" pitchFamily="2" charset="0"/>
              </a:rPr>
              <a:t>mhNaUna</a:t>
            </a:r>
            <a:r>
              <a:rPr lang="en-US" sz="2800" b="1" dirty="0">
                <a:solidFill>
                  <a:srgbClr val="0070C0"/>
                </a:solidFill>
                <a:effectLst>
                  <a:outerShdw blurRad="38100" dist="38100" dir="2700000" algn="tl">
                    <a:srgbClr val="FFFFFF"/>
                  </a:outerShdw>
                </a:effectLst>
                <a:latin typeface="Shivaji05" pitchFamily="2" charset="0"/>
              </a:rPr>
              <a:t> </a:t>
            </a:r>
            <a:r>
              <a:rPr lang="en-US" sz="2800" b="1" dirty="0" err="1">
                <a:solidFill>
                  <a:srgbClr val="0070C0"/>
                </a:solidFill>
                <a:effectLst>
                  <a:outerShdw blurRad="38100" dist="38100" dir="2700000" algn="tl">
                    <a:srgbClr val="FFFFFF"/>
                  </a:outerShdw>
                </a:effectLst>
                <a:latin typeface="Shivaji05" pitchFamily="2" charset="0"/>
              </a:rPr>
              <a:t>saucaivalao</a:t>
            </a:r>
            <a:r>
              <a:rPr lang="en-US" sz="2800" b="1" dirty="0">
                <a:solidFill>
                  <a:srgbClr val="0070C0"/>
                </a:solidFill>
                <a:effectLst>
                  <a:outerShdw blurRad="38100" dist="38100" dir="2700000" algn="tl">
                    <a:srgbClr val="FFFFFF"/>
                  </a:outerShdw>
                </a:effectLst>
                <a:latin typeface="Shivaji05" pitchFamily="2" charset="0"/>
              </a:rPr>
              <a:t>.</a:t>
            </a:r>
          </a:p>
          <a:p>
            <a:pPr>
              <a:buNone/>
            </a:pPr>
            <a:endParaRPr lang="en-US" sz="2800" b="1" dirty="0">
              <a:solidFill>
                <a:srgbClr val="FF99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228600"/>
          </a:xfrm>
        </p:spPr>
        <p:txBody>
          <a:bodyPr>
            <a:normAutofit fontScale="90000"/>
          </a:bodyPr>
          <a:lstStyle/>
          <a:p>
            <a:pPr>
              <a:spcBef>
                <a:spcPts val="0"/>
              </a:spcBef>
            </a:pPr>
            <a:r>
              <a:rPr lang="en-US" sz="3100" b="1" dirty="0" err="1">
                <a:solidFill>
                  <a:srgbClr val="00B050"/>
                </a:solidFill>
                <a:latin typeface="Shivaji05" pitchFamily="2" charset="0"/>
                <a:cs typeface="Times New Roman" pitchFamily="18" charset="0"/>
              </a:rPr>
              <a:t>Baartacao</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calanaivaYayak</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QaaorNa</a:t>
            </a:r>
            <a:endParaRPr lang="en-US" dirty="0"/>
          </a:p>
        </p:txBody>
      </p:sp>
      <p:sp>
        <p:nvSpPr>
          <p:cNvPr id="3" name="Content Placeholder 2"/>
          <p:cNvSpPr>
            <a:spLocks noGrp="1"/>
          </p:cNvSpPr>
          <p:nvPr>
            <p:ph idx="1"/>
          </p:nvPr>
        </p:nvSpPr>
        <p:spPr>
          <a:xfrm>
            <a:off x="0" y="457200"/>
            <a:ext cx="9144000" cy="6400800"/>
          </a:xfrm>
        </p:spPr>
        <p:txBody>
          <a:bodyPr>
            <a:normAutofit/>
          </a:bodyPr>
          <a:lstStyle/>
          <a:p>
            <a:pPr>
              <a:buNone/>
            </a:pPr>
            <a:r>
              <a:rPr lang="en-US" sz="2800" b="1" dirty="0">
                <a:solidFill>
                  <a:srgbClr val="FF0000"/>
                </a:solidFill>
                <a:latin typeface="Shivaji05" pitchFamily="2" charset="0"/>
              </a:rPr>
              <a:t>A </a:t>
            </a:r>
            <a:r>
              <a:rPr lang="en-US" sz="2800" b="1" dirty="0" err="1">
                <a:solidFill>
                  <a:srgbClr val="FF0000"/>
                </a:solidFill>
                <a:latin typeface="Shivaji05" pitchFamily="2" charset="0"/>
              </a:rPr>
              <a:t>saM#yaa%mak</a:t>
            </a:r>
            <a:r>
              <a:rPr lang="en-US" sz="2800" b="1" dirty="0">
                <a:solidFill>
                  <a:srgbClr val="FF0000"/>
                </a:solidFill>
                <a:latin typeface="Shivaji05" pitchFamily="2" charset="0"/>
              </a:rPr>
              <a:t> </a:t>
            </a:r>
            <a:r>
              <a:rPr lang="en-US" sz="2800" b="1" dirty="0" err="1">
                <a:solidFill>
                  <a:srgbClr val="FF0000"/>
                </a:solidFill>
                <a:latin typeface="Shivaji05" pitchFamily="2" charset="0"/>
              </a:rPr>
              <a:t>saaQanao</a:t>
            </a:r>
            <a:r>
              <a:rPr lang="en-US" sz="2800" b="1" dirty="0">
                <a:solidFill>
                  <a:srgbClr val="FF0000"/>
                </a:solidFill>
                <a:latin typeface="Shivaji05" pitchFamily="2" charset="0"/>
              </a:rPr>
              <a:t> </a:t>
            </a:r>
            <a:r>
              <a:rPr lang="en-US" sz="2800" b="1" dirty="0">
                <a:solidFill>
                  <a:srgbClr val="FF0000"/>
                </a:solidFill>
                <a:latin typeface="Times New Roman" pitchFamily="18" charset="0"/>
                <a:cs typeface="Times New Roman" pitchFamily="18" charset="0"/>
              </a:rPr>
              <a:t>Quantitative Measures </a:t>
            </a:r>
            <a:endParaRPr lang="en-US" sz="2800" b="1" dirty="0">
              <a:solidFill>
                <a:srgbClr val="FF0000"/>
              </a:solidFill>
              <a:latin typeface="Shivaji05" pitchFamily="2" charset="0"/>
            </a:endParaRPr>
          </a:p>
          <a:p>
            <a:pPr>
              <a:buNone/>
            </a:pPr>
            <a:r>
              <a:rPr lang="en-US" sz="2800" b="1" dirty="0">
                <a:solidFill>
                  <a:srgbClr val="FF9900"/>
                </a:solidFill>
                <a:latin typeface="Shivaji05"/>
              </a:rPr>
              <a:t>2.Kulyaa </a:t>
            </a:r>
            <a:r>
              <a:rPr lang="en-US" sz="2800" b="1" dirty="0" err="1">
                <a:solidFill>
                  <a:srgbClr val="FF9900"/>
                </a:solidFill>
                <a:latin typeface="Shivaji05"/>
              </a:rPr>
              <a:t>baajaaratIla</a:t>
            </a:r>
            <a:r>
              <a:rPr lang="en-US" sz="2800" b="1" dirty="0">
                <a:solidFill>
                  <a:srgbClr val="FF9900"/>
                </a:solidFill>
                <a:latin typeface="Shivaji05"/>
              </a:rPr>
              <a:t> </a:t>
            </a:r>
            <a:r>
              <a:rPr lang="en-US" sz="2800" b="1" dirty="0" err="1">
                <a:solidFill>
                  <a:srgbClr val="FF9900"/>
                </a:solidFill>
                <a:latin typeface="Shivaji05"/>
              </a:rPr>
              <a:t>kja-rao#yaaMcao</a:t>
            </a:r>
            <a:r>
              <a:rPr lang="en-US" sz="2800" b="1" dirty="0">
                <a:solidFill>
                  <a:srgbClr val="FF9900"/>
                </a:solidFill>
                <a:latin typeface="Shivaji05"/>
              </a:rPr>
              <a:t> </a:t>
            </a:r>
            <a:r>
              <a:rPr lang="en-US" sz="2800" b="1" dirty="0" err="1">
                <a:solidFill>
                  <a:srgbClr val="FF9900"/>
                </a:solidFill>
                <a:latin typeface="Shivaji05"/>
              </a:rPr>
              <a:t>KrodI</a:t>
            </a:r>
            <a:r>
              <a:rPr lang="en-US" sz="2800" b="1" dirty="0">
                <a:solidFill>
                  <a:srgbClr val="FF9900"/>
                </a:solidFill>
                <a:latin typeface="Shivaji05"/>
              </a:rPr>
              <a:t> </a:t>
            </a:r>
            <a:r>
              <a:rPr lang="en-US" sz="2800" b="1" dirty="0" err="1">
                <a:solidFill>
                  <a:srgbClr val="FF9900"/>
                </a:solidFill>
                <a:latin typeface="Shivaji05"/>
              </a:rPr>
              <a:t>ivak`I</a:t>
            </a:r>
            <a:r>
              <a:rPr lang="en-US" sz="2800" b="1" dirty="0">
                <a:solidFill>
                  <a:srgbClr val="FF9900"/>
                </a:solidFill>
                <a:latin typeface="Shivaji05"/>
              </a:rPr>
              <a:t> </a:t>
            </a:r>
            <a:r>
              <a:rPr lang="en-US" sz="2800" b="1" dirty="0">
                <a:solidFill>
                  <a:srgbClr val="0000FF"/>
                </a:solidFill>
                <a:latin typeface="Times New Roman" pitchFamily="18" charset="0"/>
                <a:cs typeface="Times New Roman" pitchFamily="18" charset="0"/>
              </a:rPr>
              <a:t>Open Market Operation</a:t>
            </a:r>
            <a:r>
              <a:rPr lang="en-US" sz="2800" b="1" dirty="0">
                <a:latin typeface="Times New Roman" pitchFamily="18" charset="0"/>
                <a:cs typeface="Times New Roman" pitchFamily="18" charset="0"/>
              </a:rPr>
              <a:t> </a:t>
            </a:r>
            <a:r>
              <a:rPr lang="en-US" sz="2800" b="1" dirty="0" err="1">
                <a:solidFill>
                  <a:schemeClr val="accent3">
                    <a:lumMod val="50000"/>
                  </a:schemeClr>
                </a:solidFill>
                <a:latin typeface="Shivaji05" pitchFamily="2" charset="0"/>
                <a:cs typeface="Times New Roman" pitchFamily="18" charset="0"/>
              </a:rPr>
              <a:t>Kulao</a:t>
            </a:r>
            <a:r>
              <a:rPr lang="en-US" sz="2800" b="1" dirty="0">
                <a:solidFill>
                  <a:schemeClr val="accent3">
                    <a:lumMod val="50000"/>
                  </a:schemeClr>
                </a:solidFill>
                <a:latin typeface="Shivaji05" pitchFamily="2" charset="0"/>
                <a:cs typeface="Times New Roman" pitchFamily="18" charset="0"/>
              </a:rPr>
              <a:t> </a:t>
            </a:r>
            <a:r>
              <a:rPr lang="en-US" sz="2800" b="1" dirty="0" err="1">
                <a:solidFill>
                  <a:schemeClr val="accent3">
                    <a:lumMod val="50000"/>
                  </a:schemeClr>
                </a:solidFill>
                <a:latin typeface="Shivaji05" pitchFamily="2" charset="0"/>
                <a:cs typeface="Times New Roman" pitchFamily="18" charset="0"/>
              </a:rPr>
              <a:t>baajaar</a:t>
            </a:r>
            <a:r>
              <a:rPr lang="en-US" sz="2800" b="1" dirty="0">
                <a:solidFill>
                  <a:schemeClr val="accent3">
                    <a:lumMod val="50000"/>
                  </a:schemeClr>
                </a:solidFill>
                <a:latin typeface="Shivaji05" pitchFamily="2" charset="0"/>
                <a:cs typeface="Times New Roman" pitchFamily="18" charset="0"/>
              </a:rPr>
              <a:t> </a:t>
            </a:r>
            <a:r>
              <a:rPr lang="en-US" sz="2800" b="1" dirty="0" err="1">
                <a:solidFill>
                  <a:schemeClr val="accent3">
                    <a:lumMod val="50000"/>
                  </a:schemeClr>
                </a:solidFill>
                <a:latin typeface="Shivaji05" pitchFamily="2" charset="0"/>
                <a:cs typeface="Times New Roman" pitchFamily="18" charset="0"/>
              </a:rPr>
              <a:t>p`caalana</a:t>
            </a:r>
            <a:r>
              <a:rPr lang="en-US" sz="2800" b="1" dirty="0">
                <a:solidFill>
                  <a:schemeClr val="accent3">
                    <a:lumMod val="50000"/>
                  </a:schemeClr>
                </a:solidFill>
                <a:latin typeface="Shivaji05" pitchFamily="2" charset="0"/>
                <a:cs typeface="Times New Roman" pitchFamily="18" charset="0"/>
              </a:rPr>
              <a:t> </a:t>
            </a:r>
            <a:r>
              <a:rPr lang="en-US" sz="2800" b="1" dirty="0">
                <a:solidFill>
                  <a:schemeClr val="accent3">
                    <a:lumMod val="50000"/>
                  </a:schemeClr>
                </a:solidFill>
                <a:latin typeface="Times New Roman" pitchFamily="18" charset="0"/>
                <a:cs typeface="Times New Roman" pitchFamily="18" charset="0"/>
              </a:rPr>
              <a:t>/ </a:t>
            </a:r>
            <a:r>
              <a:rPr lang="en-US" sz="2800" b="1" dirty="0" err="1">
                <a:solidFill>
                  <a:schemeClr val="accent3">
                    <a:lumMod val="50000"/>
                  </a:schemeClr>
                </a:solidFill>
                <a:latin typeface="Shivaji05" pitchFamily="2" charset="0"/>
                <a:cs typeface="Times New Roman" pitchFamily="18" charset="0"/>
              </a:rPr>
              <a:t>ik</a:t>
            </a:r>
            <a:r>
              <a:rPr lang="en-US" sz="2800" b="1" dirty="0" err="1">
                <a:solidFill>
                  <a:schemeClr val="accent3">
                    <a:lumMod val="50000"/>
                  </a:schemeClr>
                </a:solidFill>
                <a:latin typeface="Shivaji05"/>
                <a:cs typeface="Times New Roman" pitchFamily="18" charset="0"/>
              </a:rPr>
              <a:t>`yaae^M</a:t>
            </a:r>
            <a:endParaRPr lang="en-US" sz="2800" b="1" dirty="0">
              <a:solidFill>
                <a:schemeClr val="accent3">
                  <a:lumMod val="50000"/>
                </a:schemeClr>
              </a:solidFill>
              <a:latin typeface="Shivaji05" pitchFamily="2" charset="0"/>
              <a:cs typeface="Times New Roman" pitchFamily="18" charset="0"/>
            </a:endParaRPr>
          </a:p>
          <a:p>
            <a:pPr>
              <a:buNone/>
              <a:defRPr/>
            </a:pPr>
            <a:r>
              <a:rPr lang="en-US" sz="2800" b="1" dirty="0">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Kulyaa</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baajaaratIla</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rao#yaaMcao</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vyavahar</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mhNajaoca</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doSaacyaa</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Aqa-vyavasqaotIla</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calanap`maaNaat</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vaaZ</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ikMvaa</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GaT</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krNyaacyaa</a:t>
            </a:r>
            <a:r>
              <a:rPr lang="en-US" sz="2800" b="1" dirty="0">
                <a:solidFill>
                  <a:srgbClr val="C00000"/>
                </a:solidFill>
                <a:effectLst>
                  <a:outerShdw blurRad="38100" dist="38100" dir="2700000" algn="tl">
                    <a:srgbClr val="FFFFFF"/>
                  </a:outerShdw>
                </a:effectLst>
                <a:latin typeface="Shivaji05" pitchFamily="2" charset="0"/>
              </a:rPr>
              <a:t> ]_</a:t>
            </a:r>
            <a:r>
              <a:rPr lang="en-US" sz="2800" b="1" dirty="0" err="1">
                <a:solidFill>
                  <a:srgbClr val="C00000"/>
                </a:solidFill>
                <a:effectLst>
                  <a:outerShdw blurRad="38100" dist="38100" dir="2700000" algn="tl">
                    <a:srgbClr val="FFFFFF"/>
                  </a:outerShdw>
                </a:effectLst>
                <a:latin typeface="Shivaji05" pitchFamily="2" charset="0"/>
              </a:rPr>
              <a:t>oSaanao</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maQyavatI</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ba^konao</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Kulyaa</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baajaarat</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sarkarI</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kja-rao#yaaMcaI</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KrodI</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ivak`I</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tsaoca</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KajagaI</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pk`maatIla</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huMDyaa</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kja-raoKo</a:t>
            </a:r>
            <a:r>
              <a:rPr lang="en-US" sz="2800" b="1" dirty="0">
                <a:solidFill>
                  <a:srgbClr val="C00000"/>
                </a:solidFill>
                <a:effectLst>
                  <a:outerShdw blurRad="38100" dist="38100" dir="2700000" algn="tl">
                    <a:srgbClr val="FFFFFF"/>
                  </a:outerShdw>
                </a:effectLst>
                <a:latin typeface="Shivaji05" pitchFamily="2" charset="0"/>
              </a:rPr>
              <a:t> ¸Anya </a:t>
            </a:r>
            <a:r>
              <a:rPr lang="en-US" sz="2800" b="1" dirty="0" err="1">
                <a:solidFill>
                  <a:srgbClr val="C00000"/>
                </a:solidFill>
                <a:effectLst>
                  <a:outerShdw blurRad="38100" dist="38100" dir="2700000" algn="tl">
                    <a:srgbClr val="FFFFFF"/>
                  </a:outerShdw>
                </a:effectLst>
                <a:latin typeface="Shivaji05" pitchFamily="2" charset="0"/>
              </a:rPr>
              <a:t>paHa</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kagadpHaaMcao</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KrodI</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ivak`Icao</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vyavahar</a:t>
            </a:r>
            <a:r>
              <a:rPr lang="en-US" sz="2800" b="1" dirty="0">
                <a:solidFill>
                  <a:srgbClr val="C00000"/>
                </a:solidFill>
                <a:effectLst>
                  <a:outerShdw blurRad="38100" dist="38100" dir="2700000" algn="tl">
                    <a:srgbClr val="FFFFFF"/>
                  </a:outerShdw>
                </a:effectLst>
                <a:latin typeface="Shivaji05" pitchFamily="2" charset="0"/>
              </a:rPr>
              <a:t> </a:t>
            </a:r>
            <a:r>
              <a:rPr lang="en-US" sz="2800" b="1" dirty="0" err="1">
                <a:solidFill>
                  <a:srgbClr val="C00000"/>
                </a:solidFill>
                <a:effectLst>
                  <a:outerShdw blurRad="38100" dist="38100" dir="2700000" algn="tl">
                    <a:srgbClr val="FFFFFF"/>
                  </a:outerShdw>
                </a:effectLst>
                <a:latin typeface="Shivaji05" pitchFamily="2" charset="0"/>
              </a:rPr>
              <a:t>haoya</a:t>
            </a:r>
            <a:r>
              <a:rPr lang="en-US" sz="2800" b="1" dirty="0">
                <a:solidFill>
                  <a:srgbClr val="C00000"/>
                </a:solidFill>
                <a:effectLst>
                  <a:outerShdw blurRad="38100" dist="38100" dir="2700000" algn="tl">
                    <a:srgbClr val="FFFFFF"/>
                  </a:outerShdw>
                </a:effectLst>
                <a:latin typeface="Shivaji05" pitchFamily="2" charset="0"/>
              </a:rPr>
              <a:t> .</a:t>
            </a:r>
          </a:p>
          <a:p>
            <a:pPr>
              <a:buNone/>
              <a:defRPr/>
            </a:pP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MglaD</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va</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Amaoirka</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yaa</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raYT</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atIla</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maQyavatI</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ba^konao</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yaa</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saaQanaacaa</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p`qama</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vaapr</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0000FF"/>
                </a:solidFill>
                <a:effectLst>
                  <a:outerShdw blurRad="38100" dist="38100" dir="2700000" algn="tl">
                    <a:srgbClr val="FFFFFF"/>
                  </a:outerShdw>
                </a:effectLst>
                <a:latin typeface="Shivaji05" pitchFamily="2" charset="0"/>
                <a:cs typeface="Times New Roman" pitchFamily="18" charset="0"/>
              </a:rPr>
              <a:t>kolaa</a:t>
            </a:r>
            <a:r>
              <a:rPr lang="en-US" sz="2800" b="1" dirty="0">
                <a:solidFill>
                  <a:srgbClr val="0000FF"/>
                </a:solidFill>
                <a:effectLst>
                  <a:outerShdw blurRad="38100" dist="38100" dir="2700000" algn="tl">
                    <a:srgbClr val="FFFFFF"/>
                  </a:outerShdw>
                </a:effectLst>
                <a:latin typeface="Shivaji05" pitchFamily="2" charset="0"/>
                <a:cs typeface="Times New Roman" pitchFamily="18" charset="0"/>
              </a:rPr>
              <a:t>.</a:t>
            </a:r>
            <a:endParaRPr lang="en-US" sz="2800" b="1" dirty="0">
              <a:solidFill>
                <a:srgbClr val="0000FF"/>
              </a:solidFill>
              <a:effectLst>
                <a:outerShdw blurRad="38100" dist="38100" dir="2700000" algn="tl">
                  <a:srgbClr val="FFFFFF"/>
                </a:outerShdw>
              </a:effectLst>
              <a:latin typeface="Shivaji05" pitchFamily="2" charset="0"/>
            </a:endParaRPr>
          </a:p>
          <a:p>
            <a:pPr>
              <a:buNone/>
            </a:pPr>
            <a:endParaRPr lang="en-US" sz="2800" b="1" dirty="0">
              <a:solidFill>
                <a:srgbClr val="FF99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228600"/>
          </a:xfrm>
        </p:spPr>
        <p:txBody>
          <a:bodyPr>
            <a:normAutofit fontScale="90000"/>
          </a:bodyPr>
          <a:lstStyle/>
          <a:p>
            <a:pPr>
              <a:spcBef>
                <a:spcPts val="0"/>
              </a:spcBef>
            </a:pPr>
            <a:r>
              <a:rPr lang="en-US" sz="3100" b="1" dirty="0" err="1">
                <a:solidFill>
                  <a:srgbClr val="00B050"/>
                </a:solidFill>
                <a:latin typeface="Shivaji05" pitchFamily="2" charset="0"/>
                <a:cs typeface="Times New Roman" pitchFamily="18" charset="0"/>
              </a:rPr>
              <a:t>Baartacao</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calanaivaYayak</a:t>
            </a:r>
            <a:r>
              <a:rPr lang="en-US" sz="3100" b="1" dirty="0">
                <a:solidFill>
                  <a:srgbClr val="00B050"/>
                </a:solidFill>
                <a:latin typeface="Shivaji05" pitchFamily="2" charset="0"/>
                <a:cs typeface="Times New Roman" pitchFamily="18" charset="0"/>
              </a:rPr>
              <a:t> </a:t>
            </a:r>
            <a:r>
              <a:rPr lang="en-US" sz="3100" b="1" dirty="0" err="1">
                <a:solidFill>
                  <a:srgbClr val="00B050"/>
                </a:solidFill>
                <a:latin typeface="Shivaji05" pitchFamily="2" charset="0"/>
                <a:cs typeface="Times New Roman" pitchFamily="18" charset="0"/>
              </a:rPr>
              <a:t>QaaorNa</a:t>
            </a:r>
            <a:endParaRPr lang="en-US" dirty="0"/>
          </a:p>
        </p:txBody>
      </p:sp>
      <p:sp>
        <p:nvSpPr>
          <p:cNvPr id="3" name="Content Placeholder 2"/>
          <p:cNvSpPr>
            <a:spLocks noGrp="1"/>
          </p:cNvSpPr>
          <p:nvPr>
            <p:ph idx="1"/>
          </p:nvPr>
        </p:nvSpPr>
        <p:spPr>
          <a:xfrm>
            <a:off x="0" y="457200"/>
            <a:ext cx="9144000" cy="6400800"/>
          </a:xfrm>
        </p:spPr>
        <p:txBody>
          <a:bodyPr>
            <a:normAutofit/>
          </a:bodyPr>
          <a:lstStyle/>
          <a:p>
            <a:pPr>
              <a:buNone/>
            </a:pPr>
            <a:r>
              <a:rPr lang="en-US" sz="2800" b="1" dirty="0">
                <a:solidFill>
                  <a:srgbClr val="FF0000"/>
                </a:solidFill>
                <a:latin typeface="Shivaji05" pitchFamily="2" charset="0"/>
              </a:rPr>
              <a:t>A </a:t>
            </a:r>
            <a:r>
              <a:rPr lang="en-US" sz="2800" b="1" dirty="0" err="1">
                <a:solidFill>
                  <a:srgbClr val="FF0000"/>
                </a:solidFill>
                <a:latin typeface="Shivaji05" pitchFamily="2" charset="0"/>
              </a:rPr>
              <a:t>saM#yaa%mak</a:t>
            </a:r>
            <a:r>
              <a:rPr lang="en-US" sz="2800" b="1" dirty="0">
                <a:solidFill>
                  <a:srgbClr val="FF0000"/>
                </a:solidFill>
                <a:latin typeface="Shivaji05" pitchFamily="2" charset="0"/>
              </a:rPr>
              <a:t> </a:t>
            </a:r>
            <a:r>
              <a:rPr lang="en-US" sz="2800" b="1" dirty="0" err="1">
                <a:solidFill>
                  <a:srgbClr val="FF0000"/>
                </a:solidFill>
                <a:latin typeface="Shivaji05" pitchFamily="2" charset="0"/>
              </a:rPr>
              <a:t>saaQanao</a:t>
            </a:r>
            <a:r>
              <a:rPr lang="en-US" sz="2800" b="1" dirty="0">
                <a:solidFill>
                  <a:srgbClr val="FF0000"/>
                </a:solidFill>
                <a:latin typeface="Shivaji05" pitchFamily="2" charset="0"/>
              </a:rPr>
              <a:t> </a:t>
            </a:r>
            <a:r>
              <a:rPr lang="en-US" sz="2800" b="1" dirty="0">
                <a:solidFill>
                  <a:srgbClr val="FF0000"/>
                </a:solidFill>
                <a:latin typeface="Times New Roman" pitchFamily="18" charset="0"/>
                <a:cs typeface="Times New Roman" pitchFamily="18" charset="0"/>
              </a:rPr>
              <a:t>Quantitative Measures </a:t>
            </a:r>
            <a:endParaRPr lang="en-US" sz="2800" b="1" dirty="0">
              <a:solidFill>
                <a:srgbClr val="FF0000"/>
              </a:solidFill>
              <a:latin typeface="Shivaji05" pitchFamily="2" charset="0"/>
            </a:endParaRPr>
          </a:p>
          <a:p>
            <a:pPr>
              <a:buNone/>
              <a:defRPr/>
            </a:pPr>
            <a:r>
              <a:rPr lang="en-US" sz="2800" b="1" dirty="0">
                <a:solidFill>
                  <a:srgbClr val="FF9900"/>
                </a:solidFill>
                <a:latin typeface="Shivaji05" pitchFamily="2" charset="0"/>
              </a:rPr>
              <a:t>3.raoK </a:t>
            </a:r>
            <a:r>
              <a:rPr lang="en-US" sz="2800" b="1" dirty="0" err="1">
                <a:solidFill>
                  <a:srgbClr val="FF9900"/>
                </a:solidFill>
                <a:latin typeface="Shivaji05" pitchFamily="2" charset="0"/>
              </a:rPr>
              <a:t>raKIva</a:t>
            </a:r>
            <a:r>
              <a:rPr lang="en-US" sz="2800" b="1" dirty="0">
                <a:solidFill>
                  <a:srgbClr val="FF9900"/>
                </a:solidFill>
                <a:latin typeface="Shivaji05" pitchFamily="2" charset="0"/>
              </a:rPr>
              <a:t> </a:t>
            </a:r>
            <a:r>
              <a:rPr lang="en-US" sz="2800" b="1" dirty="0" err="1">
                <a:solidFill>
                  <a:srgbClr val="FF9900"/>
                </a:solidFill>
                <a:latin typeface="Shivaji05" pitchFamily="2" charset="0"/>
              </a:rPr>
              <a:t>inaQaIcao</a:t>
            </a:r>
            <a:r>
              <a:rPr lang="en-US" sz="2800" b="1" dirty="0">
                <a:solidFill>
                  <a:srgbClr val="FF9900"/>
                </a:solidFill>
                <a:latin typeface="Shivaji05" pitchFamily="2" charset="0"/>
              </a:rPr>
              <a:t> </a:t>
            </a:r>
            <a:r>
              <a:rPr lang="en-US" sz="2800" b="1" dirty="0" err="1">
                <a:solidFill>
                  <a:srgbClr val="FF9900"/>
                </a:solidFill>
                <a:latin typeface="Shivaji05" pitchFamily="2" charset="0"/>
              </a:rPr>
              <a:t>p</a:t>
            </a:r>
            <a:r>
              <a:rPr lang="en-US" sz="2800" b="1" dirty="0" err="1">
                <a:solidFill>
                  <a:srgbClr val="FF9900"/>
                </a:solidFill>
                <a:latin typeface="Shivaji05"/>
              </a:rPr>
              <a:t>`maaNa</a:t>
            </a:r>
            <a:r>
              <a:rPr lang="en-US" sz="2800" b="1" dirty="0">
                <a:solidFill>
                  <a:srgbClr val="FF9900"/>
                </a:solidFill>
                <a:latin typeface="Shivaji05"/>
              </a:rPr>
              <a:t> </a:t>
            </a:r>
            <a:r>
              <a:rPr lang="en-US" sz="2800" b="1" dirty="0">
                <a:solidFill>
                  <a:srgbClr val="0000FF"/>
                </a:solidFill>
                <a:latin typeface="Times New Roman" pitchFamily="18" charset="0"/>
                <a:cs typeface="Times New Roman" pitchFamily="18" charset="0"/>
              </a:rPr>
              <a:t>Cash Reserve Ratio  </a:t>
            </a:r>
          </a:p>
          <a:p>
            <a:pPr>
              <a:buNone/>
              <a:defRPr/>
            </a:pPr>
            <a:r>
              <a:rPr lang="en-US" sz="2800" b="1" dirty="0">
                <a:effectLst>
                  <a:outerShdw blurRad="38100" dist="38100" dir="2700000" algn="tl">
                    <a:srgbClr val="FFFFFF"/>
                  </a:outerShdw>
                </a:effectLst>
                <a:latin typeface="Times New Roman" pitchFamily="18" charset="0"/>
                <a:cs typeface="Times New Roman" pitchFamily="18" charset="0"/>
              </a:rPr>
              <a:t>	</a:t>
            </a:r>
            <a:r>
              <a:rPr lang="en-US" sz="2800" b="1" dirty="0" err="1">
                <a:solidFill>
                  <a:srgbClr val="7030A0"/>
                </a:solidFill>
                <a:effectLst>
                  <a:outerShdw blurRad="38100" dist="38100" dir="2700000" algn="tl">
                    <a:srgbClr val="FFFFFF"/>
                  </a:outerShdw>
                </a:effectLst>
                <a:latin typeface="Shivaji05" pitchFamily="2" charset="0"/>
              </a:rPr>
              <a:t>p`%yaok</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vyaaparI</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ba^kolaa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AaplyaakDIla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ekUNa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zovaIpOkI</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kahI</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ivaiSaYT</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Baaga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irJavh</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ba^kokDo</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jamaa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kravaa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laagatao</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yaalaaca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raKIva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inaQaI</a:t>
            </a:r>
            <a:r>
              <a:rPr lang="en-US" sz="2800" b="1" dirty="0">
                <a:solidFill>
                  <a:srgbClr val="7030A0"/>
                </a:solidFill>
                <a:effectLst>
                  <a:outerShdw blurRad="38100" dist="38100" dir="2700000" algn="tl">
                    <a:srgbClr val="FFFFFF"/>
                  </a:outerShdw>
                </a:effectLst>
                <a:latin typeface="Shivaji05" pitchFamily="2" charset="0"/>
              </a:rPr>
              <a:t> Asao </a:t>
            </a:r>
            <a:r>
              <a:rPr lang="en-US" sz="2800" b="1" dirty="0" err="1">
                <a:solidFill>
                  <a:srgbClr val="7030A0"/>
                </a:solidFill>
                <a:effectLst>
                  <a:outerShdw blurRad="38100" dist="38100" dir="2700000" algn="tl">
                    <a:srgbClr val="FFFFFF"/>
                  </a:outerShdw>
                </a:effectLst>
                <a:latin typeface="Shivaji05" pitchFamily="2" charset="0"/>
              </a:rPr>
              <a:t>mhNatat</a:t>
            </a:r>
            <a:r>
              <a:rPr lang="en-US" sz="2800" b="1" dirty="0">
                <a:solidFill>
                  <a:srgbClr val="7030A0"/>
                </a:solidFill>
                <a:effectLst>
                  <a:outerShdw blurRad="38100" dist="38100" dir="2700000" algn="tl">
                    <a:srgbClr val="FFFFFF"/>
                  </a:outerShdw>
                </a:effectLst>
                <a:latin typeface="Shivaji05" pitchFamily="2" charset="0"/>
              </a:rPr>
              <a:t>.</a:t>
            </a:r>
          </a:p>
          <a:p>
            <a:pPr>
              <a:buFontTx/>
              <a:buNone/>
              <a:defRPr/>
            </a:pPr>
            <a:r>
              <a:rPr lang="en-US" sz="2800" b="1" dirty="0" err="1">
                <a:solidFill>
                  <a:srgbClr val="FF0000"/>
                </a:solidFill>
                <a:effectLst>
                  <a:outerShdw blurRad="38100" dist="38100" dir="2700000" algn="tl">
                    <a:srgbClr val="FFFFFF"/>
                  </a:outerShdw>
                </a:effectLst>
                <a:latin typeface="Shivaji05" pitchFamily="2" charset="0"/>
                <a:cs typeface="Times New Roman" pitchFamily="18" charset="0"/>
              </a:rPr>
              <a:t>Amaoirkot</a:t>
            </a:r>
            <a:r>
              <a:rPr lang="en-US" sz="2800" b="1" dirty="0">
                <a:solidFill>
                  <a:srgbClr val="FF0000"/>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FF0000"/>
                </a:solidFill>
                <a:effectLst>
                  <a:outerShdw blurRad="38100" dist="38100" dir="2700000" algn="tl">
                    <a:srgbClr val="FFFFFF"/>
                  </a:outerShdw>
                </a:effectLst>
                <a:latin typeface="Shivaji05" pitchFamily="2" charset="0"/>
                <a:cs typeface="Times New Roman" pitchFamily="18" charset="0"/>
              </a:rPr>
              <a:t>foDrla</a:t>
            </a:r>
            <a:r>
              <a:rPr lang="en-US" sz="2800" b="1" dirty="0">
                <a:solidFill>
                  <a:srgbClr val="FF0000"/>
                </a:solidFill>
                <a:effectLst>
                  <a:outerShdw blurRad="38100" dist="38100" dir="2700000" algn="tl">
                    <a:srgbClr val="FFFFFF"/>
                  </a:outerShdw>
                </a:effectLst>
                <a:latin typeface="Shivaji05" pitchFamily="2" charset="0"/>
                <a:cs typeface="Times New Roman" pitchFamily="18" charset="0"/>
              </a:rPr>
              <a:t> </a:t>
            </a:r>
            <a:r>
              <a:rPr lang="en-US" sz="2800" b="1" dirty="0" err="1">
                <a:solidFill>
                  <a:srgbClr val="FF0000"/>
                </a:solidFill>
                <a:effectLst>
                  <a:outerShdw blurRad="38100" dist="38100" dir="2700000" algn="tl">
                    <a:srgbClr val="FFFFFF"/>
                  </a:outerShdw>
                </a:effectLst>
                <a:latin typeface="Shivaji05" pitchFamily="2" charset="0"/>
              </a:rPr>
              <a:t>irxavh</a:t>
            </a:r>
            <a:r>
              <a:rPr lang="en-US" sz="2800" b="1" dirty="0">
                <a:solidFill>
                  <a:srgbClr val="FF0000"/>
                </a:solidFill>
                <a:effectLst>
                  <a:outerShdw blurRad="38100" dist="38100" dir="2700000" algn="tl">
                    <a:srgbClr val="FFFFFF"/>
                  </a:outerShdw>
                </a:effectLst>
                <a:latin typeface="Shivaji05" pitchFamily="2" charset="0"/>
              </a:rPr>
              <a:t>- </a:t>
            </a:r>
            <a:r>
              <a:rPr lang="en-US" sz="2800" b="1" dirty="0" err="1">
                <a:solidFill>
                  <a:srgbClr val="FF0000"/>
                </a:solidFill>
                <a:effectLst>
                  <a:outerShdw blurRad="38100" dist="38100" dir="2700000" algn="tl">
                    <a:srgbClr val="FFFFFF"/>
                  </a:outerShdw>
                </a:effectLst>
                <a:latin typeface="Shivaji05" pitchFamily="2" charset="0"/>
              </a:rPr>
              <a:t>baaoDa-nao</a:t>
            </a:r>
            <a:r>
              <a:rPr lang="en-US" sz="2800" b="1" dirty="0">
                <a:solidFill>
                  <a:srgbClr val="FF0000"/>
                </a:solidFill>
                <a:effectLst>
                  <a:outerShdw blurRad="38100" dist="38100" dir="2700000" algn="tl">
                    <a:srgbClr val="FFFFFF"/>
                  </a:outerShdw>
                </a:effectLst>
                <a:latin typeface="Shivaji05" pitchFamily="2" charset="0"/>
              </a:rPr>
              <a:t> 1933 </a:t>
            </a:r>
            <a:r>
              <a:rPr lang="en-US" sz="2800" b="1" dirty="0" err="1">
                <a:solidFill>
                  <a:srgbClr val="7030A0"/>
                </a:solidFill>
                <a:effectLst>
                  <a:outerShdw blurRad="38100" dist="38100" dir="2700000" algn="tl">
                    <a:srgbClr val="FFFFFF"/>
                  </a:outerShdw>
                </a:effectLst>
                <a:latin typeface="Shivaji05" pitchFamily="2" charset="0"/>
              </a:rPr>
              <a:t>maQyao</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ptsaaQana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mhNaUna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vaapr</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kolaa</a:t>
            </a:r>
            <a:r>
              <a:rPr lang="en-US" sz="2800" b="1" dirty="0">
                <a:solidFill>
                  <a:srgbClr val="7030A0"/>
                </a:solidFill>
                <a:effectLst>
                  <a:outerShdw blurRad="38100" dist="38100" dir="2700000" algn="tl">
                    <a:srgbClr val="FFFFFF"/>
                  </a:outerShdw>
                </a:effectLst>
                <a:latin typeface="Shivaji05" pitchFamily="2" charset="0"/>
              </a:rPr>
              <a:t>.</a:t>
            </a:r>
          </a:p>
          <a:p>
            <a:pPr>
              <a:buFontTx/>
              <a:buNone/>
              <a:defRPr/>
            </a:pPr>
            <a:r>
              <a:rPr lang="en-US" sz="2800" b="1" dirty="0" err="1">
                <a:solidFill>
                  <a:srgbClr val="7030A0"/>
                </a:solidFill>
                <a:effectLst>
                  <a:outerShdw blurRad="38100" dist="38100" dir="2700000" algn="tl">
                    <a:srgbClr val="FFFFFF"/>
                  </a:outerShdw>
                </a:effectLst>
                <a:latin typeface="Shivaji05" pitchFamily="2" charset="0"/>
              </a:rPr>
              <a:t>yaa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ptinayaMHaNa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saaQanaacaI</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sava-p`qama</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iSafarsa</a:t>
            </a:r>
            <a:r>
              <a:rPr lang="en-US" sz="2800" b="1" dirty="0">
                <a:effectLst>
                  <a:outerShdw blurRad="38100" dist="38100" dir="2700000" algn="tl">
                    <a:srgbClr val="FFFFFF"/>
                  </a:outerShdw>
                </a:effectLst>
                <a:latin typeface="Shivaji05" pitchFamily="2" charset="0"/>
              </a:rPr>
              <a:t> </a:t>
            </a:r>
            <a:r>
              <a:rPr lang="en-US" sz="2800" b="1" dirty="0" err="1">
                <a:solidFill>
                  <a:srgbClr val="FF0000"/>
                </a:solidFill>
                <a:effectLst>
                  <a:outerShdw blurRad="38100" dist="38100" dir="2700000" algn="tl">
                    <a:srgbClr val="FFFFFF"/>
                  </a:outerShdw>
                </a:effectLst>
                <a:latin typeface="Shivaji05" pitchFamily="2" charset="0"/>
              </a:rPr>
              <a:t>p`ao</a:t>
            </a:r>
            <a:r>
              <a:rPr lang="en-US" sz="2800" b="1" dirty="0">
                <a:solidFill>
                  <a:srgbClr val="FF0000"/>
                </a:solidFill>
                <a:effectLst>
                  <a:outerShdw blurRad="38100" dist="38100" dir="2700000" algn="tl">
                    <a:srgbClr val="FFFFFF"/>
                  </a:outerShdw>
                </a:effectLst>
                <a:latin typeface="Shivaji05" pitchFamily="2" charset="0"/>
              </a:rPr>
              <a:t>. </a:t>
            </a:r>
            <a:r>
              <a:rPr lang="en-US" sz="2800" b="1" dirty="0" err="1">
                <a:solidFill>
                  <a:srgbClr val="FF0000"/>
                </a:solidFill>
                <a:effectLst>
                  <a:outerShdw blurRad="38100" dist="38100" dir="2700000" algn="tl">
                    <a:srgbClr val="FFFFFF"/>
                  </a:outerShdw>
                </a:effectLst>
                <a:latin typeface="Shivaji05" pitchFamily="2" charset="0"/>
              </a:rPr>
              <a:t>jao</a:t>
            </a:r>
            <a:r>
              <a:rPr lang="en-US" sz="2800" b="1" dirty="0">
                <a:solidFill>
                  <a:srgbClr val="FF0000"/>
                </a:solidFill>
                <a:effectLst>
                  <a:outerShdw blurRad="38100" dist="38100" dir="2700000" algn="tl">
                    <a:srgbClr val="FFFFFF"/>
                  </a:outerShdw>
                </a:effectLst>
                <a:latin typeface="Shivaji05" pitchFamily="2" charset="0"/>
              </a:rPr>
              <a:t>. </a:t>
            </a:r>
            <a:r>
              <a:rPr lang="en-US" sz="2800" b="1" dirty="0" err="1">
                <a:solidFill>
                  <a:srgbClr val="FF0000"/>
                </a:solidFill>
                <a:effectLst>
                  <a:outerShdw blurRad="38100" dist="38100" dir="2700000" algn="tl">
                    <a:srgbClr val="FFFFFF"/>
                  </a:outerShdw>
                </a:effectLst>
                <a:latin typeface="Shivaji05" pitchFamily="2" charset="0"/>
              </a:rPr>
              <a:t>ema</a:t>
            </a:r>
            <a:r>
              <a:rPr lang="en-US" sz="2800" b="1" dirty="0">
                <a:solidFill>
                  <a:srgbClr val="FF0000"/>
                </a:solidFill>
                <a:effectLst>
                  <a:outerShdw blurRad="38100" dist="38100" dir="2700000" algn="tl">
                    <a:srgbClr val="FFFFFF"/>
                  </a:outerShdw>
                </a:effectLst>
                <a:latin typeface="Shivaji05" pitchFamily="2" charset="0"/>
              </a:rPr>
              <a:t>. </a:t>
            </a:r>
            <a:r>
              <a:rPr lang="en-US" sz="2800" b="1" dirty="0" err="1">
                <a:solidFill>
                  <a:srgbClr val="FF0000"/>
                </a:solidFill>
                <a:effectLst>
                  <a:outerShdw blurRad="38100" dist="38100" dir="2700000" algn="tl">
                    <a:srgbClr val="FFFFFF"/>
                  </a:outerShdw>
                </a:effectLst>
                <a:latin typeface="Shivaji05" pitchFamily="2" charset="0"/>
              </a:rPr>
              <a:t>konsa</a:t>
            </a:r>
            <a:r>
              <a:rPr lang="en-US" sz="2800" b="1" dirty="0">
                <a:solidFill>
                  <a:srgbClr val="FF000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yaaMnaI</a:t>
            </a:r>
            <a:r>
              <a:rPr lang="en-US" sz="2800" b="1" dirty="0">
                <a:solidFill>
                  <a:srgbClr val="7030A0"/>
                </a:solidFill>
                <a:effectLst>
                  <a:outerShdw blurRad="38100" dist="38100" dir="2700000" algn="tl">
                    <a:srgbClr val="FFFFFF"/>
                  </a:outerShdw>
                </a:effectLst>
                <a:latin typeface="Shivaji05" pitchFamily="2" charset="0"/>
              </a:rPr>
              <a:t> </a:t>
            </a:r>
            <a:r>
              <a:rPr lang="en-US" sz="2800" b="1" dirty="0" err="1">
                <a:solidFill>
                  <a:srgbClr val="7030A0"/>
                </a:solidFill>
                <a:effectLst>
                  <a:outerShdw blurRad="38100" dist="38100" dir="2700000" algn="tl">
                    <a:srgbClr val="FFFFFF"/>
                  </a:outerShdw>
                </a:effectLst>
                <a:latin typeface="Shivaji05" pitchFamily="2" charset="0"/>
              </a:rPr>
              <a:t>kolaI</a:t>
            </a:r>
            <a:r>
              <a:rPr lang="en-US" sz="2800" b="1" dirty="0">
                <a:solidFill>
                  <a:srgbClr val="7030A0"/>
                </a:solidFill>
                <a:effectLst>
                  <a:outerShdw blurRad="38100" dist="38100" dir="2700000" algn="tl">
                    <a:srgbClr val="FFFFFF"/>
                  </a:outerShdw>
                </a:effectLst>
                <a:latin typeface="Shivaji05" pitchFamily="2" charset="0"/>
              </a:rPr>
              <a:t>. </a:t>
            </a:r>
          </a:p>
          <a:p>
            <a:pPr>
              <a:buFontTx/>
              <a:buNone/>
              <a:defRPr/>
            </a:pPr>
            <a:r>
              <a:rPr lang="en-US" sz="2800" b="1" dirty="0">
                <a:solidFill>
                  <a:srgbClr val="7030A0"/>
                </a:solidFill>
                <a:effectLst>
                  <a:outerShdw blurRad="38100" dist="38100" dir="2700000" algn="tl">
                    <a:srgbClr val="FFFFFF"/>
                  </a:outerShdw>
                </a:effectLst>
                <a:latin typeface="Shivaji05" pitchFamily="2" charset="0"/>
                <a:cs typeface="Times New Roman" pitchFamily="18" charset="0"/>
              </a:rPr>
              <a:t>  </a:t>
            </a:r>
            <a:endParaRPr lang="en-US" sz="2800" b="1" dirty="0">
              <a:solidFill>
                <a:srgbClr val="7030A0"/>
              </a:solidFill>
              <a:latin typeface="Shivaji05" pitchFamily="2" charset="0"/>
              <a:cs typeface="Times New Roman" pitchFamily="18" charset="0"/>
            </a:endParaRPr>
          </a:p>
          <a:p>
            <a:pPr>
              <a:buNone/>
            </a:pPr>
            <a:endParaRPr lang="en-US" sz="2800" b="1" dirty="0">
              <a:latin typeface="Times New Roman" pitchFamily="18" charset="0"/>
              <a:cs typeface="Times New Roman" pitchFamily="18" charset="0"/>
            </a:endParaRPr>
          </a:p>
          <a:p>
            <a:pPr>
              <a:buNone/>
              <a:defRPr/>
            </a:pPr>
            <a:r>
              <a:rPr lang="en-US" sz="2800" b="1" dirty="0">
                <a:effectLst>
                  <a:outerShdw blurRad="38100" dist="38100" dir="2700000" algn="tl">
                    <a:srgbClr val="FFFFFF"/>
                  </a:outerShdw>
                </a:effectLst>
                <a:latin typeface="Shivaji02" pitchFamily="2" charset="0"/>
              </a:rPr>
              <a:t>	</a:t>
            </a:r>
            <a:endParaRPr lang="en-US" sz="2400" b="1" dirty="0">
              <a:effectLst>
                <a:outerShdw blurRad="38100" dist="38100" dir="2700000" algn="tl">
                  <a:srgbClr val="FFFFFF"/>
                </a:outerShdw>
              </a:effectLst>
              <a:latin typeface="Shivaji05"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TotalTime>
  <Words>615</Words>
  <Application>Microsoft Office PowerPoint</Application>
  <PresentationFormat>On-screen Show (4:3)</PresentationFormat>
  <Paragraphs>156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Monetary policy in india  Baartacao calanaivaYayak QaaorNa Dr. B.J. Kadam Department of Economics P.D.V. P. College Tasgaon </vt:lpstr>
      <vt:lpstr>Slide 2</vt:lpstr>
      <vt:lpstr>Slide 3</vt:lpstr>
      <vt:lpstr>Slide 4</vt:lpstr>
      <vt:lpstr>Baartacao calanaivaYayak QaaorNa</vt:lpstr>
      <vt:lpstr>Baartacao calanaivaYayak QaaorNa</vt:lpstr>
      <vt:lpstr>Baartacao calanaivaYayak QaaorNa</vt:lpstr>
      <vt:lpstr>Baartacao calanaivaYayak QaaorNa</vt:lpstr>
      <vt:lpstr>Baartacao calanaivaYayak QaaorNa</vt:lpstr>
      <vt:lpstr>Baartacao calanaivaYayak QaaorNa</vt:lpstr>
      <vt:lpstr>Baartacao calanaivaYayak QaaorNa</vt:lpstr>
      <vt:lpstr>Baartacao calanaivaYayak QaaorNa</vt:lpstr>
      <vt:lpstr>Baartacao calanaivaYayak QaaorNa</vt:lpstr>
      <vt:lpstr>Baartacao calanaivaYayak QaaorNa</vt:lpstr>
      <vt:lpstr>Baartacao calanaivaYayak QaaorNa</vt:lpstr>
      <vt:lpstr>Baartacao calanaivaYayak QaaorNa</vt:lpstr>
      <vt:lpstr>Baartacao calanaivaYayak QaaorNa</vt:lpstr>
      <vt:lpstr>Slide 18</vt:lpstr>
      <vt:lpstr>Slide 19</vt:lpstr>
      <vt:lpstr>Baartacao calanaivaYayak QaaorNa</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ryat iSaxaNa saMsqaocao  QanaMjayarava gaaDgaIL ka^laoja Aa^f ka^masa- saatara IBPSba^ikMga spQaa- prIxaa maagadSa-na koMd`  Monetary policy in india  Baartacao calanaivaYayak QaaorNa  p`a.inalaoSakumaar gaurva  Aqa-Saas~ ivaBaaga C~ptI iSavaajaI ka^laoja saatara</dc:title>
  <dc:creator>ECONOMICS</dc:creator>
  <cp:lastModifiedBy>B.J.KADAM</cp:lastModifiedBy>
  <cp:revision>103</cp:revision>
  <dcterms:created xsi:type="dcterms:W3CDTF">2006-08-16T00:00:00Z</dcterms:created>
  <dcterms:modified xsi:type="dcterms:W3CDTF">2019-11-08T15:28:08Z</dcterms:modified>
</cp:coreProperties>
</file>