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5143500" type="screen16x9"/>
  <p:notesSz cx="6858000" cy="9144000"/>
  <p:embeddedFontLst>
    <p:embeddedFont>
      <p:font typeface="Merriweather Black" charset="0"/>
      <p:bold r:id="rId17"/>
      <p:boldItalic r:id="rId18"/>
    </p:embeddedFont>
    <p:embeddedFont>
      <p:font typeface="Kokila" charset="0"/>
      <p:regular r:id="rId19"/>
      <p:bold r:id="rId20"/>
      <p:italic r:id="rId21"/>
      <p:boldItalic r:id="rId22"/>
    </p:embeddedFont>
    <p:embeddedFont>
      <p:font typeface="Arial Unicode MS" pitchFamily="34" charset="-128"/>
      <p:regular r:id="rId23"/>
    </p:embeddedFont>
    <p:embeddedFont>
      <p:font typeface="Aharoni" pitchFamily="2" charset="-79"/>
      <p:bold r:id="rId24"/>
    </p:embeddedFont>
    <p:embeddedFont>
      <p:font typeface="Permanent Marker" charset="0"/>
      <p:regular r:id="rId25"/>
    </p:embeddedFont>
    <p:embeddedFont>
      <p:font typeface="Amatic SC" charset="-79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192600"/>
            <a:ext cx="8520600" cy="3052800"/>
          </a:xfrm>
          <a:prstGeom prst="rect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latin typeface="Arial"/>
                <a:ea typeface="Arial"/>
                <a:cs typeface="Arial"/>
                <a:sym typeface="Arial"/>
              </a:rPr>
              <a:t>“Dissemination of Education through Knowledge, Science and Culture” -Shikshanmaharshi Dr. Bapuji Salunkhe</a:t>
            </a:r>
            <a:endParaRPr sz="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Shri Swami Vivekanand Shikshan Sanstha, Kolhapur’s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Padmabhushan Dr. Vasantraodada Patil Mahavidyalaya,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Tasgaon, Dist .- Sangli ( Maharashtra) India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(Affiliated to Shivaji University, Kolhapur)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" sz="1800" b="0" dirty="0">
                <a:solidFill>
                  <a:srgbClr val="FF0000"/>
                </a:solidFill>
                <a:latin typeface="Merriweather Black"/>
                <a:ea typeface="Merriweather Black"/>
                <a:cs typeface="Merriweather Black"/>
                <a:sym typeface="Merriweather Black"/>
              </a:rPr>
              <a:t>Department of </a:t>
            </a:r>
            <a:r>
              <a:rPr lang="en" sz="1800" b="0" dirty="0" smtClean="0">
                <a:solidFill>
                  <a:srgbClr val="FF0000"/>
                </a:solidFill>
                <a:latin typeface="Merriweather Black"/>
                <a:ea typeface="Merriweather Black"/>
                <a:cs typeface="Merriweather Black"/>
                <a:sym typeface="Merriweather Black"/>
              </a:rPr>
              <a:t>Geography</a:t>
            </a:r>
            <a:endParaRPr sz="1800" b="0">
              <a:solidFill>
                <a:srgbClr val="FF0000"/>
              </a:solidFill>
              <a:latin typeface="Merriweather Black"/>
              <a:ea typeface="Merriweather Black"/>
              <a:cs typeface="Merriweather Black"/>
              <a:sym typeface="Merriweather Black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A. </a:t>
            </a:r>
            <a:r>
              <a:rPr lang="en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Part-I </a:t>
            </a:r>
            <a:r>
              <a:rPr lang="en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 </a:t>
            </a:r>
            <a:r>
              <a:rPr lang="en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II,  Human Geography</a:t>
            </a:r>
            <a:br>
              <a:rPr lang="en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mr-IN" sz="2400" dirty="0" smtClean="0">
                <a:solidFill>
                  <a:srgbClr val="000000"/>
                </a:solidFill>
                <a:latin typeface="Kokila" pitchFamily="34" charset="0"/>
                <a:ea typeface="Arial Unicode MS" pitchFamily="34" charset="-128"/>
                <a:cs typeface="Kokila" pitchFamily="34" charset="0"/>
                <a:sym typeface="Times New Roman"/>
              </a:rPr>
              <a:t>मानवी भूगोल </a:t>
            </a:r>
            <a:endParaRPr sz="1400">
              <a:solidFill>
                <a:srgbClr val="000000"/>
              </a:solidFill>
              <a:latin typeface="Kokila" pitchFamily="34" charset="0"/>
              <a:ea typeface="Arial Unicode MS" pitchFamily="34" charset="-128"/>
              <a:cs typeface="Kokila" pitchFamily="34" charset="0"/>
              <a:sym typeface="Times New Roman"/>
            </a:endParaRPr>
          </a:p>
          <a:p>
            <a:pPr lvl="0"/>
            <a:r>
              <a:rPr lang="en" sz="2400" dirty="0" smtClean="0">
                <a:solidFill>
                  <a:srgbClr val="000000"/>
                </a:solidFill>
                <a:latin typeface="Aharoni" pitchFamily="2" charset="-79"/>
                <a:ea typeface="Permanent Marker"/>
                <a:cs typeface="Aharoni" pitchFamily="2" charset="-79"/>
                <a:sym typeface="Permanent Marker"/>
              </a:rPr>
              <a:t>(</a:t>
            </a:r>
            <a:r>
              <a:rPr lang="en" sz="2400" dirty="0" smtClean="0">
                <a:solidFill>
                  <a:srgbClr val="000000"/>
                </a:solidFill>
                <a:latin typeface="Aharoni" pitchFamily="2" charset="-79"/>
                <a:ea typeface="Permanent Marker"/>
                <a:cs typeface="Aharoni" pitchFamily="2" charset="-79"/>
                <a:sym typeface="Times New Roman"/>
              </a:rPr>
              <a:t>Human</a:t>
            </a:r>
            <a:r>
              <a:rPr lang="en" sz="2400" dirty="0" smtClean="0">
                <a:solidFill>
                  <a:srgbClr val="000000"/>
                </a:solidFill>
                <a:latin typeface="Aharoni" pitchFamily="2" charset="-79"/>
                <a:ea typeface="Times New Roman"/>
                <a:cs typeface="Aharoni" pitchFamily="2" charset="-79"/>
                <a:sym typeface="Times New Roman"/>
              </a:rPr>
              <a:t> Geography</a:t>
            </a:r>
            <a:r>
              <a:rPr lang="en" sz="2400" b="0" dirty="0" smtClean="0">
                <a:solidFill>
                  <a:srgbClr val="000000"/>
                </a:solidFill>
                <a:latin typeface="Aharoni" pitchFamily="2" charset="-79"/>
                <a:ea typeface="Permanent Marker"/>
                <a:cs typeface="Aharoni" pitchFamily="2" charset="-79"/>
                <a:sym typeface="Permanent Marker"/>
              </a:rPr>
              <a:t>)</a:t>
            </a:r>
            <a:endParaRPr sz="3200">
              <a:solidFill>
                <a:srgbClr val="FF0000"/>
              </a:solidFill>
              <a:latin typeface="Aharoni" pitchFamily="2" charset="-79"/>
              <a:ea typeface="Permanent Marker"/>
              <a:cs typeface="Aharoni" pitchFamily="2" charset="-79"/>
              <a:sym typeface="Permanent Marker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415862"/>
            <a:ext cx="8520600" cy="1570137"/>
          </a:xfrm>
          <a:prstGeom prst="rect">
            <a:avLst/>
          </a:prstGeom>
          <a:ln w="19050">
            <a:noFill/>
          </a:ln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smtClean="0"/>
              <a:t>By</a:t>
            </a:r>
            <a:endParaRPr sz="1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Mr.</a:t>
            </a:r>
            <a:r>
              <a:rPr lang="en-US" sz="2400" dirty="0" err="1" smtClean="0"/>
              <a:t>Amit</a:t>
            </a:r>
            <a:r>
              <a:rPr lang="en-US" sz="2400" dirty="0" smtClean="0"/>
              <a:t> M. </a:t>
            </a:r>
            <a:r>
              <a:rPr lang="en-US" sz="2400" smtClean="0"/>
              <a:t>Mali </a:t>
            </a:r>
            <a:r>
              <a:rPr lang="en" sz="2400" smtClean="0"/>
              <a:t>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Assistant Professor </a:t>
            </a:r>
            <a:endParaRPr sz="1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Department of Geography </a:t>
            </a:r>
            <a:endParaRPr sz="1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P.D.V.P. College Tasgaon Dist Sangli</a:t>
            </a:r>
            <a:endParaRPr sz="1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smtClean="0"/>
              <a:t>E-mail</a:t>
            </a:r>
            <a:r>
              <a:rPr lang="en" sz="1400" dirty="0"/>
              <a:t>: </a:t>
            </a:r>
            <a:r>
              <a:rPr lang="en" sz="1400" dirty="0" smtClean="0"/>
              <a:t>sunilgavit111@gmail.com</a:t>
            </a:r>
            <a:endParaRPr sz="1400"/>
          </a:p>
        </p:txBody>
      </p:sp>
      <p:pic>
        <p:nvPicPr>
          <p:cNvPr id="2050" name="Picture 2" descr="https://lh6.googleusercontent.com/UYKSrkcLBeXPLYQqTlm18vw8v4Lsicj7wrvDeGL_aJnH9SDBGFurmRn0lN6jC-U3Q9ji0Cw1Xr9476QYi4mKU7Wyd-j4F_6b4S9EgWSaGvM8XjnO0lPC2GEbM-e9arJiynZPlGT2L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9452" y="720069"/>
            <a:ext cx="1115079" cy="993117"/>
          </a:xfrm>
          <a:prstGeom prst="rect">
            <a:avLst/>
          </a:prstGeom>
          <a:noFill/>
        </p:spPr>
      </p:pic>
      <p:pic>
        <p:nvPicPr>
          <p:cNvPr id="2052" name="Picture 4" descr="https://lh4.googleusercontent.com/YJUS-e2omACqH_ETj2xVC2i_vGCr46i4oxnQcF9oJczxyNCtI-HVPve3BskGe7gJRs9TiZY40L3GOz6awc76Hn4Ka8lf0EVKIeIPpxJXN5KjwQxqFxi5cill9-7rCiEBuqHeLBYr4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334" y="691110"/>
            <a:ext cx="1079065" cy="1043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२. </a:t>
            </a:r>
            <a:r>
              <a:rPr lang="en-US" dirty="0" err="1" smtClean="0"/>
              <a:t>धार्मिक</a:t>
            </a:r>
            <a:r>
              <a:rPr lang="en-US" dirty="0" smtClean="0"/>
              <a:t> </a:t>
            </a:r>
            <a:r>
              <a:rPr lang="en-US" dirty="0" err="1" smtClean="0"/>
              <a:t>कार्य</a:t>
            </a:r>
            <a:r>
              <a:rPr lang="en-US" dirty="0" smtClean="0"/>
              <a:t> (Religious Function)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000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endParaRPr lang="en-US" sz="2000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काही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वसाहतींना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देवालय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मशीद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चर्च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यांच्यामुळे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महत्त्व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आलेले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यात्रा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उत्सव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अशा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वस्तीना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फार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महत्त्व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अशा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धार्मिक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धार्मिक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कार्यासाठी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लागणाऱ्या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साहित्याची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विक्री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होते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pPr marL="109538" indent="4763" algn="ctr"/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उदा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प्रसादाचे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पदार्थ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हळदीकुंकू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मूर्तीच्या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तसबिरी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अगरबत्ती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पूजेचे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साहित्य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गुलाल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बुक्का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फुलांचे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नारळ,तांब्या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पितळेच्या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मूर्ती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यांची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विक्री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मंदिराजवळ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होते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</a:p>
          <a:p>
            <a:pPr marL="109538" indent="4763" algn="ctr"/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त्यांचे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मंदिर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हेच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उत्पादनाचे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साधन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बनते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endParaRPr lang="en-US" sz="20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92850"/>
            <a:ext cx="8520600" cy="7537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100" dirty="0" smtClean="0">
                <a:latin typeface="Kokila" pitchFamily="34" charset="0"/>
                <a:cs typeface="Kokila" pitchFamily="34" charset="0"/>
              </a:rPr>
              <a:t>   ३) </a:t>
            </a:r>
            <a:r>
              <a:rPr lang="en-US" sz="3100" dirty="0" err="1" smtClean="0">
                <a:latin typeface="Kokila" pitchFamily="34" charset="0"/>
                <a:cs typeface="Kokila" pitchFamily="34" charset="0"/>
              </a:rPr>
              <a:t>शासकीय</a:t>
            </a:r>
            <a:r>
              <a:rPr lang="en-US" sz="3100" dirty="0" smtClean="0">
                <a:latin typeface="Kokila" pitchFamily="34" charset="0"/>
                <a:cs typeface="Kokila" pitchFamily="34" charset="0"/>
              </a:rPr>
              <a:t> / </a:t>
            </a:r>
            <a:r>
              <a:rPr lang="en-US" sz="3100" dirty="0" err="1" smtClean="0">
                <a:latin typeface="Kokila" pitchFamily="34" charset="0"/>
                <a:cs typeface="Kokila" pitchFamily="34" charset="0"/>
              </a:rPr>
              <a:t>प्रशासकीय</a:t>
            </a:r>
            <a:r>
              <a:rPr lang="en-US" sz="31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3100" dirty="0" err="1" smtClean="0">
                <a:latin typeface="Kokila" pitchFamily="34" charset="0"/>
                <a:cs typeface="Kokila" pitchFamily="34" charset="0"/>
              </a:rPr>
              <a:t>कार्य</a:t>
            </a:r>
            <a:r>
              <a:rPr lang="en-US" sz="3100" dirty="0" smtClean="0">
                <a:latin typeface="Kokila" pitchFamily="34" charset="0"/>
                <a:cs typeface="Kokila" pitchFamily="34" charset="0"/>
              </a:rPr>
              <a:t>: 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(Administrative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Function</a:t>
            </a:r>
            <a:endParaRPr lang="en-US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564395"/>
            <a:ext cx="8520600" cy="30044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बहुतेक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मधे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ग्रामपंचायत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ग्रामपंचायतीमार्फत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पाणीपुरवठा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आरोग्य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रस्ते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दुरुस्ती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इत्यादी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सोयी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गावाला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पुरविल्या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सेवांमध्ये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कार्य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करणारे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कर्मचारी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गावात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शासनामार्फत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प्राथमिक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शाळा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आरोग्य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केंद्र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पोस्ट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ऑफिस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स्थापन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endParaRPr lang="en-US" sz="20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Kokila" pitchFamily="34" charset="0"/>
                <a:cs typeface="Kokila" pitchFamily="34" charset="0"/>
              </a:rPr>
              <a:t>४)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कुटीरउद्योग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(small skill Industries)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व्यवस्थित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वर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आधारलेले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काही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कुटिरोद्योग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लघुउद्योग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स्थापन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होतात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वस्तीत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सुविधा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वाढत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असल्याने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अनेक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भागात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कारखानदारी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वाढत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शिक्षण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वैद्यकीय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सेवा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दळणवळण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टेलिफोन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इत्यादीमुळे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वसाहती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वाढत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दु</a:t>
            </a:r>
            <a:endParaRPr lang="en-US" sz="2000" dirty="0" smtClean="0">
              <a:latin typeface="Kokila" pitchFamily="34" charset="0"/>
              <a:cs typeface="Kokila" pitchFamily="34" charset="0"/>
            </a:endParaRPr>
          </a:p>
          <a:p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धापासून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मिठाई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बनवणे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उसापासून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गूळ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तयार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करणे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कापसापासून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सूत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विणणे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हातमागावर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कापड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विणणे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चटया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टोपल्या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विणणे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असे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अनेक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उद्योग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केले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dirty="0" smtClean="0">
                <a:latin typeface="Kokila" pitchFamily="34" charset="0"/>
                <a:cs typeface="Kokila" pitchFamily="34" charset="0"/>
              </a:rPr>
            </a:br>
            <a:r>
              <a:rPr lang="en-US" sz="2000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en-US" sz="2000" dirty="0" smtClean="0">
                <a:latin typeface="Kokila" pitchFamily="34" charset="0"/>
                <a:cs typeface="Kokila" pitchFamily="34" charset="0"/>
              </a:rPr>
            </a:br>
            <a:r>
              <a:rPr lang="en-US" sz="2000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en-US" sz="2000" dirty="0" smtClean="0">
                <a:latin typeface="Kokila" pitchFamily="34" charset="0"/>
                <a:cs typeface="Kokila" pitchFamily="34" charset="0"/>
              </a:rPr>
            </a:br>
            <a:endParaRPr lang="en-US" sz="20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Kokila" pitchFamily="34" charset="0"/>
                <a:cs typeface="Kokila" pitchFamily="34" charset="0"/>
              </a:rPr>
              <a:t>५)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सामाजिक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सेवा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(Social Service)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sz="20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शाळा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दवाखाने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ग्रंथालय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टपाल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यासारख्या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सामाजिक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सोयीसुविधा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भागात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उपलब्ध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दिल्या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वस्तीतील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काही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सामाजिक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सेवक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कार्यात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गुंतलेले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यांची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संख्या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फारच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अल्प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प्रमाणात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वसाहतींची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ठळक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वैशिष्ट्ये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वसाहतींचे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ठळक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वैशिष्ट्ये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पुढील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प्रमाणे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en-US" b="1" dirty="0" smtClean="0">
                <a:latin typeface="Kokila" pitchFamily="34" charset="0"/>
                <a:cs typeface="Kokila" pitchFamily="34" charset="0"/>
              </a:rPr>
            </a:b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१.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वसाहती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अनियोजित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गर्दीच्या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लहान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आकाराच्या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त्यांची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लोकसंख्या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साधारणपणे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५०००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पेक्षा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कमी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लोकसंख्या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घनता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चौरस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किमी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४००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पेक्षा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कमी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२.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वस्तीतील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बहुसंख्य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प्राथमिक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३.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वसाहतीत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शिक्षा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आरोग्य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इत्यादी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आधुनिक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सुविधा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फारशा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उपलब्ध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नसतात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४.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घरे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योजनाबद्ध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बांधलेलीं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नसतात.रस्ते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अरुंद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गल्ली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बाळांचे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घरात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सूर्यप्रकाश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पुरेसा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नसतो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घराला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लागून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गुरांचा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गोठा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असतो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45706"/>
            <a:ext cx="8520600" cy="10840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Module I</a:t>
            </a:r>
            <a:r>
              <a:rPr lang="mr-IN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mr-IN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वसाहतींची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कार्य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Functions of rural settlement</a:t>
            </a:r>
            <a:r>
              <a:rPr lang="en-US" sz="1800" dirty="0" smtClean="0"/>
              <a:t>)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376855"/>
            <a:ext cx="8520600" cy="3192020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प्रस्तावना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: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en-US" dirty="0" smtClean="0">
                <a:latin typeface="Kokila" pitchFamily="34" charset="0"/>
                <a:cs typeface="Kokila" pitchFamily="34" charset="0"/>
              </a:rPr>
            </a:br>
            <a:r>
              <a:rPr lang="mr-IN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मासेमारी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खाणकाम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लाकूडतोड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जनतेचे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प्रमुख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दुकानदारी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सामाजिक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सेवा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शासकीय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धार्मिक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कामे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जनतेची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उपजीविकेची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अन्य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साधने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प्रामुख्याने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प्राथमिक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व्यवसायाशी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संबंधित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कार्य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वसाहतींची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महत्त्वाची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कार्य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खालील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प्रमाणे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.</a:t>
            </a:r>
            <a:endParaRPr lang="mr-IN" b="1" dirty="0" smtClean="0">
              <a:solidFill>
                <a:schemeClr val="accent1"/>
              </a:solidFill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5563" indent="58738" algn="just">
              <a:lnSpc>
                <a:spcPct val="150000"/>
              </a:lnSpc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  	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जगातील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बहुतेक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वसाहतीमध्ये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जाणारा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प्रमुख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गावे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क्षेत्रात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जवळ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पाणीपुरवठ्याची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सोय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असलेल्या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सुपीक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मैदानी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प्रदेशात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वाढतात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endParaRPr lang="mr-IN" sz="2000" b="1" dirty="0" smtClean="0">
              <a:latin typeface="Kokila" pitchFamily="34" charset="0"/>
              <a:cs typeface="Kokila" pitchFamily="34" charset="0"/>
            </a:endParaRPr>
          </a:p>
          <a:p>
            <a:pPr marL="55563" indent="58738" algn="just">
              <a:lnSpc>
                <a:spcPct val="150000"/>
              </a:lnSpc>
            </a:pP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अशा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करणाऱ्यांची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संख्या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सर्वात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जास्त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असते.शेतकऱ्यांना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कार्यात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मदत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करणारे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शेतमजूर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आढळतात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त्याचबरोबर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शेतीतील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अवजारे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तयार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करणारे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सुतार-लोहार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मडकी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पाण्याचे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माठ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तयार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करणारे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कुंभार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,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दूर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वळणारे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मांग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,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चपला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तयार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करणारे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चांभार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इत्यादी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उपयुक्त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विविध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करणारे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गावात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असता</a:t>
            </a:r>
            <a:r>
              <a:rPr lang="en-US" sz="2000" dirty="0" err="1" smtClean="0">
                <a:latin typeface="Kokila" pitchFamily="34" charset="0"/>
                <a:cs typeface="Kokila" pitchFamily="34" charset="0"/>
              </a:rPr>
              <a:t>त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. </a:t>
            </a:r>
            <a:endParaRPr lang="mr-IN" dirty="0" smtClean="0">
              <a:solidFill>
                <a:schemeClr val="accent1"/>
              </a:solidFill>
              <a:latin typeface="Kokila" pitchFamily="34" charset="0"/>
              <a:ea typeface="Arial Unicode MS" pitchFamily="34" charset="-128"/>
              <a:cs typeface="Kokil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Kokila" pitchFamily="34" charset="0"/>
                <a:cs typeface="Kokila" pitchFamily="34" charset="0"/>
              </a:rPr>
              <a:t>१.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(Agriculture)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Kokila" pitchFamily="34" charset="0"/>
                <a:cs typeface="Kokila" pitchFamily="34" charset="0"/>
              </a:rPr>
              <a:t>१. </a:t>
            </a:r>
            <a:r>
              <a:rPr lang="en-US" sz="4400" dirty="0" err="1" smtClean="0">
                <a:latin typeface="Kokila" pitchFamily="34" charset="0"/>
                <a:cs typeface="Kokila" pitchFamily="34" charset="0"/>
              </a:rPr>
              <a:t>शेती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228675"/>
            <a:ext cx="8520600" cy="35636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114300" algn="just">
              <a:lnSpc>
                <a:spcPct val="150000"/>
              </a:lnSpc>
              <a:buNone/>
            </a:pPr>
            <a:r>
              <a:rPr lang="en-US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भारतातील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सर्वच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क्षेत्रात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नद्यांच्या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खोऱ्यात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स्थापन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झालेले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शेतीमधून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अन्नधान्य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तेलबिया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कडधान्य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ऊस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कापूस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हळद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इत्यादी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बागायती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व्यापारी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पिके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शेतकरीघेतात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pPr marL="0" indent="114300" algn="just">
              <a:lnSpc>
                <a:spcPct val="150000"/>
              </a:lnSpc>
              <a:buNone/>
            </a:pP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फलोद्यान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महत्व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वाढत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त्यातून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फळावर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प्रक्रिया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करण्याचे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उद्योग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विकसित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होत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लोकांची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अन्नाची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मूलभूत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गरज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शेतीव्यवसाय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पूर्ण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करीत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असतो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पाणीपुरवठा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सुपीक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जमीन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पोषक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हवामान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आवश्यक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उष्णकटिबंधीय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सर्वच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देश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शेतीप्रधान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कारण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त्यांच्यातील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सर्वात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जास्त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लोकांचा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चरितार्थ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शेतीवर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आधारलेला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</a:p>
          <a:p>
            <a:pPr marL="0" indent="114300" algn="just">
              <a:lnSpc>
                <a:spcPct val="150000"/>
              </a:lnSpc>
              <a:buNone/>
            </a:pP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	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मधून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मिळणाऱ्या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चहामुळे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आसामला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तागामुळे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बांगलादेशाला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महत्त्व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प्राप्त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झाले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400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400" dirty="0" smtClean="0">
                <a:latin typeface="Kokila" pitchFamily="34" charset="0"/>
                <a:cs typeface="Kokila" pitchFamily="34" charset="0"/>
              </a:rPr>
            </a:br>
            <a:endParaRPr lang="mr-IN" sz="2400" b="1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Kokila" pitchFamily="34" charset="0"/>
                <a:cs typeface="Kokila" pitchFamily="34" charset="0"/>
              </a:rPr>
              <a:t>२.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मासेमारी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(Fishing)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खेड्यांना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सागर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किनाऱ्यांचे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जलाशयाचे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नदी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तळी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सरोवरांचे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सानिध्य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लागते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.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त्या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खेड्यामध्ये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मासेमारी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केला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जातो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समुद्र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किनाऱ्या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लगतच्या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गावांमध्ये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वस्तीतील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बहुसंख्य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लोक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मासेमारीत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गुंतलेले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असतात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अशा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खेड्यांमध्ये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मासेमारी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उपयुक्त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अशी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जाळी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तयार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करणे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बोटी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तयार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करण्याचे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केले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मासे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पकडून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गावाजवळच्या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मोठ्या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वस्तीत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किंवा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शहरी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बाजारपेठेत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पाठविले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भारताच्या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पश्चिम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किनाऱ्याला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अशी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बरीच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खेडी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मासेमारी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करणारी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समुद्रातून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जसेच्या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तसे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मासे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पकडले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ते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खराब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होऊ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नयेत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म्हणून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लगेचच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बाजारपेठेकडे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नेले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कोळी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लोकांच्या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मासेमारी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करणाऱ्या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वस्त्यांमध्ये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त्याच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बरोबरच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मिठागरे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नारळी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पोफळीच्या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बागाचे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काजू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आंब्याच्या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फळांचे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उत्पादनही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घेतले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जाते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काही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लोक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भाताची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करतात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पण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शेतीपेक्षा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लोकांचे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मासळी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हे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प्रमुख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चरितार्थ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साधन</a:t>
            </a:r>
            <a:r>
              <a:rPr lang="en-US" sz="17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1700" b="1" dirty="0" err="1" smtClean="0">
                <a:latin typeface="Kokila" pitchFamily="34" charset="0"/>
                <a:cs typeface="Kokila" pitchFamily="34" charset="0"/>
              </a:rPr>
              <a:t>आढळ</a:t>
            </a:r>
            <a:r>
              <a:rPr lang="en-US" sz="1700" dirty="0" err="1" smtClean="0">
                <a:latin typeface="Kokila" pitchFamily="34" charset="0"/>
                <a:cs typeface="Kokila" pitchFamily="34" charset="0"/>
              </a:rPr>
              <a:t>ते</a:t>
            </a:r>
            <a:endParaRPr lang="en-US" sz="17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३) </a:t>
            </a:r>
            <a:r>
              <a:rPr lang="en-US" dirty="0" err="1" smtClean="0"/>
              <a:t>पशूपालन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गवताळ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प्रदेशात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पशुपालन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जातो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पशुपालनाततून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मिळणाऱ्या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दूध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मास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कातडी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इत्यादी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उत्पादनांना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शहरी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बाजारपेठेत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मागणी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डोंगर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उतरणीवर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अनेक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गावांना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गुरांचा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आर्थिक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आधार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चरितार्थासाठी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मोलाचा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ठरलेला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पशुपालनतून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मिळते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पशुंचा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भारवाहक-ओझे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वाहक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म्हणून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वापर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जातो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.</a:t>
            </a: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मेंढपाळ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गावात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जास्त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गावे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अनेक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ठिकाणी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धनगर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म्हणून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ओळखली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मेंढ्यांच्या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घोंगड्या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विणणे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लोकरीचे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कपडे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विणणे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इत्यादी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endParaRPr lang="en-US" sz="20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Kokila" pitchFamily="34" charset="0"/>
                <a:cs typeface="Kokila" pitchFamily="34" charset="0"/>
              </a:rPr>
              <a:t>४.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खाणकाम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(Mining)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en-US" dirty="0" smtClean="0">
                <a:latin typeface="Kokila" pitchFamily="34" charset="0"/>
                <a:cs typeface="Kokila" pitchFamily="34" charset="0"/>
              </a:rPr>
            </a:b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जगात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काही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पठारी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भागात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डोंगर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भागात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शेती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करता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येत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नाही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तेथे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खडक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स्तराच्या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ठराविक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रचनेमुळे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जमिनीमधून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खाणकाम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जातो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भारतात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छोटा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नागपूरचे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पठार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एका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कामासाठी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प्रसिद्ध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उत्तर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अमेरिकेत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एशियन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कोळसा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क्षेत्र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रॉकी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पर्वतातील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लोह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क्षेत्र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खाणकाम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व्यवसायाला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उपयुक्त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ठरले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खाली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मधून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खनिज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जशीच्या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तशी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कच्च्या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स्वरूपात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प्राप्त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खाणकामाच्या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उद्देशातून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स्थापन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झालेल्या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काम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खेड्यात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75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टक्क्यांपेक्षा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अधिक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खारका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गुंतलेले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आढळतात</a:t>
            </a: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Kokila" pitchFamily="34" charset="0"/>
                <a:cs typeface="Kokila" pitchFamily="34" charset="0"/>
              </a:rPr>
              <a:t>५)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लाकूडतोड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(Lumbering)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en-US" dirty="0" smtClean="0">
                <a:latin typeface="Kokila" pitchFamily="34" charset="0"/>
                <a:cs typeface="Kokila" pitchFamily="34" charset="0"/>
              </a:rPr>
            </a:b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जंगलांच्या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परिसरात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लाकूडतोड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फळे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कंदमुळे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गोळा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औषधी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वनस्पतींचे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उत्पादन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मिळविणे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शिकार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इत्यादी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व्यवसाय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जंगले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इंधनासाठी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फर्निचरसाठी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लाकूड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पुरवितात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सूचीपर्णी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जंगलात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व्यापारी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उद्देशाने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लाकूडतोड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जंगलांचे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शास्त्रीय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नियोजन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केलेले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वयोगट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याप्रमाणे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वनक्षेत्रे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अधिक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वयाचे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निरुपयोगी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वृक्ष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तोडले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वृक्षतोडी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बरोबरच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वृक्ष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लागवड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तितक्याच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आशेने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केली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जाते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endParaRPr lang="en-US" sz="20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वस्तीची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इतर</a:t>
            </a:r>
            <a:r>
              <a:rPr lang="en-US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dirty="0" err="1" smtClean="0">
                <a:latin typeface="Kokila" pitchFamily="34" charset="0"/>
                <a:cs typeface="Kokila" pitchFamily="34" charset="0"/>
              </a:rPr>
              <a:t>कार्य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१.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दुकानदारी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:(Shopping)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वस्तीतील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लोकांना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आवश्यक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वस्तूंचा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पुरवठा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करण्यासाठी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वस्तीत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किराणामालाची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दुकाने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साबण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तेल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चहा,साखर,काडीपेटी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इत्यादी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आवश्यक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वस्तूंचा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पुरवठा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दुकानांमधून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होतो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काही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ग्रामीण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वसाहतीमध्ये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कापड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शिलाई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ची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दुकाने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स्थानिक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लोकांच्या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गरजा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पूर्ण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करण्यासाठी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स्थापन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झालेली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000" b="1" dirty="0" err="1" smtClean="0">
                <a:latin typeface="Kokila" pitchFamily="34" charset="0"/>
                <a:cs typeface="Kokila" pitchFamily="34" charset="0"/>
              </a:rPr>
              <a:t>असतात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.</a:t>
            </a:r>
            <a:br>
              <a:rPr lang="en-US" sz="2000" b="1" dirty="0" smtClean="0">
                <a:latin typeface="Kokila" pitchFamily="34" charset="0"/>
                <a:cs typeface="Kokila" pitchFamily="34" charset="0"/>
              </a:rPr>
            </a:b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228</Words>
  <PresentationFormat>On-screen Show (16:9)</PresentationFormat>
  <Paragraphs>64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Merriweather Black</vt:lpstr>
      <vt:lpstr>Times New Roman</vt:lpstr>
      <vt:lpstr>Kokila</vt:lpstr>
      <vt:lpstr>Arial Unicode MS</vt:lpstr>
      <vt:lpstr>Aharoni</vt:lpstr>
      <vt:lpstr>Permanent Marker</vt:lpstr>
      <vt:lpstr>Amatic SC</vt:lpstr>
      <vt:lpstr>Source Code Pro</vt:lpstr>
      <vt:lpstr>Beach Day</vt:lpstr>
      <vt:lpstr>“Dissemination of Education through Knowledge, Science and Culture” -Shikshanmaharshi Dr. Bapuji Salunkhe Shri Swami Vivekanand Shikshan Sanstha, Kolhapur’s Padmabhushan Dr. Vasantraodada Patil Mahavidyalaya, Tasgaon, Dist .- Sangli ( Maharashtra) India (Affiliated to Shivaji University, Kolhapur) Department of Geography B. A. Part-I SEM II,  Human Geography मानवी भूगोल  (Human Geography)</vt:lpstr>
      <vt:lpstr>Module III   ग्रामीण वसाहतींची कार्य  (Functions of rural settlement)  </vt:lpstr>
      <vt:lpstr>१. शेती  (Agriculture) </vt:lpstr>
      <vt:lpstr>१. शेती</vt:lpstr>
      <vt:lpstr>२. मासेमारी (Fishing)</vt:lpstr>
      <vt:lpstr>३) पशूपालन</vt:lpstr>
      <vt:lpstr>४. खाणकाम (Mining)</vt:lpstr>
      <vt:lpstr>५) लाकूडतोड (Lumbering)</vt:lpstr>
      <vt:lpstr>ग्रामीण वस्तीची इतर कार्य</vt:lpstr>
      <vt:lpstr>२. धार्मिक कार्य (Religious Function)</vt:lpstr>
      <vt:lpstr>   ३) शासकीय / प्रशासकीय कार्य: (Administrative Function</vt:lpstr>
      <vt:lpstr>४) कुटीरउद्योग (small skill Industries)</vt:lpstr>
      <vt:lpstr>५) सामाजिक सेवा (Social Service)</vt:lpstr>
      <vt:lpstr>ग्रामीण वसाहतींची ठळक वैशिष्ट्ये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“Dissemination of Education through Knowledge, Science and Culture” -Shikshanmaharshi Dr. Bapuji Salunkhe Shri Swami Vivekanand Shikshan Sanstha, Kolhapur’s Padmabhushan Dr. Vasantraodada Patil Mahavidyalaya, Tasgaon, Dist .- Sangli ( Maharashtra) India (Affiliated to Shivaji University, Kolhapur) Department of Geography B. A. Part-II SEM IV, Geography, IDS (Tourism Geography)  पर्यटन विकास आणि नियोजन (DEVELOPMENT AND PLANNING OF TOURISM)</dc:title>
  <cp:lastModifiedBy>Admin</cp:lastModifiedBy>
  <cp:revision>93</cp:revision>
  <dcterms:modified xsi:type="dcterms:W3CDTF">2021-08-04T09:24:33Z</dcterms:modified>
</cp:coreProperties>
</file>