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558" y="-30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4BAA6-FF6C-4061-A907-B0A695AE08B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401D-E2C0-4E94-B2DE-DA6B76B7E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85800"/>
            <a:ext cx="61722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401D-E2C0-4E94-B2DE-DA6B76B7E1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85800"/>
            <a:ext cx="61722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r-IN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भारत हा अतिशय विस्तृत भूप्रदेश असलेला देश आहे. त्यामुळे त्याच्या भौगोलिक रचनेत मोठी विविधता आढळते . या भौगोलिक रचनेनुसार भारताचे पाच प्राकृतिक विभाग पडतात . या प्रत्तेक विभागाची वैशिष्ठ्ये वेगळी आहेत . </a:t>
            </a:r>
          </a:p>
          <a:p>
            <a:r>
              <a:rPr lang="mr-IN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 या नकाशातुन  आपल्याला भारताच्या भौगोलिक रचनेचे स्वरूप लक्षात येईल . यामध्ये सर्वात जास्त विस्तार पठारी प्रदेशाचा आहे . </a:t>
            </a:r>
          </a:p>
          <a:p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401D-E2C0-4E94-B2DE-DA6B76B7E1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35397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25830" y="1752602"/>
            <a:ext cx="1049274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25830" y="3611607"/>
            <a:ext cx="1049274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82" y="4953000"/>
            <a:ext cx="12349483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1481330"/>
            <a:ext cx="1110996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417" y="274641"/>
            <a:ext cx="2399585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41"/>
            <a:ext cx="853821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208" y="1059712"/>
            <a:ext cx="1049274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5663" y="2931712"/>
            <a:ext cx="61722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909518" y="3005472"/>
            <a:ext cx="246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57856" y="3005472"/>
            <a:ext cx="246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81329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481329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1110996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410200"/>
            <a:ext cx="545425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70786" y="5410200"/>
            <a:ext cx="5456396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7220" y="1444295"/>
            <a:ext cx="545425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1444295"/>
            <a:ext cx="5456396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0" y="4876800"/>
            <a:ext cx="10100398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66460" y="5355102"/>
            <a:ext cx="5365699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4440" y="274320"/>
            <a:ext cx="10097719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81493" y="6407944"/>
            <a:ext cx="2592324" cy="365760"/>
          </a:xfrm>
        </p:spPr>
        <p:txBody>
          <a:bodyPr/>
          <a:lstStyle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0663" y="5443402"/>
            <a:ext cx="966978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8610" y="189968"/>
            <a:ext cx="1172718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98" y="6407945"/>
            <a:ext cx="317341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" y="4865122"/>
            <a:ext cx="1090183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67189" y="5001994"/>
            <a:ext cx="5132704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2307" y="5785023"/>
            <a:ext cx="5132704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157" y="5791253"/>
            <a:ext cx="459312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469" y="5787739"/>
            <a:ext cx="459743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696551" y="4988440"/>
            <a:ext cx="246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444890" y="4988440"/>
            <a:ext cx="246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67189" y="5001994"/>
            <a:ext cx="5132704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2307" y="5785023"/>
            <a:ext cx="5132704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157" y="5791253"/>
            <a:ext cx="459312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469" y="5787739"/>
            <a:ext cx="459743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7220" y="1481329"/>
            <a:ext cx="1110996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9081493" y="6407944"/>
            <a:ext cx="2592324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572EE6-2001-49FA-9821-6AF56080A73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913098" y="6407945"/>
            <a:ext cx="317341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673817" y="6407945"/>
            <a:ext cx="49377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990600"/>
            <a:ext cx="11418570" cy="38862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भारताचा प्राकृतिक भूगोल (पेपर नं. सात)</a:t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बी.ए. भाग तीन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प्रा.एस.एस.गावीत(सहाय्यक प्राध्यापक)</a:t>
            </a:r>
          </a:p>
          <a:p>
            <a:pPr algn="ctr"/>
            <a:r>
              <a:rPr lang="mr-IN" sz="2400" dirty="0" smtClean="0">
                <a:latin typeface="Kokila" pitchFamily="34" charset="0"/>
                <a:cs typeface="Kokila" pitchFamily="34" charset="0"/>
              </a:rPr>
              <a:t>(M.A,B.ed,SET,NET)</a:t>
            </a: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तासगाव,जि.सांगली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233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लडाख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रांगेची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शाखा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पश्चिम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तिबेटमध्ये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कैलास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रांग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नावाने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परिचित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सर्वात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उंच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शिखर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कैलास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आहे</a:t>
            </a:r>
            <a:endParaRPr lang="mr-IN" sz="2000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– 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भारतातील सर्वात उत्तरेला असलेल्या या रांगांमुळे </a:t>
            </a:r>
            <a:r>
              <a:rPr lang="mr-IN" sz="2000" b="1" dirty="0">
                <a:latin typeface="Kokila" pitchFamily="34" charset="0"/>
                <a:cs typeface="Kokila" pitchFamily="34" charset="0"/>
              </a:rPr>
              <a:t>भारताची अफगणिस्तान आणि चीनसोबत 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सरहद्द निर्माण होते.</a:t>
            </a:r>
          </a:p>
          <a:p>
            <a:pPr>
              <a:lnSpc>
                <a:spcPct val="150000"/>
              </a:lnSpc>
            </a:pPr>
            <a:r>
              <a:rPr lang="mr-IN" sz="2000" dirty="0">
                <a:latin typeface="Kokila" pitchFamily="34" charset="0"/>
                <a:cs typeface="Kokila" pitchFamily="34" charset="0"/>
              </a:rPr>
              <a:t>– काराकोरमचा विस्तार पामीरपासून पूर्वेकडे गीलगिट नदीच्या पूर्वेला </a:t>
            </a:r>
            <a:r>
              <a:rPr lang="mr-IN" sz="2000" b="1" dirty="0">
                <a:latin typeface="Kokila" pitchFamily="34" charset="0"/>
                <a:cs typeface="Kokila" pitchFamily="34" charset="0"/>
              </a:rPr>
              <a:t>८०० कि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मी.पर्यंत आहे.</a:t>
            </a:r>
          </a:p>
          <a:p>
            <a:pPr>
              <a:lnSpc>
                <a:spcPct val="150000"/>
              </a:lnSpc>
            </a:pPr>
            <a:r>
              <a:rPr lang="mr-IN" sz="2000" dirty="0">
                <a:latin typeface="Kokila" pitchFamily="34" charset="0"/>
                <a:cs typeface="Kokila" pitchFamily="34" charset="0"/>
              </a:rPr>
              <a:t>– जगातील सर्वात उंचीचे दोन क्रमांकाचे आणि भारतीय सरहद्दीमधील सर्वात उंच शिखर के- २ (गॉडविन ऑस्टीन) याच रांगेमध्ये आहे.</a:t>
            </a:r>
          </a:p>
          <a:p>
            <a:pPr>
              <a:lnSpc>
                <a:spcPct val="150000"/>
              </a:lnSpc>
            </a:pPr>
            <a:r>
              <a:rPr lang="mr-IN" sz="2000" dirty="0">
                <a:latin typeface="Kokila" pitchFamily="34" charset="0"/>
                <a:cs typeface="Kokila" pitchFamily="34" charset="0"/>
              </a:rPr>
              <a:t>– जगातील काही मोठय़ा </a:t>
            </a:r>
            <a:r>
              <a:rPr lang="mr-IN" sz="2000" b="1" dirty="0">
                <a:latin typeface="Kokila" pitchFamily="34" charset="0"/>
                <a:cs typeface="Kokila" pitchFamily="34" charset="0"/>
              </a:rPr>
              <a:t>हिमनद्यांची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 निवासस्थाने या रांगेत आहेत. </a:t>
            </a:r>
            <a:r>
              <a:rPr lang="mr-IN" sz="2000" b="1" dirty="0">
                <a:latin typeface="Kokila" pitchFamily="34" charset="0"/>
                <a:cs typeface="Kokila" pitchFamily="34" charset="0"/>
              </a:rPr>
              <a:t>उदा. सियाचीन, बाल्टेरो, बायाफो, हिस्पर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mr-IN" sz="2000" dirty="0">
                <a:latin typeface="Kokila" pitchFamily="34" charset="0"/>
                <a:cs typeface="Kokila" pitchFamily="34" charset="0"/>
              </a:rPr>
              <a:t>– काराकोरम रांगेत अत्यंत उंच अशी शिखरे आहेत. काही शिखरांची उंची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8000 मी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. पेक्षा जास्त आ</a:t>
            </a:r>
            <a:r>
              <a:rPr lang="mr-IN" sz="2400" dirty="0">
                <a:latin typeface="Kokila" pitchFamily="34" charset="0"/>
                <a:cs typeface="Kokila" pitchFamily="34" charset="0"/>
              </a:rPr>
              <a:t>हे.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304800"/>
            <a:ext cx="7406640" cy="914400"/>
          </a:xfrm>
        </p:spPr>
        <p:txBody>
          <a:bodyPr>
            <a:normAutofit/>
          </a:bodyPr>
          <a:lstStyle/>
          <a:p>
            <a:pPr algn="ctr"/>
            <a:r>
              <a:rPr lang="mr-IN" sz="2400" b="1" dirty="0">
                <a:latin typeface="Kokila" pitchFamily="34" charset="0"/>
                <a:cs typeface="Kokila" pitchFamily="34" charset="0"/>
              </a:rPr>
              <a:t>अ) काराकोरम रांगा</a:t>
            </a:r>
            <a:r>
              <a:rPr lang="mr-IN" sz="24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219201"/>
            <a:ext cx="11109960" cy="4572000"/>
          </a:xfrm>
        </p:spPr>
        <p:txBody>
          <a:bodyPr>
            <a:normAutofit/>
          </a:bodyPr>
          <a:lstStyle/>
          <a:p>
            <a:pPr algn="ctr"/>
            <a:r>
              <a:rPr lang="mr-IN" sz="2000" dirty="0" smtClean="0">
                <a:latin typeface="Kokila" pitchFamily="34" charset="0"/>
                <a:cs typeface="Kokila" pitchFamily="34" charset="0"/>
              </a:rPr>
              <a:t>यास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मध्य हिमालय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असे म्हणतात.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ऊंची 6100मी. रुंदी 25किमी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 पश्चिमेस “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नंगा”(8126मी.)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व पूर्वेस “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नामचा बरवा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”() पर्वत आहे.</a:t>
            </a:r>
          </a:p>
          <a:p>
            <a:r>
              <a:rPr lang="mr-IN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रांगेतील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अन्य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पर्वतश्रेणी व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शिखरे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उतरत्या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क्रमाने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एव्हरेस्ट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कांचनगंगा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( 8598मी)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मकालू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(8481मी.)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धवलगिरी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8172मी.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अन्नपूर्णा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(8078मी.) 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नंदा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देवी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(7817मी.)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कामेत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नामच्या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बरवा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गुरला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मंधता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ब्रदीनाथ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, त्रिशूल, गोसाईनाथ,इ .</a:t>
            </a:r>
            <a:endParaRPr lang="mr-IN" sz="2000" dirty="0" smtClean="0">
              <a:latin typeface="Kokila" pitchFamily="34" charset="0"/>
              <a:cs typeface="Kokila" pitchFamily="34" charset="0"/>
            </a:endParaRPr>
          </a:p>
          <a:p>
            <a:r>
              <a:rPr lang="en-US" sz="2000" dirty="0" smtClean="0">
                <a:latin typeface="Kokila" pitchFamily="34" charset="0"/>
                <a:cs typeface="Kokila" pitchFamily="34" charset="0"/>
              </a:rPr>
              <a:t>–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लघु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हिमालयाया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लघु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उत्तरेकडे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भितीसारखी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पसरलेली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बृहद्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हिमालयाची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रांग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r>
              <a:rPr lang="en-US" sz="2000" dirty="0" smtClean="0">
                <a:latin typeface="Kokila" pitchFamily="34" charset="0"/>
                <a:cs typeface="Kokila" pitchFamily="34" charset="0"/>
              </a:rPr>
              <a:t>–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बृहद्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हिमालय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मुख्य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मध्यवर्ती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प्रणोदामुळे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(</a:t>
            </a:r>
            <a:r>
              <a:rPr lang="en-US" sz="1800" dirty="0" smtClean="0">
                <a:latin typeface="Kokila" pitchFamily="34" charset="0"/>
                <a:cs typeface="Kokila" pitchFamily="34" charset="0"/>
              </a:rPr>
              <a:t>MCT-Main central Thrust)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लघु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हिमालयापासून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वेगळा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झाला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r>
              <a:rPr lang="en-US" sz="2000" dirty="0" smtClean="0">
                <a:latin typeface="Kokila" pitchFamily="34" charset="0"/>
                <a:cs typeface="Kokila" pitchFamily="34" charset="0"/>
              </a:rPr>
              <a:t>–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यातील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बरीचशी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शिखरे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आठ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हजार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मी.पेक्षा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जास्त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r>
              <a:rPr lang="en-US" sz="2000" dirty="0" smtClean="0">
                <a:latin typeface="Kokila" pitchFamily="34" charset="0"/>
                <a:cs typeface="Kokila" pitchFamily="34" charset="0"/>
              </a:rPr>
              <a:t>–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जगातील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सर्वात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उंच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शिखर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व पर्वत 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माऊंट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एव्हरेस्ट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(</a:t>
            </a:r>
            <a:r>
              <a:rPr lang="mr-IN" sz="1800" b="1" dirty="0" smtClean="0">
                <a:latin typeface="Kokila" pitchFamily="34" charset="0"/>
                <a:cs typeface="Kokila" pitchFamily="34" charset="0"/>
              </a:rPr>
              <a:t>8848मी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.)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हे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बृहद्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हिमालयाचे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महत्त्वाचे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वैशिष्टय़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आहे. </a:t>
            </a:r>
          </a:p>
          <a:p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खिंडी –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खरडुगला, बुरझील,व जोझिला (j&amp;k) बारालप्चा व शिपकीला(हिमाचल प्रदेश) थांग्ला निथी व लिपुलेह(उत्तरांचल) नथूला व जेलेपला (सिक्किम ) इ. प्रमुख खिंडी. </a:t>
            </a: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रस्ते-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हिंदुस्तान तिबेट रोड(शिमला ते गंगोटक), शिपकीला खिंडीतून,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कलीपौग ते ल्हासा(दर्गिलिंग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) जेलेपला खिंडीतून. </a:t>
            </a:r>
            <a:endParaRPr lang="en-US" sz="2000" b="1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endParaRPr lang="en-US" sz="2000" dirty="0" smtClean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7715250" cy="792162"/>
          </a:xfrm>
        </p:spPr>
        <p:txBody>
          <a:bodyPr>
            <a:normAutofit/>
          </a:bodyPr>
          <a:lstStyle/>
          <a:p>
            <a:pPr algn="ctr"/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ब)विशाल हिमालय(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G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reater himalya)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3860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यास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मध्य हिमाल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य असेही म्हणतात.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विस्तार- ऊंची 80 किमी. ऊंची 2400मी.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डोंगर –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पीरपंजाल,धौलाधार, मसूरी, नागतिब्बा, इ. प्रमुख डोंगर ... </a:t>
            </a:r>
          </a:p>
          <a:p>
            <a:pPr>
              <a:lnSpc>
                <a:spcPct val="15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पीरपंजा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ल (j&amp;k मध्ये असून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300 ते 400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किमी. लांब व ऊंची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5000 मी.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आहे)</a:t>
            </a:r>
          </a:p>
          <a:p>
            <a:pPr>
              <a:lnSpc>
                <a:spcPct val="15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मसूरीचे डोंगर - उत्तरांचल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मध्ये असून 120 किमी. लांब व ऊंची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2000 ते  2600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मी. आहे. </a:t>
            </a:r>
          </a:p>
          <a:p>
            <a:pPr>
              <a:lnSpc>
                <a:spcPct val="15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खिंडी -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पीरपंजाल, बिदील, गोलबघर, बनिहाल, प्रमुख खिंडी. j&amp;k राष्ट्रीय मार्ग बनिहाल खिंडीतून जातो. </a:t>
            </a:r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थंड हवेची ठिकाणे.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–शिमला, मनाली, कूलु, मसूरी, नैनितल, राणीखेत, अलमोडा, दार्जिलिंग, इ. </a:t>
            </a:r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endParaRPr lang="mr-IN" sz="2000" b="1" dirty="0" smtClean="0">
              <a:latin typeface="Kokila" pitchFamily="34" charset="0"/>
              <a:cs typeface="Kokila" pitchFamily="34" charset="0"/>
            </a:endParaRPr>
          </a:p>
          <a:p>
            <a:endParaRPr lang="en-US" sz="20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381000"/>
            <a:ext cx="8435340" cy="8382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mr-IN" sz="2400" b="1" dirty="0" smtClean="0">
                <a:effectLst/>
                <a:latin typeface="Kokila" pitchFamily="34" charset="0"/>
                <a:cs typeface="Kokila" pitchFamily="34" charset="0"/>
              </a:rPr>
              <a:t>क) लघु हिमालय</a:t>
            </a:r>
            <a:r>
              <a:rPr lang="en-US" sz="2400" dirty="0" smtClean="0">
                <a:effectLst/>
              </a:rPr>
              <a:t> 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(Lesser or Middle Himalaya</a:t>
            </a:r>
            <a:r>
              <a:rPr lang="en-US" sz="2400" dirty="0" smtClean="0">
                <a:effectLst/>
              </a:rPr>
              <a:t>) </a:t>
            </a:r>
            <a:endParaRPr lang="en-US" sz="2400" b="1" dirty="0">
              <a:effectLst/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यास </a:t>
            </a: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उप हिमालय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असेही म्हणतात. तसेच </a:t>
            </a: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शिवालिक हिमालय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म्हणून ओळखला जातो. कारण –या भागात शिवालिक टेकड्या आहेत. </a:t>
            </a: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ऊंची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800 मी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रुंदी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10 ते 15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किमी. आहे. हा भाग हिमालयच्या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दक्षिणेकडील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पायथ्याचा समावेश होतो. </a:t>
            </a:r>
          </a:p>
          <a:p>
            <a:r>
              <a:rPr lang="mr-IN" sz="2400" b="1" i="1" dirty="0" smtClean="0">
                <a:latin typeface="Kokila" pitchFamily="34" charset="0"/>
                <a:cs typeface="Kokila" pitchFamily="34" charset="0"/>
              </a:rPr>
              <a:t>लहान मोठ्या टेकड्या आणि सपाट भा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ग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हे या भागाचे वैशिष्टे होय. </a:t>
            </a:r>
          </a:p>
          <a:p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टेकड्या-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जम्मू आणि कश्मीर मध्ये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जम्मू टेकड्या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, नेपाळ मध्ये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ढंग दुडवा व चुरीया टे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कड्या, आणि अरुणाचल प्रदेशात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मिरी,अबोरी, मिश्मी, डाफला इ. </a:t>
            </a:r>
          </a:p>
          <a:p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डून-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(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लघु हिमालयात पर्वताच्या दरम्यान लहान- मोठे सपाट भाग आढळतात अश्या सपाट भागांना डून (dun) असे म्हणतात. </a:t>
            </a:r>
            <a:r>
              <a:rPr lang="mr-IN" sz="2400" b="1" i="1" u="sng" dirty="0" smtClean="0">
                <a:latin typeface="Kokila" pitchFamily="34" charset="0"/>
                <a:cs typeface="Kokila" pitchFamily="34" charset="0"/>
              </a:rPr>
              <a:t>उदा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डेहेराडून, कोटा, पाटली, (</a:t>
            </a:r>
            <a:r>
              <a:rPr lang="mr-IN" sz="2400" b="1" i="1" dirty="0" smtClean="0">
                <a:latin typeface="Kokila" pitchFamily="34" charset="0"/>
                <a:cs typeface="Kokila" pitchFamily="34" charset="0"/>
              </a:rPr>
              <a:t>डेहेराडून शहर वसलेला भाग )</a:t>
            </a:r>
          </a:p>
          <a:p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जम्मू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काश्मीर-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उधमपुर, कोटली, हे सपाट भाग आहेत.</a:t>
            </a:r>
            <a:endParaRPr lang="en-US" sz="20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ड) बाह्य हिमालय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219200"/>
            <a:ext cx="11109960" cy="4343401"/>
          </a:xfrm>
        </p:spPr>
        <p:txBody>
          <a:bodyPr/>
          <a:lstStyle/>
          <a:p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en-US" sz="2400" dirty="0" smtClean="0">
                <a:latin typeface="Kokila" pitchFamily="34" charset="0"/>
                <a:cs typeface="Kokila" pitchFamily="34" charset="0"/>
              </a:rPr>
              <a:t>*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बुरार्ड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यांच्या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मतानुसार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हिमालयाचे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वर्गीकरण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हिमल्याचे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चार (4)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प्रादेशिक विभाग पडतात.</a:t>
            </a:r>
          </a:p>
          <a:p>
            <a:pPr algn="ctr">
              <a:buNone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अ) पंजाब हिमालय</a:t>
            </a:r>
            <a:endParaRPr lang="mr-IN" sz="20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 – सिंधु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नदी पासून ते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सतलज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नदीपर्यंत . लांबी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560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किमी.  </a:t>
            </a:r>
          </a:p>
          <a:p>
            <a:pPr algn="ctr"/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पर्वत व शिखरे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करकोरम, लद्दाख, झस्कर,नंगा पर्वत, धौलाधार पर्वत इ. के2 व नंगा पर्वत ही या भागातील सर्वात उंच शिखरे आहेत. </a:t>
            </a: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खिंड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जोजीला खिंड (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3444मी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.) या भागातील सर्वात उंचीवर खिंड आहे. </a:t>
            </a: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वैशिष्टे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 भागात आढळनार्‍या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दर्‍या, व सरोवरे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उदा. दाल, वुलर इ. प्रक्षेपिय सरोवरे याच पर्वतीय श्रेणीच्या दरम्यान आहेत. 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52400"/>
            <a:ext cx="7303770" cy="838200"/>
          </a:xfrm>
        </p:spPr>
        <p:txBody>
          <a:bodyPr>
            <a:noAutofit/>
          </a:bodyPr>
          <a:lstStyle/>
          <a:p>
            <a:pPr algn="ctr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हिमालयचे प्रादेशिक विभाग </a:t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309872"/>
          </a:xfrm>
        </p:spPr>
        <p:txBody>
          <a:bodyPr>
            <a:normAutofit/>
          </a:bodyPr>
          <a:lstStyle/>
          <a:p>
            <a:pPr algn="ctr"/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 -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सतलज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आणि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काली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नदी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यांदरम्यान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कुमाँऊ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हिमालयाचा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भाग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असून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यांची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लांबी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३२०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कि.मी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इतकी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 पर्वत श्रेणीच्या पश्चिमेकडील भागास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गडवाल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व पूर्वेकडील भागास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कुमाँऊ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असे म्हणतात. </a:t>
            </a:r>
          </a:p>
          <a:p>
            <a:pPr algn="ctr"/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पर्वत व शिखरे –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नंददेवी, कामेट,त्रिशूल, बद्रीनाथ, केदारनाथ, गोंगोत्री, इ. नंददेवी (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7817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) हे या भागतील सर्वात उंच शिखर आहेत. </a:t>
            </a: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नद्या व त्यांचा उगम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गंगा व यमुना या नद्यांचा उगम या भागात होतो.</a:t>
            </a: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सरोवरे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नैनीताल व भीमताल इ. प्रक्षेणीय सरोवरे या पर्वत श्रेणीत आहेत. </a:t>
            </a:r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530" y="274638"/>
            <a:ext cx="843534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कुमाँऊ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हिमालय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76400"/>
            <a:ext cx="11109960" cy="3962401"/>
          </a:xfrm>
        </p:spPr>
        <p:txBody>
          <a:bodyPr>
            <a:normAutofit/>
          </a:bodyPr>
          <a:lstStyle/>
          <a:p>
            <a:pPr algn="ctr"/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 - 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काली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नदी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आणि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तिस्ता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नदी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यादरम्यान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नेपाळ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हिमालयाचा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भाग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असून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यांची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लांबी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800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कि.मी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इतकी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ऊंची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7000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मी. पेक्षा जास्त आहे. </a:t>
            </a:r>
          </a:p>
          <a:p>
            <a:pPr>
              <a:lnSpc>
                <a:spcPct val="15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शिखरे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माऊंट एवरेस्ट, कांचनगंगा, ल्होसे, माकलू, धवलगिरी, चो –ओपू, अन्नपूर्णा,इ.</a:t>
            </a:r>
          </a:p>
          <a:p>
            <a:pPr>
              <a:lnSpc>
                <a:spcPct val="150000"/>
              </a:lnSpc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माऊंट एवरेस्ट (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8848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) हे जगातील सर्वात उंच शिखर नेपाळ हिमालयात आहेत. </a:t>
            </a:r>
          </a:p>
          <a:p>
            <a:pPr>
              <a:lnSpc>
                <a:spcPct val="150000"/>
              </a:lnSpc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काठमांडूची दरी याच भागात आहेत. </a:t>
            </a:r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970" y="274638"/>
            <a:ext cx="6583680" cy="1143000"/>
          </a:xfrm>
        </p:spPr>
        <p:txBody>
          <a:bodyPr>
            <a:normAutofit/>
          </a:bodyPr>
          <a:lstStyle/>
          <a:p>
            <a:pPr algn="ctr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नेपाळ हिमालय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005072"/>
          </a:xfrm>
        </p:spPr>
        <p:txBody>
          <a:bodyPr/>
          <a:lstStyle/>
          <a:p>
            <a:pPr algn="ctr"/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विस्तार -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तिस्ता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नदी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आणि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दिहांग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नदी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यादरम्यान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 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आसाम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हिमालयाचा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भाग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असून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यांची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लांबी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७२०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ते ७५०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कि.मी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इतकी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.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शिखरे 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नामचा बरवा, कुलाकांगारी, व चोमोलहरी, इ. शिखरे आहेत.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नामचा बरवा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(७७५६मी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.) हे या भागातील सर्वात उंच शिखर आहेत. </a:t>
            </a:r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620" y="274638"/>
            <a:ext cx="6892290" cy="868362"/>
          </a:xfrm>
        </p:spPr>
        <p:txBody>
          <a:bodyPr>
            <a:normAutofit/>
          </a:bodyPr>
          <a:lstStyle/>
          <a:p>
            <a:pPr algn="ctr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आसाम हिमालय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3928872"/>
          </a:xfrm>
        </p:spPr>
        <p:txBody>
          <a:bodyPr>
            <a:normAutofit/>
          </a:bodyPr>
          <a:lstStyle/>
          <a:p>
            <a:pPr marL="457200" indent="-457200"/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pPr marL="457200" indent="-457200"/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 हा नविन घडी चा पर्वत आहे.</a:t>
            </a:r>
          </a:p>
          <a:p>
            <a:pPr marL="457200" indent="-457200"/>
            <a:r>
              <a:rPr lang="mr-IN" sz="2400" dirty="0" smtClean="0">
                <a:latin typeface="Kokila" pitchFamily="34" charset="0"/>
                <a:cs typeface="Kokila" pitchFamily="34" charset="0"/>
              </a:rPr>
              <a:t> हिमालय हा जगातील सर्वात उंच पर्वत आहे. </a:t>
            </a:r>
          </a:p>
          <a:p>
            <a:pPr marL="457200" indent="-457200"/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 पर्वतात अनेक उंच शिखरे आढळतात. </a:t>
            </a:r>
          </a:p>
          <a:p>
            <a:pPr marL="457200" indent="-457200"/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हिमालयातील माऊंट एवरेस्ट (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8848मी.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) हे जगातील सर्वात उंच शिखर नेपाळ हिमालयात आहेत. </a:t>
            </a:r>
          </a:p>
          <a:p>
            <a:pPr marL="457200" indent="-457200"/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 पर्वतात अनेक खिंडी असून त्या अतिशय उंचावर व दुर्गम भागात आहेत. उदा. </a:t>
            </a:r>
          </a:p>
          <a:p>
            <a:pPr marL="457200" indent="-457200" algn="ctr"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खारदुंगाला(6533मी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.) .</a:t>
            </a:r>
          </a:p>
          <a:p>
            <a:pPr marL="457200" indent="-457200"/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हिमालयाची निर्मिती गालाच्या संचयापासून झाली असून गाळाचे थर आढळतात. </a:t>
            </a:r>
          </a:p>
          <a:p>
            <a:pPr marL="457200" indent="-457200"/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 पर्वतात तीव्र उत्ताराचे भाग, दर्‍या, सुळके, व अधून मधून चिंचिले सपाट भाग आढळतात. </a:t>
            </a:r>
          </a:p>
          <a:p>
            <a:pPr marL="457200" indent="-457200"/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marL="457200" indent="-457200"/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marL="457200" indent="-457200"/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marL="457200" indent="-457200"/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marL="457200" indent="-457200"/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marL="457200" indent="-457200"/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74638"/>
            <a:ext cx="7818120" cy="868362"/>
          </a:xfrm>
        </p:spPr>
        <p:txBody>
          <a:bodyPr>
            <a:normAutofit/>
          </a:bodyPr>
          <a:lstStyle/>
          <a:p>
            <a:pPr algn="ctr"/>
            <a:r>
              <a:rPr lang="mr-IN" sz="2800" b="1" dirty="0" smtClean="0">
                <a:effectLst/>
                <a:latin typeface="Kokila" pitchFamily="34" charset="0"/>
                <a:cs typeface="Kokila" pitchFamily="34" charset="0"/>
              </a:rPr>
              <a:t>हिमालयची वैशिष्टे</a:t>
            </a:r>
            <a:endParaRPr lang="en-US" sz="2800" b="1" dirty="0">
              <a:effectLst/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386072"/>
          </a:xfrm>
        </p:spPr>
        <p:txBody>
          <a:bodyPr/>
          <a:lstStyle/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अतिशय उंच पर्वतीय प्रदेशचा परिणाम भारताच्या हवामानावर झालेला आहेत.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उत्तरेकडून येणारे थंड व कोरडे वारे अडविले जातात.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मान्सूनचा पाऊस हे भारतीय उपखंडाचे वैशिष्टे होण्याचे प्रमुख कारण म्हणजे हिमालय पर्वत हा महत्वाचा घटक आहे.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बारमाही नद्याउगम, गाळाच्या मैदानाची निर्मिती, हिमालय पर्वतामुळे झाली आहे.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भरपूर जलधारण शक्ती असणारी गाळाची सुपीक मृदा व शेती हे या पर्वतामुळे झाले आहे.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चीन व भारत या देशांमधील नैसर्गिक आंतरराष्ट्रीय सीमा या पर्वतामुळे लाभली आहेत.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 पर्वतात अनेक धार्मिक व भाविकांची श्रधेची ठिकाणे या पर्वतात आहेत. उदा. अमरनाथ, बद्रीनाथ, गंगोत्री,यमुनोत्री,इ.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निसर्गसौदर्य, विशिष्ट ऊंचीवरील अल्हादायक हवामान, पर्यटन, इ. दृष्टीने या पर्वताचे महत्व आहे. </a:t>
            </a:r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274638"/>
            <a:ext cx="8949690" cy="792162"/>
          </a:xfrm>
        </p:spPr>
        <p:txBody>
          <a:bodyPr/>
          <a:lstStyle/>
          <a:p>
            <a:pPr algn="ctr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हिमालयची महत्व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download - Cop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028700" y="1676400"/>
            <a:ext cx="9772650" cy="4191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भारताची प्राकृतिक रचना</a:t>
            </a: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081272"/>
          </a:xfrm>
        </p:spPr>
        <p:txBody>
          <a:bodyPr>
            <a:normAutofit/>
          </a:bodyPr>
          <a:lstStyle/>
          <a:p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 पर्वतात अनेकथंड हवेची ठिकाणे विकसित झाली आहेत. उदा. शिमला, नैनिताल, दार्जिलिंग इ. </a:t>
            </a:r>
          </a:p>
          <a:p>
            <a:pPr algn="ctr"/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 पर्वतात अनेक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औषधी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व इतर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विविध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वनस्पती व गवत वाढतात. याद्वारे जळाऊ लाकूड व गवतावर येथे पशुपालन केले जाते. 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 पर्वतात अनेक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खनिजे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सापडतात. उदा. दगडी कोळसा, नैसर्गिक वायू,लोखड, तांबे,शिसे, जास्त, जिप्स्म, चुनखडक, मेग्नेटाईट, टंगस्टन, निकेल, कोबाल्ट, चांदी, अॅंटीमानी, इ. </a:t>
            </a:r>
          </a:p>
          <a:p>
            <a:pPr algn="ctr"/>
            <a:r>
              <a:rPr lang="mr-IN" sz="2400" dirty="0" smtClean="0">
                <a:latin typeface="Kokila" pitchFamily="34" charset="0"/>
                <a:cs typeface="Kokila" pitchFamily="34" charset="0"/>
              </a:rPr>
              <a:t>बारमाही नद्या, भरपूर पाणी, जलविद्युत, जलसिंचन, जलवाहतुक, शेती विकास, उदयोग धंदे, व्यापार इ. ची प्रगती.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हिमालयात विविध प्राणी आढळतात . उदा. “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कस्तुरीमृग”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हा महत्वाचा प्राणी आहेत.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हिमालयची महत्व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5830" y="1143000"/>
            <a:ext cx="1038987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भारताचे प्राकृतिक विभाग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533401"/>
            <a:ext cx="8332470" cy="3809999"/>
          </a:xfrm>
        </p:spPr>
        <p:txBody>
          <a:bodyPr>
            <a:normAutofit/>
          </a:bodyPr>
          <a:lstStyle/>
          <a:p>
            <a:pPr lvl="6" algn="just">
              <a:buNone/>
            </a:pP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pPr lvl="6" algn="just">
              <a:buNone/>
            </a:pPr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भारताचे प्राकृतिकदृष्टय़ा पाच विभागात विभाजन करतात </a:t>
            </a:r>
            <a:endParaRPr lang="en-US" sz="3200" b="1" dirty="0" smtClean="0">
              <a:latin typeface="Kokila" pitchFamily="34" charset="0"/>
              <a:cs typeface="Kokila" pitchFamily="34" charset="0"/>
            </a:endParaRPr>
          </a:p>
          <a:p>
            <a:pPr lvl="2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उत्तरेकडील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पर्वतीय प्रदेश . </a:t>
            </a: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pPr lvl="2"/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उत्तर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भारतीय मैदाने . </a:t>
            </a:r>
          </a:p>
          <a:p>
            <a:pPr lvl="2"/>
            <a:r>
              <a:rPr lang="mr-IN" sz="2800" b="1" dirty="0">
                <a:latin typeface="Kokila" pitchFamily="34" charset="0"/>
                <a:cs typeface="Kokila" pitchFamily="34" charset="0"/>
              </a:rPr>
              <a:t>भारतीय पठार . </a:t>
            </a:r>
          </a:p>
          <a:p>
            <a:pPr lvl="2"/>
            <a:r>
              <a:rPr lang="mr-IN" sz="2800" b="1" dirty="0">
                <a:latin typeface="Kokila" pitchFamily="34" charset="0"/>
                <a:cs typeface="Kokila" pitchFamily="34" charset="0"/>
              </a:rPr>
              <a:t>किनारी मैदानी प्रदेश . </a:t>
            </a:r>
          </a:p>
          <a:p>
            <a:pPr lvl="2"/>
            <a:r>
              <a:rPr lang="mr-IN" sz="2800" b="1" dirty="0">
                <a:latin typeface="Kokila" pitchFamily="34" charset="0"/>
                <a:cs typeface="Kokila" pitchFamily="34" charset="0"/>
              </a:rPr>
              <a:t>बेटे . </a:t>
            </a:r>
          </a:p>
          <a:p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34440" y="1219200"/>
            <a:ext cx="9772650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304800"/>
            <a:ext cx="905256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sz="3100" b="1" dirty="0" smtClean="0">
                <a:latin typeface="Kokila" pitchFamily="34" charset="0"/>
                <a:cs typeface="Kokila" pitchFamily="34" charset="0"/>
              </a:rPr>
            </a:br>
            <a:r>
              <a:rPr lang="en-US" sz="3100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sz="3100" dirty="0" smtClean="0">
                <a:latin typeface="Kokila" pitchFamily="34" charset="0"/>
                <a:cs typeface="Kokila" pitchFamily="34" charset="0"/>
              </a:rPr>
            </a:br>
            <a:r>
              <a:rPr lang="mr-IN" sz="3100" b="1" dirty="0" smtClean="0">
                <a:latin typeface="Kokila" pitchFamily="34" charset="0"/>
                <a:cs typeface="Kokila" pitchFamily="34" charset="0"/>
              </a:rPr>
              <a:t>भारताची </a:t>
            </a:r>
            <a:r>
              <a:rPr lang="mr-IN" sz="3100" b="1" dirty="0">
                <a:latin typeface="Kokila" pitchFamily="34" charset="0"/>
                <a:cs typeface="Kokila" pitchFamily="34" charset="0"/>
              </a:rPr>
              <a:t>प्राकृतिक रचना : उत्तरेकडील पर्वतरांगा आणि मैदान</a:t>
            </a:r>
            <a:r>
              <a:rPr lang="mr-IN" b="1" dirty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>
                <a:latin typeface="Kokila" pitchFamily="34" charset="0"/>
                <a:cs typeface="Kokila" pitchFamily="34" charset="0"/>
              </a:rPr>
            </a:b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30987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उत्तरेकडील </a:t>
            </a:r>
            <a:r>
              <a:rPr lang="mr-IN" sz="2400" b="1" dirty="0">
                <a:latin typeface="Kokila" pitchFamily="34" charset="0"/>
                <a:cs typeface="Kokila" pitchFamily="34" charset="0"/>
              </a:rPr>
              <a:t>पर्वतीय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प्रदेश: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संपूर्ण भाग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लहान मोठ्या पर्वत रंगांनी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व्यापलेला.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                                      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विस्तार-  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पर्वत रांगा पूर्व-पश्चिम दिशेत पसरल्या आहे.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 नद्या   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सिंधु व ब्रम्हपुत्रा पर्वत रांगा विभक्त झाल्या आहे.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पर्वत रंगांचे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तीन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भाग पडतात.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1) हिमालय  2) पश्चिमे कडील पर्वत 3) पूर्वेकडील पर्वत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हिमालय.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             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 –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पूर्व –पश्चिम , पश्चिमेस पामीर पाठरापासून पूर्वेस आसाम पर्यंत.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               -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लांबी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2400 किमी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रुंदी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200 ते 500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किमी. ऊंची सर्व साधारण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6000 मीटर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                                                            - पश्चिमेस  रुंदी जास्त पूर्वेस रुंदी कमी.  हिमालय पर्वत श्रेण्या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5 लक्ष. चौ. किमी.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क्षेत्र.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pPr marL="457200" indent="-457200">
              <a:lnSpc>
                <a:spcPct val="150000"/>
              </a:lnSpc>
              <a:buNone/>
            </a:pPr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mr-IN" sz="2400" b="1" dirty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</a:pPr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2400" b="1" dirty="0">
                <a:latin typeface="Kokila" pitchFamily="34" charset="0"/>
                <a:cs typeface="Kokila" pitchFamily="34" charset="0"/>
              </a:rPr>
              <a:t>प्राकृतिकदृष्टय़ा भारताचे विभाजन पुढील पाच प्रकारे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करतात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481329"/>
            <a:ext cx="11109960" cy="415747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en-US" sz="2000" dirty="0" smtClean="0">
              <a:latin typeface="Kokila" pitchFamily="34" charset="0"/>
              <a:cs typeface="Kokil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– 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भारताच्या उत्तरेला हिमालय पर्वत आहे. </a:t>
            </a:r>
            <a:r>
              <a:rPr lang="mr-IN" sz="2000" b="1" dirty="0">
                <a:latin typeface="Kokila" pitchFamily="34" charset="0"/>
                <a:cs typeface="Kokila" pitchFamily="34" charset="0"/>
              </a:rPr>
              <a:t>सिंधू नदी व ब्रह्मपुत्रा 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नद्यांच्या घळ्यांदरम्यान हिमालयाच्या तीन समांतर पर्वतरांगा असून त्यांना बहिर्वक्र आकार प्राप्त झाला आहे.</a:t>
            </a:r>
          </a:p>
          <a:p>
            <a:pPr algn="ctr">
              <a:lnSpc>
                <a:spcPct val="150000"/>
              </a:lnSpc>
            </a:pPr>
            <a:r>
              <a:rPr lang="mr-IN" sz="2000" dirty="0">
                <a:latin typeface="Kokila" pitchFamily="34" charset="0"/>
                <a:cs typeface="Kokila" pitchFamily="34" charset="0"/>
              </a:rPr>
              <a:t>– हिमालय पर्वतप्रणाली ही गुंतागुंतीची असून हिमालयाची उत्पत्ती व क्रांती याबाबत निरनिराळ्या भूशात्रज्ञांनी वेगवेगळी मते मांडली आहेत.</a:t>
            </a:r>
          </a:p>
          <a:p>
            <a:pPr algn="ctr">
              <a:lnSpc>
                <a:spcPct val="150000"/>
              </a:lnSpc>
            </a:pPr>
            <a:r>
              <a:rPr lang="mr-IN" sz="2000" dirty="0">
                <a:latin typeface="Kokila" pitchFamily="34" charset="0"/>
                <a:cs typeface="Kokila" pitchFamily="34" charset="0"/>
              </a:rPr>
              <a:t>– मात्र हिमालयाची उत्पत्ती </a:t>
            </a:r>
            <a:r>
              <a:rPr lang="mr-IN" sz="2000" b="1" dirty="0">
                <a:latin typeface="Kokila" pitchFamily="34" charset="0"/>
                <a:cs typeface="Kokila" pitchFamily="34" charset="0"/>
              </a:rPr>
              <a:t>महा भूसन्नती टेथिस समुद्रापासून 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झाली आहे आणि विविध अवस्थांमध्ये त्याचे उत्थापन 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                   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झाले</a:t>
            </a:r>
            <a:r>
              <a:rPr lang="mr-IN" sz="2000" dirty="0">
                <a:latin typeface="Kokila" pitchFamily="34" charset="0"/>
                <a:cs typeface="Kokila" pitchFamily="34" charset="0"/>
              </a:rPr>
              <a:t>. यासंदर्भात भूशास्त्रज्ञांच्या मतांमध्ये एकवाक्यता दिसून येते.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74638"/>
            <a:ext cx="7715250" cy="8683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1)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उत्तरेकडील </a:t>
            </a:r>
            <a:r>
              <a:rPr lang="mr-IN" sz="2400" b="1" dirty="0">
                <a:latin typeface="Kokila" pitchFamily="34" charset="0"/>
                <a:cs typeface="Kokila" pitchFamily="34" charset="0"/>
              </a:rPr>
              <a:t>पर्वतीय प्रदेश – हिमालय  </a:t>
            </a:r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524001"/>
            <a:ext cx="11109960" cy="448329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हिमालयाची </a:t>
            </a:r>
            <a:r>
              <a:rPr lang="mr-IN" sz="2400" b="1" dirty="0">
                <a:latin typeface="Kokila" pitchFamily="34" charset="0"/>
                <a:cs typeface="Kokila" pitchFamily="34" charset="0"/>
              </a:rPr>
              <a:t>उत्पत्ती संदर्भात मतांची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विभागणी </a:t>
            </a:r>
            <a:r>
              <a:rPr lang="mr-IN" sz="2400" b="1" dirty="0">
                <a:latin typeface="Kokila" pitchFamily="34" charset="0"/>
                <a:cs typeface="Kokila" pitchFamily="34" charset="0"/>
              </a:rPr>
              <a:t>दोन भागांत करता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येते. 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20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१. भूसन्नतीद्वारे (</a:t>
            </a:r>
            <a:r>
              <a:rPr lang="en-US" sz="2400" dirty="0">
                <a:latin typeface="Kokila" pitchFamily="34" charset="0"/>
                <a:cs typeface="Kokila" pitchFamily="34" charset="0"/>
              </a:rPr>
              <a:t>through </a:t>
            </a:r>
            <a:r>
              <a:rPr lang="en-US" sz="2400" dirty="0" err="1">
                <a:latin typeface="Kokila" pitchFamily="34" charset="0"/>
                <a:cs typeface="Kokila" pitchFamily="34" charset="0"/>
              </a:rPr>
              <a:t>Geosyncline</a:t>
            </a:r>
            <a:r>
              <a:rPr lang="en-US" sz="2400" dirty="0">
                <a:latin typeface="Kokila" pitchFamily="34" charset="0"/>
                <a:cs typeface="Kokila" pitchFamily="34" charset="0"/>
              </a:rPr>
              <a:t>) </a:t>
            </a:r>
            <a:r>
              <a:rPr lang="mr-IN" sz="2400" dirty="0">
                <a:latin typeface="Kokila" pitchFamily="34" charset="0"/>
                <a:cs typeface="Kokila" pitchFamily="34" charset="0"/>
              </a:rPr>
              <a:t>हिमालयाची उत्पत्ती आणि उत्क्रांती.</a:t>
            </a:r>
          </a:p>
          <a:p>
            <a:pPr>
              <a:lnSpc>
                <a:spcPct val="20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२. भूपट्ट विवर्तनीद्वारे (</a:t>
            </a:r>
            <a:r>
              <a:rPr lang="en-US" sz="2400" dirty="0">
                <a:latin typeface="Kokila" pitchFamily="34" charset="0"/>
                <a:cs typeface="Kokila" pitchFamily="34" charset="0"/>
              </a:rPr>
              <a:t>through Plate Tectonics) </a:t>
            </a:r>
            <a:r>
              <a:rPr lang="mr-IN" sz="2400" dirty="0">
                <a:latin typeface="Kokila" pitchFamily="34" charset="0"/>
                <a:cs typeface="Kokila" pitchFamily="34" charset="0"/>
              </a:rPr>
              <a:t>हिमालयाची उत्पत्ती आणि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उत्क्रांती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</a:t>
            </a:r>
            <a:endParaRPr lang="mr-IN" sz="2000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200000"/>
              </a:lnSpc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हिमालयचे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प्रमुख दोन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विभागात विभागणी केली जाते. </a:t>
            </a:r>
          </a:p>
          <a:p>
            <a:pPr>
              <a:lnSpc>
                <a:spcPct val="200000"/>
              </a:lnSpc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1) हिमालयचे समांतर विभाग  2) हिमालयचे प्रादेशिक विभाग </a:t>
            </a:r>
            <a:endParaRPr lang="en-US" sz="2400" b="1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200000"/>
              </a:lnSpc>
            </a:pPr>
            <a:endParaRPr lang="mr-IN" sz="20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686550" cy="868362"/>
          </a:xfrm>
        </p:spPr>
        <p:txBody>
          <a:bodyPr>
            <a:normAutofit/>
          </a:bodyPr>
          <a:lstStyle/>
          <a:p>
            <a:pPr algn="ctr"/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हिमालयाची उत्पत्ती</a:t>
            </a:r>
            <a:endParaRPr lang="en-US" sz="32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      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१) ट्रान्स </a:t>
            </a:r>
            <a:r>
              <a:rPr lang="mr-IN" sz="2400" b="1" dirty="0">
                <a:latin typeface="Kokila" pitchFamily="34" charset="0"/>
                <a:cs typeface="Kokila" pitchFamily="34" charset="0"/>
              </a:rPr>
              <a:t>हिमालय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:</a:t>
            </a:r>
          </a:p>
          <a:p>
            <a:r>
              <a:rPr lang="mr-IN" sz="2000" dirty="0">
                <a:latin typeface="Kokila" pitchFamily="34" charset="0"/>
                <a:cs typeface="Kokila" pitchFamily="34" charset="0"/>
              </a:rPr>
              <a:t>–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हिमालय प्रणालीमध्ये समाविष्ट असलेल्या परंतु हिमालयाच्या पर्वतरांगा आणि तिबेट पठाराच्यामध्ये असणाऱ्या रांगांना हिमालयापलीकडील पर्वतरांगा (ट्रान्स हिमालय) म्हणतात.</a:t>
            </a:r>
            <a:endParaRPr lang="en-US" sz="20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000" dirty="0" smtClean="0">
                <a:latin typeface="Kokila" pitchFamily="34" charset="0"/>
                <a:cs typeface="Kokila" pitchFamily="34" charset="0"/>
              </a:rPr>
              <a:t>यास  </a:t>
            </a:r>
            <a:r>
              <a:rPr lang="mr-IN" sz="2000" b="1" u="sng" dirty="0" smtClean="0">
                <a:latin typeface="Kokila" pitchFamily="34" charset="0"/>
                <a:cs typeface="Kokila" pitchFamily="34" charset="0"/>
              </a:rPr>
              <a:t>तिबेट हिमालय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असेही म्हणतात . </a:t>
            </a:r>
          </a:p>
          <a:p>
            <a:r>
              <a:rPr lang="mr-IN" sz="2000" dirty="0" smtClean="0">
                <a:latin typeface="Kokila" pitchFamily="34" charset="0"/>
                <a:cs typeface="Kokila" pitchFamily="34" charset="0"/>
              </a:rPr>
              <a:t> बृहद् हिमालयाच्या उत्तरेस  ट्रान्स हिमालयाच्या रांगा आहेत. </a:t>
            </a:r>
          </a:p>
          <a:p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विस्तार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पश्चिम – पूर्व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दिशेने असून त्याची सरासरी लांबी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1000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कि.मी.रुंदी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40 ते 225km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 इतकी आहे.</a:t>
            </a:r>
          </a:p>
          <a:p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रांगांचा व श्रेण्या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काराकोरम रांगा, लडाख रांगा, कैलास रांगा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काराकोरम प्रमुख पर्वत श्रेणी याची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लांबी 800 km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 ऊंची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5500मी. </a:t>
            </a:r>
          </a:p>
          <a:p>
            <a:pPr>
              <a:lnSpc>
                <a:spcPct val="150000"/>
              </a:lnSpc>
            </a:pP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शिखरे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के2 (8611मी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.) (माऊंट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गाडविन ऑस्टिन) हे करकोरम व भारतातील सर्वात उंच शिखर . शिवाय गशेर, बूम,ब्रॅंड, इ. </a:t>
            </a:r>
          </a:p>
          <a:p>
            <a:pPr>
              <a:lnSpc>
                <a:spcPct val="150000"/>
              </a:lnSpc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पर्वत रांगा-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लडडाख व झास्कर ,कैलास इ.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– सिंधू नदी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आणि तिची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उपनदी श्योक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यांच्या दरम्यान लडाख रांग आहे.</a:t>
            </a:r>
          </a:p>
          <a:p>
            <a:pPr>
              <a:lnSpc>
                <a:spcPct val="150000"/>
              </a:lnSpc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– लडाख रांगेची लांबी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३०० कि.मी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 आणि सरासरी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उंची ५८०० मी. </a:t>
            </a:r>
          </a:p>
          <a:p>
            <a:pPr>
              <a:lnSpc>
                <a:spcPct val="150000"/>
              </a:lnSpc>
            </a:pPr>
            <a:endParaRPr lang="mr-IN" sz="2000" b="1" u="sng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74638"/>
            <a:ext cx="8538210" cy="1143000"/>
          </a:xfrm>
        </p:spPr>
        <p:txBody>
          <a:bodyPr>
            <a:normAutofit/>
          </a:bodyPr>
          <a:lstStyle/>
          <a:p>
            <a:pPr algn="ctr"/>
            <a:r>
              <a:rPr lang="mr-IN" sz="3200" b="1" dirty="0">
                <a:latin typeface="Kokila" pitchFamily="34" charset="0"/>
                <a:cs typeface="Kokila" pitchFamily="34" charset="0"/>
              </a:rPr>
              <a:t>हिमालय पर्वताच्या </a:t>
            </a:r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रांगा</a:t>
            </a:r>
            <a:endParaRPr lang="en-US" sz="32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711</TotalTime>
  <Words>1132</Words>
  <Application>Microsoft Office PowerPoint</Application>
  <PresentationFormat>Custom</PresentationFormat>
  <Paragraphs>145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Slide 1</vt:lpstr>
      <vt:lpstr>भारताची प्राकृतिक रचना</vt:lpstr>
      <vt:lpstr>भारताचे प्राकृतिक विभाग</vt:lpstr>
      <vt:lpstr>Slide 4</vt:lpstr>
      <vt:lpstr>  भारताची प्राकृतिक रचना : उत्तरेकडील पर्वतरांगा आणि मैदान </vt:lpstr>
      <vt:lpstr>प्राकृतिकदृष्टय़ा भारताचे विभाजन पुढील पाच प्रकारे करतात</vt:lpstr>
      <vt:lpstr>1) उत्तरेकडील पर्वतीय प्रदेश – हिमालय  </vt:lpstr>
      <vt:lpstr>हिमालयाची उत्पत्ती</vt:lpstr>
      <vt:lpstr>हिमालय पर्वताच्या रांगा</vt:lpstr>
      <vt:lpstr>अ) काराकोरम रांगा </vt:lpstr>
      <vt:lpstr>ब)विशाल हिमालय(Greater himalya)</vt:lpstr>
      <vt:lpstr>क) लघु हिमालय (Lesser or Middle Himalaya) </vt:lpstr>
      <vt:lpstr>ड) बाह्य हिमालय</vt:lpstr>
      <vt:lpstr> हिमालयचे प्रादेशिक विभाग  </vt:lpstr>
      <vt:lpstr>कुमाँऊ हिमालय</vt:lpstr>
      <vt:lpstr>नेपाळ हिमालय</vt:lpstr>
      <vt:lpstr>आसाम हिमालय</vt:lpstr>
      <vt:lpstr>हिमालयची वैशिष्टे</vt:lpstr>
      <vt:lpstr>हिमालयची महत्व</vt:lpstr>
      <vt:lpstr>हिमालयची महत्व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भारताचा प्राकृतिक भूगोल (पेपर नं. सात) बी.ए. भाग तीन</dc:title>
  <dc:creator>dell</dc:creator>
  <cp:lastModifiedBy>PROFESSIONAL</cp:lastModifiedBy>
  <cp:revision>201</cp:revision>
  <dcterms:created xsi:type="dcterms:W3CDTF">2019-06-18T14:07:59Z</dcterms:created>
  <dcterms:modified xsi:type="dcterms:W3CDTF">2021-01-04T08:17:12Z</dcterms:modified>
</cp:coreProperties>
</file>