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3444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04" y="-108"/>
      </p:cViewPr>
      <p:guideLst>
        <p:guide orient="horz" pos="2160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33956" y="359898"/>
            <a:ext cx="9998964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33956" y="1850064"/>
            <a:ext cx="9998964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5D2A6-7767-4A6F-B05A-BACCB589279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8FF1F-9504-4D50-BBE4-B2F64A9099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43935" y="1413802"/>
            <a:ext cx="283921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62188" y="1345016"/>
            <a:ext cx="86411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5D2A6-7767-4A6F-B05A-BACCB589279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8FF1F-9504-4D50-BBE4-B2F64A909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58300" y="274640"/>
            <a:ext cx="246888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3050" y="274641"/>
            <a:ext cx="750951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5D2A6-7767-4A6F-B05A-BACCB589279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8FF1F-9504-4D50-BBE4-B2F64A909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5D2A6-7767-4A6F-B05A-BACCB589279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8FF1F-9504-4D50-BBE4-B2F64A909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81902" y="-54"/>
            <a:ext cx="92583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0829" y="2600325"/>
            <a:ext cx="864108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0829" y="1066800"/>
            <a:ext cx="864108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5D2A6-7767-4A6F-B05A-BACCB589279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8FF1F-9504-4D50-BBE4-B2F64A9099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86100" y="0"/>
            <a:ext cx="10287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932633" y="2814656"/>
            <a:ext cx="283921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50886" y="2745870"/>
            <a:ext cx="86411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8071" y="274320"/>
            <a:ext cx="1012240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8071" y="1524000"/>
            <a:ext cx="493776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2719" y="1524000"/>
            <a:ext cx="493776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5D2A6-7767-4A6F-B05A-BACCB589279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8FF1F-9504-4D50-BBE4-B2F64A909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5160336"/>
            <a:ext cx="1110996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328278"/>
            <a:ext cx="5431536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5644" y="328278"/>
            <a:ext cx="5431536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7220" y="969336"/>
            <a:ext cx="5431536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5644" y="969336"/>
            <a:ext cx="5431536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5D2A6-7767-4A6F-B05A-BACCB589279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8FF1F-9504-4D50-BBE4-B2F64A909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8071" y="274320"/>
            <a:ext cx="10122408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5D2A6-7767-4A6F-B05A-BACCB589279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8FF1F-9504-4D50-BBE4-B2F64A909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0228" y="0"/>
            <a:ext cx="10974172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5D2A6-7767-4A6F-B05A-BACCB589279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8FF1F-9504-4D50-BBE4-B2F64A9099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70229" y="-54"/>
            <a:ext cx="9875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16778"/>
            <a:ext cx="51435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17220" y="1406964"/>
            <a:ext cx="51435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17220" y="2133601"/>
            <a:ext cx="1100709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5D2A6-7767-4A6F-B05A-BACCB589279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8FF1F-9504-4D50-BBE4-B2F64A909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7310" y="1066800"/>
            <a:ext cx="370332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75D2A6-7767-4A6F-B05A-BACCB589279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8FF1F-9504-4D50-BBE4-B2F64A9099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28700" y="1066800"/>
            <a:ext cx="61722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1570" y="1143004"/>
            <a:ext cx="596646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35579" y="954341"/>
            <a:ext cx="92583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754951" y="936786"/>
            <a:ext cx="87645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570" y="4800600"/>
            <a:ext cx="596646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101501" y="-815922"/>
            <a:ext cx="221249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7902" y="21103"/>
            <a:ext cx="229795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6890" y="1055077"/>
            <a:ext cx="1519718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67379" y="-54"/>
            <a:ext cx="1097702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38071" y="274638"/>
            <a:ext cx="10122408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38071" y="1447800"/>
            <a:ext cx="10122408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834890" y="6305550"/>
            <a:ext cx="288036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975D2A6-7767-4A6F-B05A-BACCB589279D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715250" y="6305550"/>
            <a:ext cx="390906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628425" y="6305550"/>
            <a:ext cx="61722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F8FF1F-9504-4D50-BBE4-B2F64A9099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70229" y="-54"/>
            <a:ext cx="9875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457200"/>
            <a:ext cx="9978390" cy="5715000"/>
          </a:xfrm>
        </p:spPr>
        <p:txBody>
          <a:bodyPr>
            <a:normAutofit/>
          </a:bodyPr>
          <a:lstStyle/>
          <a:p>
            <a:pPr algn="ctr"/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भारताचा प्राकृतिक भूगोल (पेपर नं. </a:t>
            </a:r>
            <a:r>
              <a:rPr lang="en-US" sz="3600" b="1" dirty="0" smtClean="0">
                <a:latin typeface="Kokila" pitchFamily="34" charset="0"/>
                <a:cs typeface="Kokila" pitchFamily="34" charset="0"/>
              </a:rPr>
              <a:t>7</a:t>
            </a:r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)</a:t>
            </a:r>
            <a:br>
              <a:rPr lang="mr-IN" sz="3600" b="1" dirty="0" smtClean="0">
                <a:latin typeface="Kokila" pitchFamily="34" charset="0"/>
                <a:cs typeface="Kokila" pitchFamily="34" charset="0"/>
              </a:rPr>
            </a:br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बी.ए. भाग तीन</a:t>
            </a:r>
            <a:br>
              <a:rPr lang="mr-IN" sz="3600" b="1" dirty="0" smtClean="0">
                <a:latin typeface="Kokila" pitchFamily="34" charset="0"/>
                <a:cs typeface="Kokila" pitchFamily="34" charset="0"/>
              </a:rPr>
            </a:br>
            <a:r>
              <a:rPr lang="mr-IN" sz="48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4800" b="1" dirty="0" smtClean="0">
                <a:latin typeface="Kokila" pitchFamily="34" charset="0"/>
                <a:cs typeface="Kokila" pitchFamily="34" charset="0"/>
              </a:rPr>
            </a:br>
            <a:r>
              <a:rPr lang="mr-IN" sz="48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प्रा.एस.एस.गावीत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2800" b="1" dirty="0" smtClean="0">
                <a:latin typeface="Kokila" pitchFamily="34" charset="0"/>
                <a:cs typeface="Kokila" pitchFamily="34" charset="0"/>
              </a:rPr>
            </a:b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(सहा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.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 प्राध्यापक)</a:t>
            </a:r>
            <a:br>
              <a:rPr lang="mr-IN" sz="2800" b="1" dirty="0" smtClean="0">
                <a:latin typeface="Kokila" pitchFamily="34" charset="0"/>
                <a:cs typeface="Kokila" pitchFamily="34" charset="0"/>
              </a:rPr>
            </a:b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                      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(M.A,B.ed,SET,NET)</a:t>
            </a:r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3600" b="1" dirty="0" smtClean="0">
                <a:latin typeface="Kokila" pitchFamily="34" charset="0"/>
                <a:cs typeface="Kokila" pitchFamily="34" charset="0"/>
              </a:rPr>
            </a:b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2800" b="1" dirty="0" smtClean="0">
                <a:latin typeface="Kokila" pitchFamily="34" charset="0"/>
                <a:cs typeface="Kokila" pitchFamily="34" charset="0"/>
              </a:rPr>
            </a:b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पद्मभूषण डॉ.वसंतरावदादा पाटील महाविद्यालय तासगाव,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जि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-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सांगली. </a:t>
            </a:r>
            <a:br>
              <a:rPr lang="mr-IN" sz="2800" b="1" dirty="0" smtClean="0">
                <a:latin typeface="Kokila" pitchFamily="34" charset="0"/>
                <a:cs typeface="Kokila" pitchFamily="34" charset="0"/>
              </a:rPr>
            </a:br>
            <a:r>
              <a:rPr lang="mr-IN" sz="2800" dirty="0" smtClean="0"/>
              <a:t/>
            </a:r>
            <a:br>
              <a:rPr lang="mr-IN" sz="2800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0" y="274638"/>
            <a:ext cx="7715250" cy="71596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सापेक्ष स्थान(Relative location)</a:t>
            </a:r>
            <a:endParaRPr lang="en-US" sz="2400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071" y="1447800"/>
            <a:ext cx="10122408" cy="4572000"/>
          </a:xfrm>
        </p:spPr>
        <p:txBody>
          <a:bodyPr/>
          <a:lstStyle/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प्रस्तावना. </a:t>
            </a:r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हे तुलनात्मक स्थान असते.</a:t>
            </a:r>
          </a:p>
          <a:p>
            <a:r>
              <a:rPr lang="mr-IN" sz="2400" dirty="0" smtClean="0">
                <a:latin typeface="Kokila" pitchFamily="34" charset="0"/>
                <a:cs typeface="Kokila" pitchFamily="34" charset="0"/>
              </a:rPr>
              <a:t> विविध बाबींच्या साहयाने इतर देश्याच्या तुलनेने व्यक्त करता येते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.उदा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.   </a:t>
            </a:r>
          </a:p>
          <a:p>
            <a:pPr algn="ctr">
              <a:lnSpc>
                <a:spcPct val="150000"/>
              </a:lnSpc>
              <a:buNone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स्थान व सीमा, क्षेत्रफळ, घटक राज्ये, भुरचना, समुद्र किनारा, नध्या, मृदा (जमीन) हवामान,नैसर्गिक वनस्पती, प्राणी जीवन, खनिजे, पशूसंपत्ती, मासेमारी, पिके, उद्योगधंदे, लोकशाही प्रधान देश, लोकसंख्या, लोकसंख्या वाढीचा दर,जन्म-मृत्यू दर, लोकसंख्येचीघनता, धर्म, संस्कृती, वाहतूक, जल वाहतूक, हवाई वाहतूक, व्यापार इ</a:t>
            </a:r>
          </a:p>
          <a:p>
            <a:pPr algn="ctr"/>
            <a:endParaRPr lang="mr-IN" sz="2400" dirty="0" smtClean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100" y="274638"/>
            <a:ext cx="6995160" cy="715962"/>
          </a:xfrm>
        </p:spPr>
        <p:txBody>
          <a:bodyPr>
            <a:normAutofit/>
          </a:bodyPr>
          <a:lstStyle/>
          <a:p>
            <a:pPr algn="ctr"/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स्थान व सीमा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 भारताचे स्थान वेगळे व वैशिष्टे आणि म्हत्वाचे स्थान आहे.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भारत जगातील सर्वात मोठया आशिया खंडाच्या दक्षिण भागात.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पूर्व –पश्चिम व दक्षिण बाजूस समुद्र. (अरबी समुद्र, बंगालचा उपसागर, हिन्दी   महासागर)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उत्तरेस हिमालय पर्वत. </a:t>
            </a:r>
          </a:p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सीमा - वैशिष्टे –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नैसर्गिक सीमा. चीन वगळता इतर दुसर्‍या देशांना नाही.</a:t>
            </a:r>
          </a:p>
          <a:p>
            <a:pPr algn="ctr"/>
            <a:r>
              <a:rPr lang="mr-IN" sz="2800" dirty="0" smtClean="0">
                <a:latin typeface="Kokila" pitchFamily="34" charset="0"/>
                <a:cs typeface="Kokila" pitchFamily="34" charset="0"/>
              </a:rPr>
              <a:t>नैसर्गिक वैशिष्टेपूर्ण स्थान.  </a:t>
            </a:r>
          </a:p>
          <a:p>
            <a:pPr algn="ctr"/>
            <a:endParaRPr lang="en-US" sz="24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1930" y="274638"/>
            <a:ext cx="6172200" cy="1020762"/>
          </a:xfrm>
        </p:spPr>
        <p:txBody>
          <a:bodyPr/>
          <a:lstStyle/>
          <a:p>
            <a:pPr algn="ctr"/>
            <a:r>
              <a:rPr lang="mr-IN" b="1" dirty="0" smtClean="0">
                <a:latin typeface="Kokila" pitchFamily="34" charset="0"/>
                <a:cs typeface="Kokila" pitchFamily="34" charset="0"/>
              </a:rPr>
              <a:t> क्षेत्रफळ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क्षेत्रफळ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32,87,263 चौ.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किमी.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जगात सातवा क्रमांक 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इतर देश – रशिया, कॅनडा, चीन, सं. संस्थाने, ब्राझील व आस्ट्रेलिया इ. (6 देश)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कॅनडाच्या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एक तृतीयांश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,व रशियाच्या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एक पंचमांश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,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पाकिस्तान पेक्षा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चार पट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,जपान पेक्षा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आठ पट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, ग्रेट ब्रिटन पेक्षा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बारा पटीने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मोठा. </a:t>
            </a:r>
            <a:endParaRPr lang="en-US" sz="2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r-IN" b="1" dirty="0" smtClean="0">
                <a:latin typeface="Kokila" pitchFamily="34" charset="0"/>
                <a:cs typeface="Kokila" pitchFamily="34" charset="0"/>
              </a:rPr>
              <a:t>घटक राज्ये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050" y="1295401"/>
            <a:ext cx="10184130" cy="4830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pPr lvl="1"/>
            <a:r>
              <a:rPr lang="mr-IN" sz="2400" dirty="0" smtClean="0">
                <a:latin typeface="Kokila" pitchFamily="34" charset="0"/>
                <a:cs typeface="Kokila" pitchFamily="34" charset="0"/>
              </a:rPr>
              <a:t>भारतात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29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घटक राज्ये व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07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केंद्रशशित प्रदेश. </a:t>
            </a:r>
          </a:p>
          <a:p>
            <a:pPr lvl="1"/>
            <a:r>
              <a:rPr lang="mr-IN" sz="2400" dirty="0" smtClean="0">
                <a:latin typeface="Kokila" pitchFamily="34" charset="0"/>
                <a:cs typeface="Kokila" pitchFamily="34" charset="0"/>
              </a:rPr>
              <a:t>सं. संस्थानपेक्षा निम्मी म्हणजे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52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 घटक राज्ये.</a:t>
            </a:r>
          </a:p>
          <a:p>
            <a:pPr algn="ctr"/>
            <a:r>
              <a:rPr lang="mr-IN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4800" b="1" dirty="0" smtClean="0">
                <a:latin typeface="Kokila" pitchFamily="34" charset="0"/>
                <a:cs typeface="Kokila" pitchFamily="34" charset="0"/>
              </a:rPr>
              <a:t>भूरचना</a:t>
            </a:r>
            <a:endParaRPr lang="mr-IN" sz="28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भूरचना पर्वत, पठारी व मैदानी. खिंडी,डोंगर दर्‍या टेकड्या, व समुद्र किनारपट्टी इ.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पर्वतीय भाग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29.3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टक्के, मैदानी भाग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43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टक्के, पठारी भाग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27.7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टक्के.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पठारी भाग 50000 चौ. किमी. उत्तर भागात j&amp;k के2 (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8611मी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.) खरदुंगला खिंड (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6533मी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.) जगातील सर्वात उंचीवर. पश्चिमेकडे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वाळवंटी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भाग, आजूबाजूस लहान मोठी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247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बेटे. </a:t>
            </a:r>
            <a:endParaRPr lang="en-US" sz="2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8071" y="274638"/>
            <a:ext cx="7937449" cy="944562"/>
          </a:xfrm>
        </p:spPr>
        <p:txBody>
          <a:bodyPr>
            <a:normAutofit/>
          </a:bodyPr>
          <a:lstStyle/>
          <a:p>
            <a:pPr algn="ctr"/>
            <a:r>
              <a:rPr lang="mr-IN" sz="3200" b="1" dirty="0" smtClean="0">
                <a:latin typeface="Kokila" pitchFamily="34" charset="0"/>
                <a:cs typeface="Kokila" pitchFamily="34" charset="0"/>
              </a:rPr>
              <a:t>समुद्र किनारा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भारताला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विस्तृत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समुद्र किनारा व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तिन्ही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बाजूस समुद्र किनारा.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समुद्र किनार्‍याची लांबी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7516.6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किमी. (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7517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किमी.)</a:t>
            </a:r>
          </a:p>
          <a:p>
            <a:pPr algn="ctr"/>
            <a:r>
              <a:rPr lang="mr-IN" sz="4400" b="1" dirty="0" smtClean="0">
                <a:latin typeface="Kokila" pitchFamily="34" charset="0"/>
                <a:cs typeface="Kokila" pitchFamily="34" charset="0"/>
              </a:rPr>
              <a:t>नद्या</a:t>
            </a:r>
            <a:endParaRPr lang="mr-IN" sz="2800" b="1" dirty="0" smtClean="0">
              <a:latin typeface="Kokila" pitchFamily="34" charset="0"/>
              <a:cs typeface="Kokila" pitchFamily="34" charset="0"/>
            </a:endParaRPr>
          </a:p>
          <a:p>
            <a:pPr algn="ctr"/>
            <a:r>
              <a:rPr lang="mr-IN" sz="2800" dirty="0" smtClean="0">
                <a:latin typeface="Kokila" pitchFamily="34" charset="0"/>
                <a:cs typeface="Kokila" pitchFamily="34" charset="0"/>
              </a:rPr>
              <a:t>लहान – मोठया अनेक नद्या भारतात उगम पावतात. उदा. गंगा (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2500किमी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). ब्रम्हपुत्रा (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2900किमी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) यमुना,सतलज,रावी, झेलम. गंगा </a:t>
            </a:r>
          </a:p>
          <a:p>
            <a:pPr algn="ctr"/>
            <a:r>
              <a:rPr lang="mr-IN" sz="2800" dirty="0" smtClean="0">
                <a:latin typeface="Kokila" pitchFamily="34" charset="0"/>
                <a:cs typeface="Kokila" pitchFamily="34" charset="0"/>
              </a:rPr>
              <a:t>जगातील आफ्रिका खंडात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नाईल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(6650 किमी.)द.अमेरिका खंडात 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अमेझोन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(6437किमी.) उ. अमेरिका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मिसिसिपी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(3779किमी.) आशिया खंडात यांग्त्सीक्यांग (6300किमी.) </a:t>
            </a:r>
          </a:p>
          <a:p>
            <a:pPr algn="ctr"/>
            <a:endParaRPr lang="en-US" sz="2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3200" b="1" dirty="0" smtClean="0">
                <a:latin typeface="Kokila" pitchFamily="34" charset="0"/>
                <a:cs typeface="Kokila" pitchFamily="34" charset="0"/>
              </a:rPr>
              <a:t>मृदा (जमीन)</a:t>
            </a:r>
            <a:r>
              <a:rPr lang="en-US" sz="3200" b="1" dirty="0" smtClean="0">
                <a:latin typeface="Kokila" pitchFamily="34" charset="0"/>
                <a:cs typeface="Kokila" pitchFamily="34" charset="0"/>
              </a:rPr>
              <a:t>(SOIL)</a:t>
            </a:r>
            <a:endParaRPr lang="en-US" sz="3200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भारतात काळी, लाव्हारसाची  व गळाची अशा सुपीक जमिनी.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क्षेत्र जास्त आहेत. जगात फार थोडया देशात ( सं. संस्थाने, रशिया सोडून) </a:t>
            </a:r>
          </a:p>
          <a:p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हवामान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(CLIMATE)</a:t>
            </a:r>
            <a:endParaRPr lang="mr-IN" sz="2800" b="1" dirty="0" smtClean="0">
              <a:latin typeface="Kokila" pitchFamily="34" charset="0"/>
              <a:cs typeface="Kokila" pitchFamily="34" charset="0"/>
            </a:endParaRPr>
          </a:p>
          <a:p>
            <a:pPr algn="ctr"/>
            <a:r>
              <a:rPr lang="mr-IN" sz="2800" dirty="0" smtClean="0">
                <a:latin typeface="Kokila" pitchFamily="34" charset="0"/>
                <a:cs typeface="Kokila" pitchFamily="34" charset="0"/>
              </a:rPr>
              <a:t>सर्व प्रकारचे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हवामान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(वाळवंटी, टुन्ड्रा)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कमाल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व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किमान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तापमानाची ठिकाणे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मौसिंनराम (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1197सेमी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) गांगपूर (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50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°) द्रास (-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40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°से.)</a:t>
            </a:r>
            <a:endParaRPr lang="en-US" sz="2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6010" y="274638"/>
            <a:ext cx="699516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mr-IN" sz="3200" dirty="0" smtClean="0">
                <a:latin typeface="Kokila" pitchFamily="34" charset="0"/>
                <a:cs typeface="Kokila" pitchFamily="34" charset="0"/>
              </a:rPr>
              <a:t>नैसर्गिक वनस्पती</a:t>
            </a:r>
            <a:endParaRPr lang="en-US" sz="3200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वनस्पती शास्राच्या मतानुसार जगात वनस्पतीचे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3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लाख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प्रकार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भारतात 49000 प्रकारच्या वनस्पती.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 सर्व प्रकारचे वनस्पती (वाळवंटीते टुन्ड्रा) भारतात आढळतात. </a:t>
            </a:r>
          </a:p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प्राणी जीवन</a:t>
            </a:r>
            <a:endParaRPr lang="en-US" sz="28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विविध जातीचे पशू आढळतात.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प्राणी शाश्र्ज्ञाच्या मते 81,251 जातीचे प्राणी भारतात. </a:t>
            </a:r>
          </a:p>
          <a:p>
            <a:pPr algn="ctr"/>
            <a:r>
              <a:rPr lang="mr-IN" sz="2800" dirty="0" smtClean="0">
                <a:latin typeface="Kokila" pitchFamily="34" charset="0"/>
                <a:cs typeface="Kokila" pitchFamily="34" charset="0"/>
              </a:rPr>
              <a:t>कीटक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60000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प्रकारचे, पक्षी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5000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प्रकारचे, सरपटणारे प्राणी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446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प्रकारचे, अभयचर प्राणी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204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प्रकारचे, माशांच्या जाती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2546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प्रकार. </a:t>
            </a:r>
          </a:p>
          <a:p>
            <a:pPr algn="ctr"/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endParaRPr lang="en-US" sz="2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0" y="274638"/>
            <a:ext cx="1100709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खनिजे</a:t>
            </a:r>
            <a:r>
              <a:rPr lang="en-US" sz="3600" b="1" dirty="0" smtClean="0">
                <a:latin typeface="Kokila" pitchFamily="34" charset="0"/>
                <a:cs typeface="Kokila" pitchFamily="34" charset="0"/>
              </a:rPr>
              <a:t> (minerals)</a:t>
            </a:r>
            <a:endParaRPr lang="en-US" sz="2800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भारतात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30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प्रकारची खनिजे सापडतात.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प्रमुख खनिजे मेंग्निज व अभ्रक आहेत.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मेंग्निज उत्पादनात भारत जगात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दुसरा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क्रमांक, रशिया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पहिला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क्रमांक.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अभ्रक उत्पादनात भारत जगात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अग्रेसर (पहिला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क्रमांक). </a:t>
            </a:r>
          </a:p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>पशूसंपती.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जगात सर्वात जास्त गुरे भारतात. (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118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द.ल.)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गाई सर्वात जास्त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दुधाचे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उत्पादन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कमी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56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द. ल. मेंढ्या, जगात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5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वा क्रमांक, लोकरीचे उत्पादन 1 टक्के. </a:t>
            </a:r>
          </a:p>
          <a:p>
            <a:endParaRPr lang="en-US" sz="2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3200" b="1" dirty="0" smtClean="0">
                <a:latin typeface="Kokila" pitchFamily="34" charset="0"/>
                <a:cs typeface="Kokila" pitchFamily="34" charset="0"/>
              </a:rPr>
              <a:t>13) </a:t>
            </a: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मासेमारी</a:t>
            </a:r>
            <a:r>
              <a:rPr lang="en-US" sz="4000" b="1" dirty="0" smtClean="0">
                <a:latin typeface="Kokila" pitchFamily="34" charset="0"/>
                <a:cs typeface="Kokila" pitchFamily="34" charset="0"/>
              </a:rPr>
              <a:t>(fishing)</a:t>
            </a: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 </a:t>
            </a:r>
            <a:endParaRPr lang="en-US" sz="2400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r-IN" sz="28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जपान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मासेमारीत अग्रेसर.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भारतात माशांचे उत्पादन </a:t>
            </a:r>
            <a:r>
              <a:rPr lang="mr-IN" sz="2800" dirty="0" smtClean="0">
                <a:latin typeface="Times New Roman" pitchFamily="18" charset="0"/>
                <a:cs typeface="Kokila" pitchFamily="34" charset="0"/>
              </a:rPr>
              <a:t>one fourth</a:t>
            </a:r>
            <a:r>
              <a:rPr lang="en-US" sz="2800" dirty="0" smtClean="0">
                <a:latin typeface="Times New Roman" pitchFamily="18" charset="0"/>
                <a:cs typeface="Kokila" pitchFamily="34" charset="0"/>
              </a:rPr>
              <a:t>(1/4</a:t>
            </a:r>
            <a:r>
              <a:rPr lang="mr-IN" sz="2800" dirty="0" smtClean="0">
                <a:latin typeface="Times New Roman" pitchFamily="18" charset="0"/>
                <a:cs typeface="Kokila" pitchFamily="34" charset="0"/>
              </a:rPr>
              <a:t> आहे. </a:t>
            </a:r>
          </a:p>
          <a:p>
            <a:pPr>
              <a:buNone/>
            </a:pPr>
            <a:r>
              <a:rPr lang="mr-IN" sz="4400" b="1" dirty="0" smtClean="0">
                <a:latin typeface="Times New Roman" pitchFamily="18" charset="0"/>
                <a:cs typeface="Kokila" pitchFamily="34" charset="0"/>
              </a:rPr>
              <a:t>14) </a:t>
            </a:r>
            <a:r>
              <a:rPr lang="mr-IN" sz="3600" b="1" dirty="0" smtClean="0">
                <a:latin typeface="Times New Roman" pitchFamily="18" charset="0"/>
                <a:cs typeface="Kokila" pitchFamily="34" charset="0"/>
              </a:rPr>
              <a:t>वनस्पती</a:t>
            </a:r>
            <a:r>
              <a:rPr lang="en-US" sz="2400" b="1" dirty="0" smtClean="0">
                <a:latin typeface="Times New Roman" pitchFamily="18" charset="0"/>
                <a:cs typeface="Kokila" pitchFamily="34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Kokila" pitchFamily="34" charset="0"/>
              </a:rPr>
              <a:t>vegitation</a:t>
            </a:r>
            <a:r>
              <a:rPr lang="en-US" sz="2800" b="1" dirty="0" smtClean="0">
                <a:latin typeface="Times New Roman" pitchFamily="18" charset="0"/>
                <a:cs typeface="Kokila" pitchFamily="34" charset="0"/>
              </a:rPr>
              <a:t>)</a:t>
            </a:r>
            <a:endParaRPr lang="mr-IN" sz="2800" dirty="0" smtClean="0">
              <a:latin typeface="Times New Roman" pitchFamily="18" charset="0"/>
              <a:cs typeface="Kokila" pitchFamily="34" charset="0"/>
            </a:endParaRPr>
          </a:p>
          <a:p>
            <a:pPr algn="ctr"/>
            <a:r>
              <a:rPr lang="mr-IN" sz="2800" dirty="0" smtClean="0">
                <a:latin typeface="Times New Roman" pitchFamily="18" charset="0"/>
                <a:cs typeface="Kokila" pitchFamily="34" charset="0"/>
              </a:rPr>
              <a:t>जगात जंगलांचे जास्त प्रमाण फिनलंड, रशिया, स्वीडन, नौर्वे, व जपान. इ. </a:t>
            </a:r>
          </a:p>
          <a:p>
            <a:r>
              <a:rPr lang="mr-IN" sz="2800" dirty="0" smtClean="0">
                <a:latin typeface="Times New Roman" pitchFamily="18" charset="0"/>
                <a:cs typeface="Kokila" pitchFamily="34" charset="0"/>
              </a:rPr>
              <a:t>फिनलंड </a:t>
            </a:r>
            <a:r>
              <a:rPr lang="mr-IN" sz="2800" b="1" dirty="0" smtClean="0">
                <a:latin typeface="Times New Roman" pitchFamily="18" charset="0"/>
                <a:cs typeface="Kokila" pitchFamily="34" charset="0"/>
              </a:rPr>
              <a:t>70</a:t>
            </a:r>
            <a:r>
              <a:rPr lang="mr-IN" sz="2800" dirty="0" smtClean="0">
                <a:latin typeface="Times New Roman" pitchFamily="18" charset="0"/>
                <a:cs typeface="Kokila" pitchFamily="34" charset="0"/>
              </a:rPr>
              <a:t>% जंगल. भारतात केवळ </a:t>
            </a:r>
            <a:r>
              <a:rPr lang="mr-IN" sz="2800" b="1" dirty="0" smtClean="0">
                <a:latin typeface="Times New Roman" pitchFamily="18" charset="0"/>
                <a:cs typeface="Kokila" pitchFamily="34" charset="0"/>
              </a:rPr>
              <a:t>20</a:t>
            </a:r>
            <a:r>
              <a:rPr lang="mr-IN" sz="2800" dirty="0" smtClean="0">
                <a:latin typeface="Times New Roman" pitchFamily="18" charset="0"/>
                <a:cs typeface="Kokila" pitchFamily="34" charset="0"/>
              </a:rPr>
              <a:t> % भाग. </a:t>
            </a:r>
          </a:p>
          <a:p>
            <a:r>
              <a:rPr lang="mr-IN" sz="2800" b="1" dirty="0" smtClean="0">
                <a:latin typeface="Times New Roman" pitchFamily="18" charset="0"/>
                <a:cs typeface="Kokila" pitchFamily="34" charset="0"/>
              </a:rPr>
              <a:t>33</a:t>
            </a:r>
            <a:r>
              <a:rPr lang="mr-IN" sz="2800" dirty="0" smtClean="0">
                <a:latin typeface="Times New Roman" pitchFamily="18" charset="0"/>
                <a:cs typeface="Kokila" pitchFamily="34" charset="0"/>
              </a:rPr>
              <a:t>% जंगल आवशक. प्रत्येशात </a:t>
            </a:r>
            <a:r>
              <a:rPr lang="mr-IN" sz="2800" b="1" dirty="0" smtClean="0">
                <a:latin typeface="Times New Roman" pitchFamily="18" charset="0"/>
                <a:cs typeface="Kokila" pitchFamily="34" charset="0"/>
              </a:rPr>
              <a:t>11</a:t>
            </a:r>
            <a:r>
              <a:rPr lang="mr-IN" sz="2800" dirty="0" smtClean="0">
                <a:latin typeface="Times New Roman" pitchFamily="18" charset="0"/>
                <a:cs typeface="Kokila" pitchFamily="34" charset="0"/>
              </a:rPr>
              <a:t> % </a:t>
            </a: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15)पिके</a:t>
            </a:r>
            <a:r>
              <a:rPr lang="en-US" b="1" dirty="0" smtClean="0">
                <a:latin typeface="Kokila" pitchFamily="34" charset="0"/>
                <a:cs typeface="Kokila" pitchFamily="34" charset="0"/>
              </a:rPr>
              <a:t>(CROPS)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 </a:t>
            </a:r>
            <a:endParaRPr lang="en-US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भारतात विविध प्रकारची पिके. कारण भारत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कृषि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प्रधान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देश आहे. </a:t>
            </a:r>
          </a:p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पिके –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गहू, तांदूळ, बार्ली, ताग, तंबाकू, हेम्प, भुईमूग, चहा, ऊस इ. </a:t>
            </a:r>
          </a:p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चहा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सर्वाधिक (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28</a:t>
            </a:r>
            <a:r>
              <a:rPr lang="mr-IN" sz="2800" b="1" dirty="0" smtClean="0">
                <a:latin typeface="Times New Roman" pitchFamily="18" charset="0"/>
                <a:cs typeface="Kokila" pitchFamily="34" charset="0"/>
              </a:rPr>
              <a:t>%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), भुईमूग(1ला क्रमांक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) ,ताग (जगाच्या 50</a:t>
            </a:r>
            <a:r>
              <a:rPr lang="mr-IN" sz="2800" b="1" dirty="0" smtClean="0">
                <a:latin typeface="Times New Roman" pitchFamily="18" charset="0"/>
                <a:cs typeface="Kokila" pitchFamily="34" charset="0"/>
              </a:rPr>
              <a:t>%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)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हेम्प(दुसरा) 1ला चीन, बार्ली (दुसरा)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,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तंबाकू (3रा चीन, सं. संस्थाने), ऊस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(दुसरा). </a:t>
            </a:r>
            <a:endParaRPr lang="mr-IN" sz="28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क्षेत्र –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गहू (42द.ल.हे.) सर्वात जास्त, उत्पादन चीन पेक्षा कमी.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भरड धान्ये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(30</a:t>
            </a:r>
            <a:r>
              <a:rPr lang="mr-IN" sz="2800" b="1" dirty="0" smtClean="0">
                <a:latin typeface="Times New Roman" pitchFamily="18" charset="0"/>
                <a:cs typeface="Kokila" pitchFamily="34" charset="0"/>
              </a:rPr>
              <a:t>%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) जगात सर्वात जास्त.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तागाच्या वस्तू उत्पादनात भारत अग्रेसर.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सूती कापड उत्पादनात चीन नंतर भारताचा क्रमांक. </a:t>
            </a:r>
            <a:endParaRPr lang="en-US" sz="2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4530" y="274638"/>
            <a:ext cx="7200900" cy="639762"/>
          </a:xfrm>
        </p:spPr>
        <p:txBody>
          <a:bodyPr>
            <a:normAutofit/>
          </a:bodyPr>
          <a:lstStyle/>
          <a:p>
            <a:r>
              <a:rPr lang="mr-IN" sz="2000" b="1" dirty="0" smtClean="0"/>
              <a:t>भारताचे स्थान</a:t>
            </a:r>
            <a:r>
              <a:rPr lang="mr-IN" sz="2000" b="1" dirty="0" smtClean="0">
                <a:latin typeface="Times New Roman" pitchFamily="18" charset="0"/>
              </a:rPr>
              <a:t> (extend and location of india)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dell\Desktop\Latitude and Longitud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3051" y="990600"/>
            <a:ext cx="10081261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6100" y="274638"/>
            <a:ext cx="689229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16) उदयोगधंदे</a:t>
            </a:r>
            <a:r>
              <a:rPr lang="en-US" sz="3600" b="1" dirty="0" smtClean="0">
                <a:latin typeface="Kokila" pitchFamily="34" charset="0"/>
                <a:cs typeface="Kokila" pitchFamily="34" charset="0"/>
              </a:rPr>
              <a:t>(INDUSTRIES)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जगात भारताचा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10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वा क्रमांक.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महत्वपूर्ण स्थान </a:t>
            </a:r>
          </a:p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सूती कापड, ताग, लोह पोलाद, ऑटोमोबाईल, सिमेंट, खते, इ. प्रमुख उदयोग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तागाच्या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वस्तू उत्पादनात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भारत अग्रेसर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सूती कापड उत्पादनात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चीन नंतर भारताचा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क्रमांक. </a:t>
            </a:r>
            <a:endParaRPr lang="en-US" sz="2800" dirty="0" smtClean="0">
              <a:latin typeface="Kokila" pitchFamily="34" charset="0"/>
              <a:cs typeface="Kokila" pitchFamily="34" charset="0"/>
            </a:endParaRPr>
          </a:p>
          <a:p>
            <a:endParaRPr lang="en-US" sz="2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0" y="274638"/>
            <a:ext cx="7098030" cy="868362"/>
          </a:xfrm>
        </p:spPr>
        <p:txBody>
          <a:bodyPr>
            <a:normAutofit/>
          </a:bodyPr>
          <a:lstStyle/>
          <a:p>
            <a:pPr algn="ctr"/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17) लोकशाही प्रधान देश</a:t>
            </a:r>
            <a:endParaRPr lang="en-US" sz="4000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जगातील सर्वात मोठा लोकशाही प्रधान देश.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जगात अनेक देशात लोकशाही आहे.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इतर देश भारतापेक्षा लहान. </a:t>
            </a:r>
          </a:p>
          <a:p>
            <a:r>
              <a:rPr lang="mr-IN" sz="4000" dirty="0" smtClean="0">
                <a:latin typeface="Kokila" pitchFamily="34" charset="0"/>
                <a:cs typeface="Kokila" pitchFamily="34" charset="0"/>
              </a:rPr>
              <a:t>18</a:t>
            </a:r>
            <a:r>
              <a:rPr lang="mr-IN" sz="4800" dirty="0" smtClean="0">
                <a:latin typeface="Kokila" pitchFamily="34" charset="0"/>
                <a:cs typeface="Kokila" pitchFamily="34" charset="0"/>
              </a:rPr>
              <a:t>)</a:t>
            </a:r>
            <a:r>
              <a:rPr lang="mr-IN" sz="48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लोकसंख्या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(POPULATION</a:t>
            </a:r>
            <a:r>
              <a:rPr lang="en-US" sz="4800" b="1" dirty="0" smtClean="0">
                <a:latin typeface="Kokila" pitchFamily="34" charset="0"/>
                <a:cs typeface="Kokila" pitchFamily="34" charset="0"/>
              </a:rPr>
              <a:t>)</a:t>
            </a:r>
            <a:endParaRPr lang="mr-IN" sz="24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जगात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दुसरा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क्रमांक, चीन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1ला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क्रमांक.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2011 जनगणना 121कोटी लोकसंख्या.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जगाच्या 16.7 टक्के. </a:t>
            </a:r>
          </a:p>
          <a:p>
            <a:endParaRPr lang="en-US" sz="2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>19) लोकसंख्या वाढीचा दर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भारत 2011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-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1.64</a:t>
            </a:r>
            <a:r>
              <a:rPr lang="mr-IN" sz="2800" b="1" dirty="0" smtClean="0">
                <a:latin typeface="Times New Roman" pitchFamily="18" charset="0"/>
                <a:cs typeface="Kokila" pitchFamily="34" charset="0"/>
              </a:rPr>
              <a:t> %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 ,            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2001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– 1. 95</a:t>
            </a:r>
            <a:r>
              <a:rPr lang="mr-IN" sz="2800" b="1" dirty="0" smtClean="0">
                <a:latin typeface="Times New Roman" pitchFamily="18" charset="0"/>
                <a:cs typeface="Kokila" pitchFamily="34" charset="0"/>
              </a:rPr>
              <a:t> %,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       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जगाचा दर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1.8</a:t>
            </a:r>
            <a:r>
              <a:rPr lang="mr-IN" sz="2800" b="1" dirty="0" smtClean="0">
                <a:latin typeface="Times New Roman" pitchFamily="18" charset="0"/>
                <a:cs typeface="Kokila" pitchFamily="34" charset="0"/>
              </a:rPr>
              <a:t> %,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</a:t>
            </a:r>
          </a:p>
          <a:p>
            <a:pPr algn="ctr"/>
            <a:r>
              <a:rPr lang="mr-IN" sz="2800" dirty="0" smtClean="0">
                <a:latin typeface="Kokila" pitchFamily="34" charset="0"/>
                <a:cs typeface="Kokila" pitchFamily="34" charset="0"/>
              </a:rPr>
              <a:t>चीन 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1.3</a:t>
            </a:r>
            <a:r>
              <a:rPr lang="mr-IN" sz="2800" b="1" dirty="0" smtClean="0">
                <a:latin typeface="Times New Roman" pitchFamily="18" charset="0"/>
                <a:cs typeface="Kokila" pitchFamily="34" charset="0"/>
              </a:rPr>
              <a:t>%</a:t>
            </a:r>
          </a:p>
          <a:p>
            <a:r>
              <a:rPr lang="mr-IN" sz="2800" dirty="0" smtClean="0">
                <a:latin typeface="Times New Roman" pitchFamily="18" charset="0"/>
                <a:cs typeface="Kokila" pitchFamily="34" charset="0"/>
              </a:rPr>
              <a:t>देशातील</a:t>
            </a:r>
            <a:r>
              <a:rPr lang="mr-IN" sz="2800" b="1" dirty="0" smtClean="0">
                <a:latin typeface="Times New Roman" pitchFamily="18" charset="0"/>
                <a:cs typeface="Kokila" pitchFamily="34" charset="0"/>
              </a:rPr>
              <a:t> 2001 ते 2011 </a:t>
            </a:r>
            <a:r>
              <a:rPr lang="mr-IN" sz="2800" dirty="0" smtClean="0">
                <a:latin typeface="Times New Roman" pitchFamily="18" charset="0"/>
                <a:cs typeface="Kokila" pitchFamily="34" charset="0"/>
              </a:rPr>
              <a:t>लोकसंख्या वाढीचा दर </a:t>
            </a:r>
            <a:r>
              <a:rPr lang="mr-IN" sz="2800" b="1" dirty="0" smtClean="0">
                <a:latin typeface="Times New Roman" pitchFamily="18" charset="0"/>
                <a:cs typeface="Kokila" pitchFamily="34" charset="0"/>
              </a:rPr>
              <a:t>17.64 %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 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आहे.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 </a:t>
            </a:r>
          </a:p>
          <a:p>
            <a:r>
              <a:rPr lang="mr-IN" sz="4400" b="1" dirty="0" smtClean="0">
                <a:latin typeface="Kokila" pitchFamily="34" charset="0"/>
                <a:cs typeface="Kokila" pitchFamily="34" charset="0"/>
              </a:rPr>
              <a:t>20)जन्म- मृत्यू दर.</a:t>
            </a:r>
            <a:endParaRPr lang="mr-IN" sz="44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भारत दर हजारी        जन्मदर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23</a:t>
            </a:r>
            <a:r>
              <a:rPr lang="mr-IN" sz="2800" b="1" dirty="0" smtClean="0">
                <a:latin typeface="Times New Roman" pitchFamily="18" charset="0"/>
                <a:cs typeface="Kokila" pitchFamily="34" charset="0"/>
              </a:rPr>
              <a:t>%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              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मृत्त्यूदर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5.4</a:t>
            </a:r>
            <a:r>
              <a:rPr lang="mr-IN" sz="2800" b="1" dirty="0" smtClean="0">
                <a:latin typeface="Times New Roman" pitchFamily="18" charset="0"/>
                <a:cs typeface="Kokila" pitchFamily="34" charset="0"/>
              </a:rPr>
              <a:t> %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 </a:t>
            </a:r>
          </a:p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पाश्चिमात्य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देश  व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चीन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मध्ये देखील हे दर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कमी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आहेत. </a:t>
            </a:r>
            <a:endParaRPr lang="en-US" sz="2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21) लोकसंख्येची घन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ता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(POPULATION DENSITY</a:t>
            </a:r>
            <a:r>
              <a:rPr lang="en-US" sz="3200" b="1" dirty="0" smtClean="0">
                <a:latin typeface="Kokila" pitchFamily="34" charset="0"/>
                <a:cs typeface="Kokila" pitchFamily="34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भारत 2011 च्या जनगणनेनुसार भरतात द.चौ. किमी.ला सरासरी </a:t>
            </a:r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382</a:t>
            </a:r>
            <a:r>
              <a:rPr lang="mr-IN" sz="36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लोक.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अमेरिका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28 लोक.        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रशिया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09 लोक.               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चीन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121 लोक. </a:t>
            </a:r>
          </a:p>
          <a:p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22) धर्म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(REALIGN</a:t>
            </a:r>
            <a:r>
              <a:rPr lang="en-US" sz="2800" b="1" dirty="0" smtClean="0">
                <a:latin typeface="Kokila" pitchFamily="34" charset="0"/>
                <a:cs typeface="Kokila" pitchFamily="34" charset="0"/>
              </a:rPr>
              <a:t>)</a:t>
            </a:r>
            <a:endParaRPr lang="mr-IN" sz="28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भारत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धर्मनिरपेक्ष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देश व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विविधतेत एकता. </a:t>
            </a:r>
          </a:p>
          <a:p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हिंदू, मुस्लिम, शीख, व ख्रिचन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. हे प्रमुख धर्म.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धर्माची इतकी विविधता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जगातील अन्य कोणत्याही देशात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नाही.  </a:t>
            </a:r>
            <a:endParaRPr lang="en-US" sz="28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28600"/>
            <a:ext cx="11109960" cy="1143000"/>
          </a:xfrm>
        </p:spPr>
        <p:txBody>
          <a:bodyPr>
            <a:normAutofit fontScale="90000"/>
          </a:bodyPr>
          <a:lstStyle/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r>
              <a:rPr lang="en-US" b="1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mr-IN" sz="4900" b="1" dirty="0" smtClean="0">
                <a:latin typeface="Kokila" pitchFamily="34" charset="0"/>
                <a:cs typeface="Kokila" pitchFamily="34" charset="0"/>
              </a:rPr>
              <a:t>23) संस्कृती</a:t>
            </a:r>
            <a:r>
              <a:rPr lang="en-US" sz="3100" b="1" dirty="0" smtClean="0">
                <a:latin typeface="Kokila" pitchFamily="34" charset="0"/>
                <a:cs typeface="Kokila" pitchFamily="34" charset="0"/>
              </a:rPr>
              <a:t>(CULTURE)</a:t>
            </a:r>
            <a:r>
              <a:rPr lang="mr-IN" sz="18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1800" b="1" dirty="0" smtClean="0">
                <a:latin typeface="Kokila" pitchFamily="34" charset="0"/>
                <a:cs typeface="Kokil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फार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प्राचीन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संस्कृतीआहेत.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जगातील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इजिप्त, चीनी, ग्रीक संस्कृती.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प्रमाणेप्राचीन आहेत. </a:t>
            </a:r>
          </a:p>
          <a:p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pPr>
              <a:buNone/>
            </a:pPr>
            <a:r>
              <a:rPr lang="mr-IN" sz="4400" b="1" dirty="0" smtClean="0">
                <a:latin typeface="Kokila" pitchFamily="34" charset="0"/>
                <a:cs typeface="Kokila" pitchFamily="34" charset="0"/>
              </a:rPr>
              <a:t>24) भाषा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(LANGUAGE)</a:t>
            </a:r>
            <a:endParaRPr lang="mr-IN" sz="28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भारतात भाषिक विविधता आढळते.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प्रमुख भाषा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15 व 1300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उपभाषा आहेत.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इतकी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विविधता जगात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कुठेही नाही. </a:t>
            </a:r>
            <a:endParaRPr lang="en-US" sz="2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249362"/>
          </a:xfrm>
        </p:spPr>
        <p:txBody>
          <a:bodyPr>
            <a:normAutofit fontScale="90000"/>
          </a:bodyPr>
          <a:lstStyle/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r>
              <a:rPr lang="mr-IN" b="1" dirty="0" smtClean="0">
                <a:latin typeface="Kokila" pitchFamily="34" charset="0"/>
                <a:cs typeface="Kokila" pitchFamily="34" charset="0"/>
              </a:rPr>
              <a:t>25) वाहातूक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2800" b="1" dirty="0" smtClean="0">
                <a:latin typeface="Kokila" pitchFamily="34" charset="0"/>
                <a:cs typeface="Kokil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mr-IN" sz="4000" b="1" dirty="0" smtClean="0">
                <a:latin typeface="Kokila" pitchFamily="34" charset="0"/>
                <a:cs typeface="Kokila" pitchFamily="34" charset="0"/>
              </a:rPr>
              <a:t>1) रस्ते.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जगातील सर्वात मोठे जाळे.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भारतात रस्त्यांची लांबी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2 द. ल. किमी.</a:t>
            </a:r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रस्त्यांची घनता व लोकसंख्येशी असलेले प्रमाण इतर देशांच्या मनाने कमी.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 </a:t>
            </a:r>
          </a:p>
          <a:p>
            <a:pPr algn="ctr"/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2) लोहमार्ग.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भारताचा आशिया खंडात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1ला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व जगात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4था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क्रमांक.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लोहमार्गाची लांबी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62,211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किमी.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प्रगत लोहमार्ग असलेल देश सं.संस्थाने, ग्रेट ब्रिटन, जर्मनी, फ्रान्स, रशिया,इ. </a:t>
            </a:r>
          </a:p>
          <a:p>
            <a:pPr algn="ctr">
              <a:buNone/>
            </a:pPr>
            <a:endParaRPr lang="en-US" sz="54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r>
              <a:rPr lang="en-US" b="1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वाहातूक</a:t>
            </a:r>
            <a:r>
              <a:rPr lang="en-US" sz="2700" b="1" dirty="0" smtClean="0">
                <a:latin typeface="Kokila" pitchFamily="34" charset="0"/>
                <a:cs typeface="Kokila" pitchFamily="34" charset="0"/>
              </a:rPr>
              <a:t>(TRANSPORTATION)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2800" b="1" dirty="0" smtClean="0">
                <a:latin typeface="Kokila" pitchFamily="34" charset="0"/>
                <a:cs typeface="Kokil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3)जलवाहतुक. </a:t>
            </a:r>
            <a:endParaRPr lang="mr-IN" sz="36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भारताचा जगात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16 वा क्रमांक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लागतो.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प्रगत जलवाहतूक असलेले देश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सं.संस्थाने, ग्रेट ब्रिटन, जर्मनी, फ्रान्स, र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शिया,इ</a:t>
            </a:r>
          </a:p>
          <a:p>
            <a:pPr algn="ctr">
              <a:buNone/>
            </a:pPr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4) हवाई वाहतूक</a:t>
            </a:r>
            <a:endParaRPr lang="mr-IN" sz="3600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भारताची हवाई वाहतूक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कार्यक्षम, अत्याधुनिक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, व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आरामदायी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नाही.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प्रगत हवाई वाहतूक असलेले देश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सं.संस्थाने,रशिया, जपान, क्यानाडा, व यूरोपियन देश. </a:t>
            </a:r>
            <a:endParaRPr lang="en-US" sz="28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710" y="274638"/>
            <a:ext cx="6686550" cy="868362"/>
          </a:xfrm>
        </p:spPr>
        <p:txBody>
          <a:bodyPr>
            <a:normAutofit/>
          </a:bodyPr>
          <a:lstStyle/>
          <a:p>
            <a:pPr algn="ctr"/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26) व्यापार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(TRADE)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endParaRPr lang="mr-IN" sz="2800" dirty="0" smtClean="0">
              <a:latin typeface="Kokila" pitchFamily="34" charset="0"/>
              <a:cs typeface="Kokila" pitchFamily="34" charset="0"/>
            </a:endParaRPr>
          </a:p>
          <a:p>
            <a:pPr algn="ctr"/>
            <a:r>
              <a:rPr lang="mr-IN" sz="3600" dirty="0" smtClean="0">
                <a:latin typeface="Kokila" pitchFamily="34" charset="0"/>
                <a:cs typeface="Kokila" pitchFamily="34" charset="0"/>
              </a:rPr>
              <a:t>मोठे व्यापार असलेले देश</a:t>
            </a:r>
            <a:r>
              <a:rPr lang="mr-IN" sz="3600" b="1" dirty="0" smtClean="0">
                <a:latin typeface="Kokila" pitchFamily="34" charset="0"/>
                <a:cs typeface="Kokila" pitchFamily="34" charset="0"/>
              </a:rPr>
              <a:t> - सं.संस्थाने, ग्रेट ब्रिटन, जर्मनी, फ्रान्स, रशिया, चीन, जपान इ. </a:t>
            </a:r>
          </a:p>
          <a:p>
            <a:r>
              <a:rPr lang="mr-IN" sz="3600" dirty="0" smtClean="0">
                <a:latin typeface="Kokila" pitchFamily="34" charset="0"/>
                <a:cs typeface="Kokila" pitchFamily="34" charset="0"/>
              </a:rPr>
              <a:t>वरील देशांच्या मनाने भारताचा व्यापार कमी आहे. 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620" y="228600"/>
            <a:ext cx="713917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mr-IN" dirty="0" smtClean="0">
                <a:effectLst/>
                <a:latin typeface="Kokila" pitchFamily="34" charset="0"/>
                <a:cs typeface="Kokila" pitchFamily="34" charset="0"/>
              </a:rPr>
              <a:t>भारताचे स्थान </a:t>
            </a:r>
            <a:endParaRPr lang="en-US" dirty="0">
              <a:effectLst/>
              <a:latin typeface="Kokila" pitchFamily="34" charset="0"/>
              <a:cs typeface="Kokila" pitchFamily="34" charset="0"/>
            </a:endParaRPr>
          </a:p>
        </p:txBody>
      </p:sp>
      <p:pic>
        <p:nvPicPr>
          <p:cNvPr id="1026" name="Picture 2" descr="C:\Users\dell\Desktop\location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54530" y="1143000"/>
            <a:ext cx="997839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360" y="274638"/>
            <a:ext cx="781812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              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प्रकरण पहिले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.             </a:t>
            </a:r>
            <a:r>
              <a:rPr lang="mr-IN" sz="3600" dirty="0" smtClean="0">
                <a:latin typeface="Kokila" pitchFamily="34" charset="0"/>
                <a:cs typeface="Kokila" pitchFamily="34" charset="0"/>
              </a:rPr>
              <a:t>स्थान व प्राकृतिक रचना </a:t>
            </a:r>
            <a:endParaRPr lang="en-US" sz="3600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071" y="1447800"/>
            <a:ext cx="10122408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mr-IN" b="1" dirty="0" smtClean="0"/>
              <a:t>         </a:t>
            </a:r>
            <a:r>
              <a:rPr lang="mr-IN" b="1" dirty="0" smtClean="0">
                <a:latin typeface="Kokila" pitchFamily="34" charset="0"/>
                <a:cs typeface="Kokila" pitchFamily="34" charset="0"/>
              </a:rPr>
              <a:t>भारताचे स्थान </a:t>
            </a:r>
            <a:endParaRPr lang="mr-IN" sz="2000" b="1" dirty="0" smtClean="0">
              <a:latin typeface="Kokila" pitchFamily="34" charset="0"/>
              <a:cs typeface="Kokila" pitchFamily="34" charset="0"/>
            </a:endParaRPr>
          </a:p>
          <a:p>
            <a:pPr>
              <a:buNone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अ)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निरपेक्ष स्थान. </a:t>
            </a:r>
          </a:p>
          <a:p>
            <a:pPr>
              <a:buNone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                                                       - कोणत्याही देशाचे प्रत्येक्ष स्थान. </a:t>
            </a:r>
          </a:p>
          <a:p>
            <a:pPr>
              <a:buNone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                                                       - अक्षवृत्त व रेखावृत्ताच्या संदर्भात. </a:t>
            </a:r>
          </a:p>
          <a:p>
            <a:pPr marL="457200" indent="-457200">
              <a:buNone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1) अक्षांशाच्या संदर्भात. </a:t>
            </a:r>
          </a:p>
          <a:p>
            <a:pPr marL="457200" indent="-457200">
              <a:buNone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                                                        - 8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º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4´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ते 37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º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6´ उत्तर अक्षवृत्त. </a:t>
            </a:r>
          </a:p>
          <a:p>
            <a:pPr marL="457200" indent="-457200">
              <a:buNone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                                                        - कर्कवृत्त हे भारताच्या मध्यातुन गेले आहे.</a:t>
            </a:r>
            <a:endParaRPr lang="en-US" sz="2400" b="1" dirty="0" smtClean="0">
              <a:latin typeface="Kokila" pitchFamily="34" charset="0"/>
              <a:cs typeface="Kokila" pitchFamily="34" charset="0"/>
            </a:endParaRPr>
          </a:p>
          <a:p>
            <a:pPr marL="457200" indent="-457200">
              <a:buNone/>
            </a:pP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				      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- साडे तेवीस उत्तर अक्षवृत्त.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(23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1/ 2º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)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</a:t>
            </a:r>
          </a:p>
          <a:p>
            <a:pPr marL="457200" indent="-457200">
              <a:buNone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2) रेखावृत्ताच्या संदर्भात.</a:t>
            </a:r>
          </a:p>
          <a:p>
            <a:pPr marL="457200" indent="-457200">
              <a:buNone/>
            </a:pP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				      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- 68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º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7 ´ते 97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º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25´ पूर्व रेखावृत्त. </a:t>
            </a:r>
          </a:p>
          <a:p>
            <a:pPr marL="457200" indent="-457200">
              <a:buNone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                                                        - 82</a:t>
            </a: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º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30´ </a:t>
            </a:r>
            <a:r>
              <a:rPr lang="mr-IN" sz="2200" b="1" dirty="0" smtClean="0">
                <a:latin typeface="Kokila" pitchFamily="34" charset="0"/>
                <a:cs typeface="Kokila" pitchFamily="34" charset="0"/>
              </a:rPr>
              <a:t>पूर्व रेखावृत्त हे भारताच्या मध्यातून गेले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आहे. </a:t>
            </a:r>
            <a:endParaRPr lang="en-US" sz="24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7159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		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भारताचे स्थान</a:t>
            </a:r>
            <a:r>
              <a:rPr lang="mr-IN" sz="2400" b="1" dirty="0" smtClean="0"/>
              <a:t> </a:t>
            </a:r>
            <a:r>
              <a:rPr lang="mr-IN" sz="2400" b="1" dirty="0" smtClean="0">
                <a:latin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</a:rPr>
              <a:t>L</a:t>
            </a:r>
            <a:r>
              <a:rPr lang="mr-IN" sz="2400" b="1" dirty="0" smtClean="0">
                <a:latin typeface="Times New Roman" pitchFamily="18" charset="0"/>
              </a:rPr>
              <a:t>ocation of india 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90" y="990600"/>
            <a:ext cx="1110996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		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3) गोलार्धाच्या संदर्भात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pPr>
              <a:buNone/>
            </a:pPr>
            <a:r>
              <a:rPr lang="mr-IN" sz="2000" dirty="0" smtClean="0">
                <a:latin typeface="Kokila" pitchFamily="34" charset="0"/>
                <a:cs typeface="Kokila" pitchFamily="34" charset="0"/>
              </a:rPr>
              <a:t>                                                                       - विषुववृत्ताच्या उत्तरेस उत्तर गोलार्धात.</a:t>
            </a:r>
          </a:p>
          <a:p>
            <a:pPr>
              <a:buNone/>
            </a:pPr>
            <a:r>
              <a:rPr lang="mr-IN" sz="2000" dirty="0" smtClean="0">
                <a:latin typeface="Kokila" pitchFamily="34" charset="0"/>
                <a:cs typeface="Kokila" pitchFamily="34" charset="0"/>
              </a:rPr>
              <a:t>                                                                      - मूळ रेखावृत्ताच्या (0</a:t>
            </a:r>
            <a:r>
              <a:rPr lang="en-US" sz="2000" smtClean="0">
                <a:latin typeface="Kokila" pitchFamily="34" charset="0"/>
                <a:cs typeface="Kokila" pitchFamily="34" charset="0"/>
              </a:rPr>
              <a:t>º</a:t>
            </a:r>
            <a:r>
              <a:rPr lang="mr-IN" sz="200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पूर्वेस) पूर्व गोलार्धात.</a:t>
            </a:r>
          </a:p>
          <a:p>
            <a:pPr>
              <a:buNone/>
            </a:pP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		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4)कटिबंधाच्या संदर्भात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pPr>
              <a:buNone/>
            </a:pPr>
            <a:r>
              <a:rPr lang="mr-IN" sz="2000" dirty="0" smtClean="0">
                <a:latin typeface="Kokila" pitchFamily="34" charset="0"/>
                <a:cs typeface="Kokila" pitchFamily="34" charset="0"/>
              </a:rPr>
              <a:t>                                                                      - भारत उष्णकटीबंधात आहे.</a:t>
            </a:r>
          </a:p>
          <a:p>
            <a:pPr>
              <a:buNone/>
            </a:pPr>
            <a:endParaRPr lang="mr-IN" sz="2000" dirty="0" smtClean="0"/>
          </a:p>
          <a:p>
            <a:pPr>
              <a:buNone/>
            </a:pPr>
            <a:r>
              <a:rPr lang="mr-IN" sz="2000" dirty="0" smtClean="0"/>
              <a:t>   </a:t>
            </a:r>
            <a:endParaRPr lang="en-US" sz="2000" dirty="0"/>
          </a:p>
        </p:txBody>
      </p:sp>
      <p:pic>
        <p:nvPicPr>
          <p:cNvPr id="3074" name="Picture 2" descr="C:\Users\dell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1570" y="3276600"/>
            <a:ext cx="1018413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1992" y="381000"/>
            <a:ext cx="8167878" cy="792162"/>
          </a:xfrm>
        </p:spPr>
        <p:txBody>
          <a:bodyPr>
            <a:normAutofit/>
          </a:bodyPr>
          <a:lstStyle/>
          <a:p>
            <a:pPr algn="ctr"/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ब)डावपेचाच्या दृष्टीने भारताचे स्थान </a:t>
            </a:r>
            <a:endParaRPr lang="en-US" sz="2400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270" y="1371601"/>
            <a:ext cx="9566910" cy="4754563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		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1)साधन सामुग्री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. </a:t>
            </a:r>
          </a:p>
          <a:p>
            <a:pPr marL="457200" indent="-457200" algn="ctr">
              <a:buNone/>
            </a:pPr>
            <a:r>
              <a:rPr lang="mr-IN" sz="2000" dirty="0" smtClean="0">
                <a:latin typeface="Kokila" pitchFamily="34" charset="0"/>
                <a:cs typeface="Kokila" pitchFamily="34" charset="0"/>
              </a:rPr>
              <a:t>                                                               - भारताचे स्थान ,- विस्तार, - आकार, - विविध आर्थिक  सामुग्री इत्यादी.</a:t>
            </a:r>
          </a:p>
          <a:p>
            <a:pPr marL="457200" indent="-457200" algn="ctr">
              <a:buNone/>
            </a:pPr>
            <a:r>
              <a:rPr lang="mr-IN" sz="2000" dirty="0" smtClean="0">
                <a:latin typeface="Kokila" pitchFamily="34" charset="0"/>
                <a:cs typeface="Kokila" pitchFamily="34" charset="0"/>
              </a:rPr>
              <a:t>                                                                - किनारपट्टीच्या राज्यामुळे इतर देशावर आर्थिक वर्चस्व  प्रस्थापित करण्यास मदत झाली आहे.  </a:t>
            </a:r>
          </a:p>
          <a:p>
            <a:pPr marL="457200" indent="-457200">
              <a:buNone/>
            </a:pP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		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2) व्यापार.. 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                             - जगाच्या सागरी मार्गवर भारताचे प्रभुत्व आहे. </a:t>
            </a:r>
          </a:p>
          <a:p>
            <a:pPr marL="857250" lvl="1" indent="-457200" algn="ctr">
              <a:buNone/>
            </a:pPr>
            <a:r>
              <a:rPr lang="mr-IN" sz="2000" dirty="0" smtClean="0">
                <a:latin typeface="Kokila" pitchFamily="34" charset="0"/>
                <a:cs typeface="Kokila" pitchFamily="34" charset="0"/>
              </a:rPr>
              <a:t>                                                   कारण...... भारताचे स्थान हिन्दी महासागराच्या उत्तर टोका जवळ पूर्व 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गोलार्ध्याच्या मधोमध आहे. </a:t>
            </a:r>
          </a:p>
          <a:p>
            <a:pPr marL="457200" indent="-457200" algn="ctr">
              <a:buNone/>
            </a:pPr>
            <a:r>
              <a:rPr lang="mr-IN" sz="2000" dirty="0" smtClean="0">
                <a:latin typeface="Kokila" pitchFamily="34" charset="0"/>
                <a:cs typeface="Kokila" pitchFamily="34" charset="0"/>
              </a:rPr>
              <a:t>               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		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  - जगातील विविध देशांशी व्यापार वृद्धिगंत होण्यास मदत  </a:t>
            </a:r>
          </a:p>
          <a:p>
            <a:pPr marL="457200" indent="-457200" algn="ctr">
              <a:buNone/>
            </a:pPr>
            <a:r>
              <a:rPr lang="mr-IN" sz="2000" dirty="0" smtClean="0">
                <a:latin typeface="Kokila" pitchFamily="34" charset="0"/>
                <a:cs typeface="Kokila" pitchFamily="34" charset="0"/>
              </a:rPr>
              <a:t>                                                 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	       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- हिन्दी महासागर जगातील कोणत्याही देशयाच्या दरम्यान प्रतिबंध/ अटकाव बनला नाही.</a:t>
            </a:r>
          </a:p>
          <a:p>
            <a:pPr marL="457200" indent="-457200" algn="ctr">
              <a:buNone/>
            </a:pPr>
            <a:r>
              <a:rPr lang="mr-IN" sz="2000" dirty="0" smtClean="0">
                <a:latin typeface="Kokila" pitchFamily="34" charset="0"/>
                <a:cs typeface="Kokila" pitchFamily="34" charset="0"/>
              </a:rPr>
              <a:t>                                   </a:t>
            </a:r>
            <a:r>
              <a:rPr lang="en-US" sz="2000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  - निरनिराळ्या देशयाशी राजकीय संबंध प्रस्तापित होण्यास सहाय्य झाले.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360" y="274638"/>
            <a:ext cx="7098030" cy="868362"/>
          </a:xfrm>
        </p:spPr>
        <p:txBody>
          <a:bodyPr>
            <a:normAutofit/>
          </a:bodyPr>
          <a:lstStyle/>
          <a:p>
            <a:pPr algn="ctr"/>
            <a:r>
              <a:rPr lang="mr-IN" sz="3200" dirty="0" smtClean="0">
                <a:latin typeface="Kokila" pitchFamily="34" charset="0"/>
                <a:cs typeface="Kokila" pitchFamily="34" charset="0"/>
              </a:rPr>
              <a:t>ब)डावपेचाच्या दृष्टीने भारताचे स्थान </a:t>
            </a:r>
            <a:endParaRPr lang="en-US" sz="3200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660" y="1600201"/>
            <a:ext cx="9978390" cy="4525963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		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3)सागरी वर्चस्व</a:t>
            </a:r>
            <a:r>
              <a:rPr lang="mr-IN" sz="2400" dirty="0" smtClean="0"/>
              <a:t>.</a:t>
            </a:r>
          </a:p>
          <a:p>
            <a:pPr algn="ctr">
              <a:buNone/>
            </a:pPr>
            <a:r>
              <a:rPr lang="mr-IN" sz="2400" dirty="0" smtClean="0"/>
              <a:t>              -</a:t>
            </a:r>
            <a:r>
              <a:rPr lang="en-US" sz="2400" dirty="0" smtClean="0"/>
              <a:t>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हिन्दी महासागरतून युरोपातून प्रगत आणि आशियातील विकसनशील देशाकडे जाणारे सागरी मार्ग      भारताच्या किनारपट्टीला स्पर्श करून जातात.                 </a:t>
            </a:r>
          </a:p>
          <a:p>
            <a:pPr>
              <a:buNone/>
            </a:pPr>
            <a:r>
              <a:rPr lang="mr-IN" sz="2000" dirty="0" smtClean="0">
                <a:latin typeface="Kokila" pitchFamily="34" charset="0"/>
                <a:cs typeface="Kokila" pitchFamily="34" charset="0"/>
              </a:rPr>
              <a:t>                                                  </a:t>
            </a:r>
            <a:r>
              <a:rPr lang="mr-IN" sz="2000" b="1" u="sng" dirty="0" smtClean="0">
                <a:latin typeface="Kokila" pitchFamily="34" charset="0"/>
                <a:cs typeface="Kokila" pitchFamily="34" charset="0"/>
              </a:rPr>
              <a:t>- पस्चिम किनारप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ट्टी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......  आशिया, आफ्रिका, यूरोपतील देशांकडे</a:t>
            </a:r>
          </a:p>
          <a:p>
            <a:pPr>
              <a:buNone/>
            </a:pPr>
            <a:r>
              <a:rPr lang="mr-IN" sz="2000" dirty="0" smtClean="0">
                <a:latin typeface="Kokila" pitchFamily="34" charset="0"/>
                <a:cs typeface="Kokila" pitchFamily="34" charset="0"/>
              </a:rPr>
              <a:t>                                                  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- </a:t>
            </a:r>
            <a:r>
              <a:rPr lang="mr-IN" sz="2000" b="1" u="sng" dirty="0" smtClean="0">
                <a:latin typeface="Kokila" pitchFamily="34" charset="0"/>
                <a:cs typeface="Kokila" pitchFamily="34" charset="0"/>
              </a:rPr>
              <a:t>पूर्व किनारपट्टी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..........  आग्नेय आशिया,न्यूझीलंड,आस्ट्रेलिया,</a:t>
            </a:r>
          </a:p>
          <a:p>
            <a:pPr>
              <a:buNone/>
            </a:pPr>
            <a:r>
              <a:rPr lang="mr-IN" sz="2000" dirty="0" smtClean="0">
                <a:latin typeface="Kokila" pitchFamily="34" charset="0"/>
                <a:cs typeface="Kokila" pitchFamily="34" charset="0"/>
              </a:rPr>
              <a:t>                                                                                 फिलिपाईन्स, चीन, जपान इ. देशांकडे..</a:t>
            </a:r>
          </a:p>
          <a:p>
            <a:pPr algn="ctr">
              <a:buNone/>
            </a:pPr>
            <a:r>
              <a:rPr lang="mr-IN" sz="2000" dirty="0" smtClean="0">
                <a:latin typeface="Kokila" pitchFamily="34" charset="0"/>
                <a:cs typeface="Kokila" pitchFamily="34" charset="0"/>
              </a:rPr>
              <a:t>                                  - भारताची सागरीय किनारपट्टीची लांबी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6100 किमी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.(मुख्य भूमी) बेटे मिळून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7517 किमी.  </a:t>
            </a:r>
          </a:p>
          <a:p>
            <a:pPr algn="ctr">
              <a:buNone/>
            </a:pP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                                                -जगातील कोणत्याही देश्या ला  इतकी मोठी सागरीय किनारपट्टी लाभलेली        नाही. </a:t>
            </a:r>
          </a:p>
          <a:p>
            <a:pPr>
              <a:buNone/>
            </a:pP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                                                   अरबी समुद्र , बंगालचा उपसागर , हिन्दी महासागर इ. मिळून .. </a:t>
            </a:r>
          </a:p>
          <a:p>
            <a:pPr>
              <a:buNone/>
            </a:pP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   </a:t>
            </a:r>
            <a:endParaRPr lang="en-US" sz="2000" b="1" i="1" u="sng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74638"/>
            <a:ext cx="7406640" cy="4873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Kokila" pitchFamily="34" charset="0"/>
                <a:cs typeface="Kokila" pitchFamily="34" charset="0"/>
              </a:rPr>
              <a:t>        </a:t>
            </a:r>
            <a:r>
              <a:rPr lang="mr-IN" sz="3200" dirty="0" smtClean="0">
                <a:latin typeface="Kokila" pitchFamily="34" charset="0"/>
                <a:cs typeface="Kokila" pitchFamily="34" charset="0"/>
              </a:rPr>
              <a:t>भारताचे सागरी मार्ग</a:t>
            </a:r>
            <a:endParaRPr lang="en-US" sz="3200" dirty="0">
              <a:latin typeface="Kokila" pitchFamily="34" charset="0"/>
              <a:cs typeface="Kokila" pitchFamily="34" charset="0"/>
            </a:endParaRPr>
          </a:p>
        </p:txBody>
      </p:sp>
      <p:pic>
        <p:nvPicPr>
          <p:cNvPr id="1026" name="Picture 2" descr="C:\Users\dell\Desktop\major-sea-routes-map-of-indi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20990" y="990600"/>
            <a:ext cx="4011930" cy="4191000"/>
          </a:xfrm>
          <a:prstGeom prst="rect">
            <a:avLst/>
          </a:prstGeom>
          <a:noFill/>
        </p:spPr>
      </p:pic>
      <p:sp>
        <p:nvSpPr>
          <p:cNvPr id="1028" name="AutoShape 4" descr="C:\Users\dell\Desktop\main-qimg-e314b7.webp"/>
          <p:cNvSpPr>
            <a:spLocks noChangeAspect="1" noChangeArrowheads="1"/>
          </p:cNvSpPr>
          <p:nvPr/>
        </p:nvSpPr>
        <p:spPr bwMode="auto">
          <a:xfrm>
            <a:off x="210026" y="-144463"/>
            <a:ext cx="41148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C:\Users\dell\Desktop\main-qimg-e314b7.webp"/>
          <p:cNvSpPr>
            <a:spLocks noChangeAspect="1" noChangeArrowheads="1"/>
          </p:cNvSpPr>
          <p:nvPr/>
        </p:nvSpPr>
        <p:spPr bwMode="auto">
          <a:xfrm>
            <a:off x="210026" y="-144463"/>
            <a:ext cx="41148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C:\Users\dell\Desktop\main-qimg-e314b7.webp"/>
          <p:cNvSpPr>
            <a:spLocks noChangeAspect="1" noChangeArrowheads="1"/>
          </p:cNvSpPr>
          <p:nvPr/>
        </p:nvSpPr>
        <p:spPr bwMode="auto">
          <a:xfrm>
            <a:off x="210026" y="-144463"/>
            <a:ext cx="41148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AutoShape 11" descr="à¤­à¤¾à¤°à¤¤à¤¾à¤à¥ à¤¸à¤¾à¤à¤°à¥ à¤®à¤¾à¤°à¥à¤ à¤¸à¤¾à¤ à¥ à¤à¤®à¥à¤ à¤ªà¤°à¤¿à¤£à¤¾à¤®"/>
          <p:cNvSpPr>
            <a:spLocks noChangeAspect="1" noChangeArrowheads="1"/>
          </p:cNvSpPr>
          <p:nvPr/>
        </p:nvSpPr>
        <p:spPr bwMode="auto">
          <a:xfrm>
            <a:off x="210026" y="-144463"/>
            <a:ext cx="41148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C:\Users\dell\Desktop\Silk_rou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7310" y="990600"/>
            <a:ext cx="648081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74638"/>
            <a:ext cx="8126730" cy="715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mr-IN" sz="3200" b="1" dirty="0" smtClean="0">
                <a:latin typeface="Kokila" pitchFamily="34" charset="0"/>
                <a:cs typeface="Kokila" pitchFamily="34" charset="0"/>
              </a:rPr>
              <a:t>ब)डावपेचाच्या दृष्टीने भारताचे स्थान </a:t>
            </a:r>
            <a:endParaRPr lang="en-US" sz="3200" b="1" dirty="0">
              <a:latin typeface="Kokila" pitchFamily="34" charset="0"/>
              <a:cs typeface="Koki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050" y="990600"/>
            <a:ext cx="10184130" cy="5135563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      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4)हवाई मार्ग. </a:t>
            </a:r>
          </a:p>
          <a:p>
            <a:pPr>
              <a:buNone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                        - </a:t>
            </a:r>
            <a:r>
              <a:rPr lang="mr-IN" sz="2400" dirty="0" smtClean="0">
                <a:latin typeface="Kokila" pitchFamily="34" charset="0"/>
                <a:cs typeface="Kokila" pitchFamily="34" charset="0"/>
              </a:rPr>
              <a:t>हवाई मार्गच्या दृष्टीने भारताचे स्थान अतिशय महत्वाचे आहे.</a:t>
            </a:r>
          </a:p>
          <a:p>
            <a:pPr>
              <a:buNone/>
            </a:pP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                           -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पस्चिम किनारपट्टी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......  आशिया, मध्य पूर्व आशिया, आफ्रिका, यूरोपतील देशांकडे</a:t>
            </a:r>
          </a:p>
          <a:p>
            <a:pPr algn="ctr">
              <a:buNone/>
            </a:pPr>
            <a:r>
              <a:rPr lang="mr-IN" sz="2000" dirty="0" smtClean="0">
                <a:latin typeface="Kokila" pitchFamily="34" charset="0"/>
                <a:cs typeface="Kokila" pitchFamily="34" charset="0"/>
              </a:rPr>
              <a:t>                              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- पूर्व</a:t>
            </a:r>
            <a:r>
              <a:rPr lang="mr-IN" sz="2000" b="1" u="sng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किनारपट्टी </a:t>
            </a:r>
            <a:r>
              <a:rPr lang="mr-IN" sz="2000" dirty="0" smtClean="0">
                <a:latin typeface="Kokila" pitchFamily="34" charset="0"/>
                <a:cs typeface="Kokila" pitchFamily="34" charset="0"/>
              </a:rPr>
              <a:t>..........  आग्नेय आशिया, पूर्व आशिया   न्यूझीलंड,आस्ट्रेलिया, इत्यादि  देश्यांकडे जाणारे हवाई मार्ग भारतातून जातात.</a:t>
            </a:r>
          </a:p>
          <a:p>
            <a:pPr>
              <a:buNone/>
            </a:pPr>
            <a:r>
              <a:rPr lang="en-US" sz="2400" b="1" dirty="0" smtClean="0">
                <a:latin typeface="Kokila" pitchFamily="34" charset="0"/>
                <a:cs typeface="Kokila" pitchFamily="34" charset="0"/>
              </a:rPr>
              <a:t>        </a:t>
            </a:r>
            <a:r>
              <a:rPr lang="mr-IN" sz="2400" b="1" dirty="0" smtClean="0">
                <a:latin typeface="Kokila" pitchFamily="34" charset="0"/>
                <a:cs typeface="Kokila" pitchFamily="34" charset="0"/>
              </a:rPr>
              <a:t>5)राजकीय. </a:t>
            </a:r>
            <a:endParaRPr lang="mr-IN" sz="2000" b="1" dirty="0" smtClean="0">
              <a:latin typeface="Kokila" pitchFamily="34" charset="0"/>
              <a:cs typeface="Kokila" pitchFamily="34" charset="0"/>
            </a:endParaRPr>
          </a:p>
          <a:p>
            <a:pPr>
              <a:buNone/>
            </a:pP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                                      - भारताचे मध्यवर्ती स्थान.</a:t>
            </a:r>
          </a:p>
          <a:p>
            <a:pPr>
              <a:buNone/>
            </a:pP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                                       - विशाल हिन्दी महासागर.</a:t>
            </a:r>
          </a:p>
          <a:p>
            <a:pPr>
              <a:buNone/>
            </a:pP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                                        - भू –राजकीय व आर्थिक महत्व. </a:t>
            </a:r>
          </a:p>
          <a:p>
            <a:pPr>
              <a:buNone/>
            </a:pP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 			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वरील कारणामुळे ................ यूरोपातून ब्रिटिश व पश्चिम आशियातून मुस्लिम आकर्षित 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झाले आणि त्यांनी अनेक वर्ष भारतावर राज्य केले.ब्रिटिश राजवटीत भारत ब्रिटिश साम्राज्याच्या </a:t>
            </a:r>
            <a:r>
              <a:rPr lang="en-US" sz="2000" b="1" dirty="0" smtClean="0">
                <a:latin typeface="Kokila" pitchFamily="34" charset="0"/>
                <a:cs typeface="Kokila" pitchFamily="34" charset="0"/>
              </a:rPr>
              <a:t>	</a:t>
            </a:r>
            <a:r>
              <a:rPr lang="mr-IN" sz="2000" b="1" i="1" u="sng" dirty="0" smtClean="0">
                <a:latin typeface="Kokila" pitchFamily="34" charset="0"/>
                <a:cs typeface="Kokila" pitchFamily="34" charset="0"/>
              </a:rPr>
              <a:t>“मुकूटातील रत्न</a:t>
            </a:r>
            <a:r>
              <a:rPr lang="mr-IN" sz="2000" b="1" dirty="0" smtClean="0">
                <a:latin typeface="Kokila" pitchFamily="34" charset="0"/>
                <a:cs typeface="Kokila" pitchFamily="34" charset="0"/>
              </a:rPr>
              <a:t>” समजला जात होता. हे वैभव ब्रिटीशांना भारताच्या आदर्श स्थानामुळे प्राप्त झाले. </a:t>
            </a:r>
            <a:endParaRPr lang="en-US" sz="2400" b="1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831</TotalTime>
  <Words>1282</Words>
  <Application>Microsoft Office PowerPoint</Application>
  <PresentationFormat>Custom</PresentationFormat>
  <Paragraphs>190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Solstice</vt:lpstr>
      <vt:lpstr>भारताचा प्राकृतिक भूगोल (पेपर नं. 7) बी.ए. भाग तीन   प्रा.एस.एस.गावीत (सहा. प्राध्यापक)                        (M.A,B.ed,SET,NET)  पद्मभूषण डॉ.वसंतरावदादा पाटील महाविद्यालय तासगाव, जि-सांगली.   </vt:lpstr>
      <vt:lpstr>भारताचे स्थान (extend and location of india)</vt:lpstr>
      <vt:lpstr>भारताचे स्थान </vt:lpstr>
      <vt:lpstr>                प्रकरण पहिले.             स्थान व प्राकृतिक रचना </vt:lpstr>
      <vt:lpstr>  भारताचे स्थान (Location of india )</vt:lpstr>
      <vt:lpstr>ब)डावपेचाच्या दृष्टीने भारताचे स्थान </vt:lpstr>
      <vt:lpstr>ब)डावपेचाच्या दृष्टीने भारताचे स्थान </vt:lpstr>
      <vt:lpstr>        भारताचे सागरी मार्ग</vt:lpstr>
      <vt:lpstr> ब)डावपेचाच्या दृष्टीने भारताचे स्थान </vt:lpstr>
      <vt:lpstr> सापेक्ष स्थान(Relative location)</vt:lpstr>
      <vt:lpstr>स्थान व सीमा</vt:lpstr>
      <vt:lpstr> क्षेत्रफळ</vt:lpstr>
      <vt:lpstr>घटक राज्ये</vt:lpstr>
      <vt:lpstr>समुद्र किनारा</vt:lpstr>
      <vt:lpstr>मृदा (जमीन)(SOIL)</vt:lpstr>
      <vt:lpstr> नैसर्गिक वनस्पती</vt:lpstr>
      <vt:lpstr> खनिजे (minerals)</vt:lpstr>
      <vt:lpstr>13) मासेमारी(fishing) </vt:lpstr>
      <vt:lpstr> 15)पिके(CROPS) </vt:lpstr>
      <vt:lpstr> 16) उदयोगधंदे(INDUSTRIES)</vt:lpstr>
      <vt:lpstr>17) लोकशाही प्रधान देश</vt:lpstr>
      <vt:lpstr>19) लोकसंख्या वाढीचा दर</vt:lpstr>
      <vt:lpstr>21) लोकसंख्येची घनता(POPULATION DENSITY)</vt:lpstr>
      <vt:lpstr>  23) संस्कृती(CULTURE) </vt:lpstr>
      <vt:lpstr> 25) वाहातूक </vt:lpstr>
      <vt:lpstr>  वाहातूक(TRANSPORTATION) </vt:lpstr>
      <vt:lpstr>26) व्यापार(TRADE)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भारताचा प्राकृतिक भूगोल </dc:title>
  <dc:creator>dell</dc:creator>
  <cp:lastModifiedBy>PROFESSIONAL</cp:lastModifiedBy>
  <cp:revision>266</cp:revision>
  <dcterms:created xsi:type="dcterms:W3CDTF">2019-06-16T04:07:59Z</dcterms:created>
  <dcterms:modified xsi:type="dcterms:W3CDTF">2021-01-04T08:16:56Z</dcterms:modified>
</cp:coreProperties>
</file>