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72" y="54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4BAA6-FF6C-4061-A907-B0A695AE08B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4401D-E2C0-4E94-B2DE-DA6B76B7E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8938" y="685800"/>
            <a:ext cx="6080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401D-E2C0-4E94-B2DE-DA6B76B7E1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8938" y="685800"/>
            <a:ext cx="6080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r-IN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भारत हा अतिशय विस्तृत भूप्रदेश असलेला देश आहे. त्यामुळे त्याच्या भौगोलिक रचनेत मोठी विविधता आढळते . या भौगोलिक रचनेनुसार भारताचे पाच प्राकृतिक विभाग पडतात . या प्रत्तेक विभागाची वैशिष्ठ्ये वेगळी आहेत . </a:t>
            </a:r>
          </a:p>
          <a:p>
            <a:r>
              <a:rPr lang="mr-IN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     या नकाशातुन  आपल्याला भारताच्या भौगोलिक रचनेचे स्वरूप लक्षात येईल . यामध्ये सर्वात जास्त विस्तार पठारी प्रदेशाचा आहे . </a:t>
            </a:r>
          </a:p>
          <a:p>
            <a:r>
              <a:rPr lang="mr-IN" dirty="0" smtClean="0"/>
              <a:t/>
            </a:r>
            <a:br>
              <a:rPr lang="mr-IN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401D-E2C0-4E94-B2DE-DA6B76B7E1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2EE6-2001-49FA-9821-6AF56080A73F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2EE6-2001-49FA-9821-6AF56080A73F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39"/>
            <a:ext cx="273641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39"/>
            <a:ext cx="800654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2EE6-2001-49FA-9821-6AF56080A73F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2EE6-2001-49FA-9821-6AF56080A73F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2EE6-2001-49FA-9821-6AF56080A73F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2EE6-2001-49FA-9821-6AF56080A73F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2EE6-2001-49FA-9821-6AF56080A73F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2EE6-2001-49FA-9821-6AF56080A73F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2EE6-2001-49FA-9821-6AF56080A73F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2EE6-2001-49FA-9821-6AF56080A73F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2EE6-2001-49FA-9821-6AF56080A73F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2EE6-2001-49FA-9821-6AF56080A73F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EF267-62A1-433D-B896-AE2B1F53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nilgavit111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743" y="609600"/>
            <a:ext cx="112497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endParaRPr lang="en-US" dirty="0" smtClean="0">
              <a:latin typeface="Kokila" pitchFamily="34" charset="0"/>
              <a:cs typeface="Kokila" pitchFamily="34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“Dissemination of Education for Knowledge, Science and Culture” -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Shikshanmaharashi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Dr.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Bapuji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Salunkhe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Shri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Swami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Vivekanand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Shikshan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Sanstha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Kolhapur</a:t>
            </a: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Padmabhushan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Dr.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Vasantraodada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Patil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Mahavidyalaya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Tasgaon</a:t>
            </a:r>
            <a:endParaRPr lang="en-US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Geography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A. Part- I</a:t>
            </a:r>
            <a:r>
              <a:rPr lang="mr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Semester- </a:t>
            </a:r>
            <a:r>
              <a:rPr lang="mr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Online Lecture on </a:t>
            </a:r>
          </a:p>
          <a:p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mr-IN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hysical</a:t>
            </a:r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Geography of </a:t>
            </a:r>
            <a:r>
              <a:rPr lang="en-US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india</a:t>
            </a:r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mr-IN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r-IN" sz="4000" dirty="0" smtClean="0">
                <a:solidFill>
                  <a:srgbClr val="00B050"/>
                </a:solidFill>
                <a:latin typeface="Kokila" pitchFamily="34" charset="0"/>
                <a:cs typeface="Kokila" pitchFamily="34" charset="0"/>
              </a:rPr>
              <a:t>(भारताचा प्राकृतिक भूगोल)</a:t>
            </a:r>
          </a:p>
          <a:p>
            <a:r>
              <a:rPr lang="en-US" sz="6000" b="1" dirty="0" smtClean="0">
                <a:latin typeface="Kokila" pitchFamily="34" charset="0"/>
                <a:cs typeface="Kokila" pitchFamily="34" charset="0"/>
              </a:rPr>
              <a:t>Northern mountain Region </a:t>
            </a:r>
            <a:endParaRPr lang="mr-IN" sz="6000" b="1" dirty="0" smtClean="0">
              <a:latin typeface="Kokila" pitchFamily="34" charset="0"/>
              <a:cs typeface="Kokila" pitchFamily="34" charset="0"/>
            </a:endParaRPr>
          </a:p>
          <a:p>
            <a:pPr algn="l"/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algn="l"/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 .</a:t>
            </a:r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Arjun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Wagh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Head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Asst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Professor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Geography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PDVP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Mahavidyalaya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Tasgaon</a:t>
            </a:r>
            <a:r>
              <a:rPr lang="mr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(Affiliated to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Shivaji</a:t>
            </a:r>
            <a:r>
              <a:rPr lang="mr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university kolhapur</a:t>
            </a:r>
            <a:endParaRPr lang="en-US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sunilgavit111@gmail.com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mr-IN" sz="3200" b="1" dirty="0">
                <a:latin typeface="Kokila" pitchFamily="34" charset="0"/>
                <a:cs typeface="Kokila" pitchFamily="34" charset="0"/>
              </a:rPr>
              <a:t>अ) काराकोरम रांगा</a:t>
            </a:r>
            <a:r>
              <a:rPr lang="mr-IN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– भारतातील सर्वात उत्तरेला असलेल्या या रांगांमुळे भारताची अफगणिस्तान आणि चीनसोबत सरहद्द निर्माण होते.</a:t>
            </a:r>
          </a:p>
          <a:p>
            <a:pPr>
              <a:lnSpc>
                <a:spcPct val="150000"/>
              </a:lnSpc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– काराकोरमचा विस्तार पामीरपासून पूर्वेकडे गीलगिट नदीच्या पूर्वेला ८०० किमी.पर्यंत आहे.</a:t>
            </a:r>
          </a:p>
          <a:p>
            <a:pPr>
              <a:lnSpc>
                <a:spcPct val="150000"/>
              </a:lnSpc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– जगातील सर्वात उंचीचे दोन क्रमांकाचे आणि भारतीय सरहद्दीमधील सर्वात उंच शिखर के- २ (गॉडविन ऑस्टीन) याच रांगेमध्ये आहे.</a:t>
            </a:r>
          </a:p>
          <a:p>
            <a:pPr>
              <a:lnSpc>
                <a:spcPct val="150000"/>
              </a:lnSpc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– जगातील काही मोठय़ा हिमनद्यांची निवासस्थाने या रांगेत आहेत. उदा. सियाचीन, बाल्टेरो, बायाफो, हिस्पर.</a:t>
            </a:r>
          </a:p>
          <a:p>
            <a:pPr>
              <a:lnSpc>
                <a:spcPct val="150000"/>
              </a:lnSpc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– काराकोरम रांगेत अत्यंत उंच अशी शिखरे आहेत. काही शिखरांची उंची आठ हजार मी. पेक्षा जास्त आहे.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mr-IN" b="1" dirty="0" smtClean="0">
                <a:latin typeface="Kokila" pitchFamily="34" charset="0"/>
                <a:cs typeface="Kokila" pitchFamily="34" charset="0"/>
              </a:rPr>
              <a:t>ब) लडाख रांग</a:t>
            </a:r>
            <a:endParaRPr lang="en-US" b="1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buNone/>
            </a:pPr>
            <a:endParaRPr lang="mr-IN" dirty="0">
              <a:latin typeface="Kokila" pitchFamily="34" charset="0"/>
              <a:cs typeface="Kokila" pitchFamily="34" charset="0"/>
            </a:endParaRPr>
          </a:p>
          <a:p>
            <a:pPr>
              <a:lnSpc>
                <a:spcPct val="150000"/>
              </a:lnSpc>
            </a:pPr>
            <a:r>
              <a:rPr lang="mr-IN" dirty="0">
                <a:latin typeface="Kokila" pitchFamily="34" charset="0"/>
                <a:cs typeface="Kokila" pitchFamily="34" charset="0"/>
              </a:rPr>
              <a:t>– </a:t>
            </a:r>
            <a:r>
              <a:rPr lang="mr-IN" sz="2400" dirty="0">
                <a:latin typeface="Kokila" pitchFamily="34" charset="0"/>
                <a:cs typeface="Kokila" pitchFamily="34" charset="0"/>
              </a:rPr>
              <a:t>सिंधू नदी आणि तिची उपनदी श्योक यांच्या दरम्यान लडाख रांग आहे.</a:t>
            </a:r>
          </a:p>
          <a:p>
            <a:pPr>
              <a:lnSpc>
                <a:spcPct val="150000"/>
              </a:lnSpc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– लडाख रांगेची लांबी ३०० कि.मी. आणि सरासरी उंची ५८०० मी. आहे.</a:t>
            </a:r>
          </a:p>
          <a:p>
            <a:pPr>
              <a:lnSpc>
                <a:spcPct val="150000"/>
              </a:lnSpc>
              <a:buNone/>
            </a:pPr>
            <a:endParaRPr lang="en-US" sz="4000" dirty="0" smtClean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क) कैलास रांग</a:t>
            </a:r>
            <a:endParaRPr lang="en-US" b="1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b="1" dirty="0" smtClean="0">
                <a:latin typeface="Kokila" pitchFamily="34" charset="0"/>
                <a:cs typeface="Kokila" pitchFamily="34" charset="0"/>
              </a:rPr>
              <a:t>भारताची प्राकृतिक रचना</a:t>
            </a:r>
            <a:endParaRPr lang="en-US" b="1" dirty="0">
              <a:latin typeface="Kokila" pitchFamily="34" charset="0"/>
              <a:cs typeface="Kokila" pitchFamily="34" charset="0"/>
            </a:endParaRPr>
          </a:p>
        </p:txBody>
      </p:sp>
      <p:pic>
        <p:nvPicPr>
          <p:cNvPr id="1026" name="Picture 2" descr="C:\Users\dell\Desktop\download - Copy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25624" y="1447800"/>
            <a:ext cx="8411938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भारताचे प्राकृतिक विभाग</a:t>
            </a:r>
            <a:endParaRPr lang="en-US" dirty="0">
              <a:latin typeface="Kokila" pitchFamily="34" charset="0"/>
              <a:cs typeface="Kokila" pitchFamily="34" charset="0"/>
            </a:endParaRPr>
          </a:p>
        </p:txBody>
      </p:sp>
      <p:pic>
        <p:nvPicPr>
          <p:cNvPr id="2050" name="Picture 2" descr="C:\Users\dell\Desktop\imag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2138" y="1143000"/>
            <a:ext cx="10236214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mr-IN" sz="3600" b="1" dirty="0">
                <a:latin typeface="Kokila" pitchFamily="34" charset="0"/>
                <a:cs typeface="Kokila" pitchFamily="34" charset="0"/>
              </a:rPr>
              <a:t>भारताचे प्राकृतिक विभाग </a:t>
            </a:r>
            <a:endParaRPr lang="en-US" sz="3600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mr-IN" b="1" dirty="0">
                <a:latin typeface="Kokila" pitchFamily="34" charset="0"/>
                <a:cs typeface="Kokila" pitchFamily="34" charset="0"/>
              </a:rPr>
              <a:t>उत्तरेकडील पर्वतीय प्रदेश . </a:t>
            </a:r>
          </a:p>
          <a:p>
            <a:r>
              <a:rPr lang="mr-IN" b="1" dirty="0">
                <a:latin typeface="Kokila" pitchFamily="34" charset="0"/>
                <a:cs typeface="Kokila" pitchFamily="34" charset="0"/>
              </a:rPr>
              <a:t>उत्तर भारतीय मैदाने . </a:t>
            </a:r>
          </a:p>
          <a:p>
            <a:r>
              <a:rPr lang="mr-IN" b="1" dirty="0">
                <a:latin typeface="Kokila" pitchFamily="34" charset="0"/>
                <a:cs typeface="Kokila" pitchFamily="34" charset="0"/>
              </a:rPr>
              <a:t>भारतीय पठार . </a:t>
            </a:r>
          </a:p>
          <a:p>
            <a:r>
              <a:rPr lang="mr-IN" b="1" dirty="0">
                <a:latin typeface="Kokila" pitchFamily="34" charset="0"/>
                <a:cs typeface="Kokila" pitchFamily="34" charset="0"/>
              </a:rPr>
              <a:t>किनारी मैदानी प्रदेश . </a:t>
            </a:r>
          </a:p>
          <a:p>
            <a:r>
              <a:rPr lang="mr-IN" b="1" dirty="0">
                <a:latin typeface="Kokila" pitchFamily="34" charset="0"/>
                <a:cs typeface="Kokila" pitchFamily="34" charset="0"/>
              </a:rPr>
              <a:t>बेटे . </a:t>
            </a:r>
          </a:p>
          <a:p>
            <a:endParaRPr lang="en-US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28600"/>
            <a:ext cx="10641608" cy="1295400"/>
          </a:xfrm>
        </p:spPr>
        <p:txBody>
          <a:bodyPr>
            <a:normAutofit/>
          </a:bodyPr>
          <a:lstStyle/>
          <a:p>
            <a:r>
              <a:rPr lang="mr-IN" sz="3100" b="1" dirty="0">
                <a:latin typeface="Kokila" pitchFamily="34" charset="0"/>
                <a:cs typeface="Kokila" pitchFamily="34" charset="0"/>
              </a:rPr>
              <a:t>भारताची प्राकृतिक रचना : उत्तरेकडील पर्वतरांगा आणि मैदान</a:t>
            </a:r>
            <a:r>
              <a:rPr lang="mr-IN" b="1" dirty="0">
                <a:latin typeface="Kokila" pitchFamily="34" charset="0"/>
                <a:cs typeface="Kokila" pitchFamily="34" charset="0"/>
              </a:rPr>
              <a:t/>
            </a:r>
            <a:br>
              <a:rPr lang="mr-IN" b="1" dirty="0">
                <a:latin typeface="Kokila" pitchFamily="34" charset="0"/>
                <a:cs typeface="Kokila" pitchFamily="34" charset="0"/>
              </a:rPr>
            </a:br>
            <a:endParaRPr lang="en-US" b="1" dirty="0">
              <a:latin typeface="Kokila" pitchFamily="34" charset="0"/>
              <a:cs typeface="Kokila" pitchFamily="34" charset="0"/>
            </a:endParaRPr>
          </a:p>
        </p:txBody>
      </p:sp>
      <p:pic>
        <p:nvPicPr>
          <p:cNvPr id="3074" name="Picture 2" descr="C:\Users\dell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18881" y="1295400"/>
            <a:ext cx="9121379" cy="4419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mr-IN" sz="2800" b="1" dirty="0">
                <a:latin typeface="Kokila" pitchFamily="34" charset="0"/>
                <a:cs typeface="Kokila" pitchFamily="34" charset="0"/>
              </a:rPr>
              <a:t>प्राकृतिकदृष्टय़ा भारताचे विभाजन पुढील पाच प्रकारे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करतात</a:t>
            </a:r>
            <a:endParaRPr lang="en-US" sz="2800" b="1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</a:pPr>
            <a:r>
              <a:rPr lang="mr-IN" dirty="0">
                <a:latin typeface="Kokila" pitchFamily="34" charset="0"/>
                <a:cs typeface="Kokila" pitchFamily="34" charset="0"/>
              </a:rPr>
              <a:t>उत्तरेकडील पर्वतीय प्रदेश</a:t>
            </a:r>
          </a:p>
          <a:p>
            <a:pPr>
              <a:lnSpc>
                <a:spcPct val="150000"/>
              </a:lnSpc>
            </a:pPr>
            <a:r>
              <a:rPr lang="mr-IN" dirty="0">
                <a:latin typeface="Kokila" pitchFamily="34" charset="0"/>
                <a:cs typeface="Kokila" pitchFamily="34" charset="0"/>
              </a:rPr>
              <a:t>उत्तर भारतीय मदानी प्रदेश</a:t>
            </a:r>
          </a:p>
          <a:p>
            <a:pPr>
              <a:lnSpc>
                <a:spcPct val="150000"/>
              </a:lnSpc>
            </a:pPr>
            <a:r>
              <a:rPr lang="mr-IN" dirty="0">
                <a:latin typeface="Kokila" pitchFamily="34" charset="0"/>
                <a:cs typeface="Kokila" pitchFamily="34" charset="0"/>
              </a:rPr>
              <a:t>भारतीय द्विपकल्पीय पठारी प्रदेश</a:t>
            </a:r>
          </a:p>
          <a:p>
            <a:pPr>
              <a:lnSpc>
                <a:spcPct val="150000"/>
              </a:lnSpc>
            </a:pPr>
            <a:r>
              <a:rPr lang="mr-IN" dirty="0">
                <a:latin typeface="Kokila" pitchFamily="34" charset="0"/>
                <a:cs typeface="Kokila" pitchFamily="34" charset="0"/>
              </a:rPr>
              <a:t>भारतीय किनारी मदानी प्रदेश</a:t>
            </a:r>
          </a:p>
          <a:p>
            <a:pPr>
              <a:lnSpc>
                <a:spcPct val="150000"/>
              </a:lnSpc>
            </a:pPr>
            <a:r>
              <a:rPr lang="mr-IN" dirty="0">
                <a:latin typeface="Kokila" pitchFamily="34" charset="0"/>
                <a:cs typeface="Kokila" pitchFamily="34" charset="0"/>
              </a:rPr>
              <a:t>भारतीय बेटे.</a:t>
            </a:r>
          </a:p>
          <a:p>
            <a:pPr>
              <a:lnSpc>
                <a:spcPct val="150000"/>
              </a:lnSpc>
            </a:pPr>
            <a:endParaRPr lang="en-US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mr-IN" sz="3100" b="1" dirty="0">
                <a:latin typeface="Kokila" pitchFamily="34" charset="0"/>
                <a:cs typeface="Kokila" pitchFamily="34" charset="0"/>
              </a:rPr>
              <a:t>उत्तरेकडील पर्वतीय प्रदेश – हिमालय</a:t>
            </a:r>
            <a:r>
              <a:rPr lang="mr-IN" b="1" dirty="0">
                <a:latin typeface="Kokila" pitchFamily="34" charset="0"/>
                <a:cs typeface="Kokila" pitchFamily="34" charset="0"/>
              </a:rPr>
              <a:t>  </a:t>
            </a:r>
            <a:endParaRPr lang="en-US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mr-IN" sz="2800" dirty="0">
                <a:latin typeface="Kokila" pitchFamily="34" charset="0"/>
                <a:cs typeface="Kokila" pitchFamily="34" charset="0"/>
              </a:rPr>
              <a:t>– भारताच्या उत्तरेला हिमालय पर्वत आहे. सिंधू नदी व ब्रह्मपुत्रा नद्यांच्या घळ्यांदरम्यान हिमालयाच्या तीन समांतर पर्वतरांगा असून त्यांना बहिर्वक्र आकार प्राप्त झाला आहे.</a:t>
            </a:r>
          </a:p>
          <a:p>
            <a:pPr>
              <a:lnSpc>
                <a:spcPct val="150000"/>
              </a:lnSpc>
            </a:pPr>
            <a:r>
              <a:rPr lang="mr-IN" sz="2800" dirty="0">
                <a:latin typeface="Kokila" pitchFamily="34" charset="0"/>
                <a:cs typeface="Kokila" pitchFamily="34" charset="0"/>
              </a:rPr>
              <a:t>– हिमालय पर्वतप्रणाली ही गुंतागुंतीची असून हिमालयाची उत्पत्ती व क्रांती याबाबत निरनिराळ्या भूशात्रज्ञांनी वेगवेगळी मते मांडली आहेत.</a:t>
            </a:r>
          </a:p>
          <a:p>
            <a:pPr>
              <a:lnSpc>
                <a:spcPct val="150000"/>
              </a:lnSpc>
            </a:pPr>
            <a:r>
              <a:rPr lang="mr-IN" sz="2800" dirty="0">
                <a:latin typeface="Kokila" pitchFamily="34" charset="0"/>
                <a:cs typeface="Kokila" pitchFamily="34" charset="0"/>
              </a:rPr>
              <a:t>– मात्र हिमालयाची उत्पत्ती महा भूसन्नती टेथिस समुद्रापासून झाली आहे आणि विविध अवस्थांमध्ये त्याचे उत्थापन झाले. यासंदर्भात भूशास्त्रज्ञांच्या मतांमध्ये एकवाक्यता दिसून येते.</a:t>
            </a:r>
          </a:p>
          <a:p>
            <a:pPr>
              <a:lnSpc>
                <a:spcPct val="150000"/>
              </a:lnSpc>
              <a:buNone/>
            </a:pPr>
            <a:endParaRPr lang="en-US" sz="28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हिमालयाची उत्पत्ती</a:t>
            </a:r>
            <a:endParaRPr lang="en-US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lnSpc>
                <a:spcPct val="200000"/>
              </a:lnSpc>
            </a:pPr>
            <a:r>
              <a:rPr lang="mr-IN" b="1" dirty="0">
                <a:latin typeface="Kokila" pitchFamily="34" charset="0"/>
                <a:cs typeface="Kokila" pitchFamily="34" charset="0"/>
              </a:rPr>
              <a:t>– हिमालयाची उत्पत्ती संदर्भात मतांची 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विभागणी </a:t>
            </a:r>
            <a:r>
              <a:rPr lang="mr-IN" b="1" dirty="0">
                <a:latin typeface="Kokila" pitchFamily="34" charset="0"/>
                <a:cs typeface="Kokila" pitchFamily="34" charset="0"/>
              </a:rPr>
              <a:t>दोन भागांत करता 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येते. </a:t>
            </a:r>
            <a:endParaRPr lang="mr-IN" dirty="0" smtClean="0">
              <a:latin typeface="Kokila" pitchFamily="34" charset="0"/>
              <a:cs typeface="Kokila" pitchFamily="34" charset="0"/>
            </a:endParaRPr>
          </a:p>
          <a:p>
            <a:pPr>
              <a:lnSpc>
                <a:spcPct val="200000"/>
              </a:lnSpc>
            </a:pPr>
            <a:r>
              <a:rPr lang="mr-IN" dirty="0">
                <a:latin typeface="Kokila" pitchFamily="34" charset="0"/>
                <a:cs typeface="Kokila" pitchFamily="34" charset="0"/>
              </a:rPr>
              <a:t>१. भूसन्नतीद्वारे (</a:t>
            </a:r>
            <a:r>
              <a:rPr lang="en-US" dirty="0">
                <a:latin typeface="Kokila" pitchFamily="34" charset="0"/>
                <a:cs typeface="Kokila" pitchFamily="34" charset="0"/>
              </a:rPr>
              <a:t>through </a:t>
            </a:r>
            <a:r>
              <a:rPr lang="en-US" dirty="0" err="1">
                <a:latin typeface="Kokila" pitchFamily="34" charset="0"/>
                <a:cs typeface="Kokila" pitchFamily="34" charset="0"/>
              </a:rPr>
              <a:t>Geosyncline</a:t>
            </a:r>
            <a:r>
              <a:rPr lang="en-US" dirty="0">
                <a:latin typeface="Kokila" pitchFamily="34" charset="0"/>
                <a:cs typeface="Kokila" pitchFamily="34" charset="0"/>
              </a:rPr>
              <a:t>) </a:t>
            </a:r>
            <a:r>
              <a:rPr lang="mr-IN" dirty="0">
                <a:latin typeface="Kokila" pitchFamily="34" charset="0"/>
                <a:cs typeface="Kokila" pitchFamily="34" charset="0"/>
              </a:rPr>
              <a:t>हिमालयाची उत्पत्ती आणि उत्क्रांती.</a:t>
            </a:r>
          </a:p>
          <a:p>
            <a:pPr>
              <a:lnSpc>
                <a:spcPct val="200000"/>
              </a:lnSpc>
            </a:pPr>
            <a:r>
              <a:rPr lang="mr-IN" dirty="0">
                <a:latin typeface="Kokila" pitchFamily="34" charset="0"/>
                <a:cs typeface="Kokila" pitchFamily="34" charset="0"/>
              </a:rPr>
              <a:t>२. भूपट्ट विवर्तनीद्वारे (</a:t>
            </a:r>
            <a:r>
              <a:rPr lang="en-US" dirty="0">
                <a:latin typeface="Kokila" pitchFamily="34" charset="0"/>
                <a:cs typeface="Kokila" pitchFamily="34" charset="0"/>
              </a:rPr>
              <a:t>through Plate Tectonics) </a:t>
            </a:r>
            <a:r>
              <a:rPr lang="mr-IN" dirty="0">
                <a:latin typeface="Kokila" pitchFamily="34" charset="0"/>
                <a:cs typeface="Kokila" pitchFamily="34" charset="0"/>
              </a:rPr>
              <a:t>हिमालयाची उत्पत्ती आणि उत्क्रांती.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mr-IN" sz="3200" b="1" dirty="0">
                <a:latin typeface="Kokila" pitchFamily="34" charset="0"/>
                <a:cs typeface="Kokila" pitchFamily="34" charset="0"/>
              </a:rPr>
              <a:t>हिमालय पर्वताच्या </a:t>
            </a:r>
            <a:r>
              <a:rPr lang="mr-IN" sz="3200" b="1" dirty="0" smtClean="0">
                <a:latin typeface="Kokila" pitchFamily="34" charset="0"/>
                <a:cs typeface="Kokila" pitchFamily="34" charset="0"/>
              </a:rPr>
              <a:t>रांगा</a:t>
            </a:r>
            <a:endParaRPr lang="en-US" sz="3200" b="1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        १) ट्रान्स </a:t>
            </a:r>
            <a:r>
              <a:rPr lang="mr-IN" dirty="0">
                <a:latin typeface="Kokila" pitchFamily="34" charset="0"/>
                <a:cs typeface="Kokila" pitchFamily="34" charset="0"/>
              </a:rPr>
              <a:t>हिमालय</a:t>
            </a:r>
            <a:r>
              <a:rPr lang="mr-IN" dirty="0" smtClean="0">
                <a:latin typeface="Kokila" pitchFamily="34" charset="0"/>
                <a:cs typeface="Kokila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mr-IN" sz="2000" dirty="0">
                <a:latin typeface="Kokila" pitchFamily="34" charset="0"/>
                <a:cs typeface="Kokila" pitchFamily="34" charset="0"/>
              </a:rPr>
              <a:t>–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हिमालय प्रणालीमध्ये समाविष्ट असलेल्या परंतु हिमालयाच्या पर्वतरांगा आणि तिबेट पठाराच्यामध्ये असणाऱ्या रांगांना हिमालयापलीकडील पर्वतरांगा (ट्रान्स हिमालय) म्हणतात.</a:t>
            </a:r>
          </a:p>
          <a:p>
            <a:pPr>
              <a:lnSpc>
                <a:spcPct val="150000"/>
              </a:lnSpc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– बृहद् हिमालयाच्या उत्तरेस  ट्रान्स हिमालयाच्या रांगा आहेत.</a:t>
            </a:r>
          </a:p>
          <a:p>
            <a:pPr>
              <a:lnSpc>
                <a:spcPct val="150000"/>
              </a:lnSpc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– याचा विस्तार पश्चिम – पूर्व दिशेने असून त्याची सरासरी लांबी एक हजार कि.मी. इतकी आहे.</a:t>
            </a:r>
          </a:p>
          <a:p>
            <a:pPr>
              <a:lnSpc>
                <a:spcPct val="150000"/>
              </a:lnSpc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– यात खालील रांगांचा समावेश होतो- काराकोरम रांगा, लडाख रांगा, कैलास रांगा.</a:t>
            </a:r>
            <a:endParaRPr lang="mr-IN" sz="24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393</Words>
  <Application>Microsoft Office PowerPoint</Application>
  <PresentationFormat>Custom</PresentationFormat>
  <Paragraphs>60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भारताची प्राकृतिक रचना</vt:lpstr>
      <vt:lpstr>भारताचे प्राकृतिक विभाग</vt:lpstr>
      <vt:lpstr>भारताचे प्राकृतिक विभाग </vt:lpstr>
      <vt:lpstr>भारताची प्राकृतिक रचना : उत्तरेकडील पर्वतरांगा आणि मैदान </vt:lpstr>
      <vt:lpstr>प्राकृतिकदृष्टय़ा भारताचे विभाजन पुढील पाच प्रकारे करतात</vt:lpstr>
      <vt:lpstr>उत्तरेकडील पर्वतीय प्रदेश – हिमालय  </vt:lpstr>
      <vt:lpstr>हिमालयाची उत्पत्ती</vt:lpstr>
      <vt:lpstr>हिमालय पर्वताच्या रांगा</vt:lpstr>
      <vt:lpstr>अ) काराकोरम रांगा </vt:lpstr>
      <vt:lpstr>ब) लडाख रांग</vt:lpstr>
      <vt:lpstr>क) कैलास रांग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भारताचा प्राकृतिक भूगोल (पेपर नं. सात) बी.ए. भाग तीन</dc:title>
  <dc:creator>dell</dc:creator>
  <cp:lastModifiedBy>Admin</cp:lastModifiedBy>
  <cp:revision>52</cp:revision>
  <dcterms:created xsi:type="dcterms:W3CDTF">2019-06-18T14:07:59Z</dcterms:created>
  <dcterms:modified xsi:type="dcterms:W3CDTF">2021-08-04T09:25:59Z</dcterms:modified>
</cp:coreProperties>
</file>