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618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82" y="-102"/>
      </p:cViewPr>
      <p:guideLst>
        <p:guide orient="horz" pos="2160"/>
        <p:guide pos="38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130426"/>
            <a:ext cx="10337562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6" y="3886200"/>
            <a:ext cx="85132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67C3-CCBA-47DC-A473-2E1D15F53521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5C4D-3AFF-4D73-9D7E-40C1DAB5B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67C3-CCBA-47DC-A473-2E1D15F53521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5C4D-3AFF-4D73-9D7E-40C1DAB5B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7332" y="274639"/>
            <a:ext cx="273641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274639"/>
            <a:ext cx="800654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67C3-CCBA-47DC-A473-2E1D15F53521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5C4D-3AFF-4D73-9D7E-40C1DAB5B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67C3-CCBA-47DC-A473-2E1D15F53521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5C4D-3AFF-4D73-9D7E-40C1DAB5B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406901"/>
            <a:ext cx="103375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06713"/>
            <a:ext cx="1033756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67C3-CCBA-47DC-A473-2E1D15F53521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5C4D-3AFF-4D73-9D7E-40C1DAB5B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600201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2268" y="1600201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67C3-CCBA-47DC-A473-2E1D15F53521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5C4D-3AFF-4D73-9D7E-40C1DAB5B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535113"/>
            <a:ext cx="5373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2" y="2174875"/>
            <a:ext cx="5373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46" y="1535113"/>
            <a:ext cx="53757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6" y="2174875"/>
            <a:ext cx="53757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67C3-CCBA-47DC-A473-2E1D15F53521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5C4D-3AFF-4D73-9D7E-40C1DAB5B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67C3-CCBA-47DC-A473-2E1D15F53521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5C4D-3AFF-4D73-9D7E-40C1DAB5B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67C3-CCBA-47DC-A473-2E1D15F53521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5C4D-3AFF-4D73-9D7E-40C1DAB5B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3" y="273050"/>
            <a:ext cx="40011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1" y="273051"/>
            <a:ext cx="679880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3" y="1435101"/>
            <a:ext cx="40011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67C3-CCBA-47DC-A473-2E1D15F53521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5C4D-3AFF-4D73-9D7E-40C1DAB5B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5" y="4800600"/>
            <a:ext cx="729710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5" y="5367338"/>
            <a:ext cx="729710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567C3-CCBA-47DC-A473-2E1D15F53521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5C4D-3AFF-4D73-9D7E-40C1DAB5B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600201"/>
            <a:ext cx="1094565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567C3-CCBA-47DC-A473-2E1D15F53521}" type="datetimeFigureOut">
              <a:rPr lang="en-US" smtClean="0"/>
              <a:pPr/>
              <a:t>04/01/2021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5295" y="6356351"/>
            <a:ext cx="3851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35C4D-3AFF-4D73-9D7E-40C1DAB5B8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3119" y="609600"/>
            <a:ext cx="10730627" cy="5410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endParaRPr lang="mr-IN" sz="4400" b="1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b="1" dirty="0" smtClean="0">
                <a:latin typeface="Kokila" pitchFamily="34" charset="0"/>
                <a:cs typeface="Kokila" pitchFamily="34" charset="0"/>
              </a:rPr>
              <a:t/>
            </a:r>
            <a:br>
              <a:rPr lang="mr-IN" b="1" dirty="0" smtClean="0">
                <a:latin typeface="Kokila" pitchFamily="34" charset="0"/>
                <a:cs typeface="Kokila" pitchFamily="34" charset="0"/>
              </a:rPr>
            </a:br>
            <a:endParaRPr lang="mr-IN" b="1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sz="5100" b="1" dirty="0" smtClean="0">
                <a:latin typeface="Kokila" pitchFamily="34" charset="0"/>
                <a:cs typeface="Kokila" pitchFamily="34" charset="0"/>
              </a:rPr>
              <a:t>पद्मभूषण डॉ.वसंतरावदादा पाटील महाविद्यालय तासगाव,</a:t>
            </a:r>
            <a:r>
              <a:rPr lang="en-US" sz="51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5100" b="1" dirty="0" smtClean="0">
                <a:latin typeface="Kokila" pitchFamily="34" charset="0"/>
                <a:cs typeface="Kokila" pitchFamily="34" charset="0"/>
              </a:rPr>
              <a:t>जि</a:t>
            </a:r>
            <a:r>
              <a:rPr lang="en-US" sz="5100" b="1" dirty="0" smtClean="0">
                <a:latin typeface="Kokila" pitchFamily="34" charset="0"/>
                <a:cs typeface="Kokila" pitchFamily="34" charset="0"/>
              </a:rPr>
              <a:t>-</a:t>
            </a:r>
            <a:r>
              <a:rPr lang="mr-IN" sz="5100" b="1" dirty="0" smtClean="0">
                <a:latin typeface="Kokila" pitchFamily="34" charset="0"/>
                <a:cs typeface="Kokila" pitchFamily="34" charset="0"/>
              </a:rPr>
              <a:t>सांगली.</a:t>
            </a:r>
            <a:endParaRPr lang="en-US" sz="5100" b="1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sz="7200" b="1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9600" b="1" dirty="0" smtClean="0">
                <a:latin typeface="Kokila" pitchFamily="34" charset="0"/>
                <a:cs typeface="Kokila" pitchFamily="34" charset="0"/>
              </a:rPr>
              <a:t>प्रा.एस.एस.गावीत</a:t>
            </a:r>
            <a:r>
              <a:rPr lang="mr-IN" sz="4400" b="1" dirty="0" smtClean="0">
                <a:latin typeface="Kokila" pitchFamily="34" charset="0"/>
                <a:cs typeface="Kokila" pitchFamily="34" charset="0"/>
              </a:rPr>
              <a:t/>
            </a:r>
            <a:br>
              <a:rPr lang="mr-IN" sz="4400" b="1" dirty="0" smtClean="0">
                <a:latin typeface="Kokila" pitchFamily="34" charset="0"/>
                <a:cs typeface="Kokila" pitchFamily="34" charset="0"/>
              </a:rPr>
            </a:br>
            <a:r>
              <a:rPr lang="mr-IN" sz="4400" b="1" dirty="0" smtClean="0">
                <a:latin typeface="Kokila" pitchFamily="34" charset="0"/>
                <a:cs typeface="Kokila" pitchFamily="34" charset="0"/>
              </a:rPr>
              <a:t>                             (सहा</a:t>
            </a:r>
            <a:r>
              <a:rPr lang="en-US" sz="4400" b="1" dirty="0" smtClean="0">
                <a:latin typeface="Kokila" pitchFamily="34" charset="0"/>
                <a:cs typeface="Kokila" pitchFamily="34" charset="0"/>
              </a:rPr>
              <a:t>.</a:t>
            </a:r>
            <a:r>
              <a:rPr lang="mr-IN" sz="4400" b="1" dirty="0" smtClean="0">
                <a:latin typeface="Kokila" pitchFamily="34" charset="0"/>
                <a:cs typeface="Kokila" pitchFamily="34" charset="0"/>
              </a:rPr>
              <a:t> प्राध्यापक)</a:t>
            </a:r>
            <a:br>
              <a:rPr lang="mr-IN" sz="4400" b="1" dirty="0" smtClean="0">
                <a:latin typeface="Kokila" pitchFamily="34" charset="0"/>
                <a:cs typeface="Kokila" pitchFamily="34" charset="0"/>
              </a:rPr>
            </a:br>
            <a:endParaRPr lang="en-US" sz="5100" b="1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sz="5100" b="1" dirty="0" smtClean="0">
                <a:latin typeface="Kokila" pitchFamily="34" charset="0"/>
                <a:cs typeface="Kokila" pitchFamily="34" charset="0"/>
              </a:rPr>
              <a:t> </a:t>
            </a:r>
            <a:endParaRPr lang="en-US" sz="5100" b="1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sz="5100" b="1" dirty="0" smtClean="0">
                <a:latin typeface="Kokila" pitchFamily="34" charset="0"/>
                <a:cs typeface="Kokila" pitchFamily="34" charset="0"/>
              </a:rPr>
              <a:t>विषय – मृदा(भारतातील मृदेचे प्रकार  )</a:t>
            </a:r>
            <a:br>
              <a:rPr lang="mr-IN" sz="5100" b="1" dirty="0" smtClean="0">
                <a:latin typeface="Kokila" pitchFamily="34" charset="0"/>
                <a:cs typeface="Kokila" pitchFamily="34" charset="0"/>
              </a:rPr>
            </a:br>
            <a:r>
              <a:rPr lang="mr-IN" sz="5100" b="1" dirty="0" smtClean="0">
                <a:latin typeface="Kokila" pitchFamily="34" charset="0"/>
                <a:cs typeface="Kokila" pitchFamily="34" charset="0"/>
              </a:rPr>
              <a:t/>
            </a:r>
            <a:br>
              <a:rPr lang="mr-IN" sz="5100" b="1" dirty="0" smtClean="0">
                <a:latin typeface="Kokila" pitchFamily="34" charset="0"/>
                <a:cs typeface="Kokila" pitchFamily="34" charset="0"/>
              </a:rPr>
            </a:br>
            <a:r>
              <a:rPr lang="mr-IN" dirty="0" smtClean="0"/>
              <a:t/>
            </a:r>
            <a:br>
              <a:rPr lang="mr-IN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92" y="1066801"/>
            <a:ext cx="10945654" cy="50593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प्रस्तावना</a:t>
            </a:r>
            <a:endParaRPr lang="en-US" b="1" dirty="0" smtClean="0">
              <a:latin typeface="Kokila" pitchFamily="34" charset="0"/>
              <a:cs typeface="Kokila" pitchFamily="34" charset="0"/>
            </a:endParaRPr>
          </a:p>
          <a:p>
            <a:pPr algn="ctr">
              <a:buFont typeface="Wingdings" pitchFamily="2" charset="2"/>
              <a:buChar char="Ø"/>
            </a:pPr>
            <a:r>
              <a:rPr lang="mr-IN" sz="2800" dirty="0" smtClean="0">
                <a:latin typeface="Kokila" pitchFamily="34" charset="0"/>
                <a:cs typeface="Kokila" pitchFamily="34" charset="0"/>
              </a:rPr>
              <a:t>मृदा </a:t>
            </a:r>
            <a:r>
              <a:rPr lang="mr-IN" sz="2800" dirty="0">
                <a:latin typeface="Kokila" pitchFamily="34" charset="0"/>
                <a:cs typeface="Kokila" pitchFamily="34" charset="0"/>
              </a:rPr>
              <a:t>हा महत्त्वाचा 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घटक </a:t>
            </a:r>
            <a:r>
              <a:rPr lang="mr-IN" sz="2800" dirty="0">
                <a:latin typeface="Kokila" pitchFamily="34" charset="0"/>
                <a:cs typeface="Kokila" pitchFamily="34" charset="0"/>
              </a:rPr>
              <a:t>आहे. या अंतर्गत </a:t>
            </a:r>
            <a:r>
              <a:rPr lang="mr-IN" sz="2800" b="1" dirty="0">
                <a:latin typeface="Kokila" pitchFamily="34" charset="0"/>
                <a:cs typeface="Kokila" pitchFamily="34" charset="0"/>
              </a:rPr>
              <a:t>मृदेची निर्मितीची प्रक्रिया</a:t>
            </a:r>
            <a:r>
              <a:rPr lang="mr-IN" sz="2800" dirty="0">
                <a:latin typeface="Kokila" pitchFamily="34" charset="0"/>
                <a:cs typeface="Kokila" pitchFamily="34" charset="0"/>
              </a:rPr>
              <a:t>, मृदेमध्ये आढळणारी </a:t>
            </a:r>
            <a:r>
              <a:rPr lang="mr-IN" sz="2800" b="1" dirty="0">
                <a:latin typeface="Kokila" pitchFamily="34" charset="0"/>
                <a:cs typeface="Kokila" pitchFamily="34" charset="0"/>
              </a:rPr>
              <a:t>खनिजे व पोषणमूल्ये</a:t>
            </a:r>
            <a:r>
              <a:rPr lang="mr-IN" sz="2800" dirty="0">
                <a:latin typeface="Kokila" pitchFamily="34" charset="0"/>
                <a:cs typeface="Kokila" pitchFamily="34" charset="0"/>
              </a:rPr>
              <a:t>, </a:t>
            </a:r>
            <a:r>
              <a:rPr lang="mr-IN" sz="2800" b="1" dirty="0">
                <a:latin typeface="Kokila" pitchFamily="34" charset="0"/>
                <a:cs typeface="Kokila" pitchFamily="34" charset="0"/>
              </a:rPr>
              <a:t>जमिनीची होणारी धूप</a:t>
            </a:r>
            <a:r>
              <a:rPr lang="mr-IN" sz="2800" dirty="0">
                <a:latin typeface="Kokila" pitchFamily="34" charset="0"/>
                <a:cs typeface="Kokila" pitchFamily="34" charset="0"/>
              </a:rPr>
              <a:t>, </a:t>
            </a:r>
            <a:r>
              <a:rPr lang="mr-IN" sz="2800" b="1" dirty="0">
                <a:latin typeface="Kokila" pitchFamily="34" charset="0"/>
                <a:cs typeface="Kokila" pitchFamily="34" charset="0"/>
              </a:rPr>
              <a:t>धूप होण्याचे प्रकार</a:t>
            </a:r>
            <a:r>
              <a:rPr lang="mr-IN" sz="2800" dirty="0">
                <a:latin typeface="Kokila" pitchFamily="34" charset="0"/>
                <a:cs typeface="Kokila" pitchFamily="34" charset="0"/>
              </a:rPr>
              <a:t>, 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 भारतातील </a:t>
            </a:r>
            <a:r>
              <a:rPr lang="mr-IN" sz="2800" dirty="0">
                <a:latin typeface="Kokila" pitchFamily="34" charset="0"/>
                <a:cs typeface="Kokila" pitchFamily="34" charset="0"/>
              </a:rPr>
              <a:t>मृदेचे </a:t>
            </a:r>
            <a:r>
              <a:rPr lang="mr-IN" sz="2800" b="1" dirty="0">
                <a:latin typeface="Kokila" pitchFamily="34" charset="0"/>
                <a:cs typeface="Kokila" pitchFamily="34" charset="0"/>
              </a:rPr>
              <a:t>वितरण</a:t>
            </a:r>
            <a:r>
              <a:rPr lang="mr-IN" sz="2800" dirty="0">
                <a:latin typeface="Kokila" pitchFamily="34" charset="0"/>
                <a:cs typeface="Kokila" pitchFamily="34" charset="0"/>
              </a:rPr>
              <a:t> व </a:t>
            </a:r>
            <a:r>
              <a:rPr lang="mr-IN" sz="2800" b="1" dirty="0">
                <a:latin typeface="Kokila" pitchFamily="34" charset="0"/>
                <a:cs typeface="Kokila" pitchFamily="34" charset="0"/>
              </a:rPr>
              <a:t>मृदा संवर्धनाचे उपाय </a:t>
            </a:r>
            <a:r>
              <a:rPr lang="mr-IN" sz="2800" dirty="0">
                <a:latin typeface="Kokila" pitchFamily="34" charset="0"/>
                <a:cs typeface="Kokila" pitchFamily="34" charset="0"/>
              </a:rPr>
              <a:t>या घटकांचा समावेश होतो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.</a:t>
            </a:r>
          </a:p>
          <a:p>
            <a:pPr algn="ctr">
              <a:buFont typeface="Wingdings" pitchFamily="2" charset="2"/>
              <a:buChar char="Ø"/>
            </a:pP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व्याख्या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: मूळ खडकाचे अपक्षय (विदारण) होते. त्यामध्ये सेंद्रिय द्रव्ये मिसळली जातात. मृदांच्या कणांमध्ये असणाऱ्या पोकळीत वायू भरलेला असतो आणि काही प्रमाणात पाण्याचाही अंश असतो. अशा संयुक्त घटकांनी निर्माण होणाऱ्या पदार्थाला ‘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मृदा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’असे म्हणतात</a:t>
            </a:r>
            <a:r>
              <a:rPr lang="mr-IN" sz="2800" dirty="0" smtClean="0"/>
              <a:t>.</a:t>
            </a:r>
            <a:endParaRPr lang="en-US" sz="2800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6184" y="685800"/>
            <a:ext cx="10438911" cy="5410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1) गाळाची मृदा </a:t>
            </a:r>
            <a:r>
              <a:rPr lang="mr-IN" dirty="0" smtClean="0">
                <a:latin typeface="Kokila" pitchFamily="34" charset="0"/>
                <a:cs typeface="Kokila" pitchFamily="34" charset="0"/>
              </a:rPr>
              <a:t/>
            </a:r>
            <a:br>
              <a:rPr lang="mr-IN" dirty="0" smtClean="0">
                <a:latin typeface="Kokila" pitchFamily="34" charset="0"/>
                <a:cs typeface="Kokila" pitchFamily="34" charset="0"/>
              </a:rPr>
            </a:br>
            <a:r>
              <a:rPr lang="mr-IN" dirty="0" smtClean="0">
                <a:latin typeface="Kokila" pitchFamily="34" charset="0"/>
                <a:cs typeface="Kokila" pitchFamily="34" charset="0"/>
              </a:rPr>
              <a:t>    </a:t>
            </a:r>
          </a:p>
          <a:p>
            <a:pPr>
              <a:buFont typeface="Wingdings" pitchFamily="2" charset="2"/>
              <a:buChar char="Ø"/>
            </a:pPr>
            <a:r>
              <a:rPr lang="mr-IN" dirty="0" smtClean="0">
                <a:latin typeface="Kokila" pitchFamily="34" charset="0"/>
                <a:cs typeface="Kokila" pitchFamily="34" charset="0"/>
              </a:rPr>
              <a:t>भारतीय उपखंडाच्या खंडांतर्गत भागात नद्यांनी वाहून आणलेला गाळ व सागर किनारपट्टीवर सागरी लाटांच्या कार्यामुळे गाळाची मृदा तयार झाली आहे.</a:t>
            </a:r>
          </a:p>
          <a:p>
            <a:pPr>
              <a:buFont typeface="Wingdings" pitchFamily="2" charset="2"/>
              <a:buChar char="Ø"/>
            </a:pPr>
            <a:r>
              <a:rPr lang="mr-IN" dirty="0" smtClean="0">
                <a:latin typeface="Kokila" pitchFamily="34" charset="0"/>
                <a:cs typeface="Kokila" pitchFamily="34" charset="0"/>
              </a:rPr>
              <a:t> प्रामुख्याने सतलज-गंगा-ब्रह्मपुत्रा नद्यांच्या मदानी प्रदेशात गाळाची मृदा आढळते. उत्तर भारतात पंजाब, हरियाणा, उत्तर प्रदेश, बिहार, आसाम  			राज्यात गाळाची मृदा आहे.</a:t>
            </a:r>
            <a:br>
              <a:rPr lang="mr-IN" dirty="0" smtClean="0">
                <a:latin typeface="Kokila" pitchFamily="34" charset="0"/>
                <a:cs typeface="Kokila" pitchFamily="34" charset="0"/>
              </a:rPr>
            </a:br>
            <a:r>
              <a:rPr lang="mr-IN" dirty="0" smtClean="0">
                <a:latin typeface="Kokila" pitchFamily="34" charset="0"/>
                <a:cs typeface="Kokila" pitchFamily="34" charset="0"/>
              </a:rPr>
              <a:t>    उत्तरेकडील मदानी प्रदेशात गाळाच्या संचयन काळानुसार त्याचे दोन उपप्रकार आहेत : जुनी गाळाची मृदा-भांगर, नवीन गाळाची मृदा-खादर</a:t>
            </a:r>
            <a:endParaRPr lang="en-US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6184" y="838202"/>
            <a:ext cx="10236214" cy="510539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mr-IN" b="1" dirty="0" smtClean="0">
                <a:latin typeface="Kokila" pitchFamily="34" charset="0"/>
                <a:cs typeface="Kokila" pitchFamily="34" charset="0"/>
              </a:rPr>
              <a:t>२. काळी मृदा/ रेगूर मृदा </a:t>
            </a:r>
            <a:r>
              <a:rPr lang="mr-IN" dirty="0" smtClean="0">
                <a:latin typeface="Kokila" pitchFamily="34" charset="0"/>
                <a:cs typeface="Kokila" pitchFamily="34" charset="0"/>
              </a:rPr>
              <a:t/>
            </a:r>
            <a:br>
              <a:rPr lang="mr-IN" dirty="0" smtClean="0">
                <a:latin typeface="Kokila" pitchFamily="34" charset="0"/>
                <a:cs typeface="Kokila" pitchFamily="34" charset="0"/>
              </a:rPr>
            </a:br>
            <a:r>
              <a:rPr lang="mr-IN" dirty="0" smtClean="0">
                <a:latin typeface="Kokila" pitchFamily="34" charset="0"/>
                <a:cs typeface="Kokila" pitchFamily="34" charset="0"/>
              </a:rPr>
              <a:t>    </a:t>
            </a:r>
            <a:r>
              <a:rPr lang="mr-IN" sz="3000" dirty="0" smtClean="0">
                <a:latin typeface="Kokila" pitchFamily="34" charset="0"/>
                <a:cs typeface="Kokila" pitchFamily="34" charset="0"/>
              </a:rPr>
              <a:t>दख्खनच्या पठारावर काळी मृदा आढळते. तिला रेगूर मृदा या नावानेही ओळखतात.</a:t>
            </a:r>
          </a:p>
          <a:p>
            <a:pPr>
              <a:buFont typeface="Wingdings" pitchFamily="2" charset="2"/>
              <a:buChar char="Ø"/>
            </a:pPr>
            <a:r>
              <a:rPr lang="mr-IN" sz="3000" dirty="0" smtClean="0">
                <a:latin typeface="Kokila" pitchFamily="34" charset="0"/>
                <a:cs typeface="Kokila" pitchFamily="34" charset="0"/>
              </a:rPr>
              <a:t> बेसॉल्ट व ग्रॅनाइट खडकांचे विदारण होऊन काळी मृदा तयार झाली आहे. महाराष्ट्रात काळी मृदा विस्तृत प्रमाणात आढळते.</a:t>
            </a:r>
          </a:p>
          <a:p>
            <a:pPr>
              <a:buFont typeface="Wingdings" pitchFamily="2" charset="2"/>
              <a:buChar char="Ø"/>
            </a:pPr>
            <a:r>
              <a:rPr lang="mr-IN" sz="3000" dirty="0" smtClean="0">
                <a:latin typeface="Kokila" pitchFamily="34" charset="0"/>
                <a:cs typeface="Kokila" pitchFamily="34" charset="0"/>
              </a:rPr>
              <a:t> कर्नाटकात उत्तरेकडे या मृदेचा रंग अधिक काळा होत जातो. आंध्र प्रदेशात गोदावरी व कृष्णा खोऱ्यात खोल काळी मृदा आढळते.</a:t>
            </a:r>
          </a:p>
          <a:p>
            <a:pPr>
              <a:buFont typeface="Wingdings" pitchFamily="2" charset="2"/>
              <a:buChar char="Ø"/>
            </a:pPr>
            <a:r>
              <a:rPr lang="mr-IN" sz="3000" dirty="0" smtClean="0">
                <a:latin typeface="Kokila" pitchFamily="34" charset="0"/>
                <a:cs typeface="Kokila" pitchFamily="34" charset="0"/>
              </a:rPr>
              <a:t> या मातीत लोह, अ‍ॅल्युमिनिअम व ह्यूमसचे प्रमाण जास्त असते. तसेच टिटॅनी फेरस मॅग्नेटाइट (मुख्यत: टिटॅनिअम) मुळे त्या मृदेला काळा रंग प्राप्त झालेला आहे. उन्हाळ्यात या जमिनींना भेगा पडतात. मोसमी काळात पावसाच्या पाण्याने या मृदा फुगतात.</a:t>
            </a:r>
            <a:endParaRPr lang="en-US" sz="3000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92" y="990600"/>
            <a:ext cx="10945654" cy="51355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mr-IN" dirty="0" smtClean="0">
                <a:latin typeface="Kokila" pitchFamily="34" charset="0"/>
                <a:cs typeface="Kokila" pitchFamily="34" charset="0"/>
              </a:rPr>
              <a:t>पिके </a:t>
            </a:r>
          </a:p>
          <a:p>
            <a:r>
              <a:rPr lang="mr-IN" dirty="0" smtClean="0">
                <a:latin typeface="Kokila" pitchFamily="34" charset="0"/>
                <a:cs typeface="Kokila" pitchFamily="34" charset="0"/>
              </a:rPr>
              <a:t>काळ्या मृदेतून खरीप व रब्बी पिकांचे उत्पादन घेतले जाते. कापूस, ऊस, तंबाखू यांसारख्या नगदी पिकांचे उत्पादन घेतले जाते, तृणधान्ये, तेलबिया, विविध प्रकारचा भाजीपाला, संत्री- मोसंबी- द्राक्षांसारखी फळे</a:t>
            </a:r>
            <a:br>
              <a:rPr lang="mr-IN" dirty="0" smtClean="0">
                <a:latin typeface="Kokila" pitchFamily="34" charset="0"/>
                <a:cs typeface="Kokila" pitchFamily="34" charset="0"/>
              </a:rPr>
            </a:br>
            <a:r>
              <a:rPr lang="mr-IN" dirty="0" smtClean="0">
                <a:latin typeface="Kokila" pitchFamily="34" charset="0"/>
                <a:cs typeface="Kokila" pitchFamily="34" charset="0"/>
              </a:rPr>
              <a:t>पिकवली जातात.</a:t>
            </a:r>
          </a:p>
          <a:p>
            <a:r>
              <a:rPr lang="mr-IN" dirty="0" smtClean="0">
                <a:latin typeface="Kokila" pitchFamily="34" charset="0"/>
                <a:cs typeface="Kokila" pitchFamily="34" charset="0"/>
              </a:rPr>
              <a:t> या जमिनीची ओलावा धरून ठेवण्याची क्षमता जास्त असल्याने कोरडवाहू शेतीसाठी ही जमीन आदर्श मानली जाते.</a:t>
            </a:r>
            <a:endParaRPr lang="en-US" dirty="0">
              <a:latin typeface="Kokila" pitchFamily="34" charset="0"/>
              <a:cs typeface="Kokil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3486" y="381000"/>
            <a:ext cx="10540260" cy="5715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n-US" sz="2800" b="1" dirty="0" smtClean="0">
              <a:latin typeface="Kokila" pitchFamily="34" charset="0"/>
              <a:cs typeface="Kokila" pitchFamily="34" charset="0"/>
            </a:endParaRPr>
          </a:p>
          <a:p>
            <a:pPr algn="ctr">
              <a:buNone/>
            </a:pPr>
            <a:endParaRPr lang="en-US" sz="2800" b="1" dirty="0" smtClean="0">
              <a:latin typeface="Kokila" pitchFamily="34" charset="0"/>
              <a:cs typeface="Kokila" pitchFamily="34" charset="0"/>
            </a:endParaRPr>
          </a:p>
          <a:p>
            <a:pPr algn="ctr">
              <a:buNone/>
            </a:pP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3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) जांभा मृदा 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राज्ये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: सह्य़ाद्रीच्या घाटमाथ्यावर, पूर्व घाट, राजमहल टेकडय़ांवर, केरळ, कर्नाटक तसेच महाराष्ट्रातील रत्नागिरी, सिंधुदुर्ग, कोल्हापूर या जिल्ह्य़ांमध्ये राधानगरी, आंध्रप्रदेशात मेडक, ओडिशात मयूरभंज येथे जांभा मृदा आढळते.</a:t>
            </a:r>
          </a:p>
          <a:p>
            <a:r>
              <a:rPr lang="mr-IN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प्रदेश: 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 उष्ण कटिबंधीय प्रदेशात आद्र हवामानात जांभा जमीन तयार होते.</a:t>
            </a:r>
          </a:p>
          <a:p>
            <a:pPr algn="ctr"/>
            <a:r>
              <a:rPr lang="mr-IN" sz="2800" dirty="0" smtClean="0">
                <a:latin typeface="Kokila" pitchFamily="34" charset="0"/>
                <a:cs typeface="Kokila" pitchFamily="34" charset="0"/>
              </a:rPr>
              <a:t> 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व्याख्या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: पावसाचे प्रमाण २०० सें.मी.पेक्षा जास्त असल्याने खडकाचे अपक्षरण होते. खडकामधील सिलिकांवर अपक्षयाची क्रिया होऊन लिचिंगची प्रक्रिया व त्यापासून आयर्न ऑक्साइड तयार होते. अशा तांबूस पिवळसर जमिनीस ‘</a:t>
            </a:r>
            <a:r>
              <a:rPr lang="mr-IN" sz="2800" b="1" dirty="0" smtClean="0">
                <a:latin typeface="Kokila" pitchFamily="34" charset="0"/>
                <a:cs typeface="Kokila" pitchFamily="34" charset="0"/>
              </a:rPr>
              <a:t>जांभा मृदा</a:t>
            </a:r>
            <a:r>
              <a:rPr lang="mr-IN" sz="2800" dirty="0" smtClean="0">
                <a:latin typeface="Kokila" pitchFamily="34" charset="0"/>
                <a:cs typeface="Kokila" pitchFamily="34" charset="0"/>
              </a:rPr>
              <a:t>’ असे म्हणतात.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835" y="1143001"/>
            <a:ext cx="10134865" cy="498316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>
              <a:latin typeface="Kokila" pitchFamily="34" charset="0"/>
              <a:cs typeface="Kokila" pitchFamily="34" charset="0"/>
            </a:endParaRPr>
          </a:p>
          <a:p>
            <a:endParaRPr lang="en-US" dirty="0" smtClean="0">
              <a:latin typeface="Kokila" pitchFamily="34" charset="0"/>
              <a:cs typeface="Kokila" pitchFamily="34" charset="0"/>
            </a:endParaRPr>
          </a:p>
          <a:p>
            <a:r>
              <a:rPr lang="mr-IN" dirty="0" smtClean="0">
                <a:latin typeface="Kokila" pitchFamily="34" charset="0"/>
                <a:cs typeface="Kokila" pitchFamily="34" charset="0"/>
              </a:rPr>
              <a:t>अ‍ॅल्युमिनिअम </a:t>
            </a:r>
            <a:r>
              <a:rPr lang="mr-IN" dirty="0" smtClean="0">
                <a:latin typeface="Kokila" pitchFamily="34" charset="0"/>
                <a:cs typeface="Kokila" pitchFamily="34" charset="0"/>
              </a:rPr>
              <a:t>ऑक्साइड व लोह ही द्रव्ये या मृदेत असतात. ही मृदा फारशी सुपीक असत नाही. परंतु खताला लगेचच आणि चांगला प्रतिसाद देते. </a:t>
            </a:r>
          </a:p>
          <a:p>
            <a:r>
              <a:rPr lang="mr-IN" dirty="0" smtClean="0">
                <a:latin typeface="Kokila" pitchFamily="34" charset="0"/>
                <a:cs typeface="Kokila" pitchFamily="34" charset="0"/>
              </a:rPr>
              <a:t>या मृदेतून नाचणी, भात, कडधान्ये, ऊस ही पिके तसेच आंबा, काजूसारखी फळझाडे चांगली वाढतात.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92" y="685801"/>
            <a:ext cx="10945654" cy="544036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5400" dirty="0" smtClean="0"/>
              <a:t>Thank you</a:t>
            </a:r>
            <a:endParaRPr lang="en-US" sz="5400" dirty="0"/>
          </a:p>
        </p:txBody>
      </p:sp>
      <p:sp>
        <p:nvSpPr>
          <p:cNvPr id="4" name="Right Arrow 3"/>
          <p:cNvSpPr/>
          <p:nvPr/>
        </p:nvSpPr>
        <p:spPr>
          <a:xfrm>
            <a:off x="7147719" y="3810000"/>
            <a:ext cx="2667000" cy="15514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178</Words>
  <Application>Microsoft Office PowerPoint</Application>
  <PresentationFormat>Custom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PROFESSIONAL</dc:creator>
  <cp:lastModifiedBy>PROFESSIONAL</cp:lastModifiedBy>
  <cp:revision>21</cp:revision>
  <dcterms:created xsi:type="dcterms:W3CDTF">2019-09-27T05:21:53Z</dcterms:created>
  <dcterms:modified xsi:type="dcterms:W3CDTF">2021-01-04T08:35:56Z</dcterms:modified>
</cp:coreProperties>
</file>