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r.vikaspedia.in/education/childrens-corner/93093e91c94d92f93693e93894d92494d930/93093e93794d91f94d93093593e92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cworld.com/1857-cha-uthav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 of Education for Knowledge, Science and Culture”</a:t>
            </a:r>
          </a:p>
          <a:p>
            <a:pPr algn="ctr"/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-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Shikshanmaharshi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Dr. 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Bapuji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Salunkhe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N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Shri</a:t>
            </a:r>
            <a:r>
              <a:rPr lang="en-IN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Swami 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Vivekanand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Shikshan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Sanstha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Kolhapur 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Sanchlit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Padmabhushan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Dr.Vasantraodada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Patil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Mahavidyalaya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IN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Tasgaon</a:t>
            </a:r>
            <a:endParaRPr lang="en-US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DEPARTMENT OF HISTORY</a:t>
            </a:r>
          </a:p>
          <a:p>
            <a:pPr algn="ctr"/>
            <a:r>
              <a:rPr lang="en-IN" sz="1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.Y. B.A.</a:t>
            </a:r>
          </a:p>
          <a:p>
            <a:pPr algn="ctr"/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IN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July 2019</a:t>
            </a:r>
          </a:p>
          <a:p>
            <a:pPr algn="ctr"/>
            <a:endParaRPr lang="en-IN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N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No. </a:t>
            </a:r>
          </a:p>
          <a:p>
            <a:pPr algn="ctr"/>
            <a:r>
              <a:rPr lang="en-IN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Maharashtra (</a:t>
            </a:r>
            <a:r>
              <a:rPr lang="en-IN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1900-1960)</a:t>
            </a:r>
          </a:p>
          <a:p>
            <a:pPr algn="ctr"/>
            <a:endParaRPr lang="en-I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</a:p>
          <a:p>
            <a:pPr algn="ctr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H.D. 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Nadaf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IN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Head,</a:t>
            </a:r>
          </a:p>
          <a:p>
            <a:pPr algn="ctr"/>
            <a:r>
              <a:rPr lang="en-IN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History</a:t>
            </a:r>
          </a:p>
          <a:p>
            <a:pPr algn="ctr"/>
            <a:r>
              <a:rPr lang="en-IN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2019-2020</a:t>
            </a:r>
            <a:endPara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399" y="457200"/>
            <a:ext cx="7924801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राष्ट्रवाद: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Kokila" pitchFamily="34" charset="0"/>
              <a:ea typeface="Calibri" pitchFamily="34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	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राष्ट्र आणि राष्ट्रभूमी यांना आदर्श मानून त्यांवर निष्ठा ठेवणारी आधुनिक राजकीय प्रणाली व त्यावर आधारलेला ध्येयवाद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.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एकोणिसाव्या शतकपासून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,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विशेषत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: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औद्योगिक क्रांतिनंतर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,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यूरोपच्या इतिहासाला दिशा देणारी एक प्रमुख प्रेरणा म्हणून राष्ट्रवादाचा निर्देश करता येईल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.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या काळात विज्ञानाच्या वाढीबरोबर जुनी मूल्ये समाजविघातक आहेत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,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असे दिसू लागले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,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म्हणून ती सोडून देणे अपरिहार्य ठरले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.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त्यांच्या जागी नवी मूल्ये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,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नव्या निष्ठा आल्या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.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त्यात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‘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राष्ट्रवाद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’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ही निष्ठा कार्यप्रवण करणारी प्रेरक ठरली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Kokila" pitchFamily="34" charset="0"/>
                <a:ea typeface="Calibri" pitchFamily="34" charset="0"/>
                <a:cs typeface="Kokila" pitchFamily="34" charset="0"/>
              </a:rPr>
              <a:t>. </a:t>
            </a:r>
          </a:p>
          <a:p>
            <a:r>
              <a:rPr lang="en-US" sz="2400" b="1" dirty="0" err="1" smtClean="0">
                <a:latin typeface="Kokila" pitchFamily="34" charset="0"/>
                <a:cs typeface="Kokila" pitchFamily="34" charset="0"/>
              </a:rPr>
              <a:t>राष्ट्रवाद</a:t>
            </a:r>
            <a:endParaRPr lang="en-US" sz="24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तत्त्वज्ञानात्मक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दृष्टिकोन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समाजशास्त्रीय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दृष्टिकोन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वसाहतवाद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आणि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राष्ट्रवाद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मार्क्सवाद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आणि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राष्ट्रवाद</a:t>
            </a:r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लेनिनने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राष्ट्रवादाचे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तीन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ऐतिहासिक</a:t>
            </a:r>
            <a:r>
              <a:rPr lang="en-GB" sz="2400" dirty="0" smtClean="0">
                <a:latin typeface="Kokila" pitchFamily="34" charset="0"/>
                <a:cs typeface="Kokila" pitchFamily="34" charset="0"/>
                <a:hlinkClick r:id="rId2"/>
              </a:rPr>
              <a:t> </a:t>
            </a:r>
            <a:r>
              <a:rPr lang="en-GB" sz="2400" dirty="0" err="1" smtClean="0">
                <a:latin typeface="Kokila" pitchFamily="34" charset="0"/>
                <a:cs typeface="Kokila" pitchFamily="34" charset="0"/>
                <a:hlinkClick r:id="rId2"/>
              </a:rPr>
              <a:t>कालखंड</a:t>
            </a:r>
            <a:endParaRPr lang="en-GB" sz="2400" dirty="0" smtClean="0">
              <a:latin typeface="Kokila" pitchFamily="34" charset="0"/>
              <a:cs typeface="Kokila" pitchFamily="34" charset="0"/>
            </a:endParaRPr>
          </a:p>
          <a:p>
            <a:endParaRPr lang="en-US" sz="2400" dirty="0" smtClean="0">
              <a:latin typeface="Kokila" pitchFamily="34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Kokila" pitchFamily="34" charset="0"/>
              <a:ea typeface="Calibri" pitchFamily="34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Kokila" pitchFamily="34" charset="0"/>
              <a:ea typeface="Calibri" pitchFamily="34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401" y="533401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राष्ट्रवादाच्या उदयाची करणे: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  <a:hlinkClick r:id="rId2"/>
              </a:rPr>
              <a:t>1857 </a:t>
            </a:r>
            <a:r>
              <a:rPr kumimoji="0" lang="mr-IN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  <a:hlinkClick r:id="rId2"/>
              </a:rPr>
              <a:t>चा राष्ट्रीय उठाव व त्याची कारणे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पाश्चात्य शिक्षणातून हिंदुस्थानात एका सुरक्षित वर्गाचा उदय झाला. या वर्गानेच पुढे आपल्या समाजाचे नेतृत्व केले.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विविध प्रांतात राहणारे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हिंदू मुसलमान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जैन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पारसी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इ. विविध धर्माचे लोक हे हिंदुस्थान देशाचे नागरिक आहेत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ही राष्ट्रवादी भावना हळूळळू तयार त्यातून पूढे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1885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साली राष्ट्रभाषा (कॉग्रेस) ही राजकीय संघटना स्थापन झाली.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 राजकीय संघटनेची महत्वाची कारणे पुढीलप्रमाणे सांगता येतील.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धर्मसुधारणेचा परिणाम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एकोणिसाव्या शतकात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ब्राम्हो समाज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आर्य समाज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प्रार्थना समाज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रामकृष्ण मिशन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थिऑसॉफिकल सोसायटी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इ. अनेक धर्मसंघटना हिंदुस्थानात तयारझाल्या त्याद्वारे राजा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राममोहन रॉय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स्वामी दयानंद सरस्वती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रामकृष्ण परमहंस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विवेकानंद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अ‍ॅनी बेझंट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यांसारख्या महान सुधारकांनी जी धार्मिक जागृती घडवून आणली त्यातून पुढे राजकीय जागृती घडून आली.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ज्या देशात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स्वामी विवेकानंदांसारखे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थोर विद्वान जन्मास येतात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 देशात धर्मप्रसारासाठी ख्रिस्ती मिशनरी पाठविणे म्हणजे शुध्द मूर्खपणा आहे असे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पाश्चात्य विचारवंत म्हणू लागले.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समाजसुधारकांनी केलेली जागृती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राजा राममोहन रॉय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स्वामी दयानंद स्वामी विवेकांनद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यांनी </a:t>
            </a:r>
            <a:r>
              <a:rPr kumimoji="0" lang="mr-IN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समाजात धर्म जागृतीबरोबरच समाज जागृतीही घडवून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आणली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समाजात समाजसुधारकांची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जी एक पिढी निर्माण झाली.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85800"/>
            <a:ext cx="8153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पाश्चात्य शिक्षणाचा प्रभाव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पाश्चात्य शिक्षण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हि इंग्रजांकडून हिंदी समाजाला मिळालेली फार मोठी देणगी होती.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त्यांची संस्कृती कला</a:t>
            </a:r>
            <a:r>
              <a:rPr lang="en-GB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विज्ञान</a:t>
            </a:r>
            <a:r>
              <a:rPr lang="en-GB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याचे हिंदी लोकांना ज्ञान होऊ लागले. अमेरिकन राज्यक्रांती</a:t>
            </a:r>
            <a:r>
              <a:rPr lang="en-GB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फ्रेंच राज्यक्रांती</a:t>
            </a:r>
            <a:r>
              <a:rPr lang="en-GB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इटलीचे व जर्मनीचे एकिकरण</a:t>
            </a:r>
            <a:r>
              <a:rPr lang="en-GB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 निमित्ताने तेथील जनतेत निर्माण झालेली राष्ट्रवादाची भावना त्यातून त्यांना मिळालेले स्वातंत्र्य या गोष्टीमुंळे आपल्या देशातसुध्दा अशी </a:t>
            </a:r>
            <a:endParaRPr lang="en-US" dirty="0" smtClean="0">
              <a:solidFill>
                <a:srgbClr val="0D0D0D"/>
              </a:solidFill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राष्ट्रनिर्मिती का होऊ नये. अशी भावना हिंदी जनतेत निर्माण झाली. त्यामुळे पुढे राष्ट्रसभा स्थापन झाली.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वृत्तपत्रांचे योगदान </a:t>
            </a:r>
            <a:r>
              <a:rPr lang="en-GB" b="1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हिदुस्थानात प्रथम इंग्रजांनी वृत्तपत्रे सुरु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केली. त्यात सरकारच्या धोरणाची फक्त स्तुती केलेली असे.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पण या इंग्रजांचे धोरण अन्यायकारक कसे आहे हे दाखवून देण्यासाठी पूढे हिंदी वृत्तपत्रे निघाली. सरकारविरुध्द असंतोष निर्माण करुन </a:t>
            </a:r>
            <a:endParaRPr lang="en-US" dirty="0" smtClean="0">
              <a:solidFill>
                <a:srgbClr val="0D0D0D"/>
              </a:solidFill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राष्ट्रवादाचा प्रसार करण्याचे महान कार्य हिंदी वृत्तपत्रानी केले.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साहित्यातून राष्ट्रीयत्व </a:t>
            </a:r>
            <a:r>
              <a:rPr lang="en-GB" b="1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महाराष्ट्रात लोकहितवादी विष्णुशास्त्री चिपळूणकर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अशा अनेक लेखकांनी मातृभाषा समृध्द केली.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मातृभाषेविषयीचा त्यांचा अभिमान समाजात राष्ट्रवादाच्या उदयास कारणीभूत झाला.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याचे एक उत्कृष्ट उदाहरण म्हणजे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बकिमचंद्राचे वंदे मातरम हे गीत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होय.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हे गीत काश्मीरपासून कन्याकूमारीपर्यत पसरलेल्या अफाट हिंदी समाजाचे राष्ट्रगीत बनले.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पुढे पुढे नुसते वंदे मातरम हा शब्द उच्चारणेही गुन्हा</a:t>
            </a:r>
            <a:r>
              <a:rPr lang="en-GB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ठरू लागला.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4572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हिंदुस्थानच्या प्राचीन संस्कृतीचे श्रेष्ठत्व </a:t>
            </a:r>
            <a:r>
              <a:rPr lang="en-GB" sz="2400" b="1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इंग्रजांनी हिंदुस्थानात साम्राज्य स्थापन केल्यांनतर पाश्चात्य संशोधकांनी येथील प्राचीन साहित्य व इतिहास यावर संशोधन केले.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 संशोधकांमध्ये</a:t>
            </a:r>
            <a:r>
              <a:rPr lang="en-GB" sz="2400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कोलब्रुक विल्सन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म्यूलर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मोनिअर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विल्यम्स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lang="en-GB" sz="2400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यांसारख्या लोकांचा समावेश होता.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हिंदुस्थानातील</a:t>
            </a:r>
            <a:r>
              <a:rPr lang="en-GB" sz="2400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डॉ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भांडारकर</a:t>
            </a:r>
            <a:r>
              <a:rPr lang="en-GB" sz="2400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यांसारख्या हिंदी लोकांनी हिंदी संस्कृतीचे श्रेष्ठत्व जनतेसमोर मांडले.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त्यामूळे सुशिक्षित हिंदी जनतेला आपल्या प्राचीन ठेव्यांचा अभिमान वाटू लागला.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इंग्रजी भाषेद्वारे राष्ट्रीय एकात्मता </a:t>
            </a:r>
            <a:r>
              <a:rPr lang="en-GB" sz="2400" b="1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इग्रजांनर जवळजवळ संपूर्ण हिंदुस्थानांत इंग्रजी भाषेतून शिक्षण देण्यास सुरुवात केली.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काश्मिरी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पंजाबी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गुजराती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बंगाली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मराठी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कानडी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मद्रासी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lang="en-GB" sz="2400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 सर्वानी भाषा भिन्न भिन्न होती ती एकमेकांस समजत नव्हती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पण इंग्रजी भाषेच्या शिक्षणामुळे हे लोक एकत्र येत तेव्हा ते इंग्रजीतून विचारविनिमय करीत.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त्यामुळे राष्ट्रवादाची झपाटयाने वाढ होऊन राष्ट्रीय एकात्मता वाढतच गेली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त्यातून राष्ट्रसभेची स्थापना होऊ शकली.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रेल्वे</a:t>
            </a:r>
            <a:r>
              <a:rPr lang="en-GB" sz="2400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b="1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तारायंत्रे व पोस्ट या सुधारणांचा परिणाम </a:t>
            </a:r>
            <a:r>
              <a:rPr lang="en-GB" sz="2400" b="1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रेल्वे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मोठे रस्ते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तारायंत्रे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पोस्ट</a:t>
            </a:r>
            <a:r>
              <a:rPr lang="en-GB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lang="en-GB" sz="2400" dirty="0" smtClean="0">
                <a:solidFill>
                  <a:srgbClr val="0D0D0D"/>
                </a:solidFill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या भौतिक सुधारणांमुळे हिंदुस्थानातील प्रमुख शहरे एकत्र जोडली गेली.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महाराष्ट्रातील व्यक्तीला मद्रासमध्ये व मद्रासमधील व्यक्तीला महाराष्ट्रात जाणे रेल्वेमुळे सहज शक्य झाले.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i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एका प्रांतातील लोक दुसर्‍या प्रांतात सहज जाऊ लागल्यामुळे त्यांच्यातील विचारविनिमय वाढला</a:t>
            </a: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त्यामुळे राष्ट्रवादाचा उदय होण्यास हातभार लागला.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रेल्वेने समाजातील सर्व जातिपंथाचे लोक एकत्र बसून प्रवास करु लागले त्यामुळे जातिपंथाची बंधने शिथिल होण्यास मदत झाली.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त्यातून राष्ट्रीय जागृती घडून आली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0"/>
            <a:ext cx="16552585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1857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च्या उठावानंतर हिंदुस्थानातिल संस्थानांना जिवदान दिले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परंतु ती संस्थाने अप्रत्यक्ष इंग्रजांच्याच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वर्चस्वाखाली होती.हिंदुस्थानत ही जी एकछत्री राजवट इंग्रजांनी स्थापन केली.त्याविषयी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पं. नेहरू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म्हणतात इंग्रजांनी स्थापन केलेल्या राजकीय ऐक्याने हिंदुस्थानात राजकीय जागृती व राष्ट्रीय ऐक्य यांचा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उदय घडवून आणला.केंद्राचे प्रांतावर पूर्ण नियंत्रण होते. सरकार एक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त्याचे लष्कर एक त्याची राज्यकारभार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पध्दती सर्वत्र सारखी या गोष्टीमुळे हिंदुस्थान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झपाटयाने एक होऊ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लागला.त्यातून अप्रत्यक्षणपणे राष्ट्रीय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एकात्मता वाढू लागली.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इंग्रजांनी केलेल्या आर्थिक शोषणाचे परिणाम 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इंग्रजाचे साम्राज्य हे व्यापारी साम्राज्य होते.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रेल्वेमार्ग बांधणे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बंदरे तयार करणे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रस्ते बांधणे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यांदवारे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हिंदुस्थानात मोठया प्रमाणावर इंग्रजी माल खपवून त्यांना हिंदी लोकांची अप्रत्यक्ष पिळवणूकच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करावयाची होती.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त्यामूळेच त्यांनी इंग्लडंमधून हिंदुस्थानात येणार्‍या मालावरील जकात माफ केली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इंग्लंडमध्ये औद्योगिकीकरण झाल्यामुळे यंत्रावर तयार होणारे कापड स्वस्तात विकूनही त्यांना विक्रमी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नफा होत असे. त्यामुळे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हिंदुस्थानातील उद्योगधंदे हळूहळू बंद पडून कारागीर बेकार झाले.खेडे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पूर्वी स्वयंपूर्ण होते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पण उद्योगधंदे बुडाल्यामुळे ही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स्वयंपूर्णता नष्ट झाली या अर्थिक शोषणाची जाणीव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सुशिक्षित वर्गास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होऊ लागली.सरकारच्या या अन्यायकारक धोरणाविरुघ्द नेत्यांनी आवाज उठवला.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 अधिकार्‍यांचे पगार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 भांडवलावरील व्याज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नफा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या रुपाने देशातून संपत्ती चा ओघ इंग्लंकडे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वाहू लागला थोडक्यात सर्वच बाजुंनी हिंदी लोकांचे आर्थिक शोषण चालले होते हिंदी जनतेची ही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दु:खे सरकारच्या कानावर 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घालण्यासाठी एखाद्या</a:t>
            </a:r>
            <a:r>
              <a:rPr lang="en-US" sz="2400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 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राष्ट्रीय व्यासपीठासी आवश्यकता होती.</a:t>
            </a:r>
            <a:endParaRPr kumimoji="0" lang="mr-I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3400" y="0"/>
            <a:ext cx="7467600" cy="656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इलर्बट </a:t>
            </a:r>
            <a:r>
              <a:rPr kumimoji="0" lang="mr-IN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बिलाद्वारे मार्गदर्शन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र्लॉड रिपनच्या काळात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सर सी. पी. इल्र्बट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हा कायदामंत्री होता त्याच्या काळापर्यत हिंदी न्यायाधिशांना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युरोपियन लोकांचे खटले चालविण्याची परवानगी नव्हती. हा अन्याय आहे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असेइल्र्बटला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वाटत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होते.कायद्यापुढे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सर्व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व्यक्ती समान असाव्यात असे त्याचे मत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होते.त्यामूळे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त्याने या कायद्यातील त्रुटी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दूर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करण्यासाठी एक विधेयक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मांडले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इंग्रजांनी या बिलास फार मोठा विरोध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केला.खूद्द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त्यांनी व्हाइसरॉयविरुध्द आंदोलन केले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त्यामुळे त्या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बिलात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पुन्हा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दुरुस्ती करण्यात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आली.या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निमित्ताने हिंदी जनतेत जागृती निर्माण झाली. आपणही आपले हक्क संघटित होऊन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सरकापासून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हिसकावून घेतले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पाहिजेत.हा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धडा हिंदी विचारवंतांनी या प्रकरणापासून घेतला. आपल्यावर होणारा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अत्याचार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सहन न करता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आपणही</a:t>
            </a:r>
            <a:r>
              <a:rPr lang="en-US" dirty="0" smtClean="0">
                <a:solidFill>
                  <a:srgbClr val="0D0D0D"/>
                </a:solidFill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राष्ट्रीय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स्वरुपाची संघटना अन्यायास वाचा फोडली पाहिजे अशी हिंदी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जनतेत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मानसिकता निर्माण झाली.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हिंदी सुशिक्षितांना पात्रतेनुसार नोकर्‍या देत नसत 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–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हिंदी जनतेस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धर्म वंश किंवा रंग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यावरून कारभारतील अधिकाराच्या जागा नाकारल्या जाणार नाहीत असे आश्र्वासन </a:t>
            </a:r>
            <a:endParaRPr lang="en-US" dirty="0" smtClean="0">
              <a:solidFill>
                <a:srgbClr val="0D0D0D"/>
              </a:solidFill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राणीच्या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जाहिरनाम्यात दिले होते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,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पण ते आश्र्वासन सरकारे पाळले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नाही.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झालेल्या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हिंदी तरुणांना बढती दिली जात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नव्हती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प्रसंगी उच्च जागा देण्यात आली तर अल्पकाळातच काही तरी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क्षुल्लक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कारण दाखवून संबंधित हिंदी अधिकार्‍यास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D0D0D"/>
              </a:solidFill>
              <a:effectLst/>
              <a:latin typeface="Kokila" pitchFamily="34" charset="0"/>
              <a:ea typeface="Times New Roman" pitchFamily="18" charset="0"/>
              <a:cs typeface="Kokil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नोकरीवरुन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कमी केले जात असे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.नोकरीस 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लागलेल्या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Times New Roman" pitchFamily="18" charset="0"/>
                <a:cs typeface="Kokila" pitchFamily="34" charset="0"/>
              </a:rPr>
              <a:t> </a:t>
            </a: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लोकांना क्षुल्लक कारणावरून नोकरीवरून काढून टाकले होते.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r-IN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Kokila" pitchFamily="34" charset="0"/>
                <a:ea typeface="Times New Roman" pitchFamily="18" charset="0"/>
                <a:cs typeface="Kokila" pitchFamily="34" charset="0"/>
              </a:rPr>
              <a:t>हा अन्याय सहन न करता सर्व हिंदी नेत्यांनी एकत्र येऊन लढा दिला पाहिजे असे अनेक नेत्यांना वाटत होते.</a:t>
            </a:r>
            <a:endParaRPr kumimoji="0" lang="mr-I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79034"/>
            <a:ext cx="3276600" cy="1078966"/>
          </a:xfrm>
          <a:prstGeom prst="rect">
            <a:avLst/>
          </a:prstGeom>
          <a:noFill/>
        </p:spPr>
      </p:pic>
      <p:pic>
        <p:nvPicPr>
          <p:cNvPr id="3" name="Picture 2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649556"/>
            <a:ext cx="2971800" cy="1208444"/>
          </a:xfrm>
          <a:prstGeom prst="rect">
            <a:avLst/>
          </a:prstGeom>
          <a:noFill/>
        </p:spPr>
      </p:pic>
      <p:pic>
        <p:nvPicPr>
          <p:cNvPr id="4" name="Picture 3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574029"/>
            <a:ext cx="2971800" cy="12839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21336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nstler Script" pitchFamily="66" charset="0"/>
              </a:rPr>
              <a:t>Thank You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unstler Script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101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windows</cp:lastModifiedBy>
  <cp:revision>5</cp:revision>
  <dcterms:created xsi:type="dcterms:W3CDTF">2006-08-16T00:00:00Z</dcterms:created>
  <dcterms:modified xsi:type="dcterms:W3CDTF">2019-11-15T05:02:32Z</dcterms:modified>
</cp:coreProperties>
</file>