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6" r:id="rId3"/>
    <p:sldId id="262" r:id="rId4"/>
    <p:sldId id="257" r:id="rId5"/>
    <p:sldId id="260" r:id="rId6"/>
    <p:sldId id="25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15-Nov-19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15-Nov-19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382000" cy="5663089"/>
          </a:xfrm>
          <a:prstGeom prst="rect">
            <a:avLst/>
          </a:prstGeom>
        </p:spPr>
        <p:txBody>
          <a:bodyPr wrap="square">
            <a:spAutoFit/>
          </a:bodyPr>
          <a:lstStyle/>
          <a:p>
            <a:pPr algn="ctr"/>
            <a:r>
              <a:rPr lang="en-US" sz="1600" dirty="0" smtClean="0">
                <a:solidFill>
                  <a:schemeClr val="accent2">
                    <a:lumMod val="50000"/>
                  </a:schemeClr>
                </a:solidFill>
              </a:rPr>
              <a:t>“</a:t>
            </a:r>
            <a:r>
              <a:rPr lang="en-US" sz="1600" dirty="0" smtClean="0">
                <a:solidFill>
                  <a:schemeClr val="accent2">
                    <a:lumMod val="50000"/>
                  </a:schemeClr>
                </a:solidFill>
                <a:effectLst>
                  <a:outerShdw blurRad="38100" dist="38100" dir="2700000" algn="tl">
                    <a:srgbClr val="000000">
                      <a:alpha val="43137"/>
                    </a:srgbClr>
                  </a:outerShdw>
                </a:effectLst>
              </a:rPr>
              <a:t>Dissemination of Education for Knowledge, Science and Culture”</a:t>
            </a:r>
          </a:p>
          <a:p>
            <a:pPr algn="ctr"/>
            <a:r>
              <a:rPr lang="en-US" sz="1600" dirty="0" smtClean="0">
                <a:solidFill>
                  <a:schemeClr val="accent2">
                    <a:lumMod val="50000"/>
                  </a:schemeClr>
                </a:solidFill>
                <a:effectLst>
                  <a:outerShdw blurRad="38100" dist="38100" dir="2700000" algn="tl">
                    <a:srgbClr val="000000">
                      <a:alpha val="43137"/>
                    </a:srgbClr>
                  </a:outerShdw>
                </a:effectLst>
              </a:rPr>
              <a:t>				-</a:t>
            </a:r>
            <a:r>
              <a:rPr lang="en-US" sz="1600" dirty="0" err="1" smtClean="0">
                <a:solidFill>
                  <a:schemeClr val="accent2">
                    <a:lumMod val="50000"/>
                  </a:schemeClr>
                </a:solidFill>
                <a:effectLst>
                  <a:outerShdw blurRad="38100" dist="38100" dir="2700000" algn="tl">
                    <a:srgbClr val="000000">
                      <a:alpha val="43137"/>
                    </a:srgbClr>
                  </a:outerShdw>
                </a:effectLst>
              </a:rPr>
              <a:t>Shikshanmaharshi</a:t>
            </a:r>
            <a:r>
              <a:rPr lang="en-US" sz="1600" dirty="0" smtClean="0">
                <a:solidFill>
                  <a:schemeClr val="accent2">
                    <a:lumMod val="50000"/>
                  </a:schemeClr>
                </a:solidFill>
                <a:effectLst>
                  <a:outerShdw blurRad="38100" dist="38100" dir="2700000" algn="tl">
                    <a:srgbClr val="000000">
                      <a:alpha val="43137"/>
                    </a:srgbClr>
                  </a:outerShdw>
                </a:effectLst>
              </a:rPr>
              <a:t> Dr. </a:t>
            </a:r>
            <a:r>
              <a:rPr lang="en-US" sz="1600" dirty="0" err="1" smtClean="0">
                <a:solidFill>
                  <a:schemeClr val="accent2">
                    <a:lumMod val="50000"/>
                  </a:schemeClr>
                </a:solidFill>
                <a:effectLst>
                  <a:outerShdw blurRad="38100" dist="38100" dir="2700000" algn="tl">
                    <a:srgbClr val="000000">
                      <a:alpha val="43137"/>
                    </a:srgbClr>
                  </a:outerShdw>
                </a:effectLst>
              </a:rPr>
              <a:t>Bapuji</a:t>
            </a:r>
            <a:r>
              <a:rPr lang="en-US" sz="1600" dirty="0" smtClean="0">
                <a:solidFill>
                  <a:schemeClr val="accent2">
                    <a:lumMod val="50000"/>
                  </a:schemeClr>
                </a:solidFill>
                <a:effectLst>
                  <a:outerShdw blurRad="38100" dist="38100" dir="2700000" algn="tl">
                    <a:srgbClr val="000000">
                      <a:alpha val="43137"/>
                    </a:srgbClr>
                  </a:outerShdw>
                </a:effectLst>
              </a:rPr>
              <a:t> </a:t>
            </a:r>
            <a:r>
              <a:rPr lang="en-US" sz="1600" dirty="0" err="1" smtClean="0">
                <a:solidFill>
                  <a:schemeClr val="accent2">
                    <a:lumMod val="50000"/>
                  </a:schemeClr>
                </a:solidFill>
                <a:effectLst>
                  <a:outerShdw blurRad="38100" dist="38100" dir="2700000" algn="tl">
                    <a:srgbClr val="000000">
                      <a:alpha val="43137"/>
                    </a:srgbClr>
                  </a:outerShdw>
                </a:effectLst>
              </a:rPr>
              <a:t>Salunkhe</a:t>
            </a:r>
            <a:endParaRPr lang="en-US" sz="1600" dirty="0" smtClean="0">
              <a:solidFill>
                <a:schemeClr val="accent2">
                  <a:lumMod val="50000"/>
                </a:schemeClr>
              </a:solidFill>
              <a:effectLst>
                <a:outerShdw blurRad="38100" dist="38100" dir="2700000" algn="tl">
                  <a:srgbClr val="000000">
                    <a:alpha val="43137"/>
                  </a:srgbClr>
                </a:outerShdw>
              </a:effectLst>
            </a:endParaRPr>
          </a:p>
          <a:p>
            <a:pPr algn="ctr"/>
            <a:r>
              <a:rPr lang="en-IN" sz="1600" dirty="0" err="1" smtClean="0">
                <a:solidFill>
                  <a:schemeClr val="accent2">
                    <a:lumMod val="50000"/>
                  </a:schemeClr>
                </a:solidFill>
                <a:effectLst>
                  <a:outerShdw blurRad="38100" dist="38100" dir="2700000" algn="tl">
                    <a:srgbClr val="000000">
                      <a:alpha val="43137"/>
                    </a:srgbClr>
                  </a:outerShdw>
                </a:effectLst>
              </a:rPr>
              <a:t>Shri</a:t>
            </a:r>
            <a:r>
              <a:rPr lang="en-IN" sz="1600" dirty="0" smtClean="0">
                <a:solidFill>
                  <a:schemeClr val="accent2">
                    <a:lumMod val="50000"/>
                  </a:schemeClr>
                </a:solidFill>
                <a:effectLst>
                  <a:outerShdw blurRad="38100" dist="38100" dir="2700000" algn="tl">
                    <a:srgbClr val="000000">
                      <a:alpha val="43137"/>
                    </a:srgbClr>
                  </a:outerShdw>
                </a:effectLst>
              </a:rPr>
              <a:t> </a:t>
            </a:r>
            <a:r>
              <a:rPr lang="en-US" sz="1600" dirty="0" smtClean="0">
                <a:solidFill>
                  <a:schemeClr val="accent2">
                    <a:lumMod val="50000"/>
                  </a:schemeClr>
                </a:solidFill>
                <a:effectLst>
                  <a:outerShdw blurRad="38100" dist="38100" dir="2700000" algn="tl">
                    <a:srgbClr val="000000">
                      <a:alpha val="43137"/>
                    </a:srgbClr>
                  </a:outerShdw>
                </a:effectLst>
              </a:rPr>
              <a:t>Swami </a:t>
            </a:r>
            <a:r>
              <a:rPr lang="en-US" sz="1600" dirty="0" err="1" smtClean="0">
                <a:solidFill>
                  <a:schemeClr val="accent2">
                    <a:lumMod val="50000"/>
                  </a:schemeClr>
                </a:solidFill>
                <a:effectLst>
                  <a:outerShdw blurRad="38100" dist="38100" dir="2700000" algn="tl">
                    <a:srgbClr val="000000">
                      <a:alpha val="43137"/>
                    </a:srgbClr>
                  </a:outerShdw>
                </a:effectLst>
              </a:rPr>
              <a:t>Vivekanand</a:t>
            </a:r>
            <a:r>
              <a:rPr lang="en-US" sz="1600" dirty="0" smtClean="0">
                <a:solidFill>
                  <a:schemeClr val="accent2">
                    <a:lumMod val="50000"/>
                  </a:schemeClr>
                </a:solidFill>
                <a:effectLst>
                  <a:outerShdw blurRad="38100" dist="38100" dir="2700000" algn="tl">
                    <a:srgbClr val="000000">
                      <a:alpha val="43137"/>
                    </a:srgbClr>
                  </a:outerShdw>
                </a:effectLst>
              </a:rPr>
              <a:t> </a:t>
            </a:r>
            <a:r>
              <a:rPr lang="en-US" sz="1600" dirty="0" err="1" smtClean="0">
                <a:solidFill>
                  <a:schemeClr val="accent2">
                    <a:lumMod val="50000"/>
                  </a:schemeClr>
                </a:solidFill>
                <a:effectLst>
                  <a:outerShdw blurRad="38100" dist="38100" dir="2700000" algn="tl">
                    <a:srgbClr val="000000">
                      <a:alpha val="43137"/>
                    </a:srgbClr>
                  </a:outerShdw>
                </a:effectLst>
              </a:rPr>
              <a:t>Shikshan</a:t>
            </a:r>
            <a:r>
              <a:rPr lang="en-US" sz="1600" dirty="0" smtClean="0">
                <a:solidFill>
                  <a:schemeClr val="accent2">
                    <a:lumMod val="50000"/>
                  </a:schemeClr>
                </a:solidFill>
                <a:effectLst>
                  <a:outerShdw blurRad="38100" dist="38100" dir="2700000" algn="tl">
                    <a:srgbClr val="000000">
                      <a:alpha val="43137"/>
                    </a:srgbClr>
                  </a:outerShdw>
                </a:effectLst>
              </a:rPr>
              <a:t> </a:t>
            </a:r>
            <a:r>
              <a:rPr lang="en-US" sz="1600" dirty="0" err="1" smtClean="0">
                <a:solidFill>
                  <a:schemeClr val="accent2">
                    <a:lumMod val="50000"/>
                  </a:schemeClr>
                </a:solidFill>
                <a:effectLst>
                  <a:outerShdw blurRad="38100" dist="38100" dir="2700000" algn="tl">
                    <a:srgbClr val="000000">
                      <a:alpha val="43137"/>
                    </a:srgbClr>
                  </a:outerShdw>
                </a:effectLst>
              </a:rPr>
              <a:t>Sanstha</a:t>
            </a:r>
            <a:r>
              <a:rPr lang="en-US" sz="1600" dirty="0" smtClean="0">
                <a:solidFill>
                  <a:schemeClr val="accent2">
                    <a:lumMod val="50000"/>
                  </a:schemeClr>
                </a:solidFill>
                <a:effectLst>
                  <a:outerShdw blurRad="38100" dist="38100" dir="2700000" algn="tl">
                    <a:srgbClr val="000000">
                      <a:alpha val="43137"/>
                    </a:srgbClr>
                  </a:outerShdw>
                </a:effectLst>
              </a:rPr>
              <a:t>, Kolhapur </a:t>
            </a:r>
            <a:r>
              <a:rPr lang="en-US" sz="1600" dirty="0" err="1" smtClean="0">
                <a:solidFill>
                  <a:schemeClr val="accent2">
                    <a:lumMod val="50000"/>
                  </a:schemeClr>
                </a:solidFill>
                <a:effectLst>
                  <a:outerShdw blurRad="38100" dist="38100" dir="2700000" algn="tl">
                    <a:srgbClr val="000000">
                      <a:alpha val="43137"/>
                    </a:srgbClr>
                  </a:outerShdw>
                </a:effectLst>
              </a:rPr>
              <a:t>Sanchlit</a:t>
            </a:r>
            <a:endParaRPr lang="en-US" sz="1600" dirty="0" smtClean="0">
              <a:solidFill>
                <a:schemeClr val="accent2">
                  <a:lumMod val="50000"/>
                </a:schemeClr>
              </a:solidFill>
              <a:effectLst>
                <a:outerShdw blurRad="38100" dist="38100" dir="2700000" algn="tl">
                  <a:srgbClr val="000000">
                    <a:alpha val="43137"/>
                  </a:srgbClr>
                </a:outerShdw>
              </a:effectLst>
            </a:endParaRPr>
          </a:p>
          <a:p>
            <a:pPr algn="ctr"/>
            <a:r>
              <a:rPr lang="en-IN" sz="2400" b="1" dirty="0" smtClean="0">
                <a:solidFill>
                  <a:srgbClr val="FF0000"/>
                </a:solidFill>
                <a:effectLst>
                  <a:outerShdw blurRad="38100" dist="38100" dir="2700000" algn="tl">
                    <a:srgbClr val="000000">
                      <a:alpha val="43137"/>
                    </a:srgbClr>
                  </a:outerShdw>
                </a:effectLst>
              </a:rPr>
              <a:t>	</a:t>
            </a:r>
            <a:r>
              <a:rPr lang="en-IN" sz="2400" b="1" dirty="0" err="1" smtClean="0">
                <a:solidFill>
                  <a:srgbClr val="FF0000"/>
                </a:solidFill>
                <a:effectLst>
                  <a:outerShdw blurRad="38100" dist="38100" dir="2700000" algn="tl">
                    <a:srgbClr val="000000">
                      <a:alpha val="43137"/>
                    </a:srgbClr>
                  </a:outerShdw>
                </a:effectLst>
              </a:rPr>
              <a:t>Padmabhushan</a:t>
            </a:r>
            <a:r>
              <a:rPr lang="en-IN" sz="2400" b="1" dirty="0" smtClean="0">
                <a:solidFill>
                  <a:srgbClr val="FF0000"/>
                </a:solidFill>
                <a:effectLst>
                  <a:outerShdw blurRad="38100" dist="38100" dir="2700000" algn="tl">
                    <a:srgbClr val="000000">
                      <a:alpha val="43137"/>
                    </a:srgbClr>
                  </a:outerShdw>
                </a:effectLst>
              </a:rPr>
              <a:t> </a:t>
            </a:r>
            <a:r>
              <a:rPr lang="en-IN" sz="2400" b="1" dirty="0" err="1" smtClean="0">
                <a:solidFill>
                  <a:srgbClr val="FF0000"/>
                </a:solidFill>
                <a:effectLst>
                  <a:outerShdw blurRad="38100" dist="38100" dir="2700000" algn="tl">
                    <a:srgbClr val="000000">
                      <a:alpha val="43137"/>
                    </a:srgbClr>
                  </a:outerShdw>
                </a:effectLst>
              </a:rPr>
              <a:t>Dr.Vasantraodada</a:t>
            </a:r>
            <a:r>
              <a:rPr lang="en-IN" sz="2400" b="1" dirty="0" smtClean="0">
                <a:solidFill>
                  <a:srgbClr val="FF0000"/>
                </a:solidFill>
                <a:effectLst>
                  <a:outerShdw blurRad="38100" dist="38100" dir="2700000" algn="tl">
                    <a:srgbClr val="000000">
                      <a:alpha val="43137"/>
                    </a:srgbClr>
                  </a:outerShdw>
                </a:effectLst>
              </a:rPr>
              <a:t> </a:t>
            </a:r>
            <a:r>
              <a:rPr lang="en-IN" sz="2400" b="1" dirty="0" err="1" smtClean="0">
                <a:solidFill>
                  <a:srgbClr val="FF0000"/>
                </a:solidFill>
                <a:effectLst>
                  <a:outerShdw blurRad="38100" dist="38100" dir="2700000" algn="tl">
                    <a:srgbClr val="000000">
                      <a:alpha val="43137"/>
                    </a:srgbClr>
                  </a:outerShdw>
                </a:effectLst>
              </a:rPr>
              <a:t>Patil</a:t>
            </a:r>
            <a:r>
              <a:rPr lang="en-IN" sz="2400" b="1" dirty="0" smtClean="0">
                <a:solidFill>
                  <a:srgbClr val="FF0000"/>
                </a:solidFill>
                <a:effectLst>
                  <a:outerShdw blurRad="38100" dist="38100" dir="2700000" algn="tl">
                    <a:srgbClr val="000000">
                      <a:alpha val="43137"/>
                    </a:srgbClr>
                  </a:outerShdw>
                </a:effectLst>
              </a:rPr>
              <a:t> </a:t>
            </a:r>
            <a:r>
              <a:rPr lang="en-IN" sz="2400" b="1" dirty="0" err="1" smtClean="0">
                <a:solidFill>
                  <a:srgbClr val="FF0000"/>
                </a:solidFill>
                <a:effectLst>
                  <a:outerShdw blurRad="38100" dist="38100" dir="2700000" algn="tl">
                    <a:srgbClr val="000000">
                      <a:alpha val="43137"/>
                    </a:srgbClr>
                  </a:outerShdw>
                </a:effectLst>
              </a:rPr>
              <a:t>Mahavidyalaya</a:t>
            </a:r>
            <a:r>
              <a:rPr lang="en-IN" sz="2400" b="1" dirty="0" smtClean="0">
                <a:solidFill>
                  <a:srgbClr val="FF0000"/>
                </a:solidFill>
                <a:effectLst>
                  <a:outerShdw blurRad="38100" dist="38100" dir="2700000" algn="tl">
                    <a:srgbClr val="000000">
                      <a:alpha val="43137"/>
                    </a:srgbClr>
                  </a:outerShdw>
                </a:effectLst>
              </a:rPr>
              <a:t>, </a:t>
            </a:r>
            <a:r>
              <a:rPr lang="en-IN" sz="2400" b="1" dirty="0" err="1" smtClean="0">
                <a:solidFill>
                  <a:srgbClr val="FF0000"/>
                </a:solidFill>
                <a:effectLst>
                  <a:outerShdw blurRad="38100" dist="38100" dir="2700000" algn="tl">
                    <a:srgbClr val="000000">
                      <a:alpha val="43137"/>
                    </a:srgbClr>
                  </a:outerShdw>
                </a:effectLst>
              </a:rPr>
              <a:t>Tasgaon</a:t>
            </a:r>
            <a:endParaRPr lang="en-US" sz="2400" dirty="0" smtClean="0">
              <a:solidFill>
                <a:srgbClr val="FF0000"/>
              </a:solidFill>
              <a:effectLst>
                <a:outerShdw blurRad="38100" dist="38100" dir="2700000" algn="tl">
                  <a:srgbClr val="000000">
                    <a:alpha val="43137"/>
                  </a:srgbClr>
                </a:outerShdw>
              </a:effectLst>
            </a:endParaRPr>
          </a:p>
          <a:p>
            <a:pPr algn="ctr"/>
            <a:r>
              <a:rPr lang="en-IN" b="1" dirty="0" smtClean="0">
                <a:effectLst>
                  <a:outerShdw blurRad="38100" dist="38100" dir="2700000" algn="tl">
                    <a:srgbClr val="000000">
                      <a:alpha val="43137"/>
                    </a:srgbClr>
                  </a:outerShdw>
                </a:effectLst>
              </a:rPr>
              <a:t>    </a:t>
            </a:r>
            <a:r>
              <a:rPr lang="en-IN" b="1" dirty="0" smtClean="0">
                <a:solidFill>
                  <a:srgbClr val="0070C0"/>
                </a:solidFill>
                <a:effectLst>
                  <a:outerShdw blurRad="38100" dist="38100" dir="2700000" algn="tl">
                    <a:srgbClr val="000000">
                      <a:alpha val="43137"/>
                    </a:srgbClr>
                  </a:outerShdw>
                </a:effectLst>
              </a:rPr>
              <a:t>DEPARTMENT OF HISTORY</a:t>
            </a:r>
          </a:p>
          <a:p>
            <a:pPr algn="ctr"/>
            <a:r>
              <a:rPr lang="en-IN" b="1" dirty="0" smtClean="0">
                <a:solidFill>
                  <a:srgbClr val="0070C0"/>
                </a:solidFill>
                <a:effectLst>
                  <a:outerShdw blurRad="38100" dist="38100" dir="2700000" algn="tl">
                    <a:srgbClr val="000000">
                      <a:alpha val="43137"/>
                    </a:srgbClr>
                  </a:outerShdw>
                </a:effectLst>
              </a:rPr>
              <a:t>T.Y. B.A.</a:t>
            </a:r>
          </a:p>
          <a:p>
            <a:pPr algn="ctr"/>
            <a:r>
              <a:rPr lang="en-IN" b="1" dirty="0" smtClean="0">
                <a:effectLst>
                  <a:outerShdw blurRad="38100" dist="38100" dir="2700000" algn="tl">
                    <a:srgbClr val="000000">
                      <a:alpha val="43137"/>
                    </a:srgbClr>
                  </a:outerShdw>
                </a:effectLst>
              </a:rPr>
              <a:t>8</a:t>
            </a:r>
            <a:r>
              <a:rPr lang="en-IN" b="1" baseline="30000" dirty="0" smtClean="0">
                <a:effectLst>
                  <a:outerShdw blurRad="38100" dist="38100" dir="2700000" algn="tl">
                    <a:srgbClr val="000000">
                      <a:alpha val="43137"/>
                    </a:srgbClr>
                  </a:outerShdw>
                </a:effectLst>
              </a:rPr>
              <a:t>th</a:t>
            </a:r>
            <a:r>
              <a:rPr lang="en-IN" b="1" dirty="0" smtClean="0">
                <a:effectLst>
                  <a:outerShdw blurRad="38100" dist="38100" dir="2700000" algn="tl">
                    <a:srgbClr val="000000">
                      <a:alpha val="43137"/>
                    </a:srgbClr>
                  </a:outerShdw>
                </a:effectLst>
              </a:rPr>
              <a:t>  July 2019</a:t>
            </a:r>
          </a:p>
          <a:p>
            <a:pPr algn="ctr"/>
            <a:endParaRPr lang="en-IN" b="1" dirty="0" smtClean="0">
              <a:effectLst>
                <a:outerShdw blurRad="38100" dist="38100" dir="2700000" algn="tl">
                  <a:srgbClr val="000000">
                    <a:alpha val="43137"/>
                  </a:srgbClr>
                </a:outerShdw>
              </a:effectLst>
            </a:endParaRPr>
          </a:p>
          <a:p>
            <a:pPr algn="ctr"/>
            <a:r>
              <a:rPr lang="en-IN" dirty="0" smtClean="0">
                <a:effectLst>
                  <a:outerShdw blurRad="38100" dist="38100" dir="2700000" algn="tl">
                    <a:srgbClr val="000000">
                      <a:alpha val="43137"/>
                    </a:srgbClr>
                  </a:outerShdw>
                </a:effectLst>
              </a:rPr>
              <a:t>Paper No. VIII</a:t>
            </a:r>
          </a:p>
          <a:p>
            <a:pPr algn="ctr"/>
            <a:r>
              <a:rPr lang="en-IN" sz="2000" b="1" dirty="0" smtClean="0">
                <a:solidFill>
                  <a:schemeClr val="tx2"/>
                </a:solidFill>
                <a:effectLst>
                  <a:outerShdw blurRad="38100" dist="38100" dir="2700000" algn="tl">
                    <a:srgbClr val="000000">
                      <a:alpha val="43137"/>
                    </a:srgbClr>
                  </a:outerShdw>
                </a:effectLst>
              </a:rPr>
              <a:t>Political History of Medieval India</a:t>
            </a:r>
          </a:p>
          <a:p>
            <a:pPr algn="ctr"/>
            <a:endParaRPr lang="en-IN" sz="2000" b="1" dirty="0" smtClean="0">
              <a:effectLst>
                <a:outerShdw blurRad="38100" dist="38100" dir="2700000" algn="tl">
                  <a:srgbClr val="000000">
                    <a:alpha val="43137"/>
                  </a:srgbClr>
                </a:outerShdw>
              </a:effectLst>
            </a:endParaRPr>
          </a:p>
          <a:p>
            <a:pPr algn="ctr"/>
            <a:r>
              <a:rPr lang="en-US" sz="2000" b="1" dirty="0" smtClean="0">
                <a:effectLst>
                  <a:outerShdw blurRad="38100" dist="38100" dir="2700000" algn="tl">
                    <a:srgbClr val="000000">
                      <a:alpha val="43137"/>
                    </a:srgbClr>
                  </a:outerShdw>
                </a:effectLst>
              </a:rPr>
              <a:t>By </a:t>
            </a:r>
          </a:p>
          <a:p>
            <a:pPr algn="ctr"/>
            <a:endParaRPr lang="en-US" sz="2000" b="1" dirty="0" smtClean="0">
              <a:effectLst>
                <a:outerShdw blurRad="38100" dist="38100" dir="2700000" algn="tl">
                  <a:srgbClr val="000000">
                    <a:alpha val="43137"/>
                  </a:srgbClr>
                </a:outerShdw>
              </a:effectLst>
            </a:endParaRPr>
          </a:p>
          <a:p>
            <a:pPr algn="ctr"/>
            <a:r>
              <a:rPr lang="en-US" sz="2000" b="1" dirty="0" smtClean="0">
                <a:solidFill>
                  <a:schemeClr val="accent3">
                    <a:lumMod val="50000"/>
                  </a:schemeClr>
                </a:solidFill>
                <a:effectLst>
                  <a:outerShdw blurRad="38100" dist="38100" dir="2700000" algn="tl">
                    <a:srgbClr val="000000">
                      <a:alpha val="43137"/>
                    </a:srgbClr>
                  </a:outerShdw>
                </a:effectLst>
              </a:rPr>
              <a:t>Dr. H.D. </a:t>
            </a:r>
            <a:r>
              <a:rPr lang="en-US" sz="2000" b="1" dirty="0" err="1" smtClean="0">
                <a:solidFill>
                  <a:schemeClr val="accent3">
                    <a:lumMod val="50000"/>
                  </a:schemeClr>
                </a:solidFill>
                <a:effectLst>
                  <a:outerShdw blurRad="38100" dist="38100" dir="2700000" algn="tl">
                    <a:srgbClr val="000000">
                      <a:alpha val="43137"/>
                    </a:srgbClr>
                  </a:outerShdw>
                </a:effectLst>
              </a:rPr>
              <a:t>Nadaf</a:t>
            </a:r>
            <a:endParaRPr lang="en-US" sz="2000" b="1" dirty="0" smtClean="0">
              <a:solidFill>
                <a:schemeClr val="accent3">
                  <a:lumMod val="50000"/>
                </a:schemeClr>
              </a:solidFill>
              <a:effectLst>
                <a:outerShdw blurRad="38100" dist="38100" dir="2700000" algn="tl">
                  <a:srgbClr val="000000">
                    <a:alpha val="43137"/>
                  </a:srgbClr>
                </a:outerShdw>
              </a:effectLst>
            </a:endParaRPr>
          </a:p>
          <a:p>
            <a:pPr algn="ctr"/>
            <a:r>
              <a:rPr lang="en-IN" sz="2000" dirty="0" smtClean="0">
                <a:solidFill>
                  <a:srgbClr val="C00000"/>
                </a:solidFill>
                <a:effectLst>
                  <a:outerShdw blurRad="38100" dist="38100" dir="2700000" algn="tl">
                    <a:srgbClr val="000000">
                      <a:alpha val="43137"/>
                    </a:srgbClr>
                  </a:outerShdw>
                </a:effectLst>
              </a:rPr>
              <a:t>Head,</a:t>
            </a:r>
          </a:p>
          <a:p>
            <a:pPr algn="ctr"/>
            <a:r>
              <a:rPr lang="en-IN" sz="2000" dirty="0" smtClean="0">
                <a:solidFill>
                  <a:srgbClr val="C00000"/>
                </a:solidFill>
                <a:effectLst>
                  <a:outerShdw blurRad="38100" dist="38100" dir="2700000" algn="tl">
                    <a:srgbClr val="000000">
                      <a:alpha val="43137"/>
                    </a:srgbClr>
                  </a:outerShdw>
                </a:effectLst>
              </a:rPr>
              <a:t>Department of History</a:t>
            </a:r>
          </a:p>
          <a:p>
            <a:pPr algn="ctr"/>
            <a:r>
              <a:rPr lang="en-IN" sz="1600" dirty="0" smtClean="0">
                <a:solidFill>
                  <a:srgbClr val="C00000"/>
                </a:solidFill>
                <a:effectLst>
                  <a:outerShdw blurRad="38100" dist="38100" dir="2700000" algn="tl">
                    <a:srgbClr val="000000">
                      <a:alpha val="43137"/>
                    </a:srgbClr>
                  </a:outerShdw>
                </a:effectLst>
              </a:rPr>
              <a:t>2019-2020</a:t>
            </a:r>
            <a:endParaRPr lang="en-US" sz="1600" dirty="0" smtClean="0">
              <a:solidFill>
                <a:srgbClr val="C00000"/>
              </a:solidFill>
              <a:effectLst>
                <a:outerShdw blurRad="38100" dist="38100" dir="2700000" algn="tl">
                  <a:srgbClr val="000000">
                    <a:alpha val="43137"/>
                  </a:srgbClr>
                </a:outerShdw>
              </a:effectLst>
            </a:endParaRPr>
          </a:p>
          <a:p>
            <a:pPr algn="ctr"/>
            <a:endParaRPr lang="en-IN" sz="2000" b="1" dirty="0" smtClean="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endParaRPr lang="en-US" dirty="0"/>
          </a:p>
        </p:txBody>
      </p:sp>
      <p:sp>
        <p:nvSpPr>
          <p:cNvPr id="4" name="Rectangle 3"/>
          <p:cNvSpPr/>
          <p:nvPr/>
        </p:nvSpPr>
        <p:spPr>
          <a:xfrm>
            <a:off x="1143000" y="304800"/>
            <a:ext cx="7239000" cy="6155531"/>
          </a:xfrm>
          <a:prstGeom prst="rect">
            <a:avLst/>
          </a:prstGeom>
        </p:spPr>
        <p:txBody>
          <a:bodyPr wrap="square">
            <a:spAutoFit/>
          </a:bodyPr>
          <a:lstStyle/>
          <a:p>
            <a:pPr algn="just">
              <a:buFont typeface="Arial" pitchFamily="34" charset="0"/>
              <a:buChar char="•"/>
            </a:pPr>
            <a:endParaRPr lang="en-US" b="1" dirty="0" smtClean="0">
              <a:latin typeface="Arial Black" pitchFamily="34" charset="0"/>
            </a:endParaRPr>
          </a:p>
          <a:p>
            <a:pPr algn="just">
              <a:buFont typeface="Arial" pitchFamily="34" charset="0"/>
              <a:buChar char="•"/>
            </a:pPr>
            <a:r>
              <a:rPr lang="en-US" b="1" dirty="0" err="1" smtClean="0">
                <a:latin typeface="Arial Black" pitchFamily="34" charset="0"/>
              </a:rPr>
              <a:t>Alauddin</a:t>
            </a:r>
            <a:r>
              <a:rPr lang="en-US" b="1" dirty="0" smtClean="0">
                <a:latin typeface="Arial Black" pitchFamily="34" charset="0"/>
              </a:rPr>
              <a:t> </a:t>
            </a:r>
            <a:r>
              <a:rPr lang="en-US" b="1" dirty="0" err="1" smtClean="0">
                <a:latin typeface="Arial Black" pitchFamily="34" charset="0"/>
              </a:rPr>
              <a:t>Khilji</a:t>
            </a:r>
            <a:r>
              <a:rPr lang="en-US" b="1" dirty="0" smtClean="0">
                <a:latin typeface="Arial Black" pitchFamily="34" charset="0"/>
              </a:rPr>
              <a:t>:</a:t>
            </a:r>
          </a:p>
          <a:p>
            <a:pPr algn="just">
              <a:buFont typeface="Arial" pitchFamily="34" charset="0"/>
              <a:buChar char="•"/>
            </a:pPr>
            <a:r>
              <a:rPr lang="en-US" sz="2000" dirty="0" err="1" smtClean="0"/>
              <a:t>Alauddin</a:t>
            </a:r>
            <a:r>
              <a:rPr lang="en-US" sz="2000" dirty="0" smtClean="0"/>
              <a:t> </a:t>
            </a:r>
            <a:r>
              <a:rPr lang="en-US" sz="2000" dirty="0" err="1" smtClean="0"/>
              <a:t>Khilji</a:t>
            </a:r>
            <a:r>
              <a:rPr lang="en-US" sz="2000" dirty="0" smtClean="0"/>
              <a:t>, who was the nephew and son-in-law of </a:t>
            </a:r>
            <a:r>
              <a:rPr lang="en-US" sz="2000" dirty="0" err="1" smtClean="0"/>
              <a:t>Jalal</a:t>
            </a:r>
            <a:r>
              <a:rPr lang="en-US" sz="2000" dirty="0" smtClean="0"/>
              <a:t>-</a:t>
            </a:r>
            <a:r>
              <a:rPr lang="en-US" sz="2000" dirty="0" err="1" smtClean="0"/>
              <a:t>ud</a:t>
            </a:r>
            <a:r>
              <a:rPr lang="en-US" sz="2000" dirty="0" smtClean="0"/>
              <a:t>-din was one of the most ambitious and powerful sultans of </a:t>
            </a:r>
            <a:r>
              <a:rPr lang="en-US" sz="2000" dirty="0" err="1" smtClean="0"/>
              <a:t>Khilji</a:t>
            </a:r>
            <a:r>
              <a:rPr lang="en-US" sz="2000" dirty="0" smtClean="0"/>
              <a:t> dynasty. He wanted to conquer the world (to become second Alexander). </a:t>
            </a:r>
          </a:p>
          <a:p>
            <a:pPr algn="just"/>
            <a:endParaRPr lang="en-US" sz="2000" dirty="0" smtClean="0"/>
          </a:p>
          <a:p>
            <a:pPr algn="just">
              <a:buFont typeface="Arial" pitchFamily="34" charset="0"/>
              <a:buChar char="•"/>
            </a:pPr>
            <a:r>
              <a:rPr lang="en-US" sz="2000" dirty="0" err="1" smtClean="0"/>
              <a:t>Alauddin</a:t>
            </a:r>
            <a:r>
              <a:rPr lang="en-US" sz="2000" dirty="0" smtClean="0"/>
              <a:t> </a:t>
            </a:r>
            <a:r>
              <a:rPr lang="en-US" sz="2000" dirty="0" err="1" smtClean="0"/>
              <a:t>Khilji</a:t>
            </a:r>
            <a:r>
              <a:rPr lang="en-US" sz="2000" dirty="0" smtClean="0"/>
              <a:t>, when became sultan, gave presents (of gold) to the citizens. At the same time, he also contended that he was a strong and powerful ruler and hence, he would deal severely with anyone who showed signs of disloyalty. </a:t>
            </a:r>
          </a:p>
          <a:p>
            <a:pPr algn="just">
              <a:buFont typeface="Arial" pitchFamily="34" charset="0"/>
              <a:buChar char="•"/>
            </a:pPr>
            <a:endParaRPr lang="en-US" sz="2000" dirty="0" smtClean="0"/>
          </a:p>
          <a:p>
            <a:pPr algn="just">
              <a:buFont typeface="Arial" pitchFamily="34" charset="0"/>
              <a:buChar char="•"/>
            </a:pPr>
            <a:r>
              <a:rPr lang="en-US" sz="2000" dirty="0" err="1" smtClean="0"/>
              <a:t>Alauddin</a:t>
            </a:r>
            <a:r>
              <a:rPr lang="en-US" sz="2000" dirty="0" smtClean="0"/>
              <a:t> </a:t>
            </a:r>
            <a:r>
              <a:rPr lang="en-US" sz="2000" dirty="0" err="1" smtClean="0"/>
              <a:t>Khilji</a:t>
            </a:r>
            <a:r>
              <a:rPr lang="en-US" sz="2000" dirty="0" smtClean="0"/>
              <a:t> raised the land taxes on the wealthier people of the </a:t>
            </a:r>
            <a:r>
              <a:rPr lang="en-US" sz="2000" dirty="0" err="1" smtClean="0"/>
              <a:t>Doab</a:t>
            </a:r>
            <a:r>
              <a:rPr lang="en-US" sz="2000" dirty="0" smtClean="0"/>
              <a:t> (the fertile area between the </a:t>
            </a:r>
            <a:r>
              <a:rPr lang="en-US" sz="2000" dirty="0" err="1" smtClean="0"/>
              <a:t>Ganga</a:t>
            </a:r>
            <a:r>
              <a:rPr lang="en-US" sz="2000" dirty="0" smtClean="0"/>
              <a:t> and Yamuna rivers). Further, he strictly monitored the revenue, which the nobles got from their land and hence, did not allow them to keep anything, which was not their due. The prices of goods were also closely controlled so that everyone could afford to pay the price demanded as well as no one could make a large profit. </a:t>
            </a:r>
          </a:p>
          <a:p>
            <a:pPr algn="just"/>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संबंधित इमेज"/>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windows\Desktop\Alauddin-Khilji-1.jpg"/>
          <p:cNvPicPr>
            <a:picLocks noChangeAspect="1" noChangeArrowheads="1"/>
          </p:cNvPicPr>
          <p:nvPr/>
        </p:nvPicPr>
        <p:blipFill>
          <a:blip r:embed="rId2"/>
          <a:srcRect/>
          <a:stretch>
            <a:fillRect/>
          </a:stretch>
        </p:blipFill>
        <p:spPr bwMode="auto">
          <a:xfrm>
            <a:off x="2057400" y="381000"/>
            <a:ext cx="4648200" cy="53859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09600"/>
            <a:ext cx="7391400" cy="5293757"/>
          </a:xfrm>
          <a:prstGeom prst="rect">
            <a:avLst/>
          </a:prstGeom>
        </p:spPr>
        <p:txBody>
          <a:bodyPr wrap="square">
            <a:spAutoFit/>
          </a:bodyPr>
          <a:lstStyle/>
          <a:p>
            <a:pPr algn="just">
              <a:buFont typeface="Arial" pitchFamily="34" charset="0"/>
              <a:buChar char="•"/>
            </a:pPr>
            <a:r>
              <a:rPr lang="en-US" sz="2000" dirty="0" smtClean="0"/>
              <a:t> </a:t>
            </a:r>
            <a:r>
              <a:rPr lang="en-US" sz="2000" dirty="0" err="1" smtClean="0"/>
              <a:t>Alauddin</a:t>
            </a:r>
            <a:r>
              <a:rPr lang="en-US" sz="2000" dirty="0" smtClean="0"/>
              <a:t> </a:t>
            </a:r>
            <a:r>
              <a:rPr lang="en-US" sz="2000" dirty="0" err="1" smtClean="0"/>
              <a:t>Khilji</a:t>
            </a:r>
            <a:r>
              <a:rPr lang="en-US" sz="2000" dirty="0" smtClean="0"/>
              <a:t> made a new policy i.e. he ordered a new assessment of the cultivated land and the revenue. First, the land under cultivation (of his kingdom) was measured. And the revenue of these lands was assessed on the basis of the measurement.</a:t>
            </a:r>
          </a:p>
          <a:p>
            <a:pPr algn="just"/>
            <a:r>
              <a:rPr lang="en-US" sz="2000" dirty="0" smtClean="0"/>
              <a:t> </a:t>
            </a:r>
          </a:p>
          <a:p>
            <a:pPr algn="just">
              <a:buFont typeface="Arial" pitchFamily="34" charset="0"/>
              <a:buChar char="•"/>
            </a:pPr>
            <a:r>
              <a:rPr lang="en-US" sz="2000" dirty="0" err="1" smtClean="0"/>
              <a:t>Alauddin</a:t>
            </a:r>
            <a:r>
              <a:rPr lang="en-US" sz="2000" dirty="0" smtClean="0"/>
              <a:t> </a:t>
            </a:r>
            <a:r>
              <a:rPr lang="en-US" sz="2000" dirty="0" err="1" smtClean="0"/>
              <a:t>Khilji</a:t>
            </a:r>
            <a:r>
              <a:rPr lang="en-US" sz="2000" dirty="0" smtClean="0"/>
              <a:t> campaigned against the kingdoms of Gujarat and </a:t>
            </a:r>
            <a:r>
              <a:rPr lang="en-US" sz="2000" dirty="0" err="1" smtClean="0"/>
              <a:t>Malwa</a:t>
            </a:r>
            <a:r>
              <a:rPr lang="en-US" sz="2000" dirty="0" smtClean="0"/>
              <a:t>. He tried to establish his control over Rajasthan by capturing the famous forts of </a:t>
            </a:r>
            <a:r>
              <a:rPr lang="en-US" sz="2000" dirty="0" err="1" smtClean="0"/>
              <a:t>Ranthambhor</a:t>
            </a:r>
            <a:r>
              <a:rPr lang="en-US" sz="2000" dirty="0" smtClean="0"/>
              <a:t> and </a:t>
            </a:r>
            <a:r>
              <a:rPr lang="en-US" sz="2000" dirty="0" err="1" smtClean="0"/>
              <a:t>Chittor</a:t>
            </a:r>
            <a:r>
              <a:rPr lang="en-US" sz="2000" dirty="0" smtClean="0"/>
              <a:t>.  </a:t>
            </a:r>
          </a:p>
          <a:p>
            <a:pPr algn="just">
              <a:buFont typeface="Arial" pitchFamily="34" charset="0"/>
              <a:buChar char="•"/>
            </a:pPr>
            <a:r>
              <a:rPr lang="en-US" sz="2000" dirty="0" smtClean="0"/>
              <a:t>Under the command of </a:t>
            </a:r>
            <a:r>
              <a:rPr lang="en-US" sz="2000" dirty="0" err="1" smtClean="0"/>
              <a:t>Malik</a:t>
            </a:r>
            <a:r>
              <a:rPr lang="en-US" sz="2000" dirty="0" smtClean="0"/>
              <a:t> </a:t>
            </a:r>
            <a:r>
              <a:rPr lang="en-US" sz="2000" dirty="0" err="1" smtClean="0"/>
              <a:t>Kafur</a:t>
            </a:r>
            <a:r>
              <a:rPr lang="en-US" sz="2000" dirty="0" smtClean="0"/>
              <a:t>, Ala-</a:t>
            </a:r>
            <a:r>
              <a:rPr lang="en-US" sz="2000" dirty="0" err="1" smtClean="0"/>
              <a:t>ud</a:t>
            </a:r>
            <a:r>
              <a:rPr lang="en-US" sz="2000" dirty="0" smtClean="0"/>
              <a:t>-din sent a large army towards the south with the intention to conquer the peninsula as well as obtain money and wealth. </a:t>
            </a:r>
          </a:p>
          <a:p>
            <a:pPr algn="just"/>
            <a:endParaRPr lang="en-US" sz="2000" dirty="0" smtClean="0"/>
          </a:p>
          <a:p>
            <a:pPr algn="just">
              <a:buFont typeface="Arial" pitchFamily="34" charset="0"/>
              <a:buChar char="•"/>
            </a:pPr>
            <a:r>
              <a:rPr lang="en-US" sz="2000" dirty="0" smtClean="0"/>
              <a:t> </a:t>
            </a:r>
            <a:r>
              <a:rPr lang="en-US" sz="2000" dirty="0" err="1" smtClean="0"/>
              <a:t>Malik</a:t>
            </a:r>
            <a:r>
              <a:rPr lang="en-US" sz="2000" dirty="0" smtClean="0"/>
              <a:t> </a:t>
            </a:r>
            <a:r>
              <a:rPr lang="en-US" sz="2000" dirty="0" err="1" smtClean="0"/>
              <a:t>Kafur</a:t>
            </a:r>
            <a:r>
              <a:rPr lang="en-US" sz="2000" dirty="0" smtClean="0"/>
              <a:t> plundered in all directions and collected a large amount of gold from the various kingdoms of the south, including the </a:t>
            </a:r>
            <a:r>
              <a:rPr lang="en-US" sz="2000" dirty="0" err="1" smtClean="0"/>
              <a:t>Yadavas</a:t>
            </a:r>
            <a:r>
              <a:rPr lang="en-US" sz="2000" dirty="0" smtClean="0"/>
              <a:t> (of </a:t>
            </a:r>
            <a:r>
              <a:rPr lang="en-US" sz="2000" dirty="0" err="1" smtClean="0"/>
              <a:t>Devagiri</a:t>
            </a:r>
            <a:r>
              <a:rPr lang="en-US" sz="2000" dirty="0" smtClean="0"/>
              <a:t>), the </a:t>
            </a:r>
            <a:r>
              <a:rPr lang="en-US" sz="2000" dirty="0" err="1" smtClean="0"/>
              <a:t>Kakatiyas</a:t>
            </a:r>
            <a:r>
              <a:rPr lang="en-US" sz="2000" dirty="0" smtClean="0"/>
              <a:t> (of Warangal), and the </a:t>
            </a:r>
            <a:r>
              <a:rPr lang="en-US" sz="2000" dirty="0" err="1" smtClean="0"/>
              <a:t>Hoyasalas</a:t>
            </a:r>
            <a:r>
              <a:rPr lang="en-US" sz="2000" dirty="0" smtClean="0"/>
              <a:t> (of </a:t>
            </a:r>
            <a:r>
              <a:rPr lang="en-US" sz="2000" dirty="0" err="1" smtClean="0"/>
              <a:t>Dvarasamudra</a:t>
            </a:r>
            <a:r>
              <a:rPr lang="en-US" sz="2000" dirty="0" smtClean="0"/>
              <a:t>). </a:t>
            </a:r>
          </a:p>
          <a:p>
            <a:pPr algn="just">
              <a:buFont typeface="Arial" pitchFamily="34" charset="0"/>
              <a:buChar cha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C:\Users\windows\Desktop\khilji-dynasty-map.jpg"/>
          <p:cNvPicPr>
            <a:picLocks noChangeAspect="1" noChangeArrowheads="1"/>
          </p:cNvPicPr>
          <p:nvPr/>
        </p:nvPicPr>
        <p:blipFill>
          <a:blip r:embed="rId2"/>
          <a:srcRect/>
          <a:stretch>
            <a:fillRect/>
          </a:stretch>
        </p:blipFill>
        <p:spPr bwMode="auto">
          <a:xfrm>
            <a:off x="1447800" y="533399"/>
            <a:ext cx="5791200" cy="57912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12845"/>
            <a:ext cx="7162800" cy="4401205"/>
          </a:xfrm>
          <a:prstGeom prst="rect">
            <a:avLst/>
          </a:prstGeom>
        </p:spPr>
        <p:txBody>
          <a:bodyPr wrap="square">
            <a:spAutoFit/>
          </a:bodyPr>
          <a:lstStyle/>
          <a:p>
            <a:pPr algn="just">
              <a:buFont typeface="Arial" pitchFamily="34" charset="0"/>
              <a:buChar char="•"/>
            </a:pPr>
            <a:r>
              <a:rPr lang="en-US" sz="2000" dirty="0" smtClean="0"/>
              <a:t>The defeated rulers were allowed to keep their throne provided they paid a tribute. </a:t>
            </a:r>
            <a:r>
              <a:rPr lang="en-US" sz="2000" dirty="0" err="1" smtClean="0"/>
              <a:t>Malik</a:t>
            </a:r>
            <a:r>
              <a:rPr lang="en-US" sz="2000" dirty="0" smtClean="0"/>
              <a:t> </a:t>
            </a:r>
            <a:r>
              <a:rPr lang="en-US" sz="2000" dirty="0" err="1" smtClean="0"/>
              <a:t>Kafur</a:t>
            </a:r>
            <a:r>
              <a:rPr lang="en-US" sz="2000" dirty="0" smtClean="0"/>
              <a:t> also conquered the city of Madurai. By the time, no north Indian ruler attempted to penetrate so far in the south India. </a:t>
            </a:r>
          </a:p>
          <a:p>
            <a:pPr algn="just">
              <a:buFont typeface="Arial" pitchFamily="34" charset="0"/>
              <a:buChar char="•"/>
            </a:pPr>
            <a:endParaRPr lang="en-US" sz="2000" dirty="0" smtClean="0"/>
          </a:p>
          <a:p>
            <a:pPr algn="just">
              <a:buFont typeface="Arial" pitchFamily="34" charset="0"/>
              <a:buChar char="•"/>
            </a:pPr>
            <a:r>
              <a:rPr lang="en-US" sz="2000" dirty="0" smtClean="0"/>
              <a:t> In 1,315, Aladdin </a:t>
            </a:r>
            <a:r>
              <a:rPr lang="en-US" sz="2000" dirty="0" err="1" smtClean="0"/>
              <a:t>Khilji</a:t>
            </a:r>
            <a:r>
              <a:rPr lang="en-US" sz="2000" dirty="0" smtClean="0"/>
              <a:t> died. After his death, there was a chaotic situation for the succession. Ambitious </a:t>
            </a:r>
            <a:r>
              <a:rPr lang="en-US" sz="2000" dirty="0" err="1" smtClean="0"/>
              <a:t>Malik</a:t>
            </a:r>
            <a:r>
              <a:rPr lang="en-US" sz="2000" dirty="0" smtClean="0"/>
              <a:t> </a:t>
            </a:r>
            <a:r>
              <a:rPr lang="en-US" sz="2000" dirty="0" err="1" smtClean="0"/>
              <a:t>Kafur</a:t>
            </a:r>
            <a:r>
              <a:rPr lang="en-US" sz="2000" dirty="0" smtClean="0"/>
              <a:t> made himself as sultan, but lacked support from Muslim </a:t>
            </a:r>
            <a:r>
              <a:rPr lang="en-US" sz="2000" dirty="0" err="1" smtClean="0"/>
              <a:t>amirs</a:t>
            </a:r>
            <a:r>
              <a:rPr lang="en-US" sz="2000" dirty="0" smtClean="0"/>
              <a:t> and hence, he was killed only after few months. </a:t>
            </a:r>
          </a:p>
          <a:p>
            <a:pPr algn="just"/>
            <a:endParaRPr lang="en-US" sz="2000" dirty="0" smtClean="0"/>
          </a:p>
          <a:p>
            <a:pPr algn="just">
              <a:buFont typeface="Arial" pitchFamily="34" charset="0"/>
              <a:buChar char="•"/>
            </a:pPr>
            <a:r>
              <a:rPr lang="en-US" sz="2000" dirty="0" smtClean="0"/>
              <a:t> By 1,320, three more </a:t>
            </a:r>
            <a:r>
              <a:rPr lang="en-US" sz="2000" dirty="0" err="1" smtClean="0"/>
              <a:t>Khilji</a:t>
            </a:r>
            <a:r>
              <a:rPr lang="en-US" sz="2000" dirty="0" smtClean="0"/>
              <a:t> successors assumed power, but no one sustained rather killed brutally. Likewise, a new dynasty namely </a:t>
            </a:r>
            <a:r>
              <a:rPr lang="en-US" sz="2000" dirty="0" err="1" smtClean="0"/>
              <a:t>Tughlaq</a:t>
            </a:r>
            <a:r>
              <a:rPr lang="en-US" sz="2000" dirty="0" smtClean="0"/>
              <a:t> was founded. Medieval Indian History 20 </a:t>
            </a:r>
            <a:r>
              <a:rPr lang="en-US" sz="2000" dirty="0" err="1" smtClean="0"/>
              <a:t>Tughlaq</a:t>
            </a:r>
            <a:r>
              <a:rPr lang="en-US" sz="2000" dirty="0" smtClean="0"/>
              <a:t> dynasty came after the </a:t>
            </a:r>
            <a:r>
              <a:rPr lang="en-US" sz="2000" dirty="0" err="1" smtClean="0"/>
              <a:t>Khilji</a:t>
            </a:r>
            <a:r>
              <a:rPr lang="en-US" sz="2000" dirty="0" smtClean="0"/>
              <a:t> dynasty and ruled from A.D. 1320 to 1413.</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200" y="2209800"/>
            <a:ext cx="4419600" cy="1862048"/>
          </a:xfrm>
          <a:prstGeom prst="rect">
            <a:avLst/>
          </a:prstGeom>
        </p:spPr>
        <p:txBody>
          <a:bodyPr wrap="square">
            <a:spAutoFit/>
          </a:bodyPr>
          <a:lstStyle/>
          <a:p>
            <a:r>
              <a:rPr lang="en-US" sz="7200" b="1" dirty="0" smtClean="0">
                <a:effectLst>
                  <a:outerShdw blurRad="38100" dist="38100" dir="2700000" algn="tl">
                    <a:srgbClr val="000000">
                      <a:alpha val="43137"/>
                    </a:srgbClr>
                  </a:outerShdw>
                </a:effectLst>
                <a:latin typeface="Edwardian Script ITC" pitchFamily="66" charset="0"/>
              </a:rPr>
              <a:t>Thank</a:t>
            </a:r>
            <a:r>
              <a:rPr lang="en-US" sz="11500" b="1" dirty="0" smtClean="0">
                <a:effectLst>
                  <a:outerShdw blurRad="38100" dist="38100" dir="2700000" algn="tl">
                    <a:srgbClr val="000000">
                      <a:alpha val="43137"/>
                    </a:srgbClr>
                  </a:outerShdw>
                </a:effectLst>
                <a:latin typeface="Edwardian Script ITC" pitchFamily="66" charset="0"/>
              </a:rPr>
              <a:t> </a:t>
            </a:r>
            <a:r>
              <a:rPr lang="en-US" sz="6600" b="1" dirty="0" smtClean="0">
                <a:effectLst>
                  <a:outerShdw blurRad="38100" dist="38100" dir="2700000" algn="tl">
                    <a:srgbClr val="000000">
                      <a:alpha val="43137"/>
                    </a:srgbClr>
                  </a:outerShdw>
                </a:effectLst>
                <a:latin typeface="Edwardian Script ITC" pitchFamily="66" charset="0"/>
              </a:rPr>
              <a:t>You</a:t>
            </a:r>
            <a:endParaRPr lang="en-US" sz="11500" b="1" dirty="0">
              <a:effectLst>
                <a:outerShdw blurRad="38100" dist="38100" dir="2700000" algn="tl">
                  <a:srgbClr val="000000">
                    <a:alpha val="43137"/>
                  </a:srgbClr>
                </a:outerShdw>
              </a:effectLst>
              <a:latin typeface="Edwardian Script ITC" pitchFamily="66" charset="0"/>
            </a:endParaRPr>
          </a:p>
        </p:txBody>
      </p:sp>
      <p:pic>
        <p:nvPicPr>
          <p:cNvPr id="4" name="Picture 2" descr="C:\Users\windows\Desktop\download.jpg"/>
          <p:cNvPicPr>
            <a:picLocks noChangeAspect="1" noChangeArrowheads="1"/>
          </p:cNvPicPr>
          <p:nvPr/>
        </p:nvPicPr>
        <p:blipFill>
          <a:blip r:embed="rId2"/>
          <a:srcRect/>
          <a:stretch>
            <a:fillRect/>
          </a:stretch>
        </p:blipFill>
        <p:spPr bwMode="auto">
          <a:xfrm>
            <a:off x="990600" y="5779034"/>
            <a:ext cx="3048000" cy="1078966"/>
          </a:xfrm>
          <a:prstGeom prst="rect">
            <a:avLst/>
          </a:prstGeom>
          <a:noFill/>
        </p:spPr>
      </p:pic>
      <p:pic>
        <p:nvPicPr>
          <p:cNvPr id="5" name="Picture 3" descr="C:\Users\windows\Desktop\download.jpg"/>
          <p:cNvPicPr>
            <a:picLocks noChangeAspect="1" noChangeArrowheads="1"/>
          </p:cNvPicPr>
          <p:nvPr/>
        </p:nvPicPr>
        <p:blipFill>
          <a:blip r:embed="rId2"/>
          <a:srcRect/>
          <a:stretch>
            <a:fillRect/>
          </a:stretch>
        </p:blipFill>
        <p:spPr bwMode="auto">
          <a:xfrm>
            <a:off x="3048000" y="5645746"/>
            <a:ext cx="2971800" cy="1208444"/>
          </a:xfrm>
          <a:prstGeom prst="rect">
            <a:avLst/>
          </a:prstGeom>
          <a:noFill/>
        </p:spPr>
      </p:pic>
      <p:pic>
        <p:nvPicPr>
          <p:cNvPr id="6" name="Picture 4" descr="C:\Users\windows\Desktop\download.jpg"/>
          <p:cNvPicPr>
            <a:picLocks noChangeAspect="1" noChangeArrowheads="1"/>
          </p:cNvPicPr>
          <p:nvPr/>
        </p:nvPicPr>
        <p:blipFill>
          <a:blip r:embed="rId2"/>
          <a:srcRect/>
          <a:stretch>
            <a:fillRect/>
          </a:stretch>
        </p:blipFill>
        <p:spPr bwMode="auto">
          <a:xfrm>
            <a:off x="5943600" y="5574029"/>
            <a:ext cx="2971800" cy="128397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TotalTime>
  <Words>476</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dc:creator>
  <cp:lastModifiedBy>windows</cp:lastModifiedBy>
  <cp:revision>10</cp:revision>
  <dcterms:created xsi:type="dcterms:W3CDTF">2006-08-16T00:00:00Z</dcterms:created>
  <dcterms:modified xsi:type="dcterms:W3CDTF">2019-11-15T04:57:05Z</dcterms:modified>
</cp:coreProperties>
</file>