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62" r:id="rId2"/>
    <p:sldId id="270" r:id="rId3"/>
    <p:sldId id="256" r:id="rId4"/>
    <p:sldId id="257" r:id="rId5"/>
    <p:sldId id="258" r:id="rId6"/>
    <p:sldId id="259" r:id="rId7"/>
    <p:sldId id="266" r:id="rId8"/>
    <p:sldId id="267" r:id="rId9"/>
    <p:sldId id="260" r:id="rId10"/>
    <p:sldId id="264" r:id="rId11"/>
    <p:sldId id="271" r:id="rId12"/>
    <p:sldId id="272" r:id="rId13"/>
    <p:sldId id="273" r:id="rId14"/>
    <p:sldId id="274" r:id="rId15"/>
    <p:sldId id="276" r:id="rId16"/>
    <p:sldId id="275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B2DDD-7936-4C11-BE5C-C98A400A1387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84D27-6FCC-4A66-BBB5-E32B5D9EA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84D27-6FCC-4A66-BBB5-E32B5D9EAF6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3ECAE-78F6-4BF2-8EA2-5E43E83720B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29851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6517-3B3E-46E9-BB03-24C102B35F56}" type="datetime1">
              <a:rPr lang="en-US" smtClean="0"/>
              <a:pPr/>
              <a:t>8/30/2021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0B11E3-9ABE-41E7-A924-FCB2AB24AD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74C8-810D-4B40-A9E0-8619C217EECA}" type="datetime1">
              <a:rPr lang="en-US" smtClean="0"/>
              <a:pPr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11E3-9ABE-41E7-A924-FCB2AB24A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20B11E3-9ABE-41E7-A924-FCB2AB24AD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B84B-94AC-4A56-9E43-1272721C2775}" type="datetime1">
              <a:rPr lang="en-US" smtClean="0"/>
              <a:pPr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6AB5-0927-47C7-8321-115F0DE37219}" type="datetime1">
              <a:rPr lang="en-US" smtClean="0"/>
              <a:pPr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20B11E3-9ABE-41E7-A924-FCB2AB24AD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BE45-6A5B-49DF-9E39-0625218A6D9C}" type="datetime1">
              <a:rPr lang="en-US" smtClean="0"/>
              <a:pPr/>
              <a:t>8/30/2021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0B11E3-9ABE-41E7-A924-FCB2AB24AD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C495FC-255D-447F-802E-7714FF63C213}" type="datetime1">
              <a:rPr lang="en-US" smtClean="0"/>
              <a:pPr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11E3-9ABE-41E7-A924-FCB2AB24AD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985C-D750-4CEC-9E7C-43EC24CF77EE}" type="datetime1">
              <a:rPr lang="en-US" smtClean="0"/>
              <a:pPr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20B11E3-9ABE-41E7-A924-FCB2AB24AD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B9F7-C15A-4E59-8481-4B5DCCF5346A}" type="datetime1">
              <a:rPr lang="en-US" smtClean="0"/>
              <a:pPr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20B11E3-9ABE-41E7-A924-FCB2AB24A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1AD6-3B3A-4A5D-AFA5-5DDA531A3888}" type="datetime1">
              <a:rPr lang="en-US" smtClean="0"/>
              <a:pPr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0B11E3-9ABE-41E7-A924-FCB2AB24A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0B11E3-9ABE-41E7-A924-FCB2AB24AD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7329-344F-4A5E-BF28-B9D3B315D423}" type="datetime1">
              <a:rPr lang="en-US" smtClean="0"/>
              <a:pPr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20B11E3-9ABE-41E7-A924-FCB2AB24AD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F9BB7E1-79E7-4AE6-991A-7F10900488AE}" type="datetime1">
              <a:rPr lang="en-US" smtClean="0"/>
              <a:pPr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AB7C49F-9BF1-470C-A909-2E4E1014650E}" type="datetime1">
              <a:rPr lang="en-US" smtClean="0"/>
              <a:pPr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0B11E3-9ABE-41E7-A924-FCB2AB24AD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800-0A28-4DD6-B71B-478A150982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76200"/>
            <a:ext cx="8686800" cy="1200329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ambria" pitchFamily="18" charset="0"/>
              </a:rPr>
              <a:t>B.Sc</a:t>
            </a:r>
            <a:r>
              <a:rPr lang="en-US" sz="3600" b="1" dirty="0">
                <a:solidFill>
                  <a:schemeClr val="bg1"/>
                </a:solidFill>
                <a:latin typeface="Cambria" pitchFamily="18" charset="0"/>
              </a:rPr>
              <a:t>. Part – </a:t>
            </a:r>
            <a:r>
              <a:rPr lang="en-US" sz="3600" b="1" dirty="0" smtClean="0">
                <a:solidFill>
                  <a:schemeClr val="bg1"/>
                </a:solidFill>
                <a:latin typeface="Cambria" pitchFamily="18" charset="0"/>
              </a:rPr>
              <a:t>III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ambria" pitchFamily="18" charset="0"/>
              </a:rPr>
              <a:t>Year: 2020-21</a:t>
            </a:r>
            <a:endParaRPr lang="en-US" sz="36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3400" y="48768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Miss.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</a:rPr>
              <a:t>Ankita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 S. Yadav </a:t>
            </a:r>
          </a:p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Department of Physics</a:t>
            </a:r>
          </a:p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P.D.V.P. College, Tasgaon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286000"/>
            <a:ext cx="7977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ambria" pitchFamily="18" charset="0"/>
              </a:rPr>
              <a:t>Classical Mechanics &amp; Classical Electrodynamics </a:t>
            </a:r>
          </a:p>
          <a:p>
            <a:pPr algn="ctr"/>
            <a:r>
              <a:rPr lang="en-US" sz="4000" b="1" dirty="0" smtClean="0">
                <a:latin typeface="Cambria" pitchFamily="18" charset="0"/>
              </a:rPr>
              <a:t> (Paper: XI)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72264" y="63819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11E3-9ABE-41E7-A924-FCB2AB24AD1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" y="1543050"/>
            <a:ext cx="7915275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Constraints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11E3-9ABE-41E7-A924-FCB2AB24AD1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9144000" cy="517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limitations or geometrical restrictions on the motion of particle or system of particles are known as constraints.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Constraints may be classified in the ways given below : 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First stage:</a:t>
            </a:r>
          </a:p>
          <a:p>
            <a:pPr marL="457200" indent="-457200">
              <a:buClr>
                <a:srgbClr val="FF0000"/>
              </a:buClr>
              <a:buSzPct val="94000"/>
              <a:buAutoNum type="alphaLcParenR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Scleronomic </a:t>
            </a:r>
          </a:p>
          <a:p>
            <a:pPr marL="457200" indent="-457200">
              <a:buClr>
                <a:srgbClr val="FF0000"/>
              </a:buClr>
              <a:buSzPct val="94000"/>
              <a:buAutoNum type="alphaLcParenR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Rheonomic </a:t>
            </a:r>
          </a:p>
          <a:p>
            <a:pPr marL="457200" indent="-457200">
              <a:buClr>
                <a:srgbClr val="FF0000"/>
              </a:buClr>
              <a:buSzPct val="9400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Second stage:</a:t>
            </a:r>
          </a:p>
          <a:p>
            <a:pPr marL="457200" indent="-457200">
              <a:buClr>
                <a:srgbClr val="FF0000"/>
              </a:buClr>
              <a:buSzPct val="94000"/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Holonomic</a:t>
            </a:r>
          </a:p>
          <a:p>
            <a:pPr marL="457200" indent="-457200">
              <a:buClr>
                <a:srgbClr val="FF0000"/>
              </a:buClr>
              <a:buSzPct val="94000"/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Non- Holonomic</a:t>
            </a:r>
          </a:p>
          <a:p>
            <a:pPr marL="457200" indent="-457200">
              <a:buClr>
                <a:srgbClr val="FF0000"/>
              </a:buClr>
              <a:buSzPct val="9400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Third  stage:</a:t>
            </a:r>
          </a:p>
          <a:p>
            <a:pPr marL="457200" indent="-457200">
              <a:buClr>
                <a:srgbClr val="FF0000"/>
              </a:buClr>
              <a:buSzPct val="94000"/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Conservative</a:t>
            </a:r>
          </a:p>
          <a:p>
            <a:pPr marL="457200" indent="-457200">
              <a:buClr>
                <a:srgbClr val="FF0000"/>
              </a:buClr>
              <a:buSzPct val="94000"/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Dissipative</a:t>
            </a:r>
          </a:p>
          <a:p>
            <a:pPr marL="457200" indent="-457200">
              <a:buClr>
                <a:srgbClr val="FF0000"/>
              </a:buClr>
              <a:buSzPct val="9400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rgbClr val="FF0000"/>
              </a:buClr>
              <a:buSzPct val="94000"/>
              <a:buAutoNum type="alphaLcParenR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11E3-9ABE-41E7-A924-FCB2AB24AD1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685800"/>
            <a:ext cx="8275320" cy="5715000"/>
          </a:xfrm>
        </p:spPr>
        <p:txBody>
          <a:bodyPr/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force of i</a:t>
            </a:r>
            <a:r>
              <a:rPr lang="en-US" sz="2800" baseline="4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particle is,</a:t>
            </a:r>
          </a:p>
          <a:p>
            <a:pPr>
              <a:buNone/>
            </a:pPr>
            <a:r>
              <a:rPr lang="en-US" dirty="0" smtClean="0"/>
              <a:t>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Newton’s second law of i</a:t>
            </a:r>
            <a:r>
              <a:rPr lang="en-US" sz="2800" baseline="4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particle,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799" y="2590800"/>
            <a:ext cx="2575389" cy="12192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4876799"/>
            <a:ext cx="3124200" cy="1154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A09A-F6C0-4F21-9FAC-A3AE34BFCC9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42844" y="142852"/>
            <a:ext cx="8503920" cy="4572000"/>
          </a:xfrm>
        </p:spPr>
        <p:txBody>
          <a:bodyPr/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Degrees of Freedom</a:t>
            </a:r>
            <a:endParaRPr lang="en-US" dirty="0"/>
          </a:p>
        </p:txBody>
      </p:sp>
      <p:pic>
        <p:nvPicPr>
          <p:cNvPr id="1026" name="Picture 2" descr="PPT - Degrees of Freedom PowerPoint Presentation, free download - ID:32858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78" y="607199"/>
            <a:ext cx="5000660" cy="3750495"/>
          </a:xfrm>
          <a:prstGeom prst="rect">
            <a:avLst/>
          </a:prstGeom>
          <a:noFill/>
        </p:spPr>
      </p:pic>
      <p:sp>
        <p:nvSpPr>
          <p:cNvPr id="1028" name="AutoShape 4" descr="e-book Many Degrees of Freedom in Particle Theo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e-book Many Degrees of Freedom in Particle Theo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e-book Many Degrees of Freedom in Particle Theo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e-book Many Degrees of Freedom in Particle Theo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786058"/>
            <a:ext cx="471792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A09A-F6C0-4F21-9FAC-A3AE34BFCC9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720" y="357166"/>
            <a:ext cx="80010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endParaRPr lang="en-US" sz="3200" b="1" i="1" dirty="0" smtClean="0">
              <a:solidFill>
                <a:srgbClr val="C00000"/>
              </a:solidFill>
            </a:endParaRP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en-US" sz="3200" b="1" i="1" dirty="0" smtClean="0">
                <a:solidFill>
                  <a:srgbClr val="C00000"/>
                </a:solidFill>
              </a:rPr>
              <a:t>Generalised Coordinates  </a:t>
            </a:r>
          </a:p>
          <a:p>
            <a:endParaRPr lang="en-US" sz="3200" b="1" i="1" dirty="0" smtClean="0">
              <a:solidFill>
                <a:srgbClr val="C00000"/>
              </a:solidFill>
            </a:endParaRPr>
          </a:p>
          <a:p>
            <a:endParaRPr lang="en-US" sz="3200" b="1" i="1" dirty="0" smtClean="0">
              <a:solidFill>
                <a:srgbClr val="C00000"/>
              </a:solidFill>
            </a:endParaRPr>
          </a:p>
          <a:p>
            <a:endParaRPr lang="en-US" sz="3200" b="1" i="1" dirty="0" smtClean="0">
              <a:solidFill>
                <a:srgbClr val="C00000"/>
              </a:solidFill>
            </a:endParaRPr>
          </a:p>
          <a:p>
            <a:endParaRPr lang="en-US" sz="3200" b="1" i="1" dirty="0" smtClean="0">
              <a:solidFill>
                <a:srgbClr val="C00000"/>
              </a:solidFill>
            </a:endParaRPr>
          </a:p>
          <a:p>
            <a:endParaRPr lang="en-US" sz="3200" b="1" i="1" dirty="0" smtClean="0">
              <a:solidFill>
                <a:srgbClr val="C00000"/>
              </a:solidFill>
            </a:endParaRPr>
          </a:p>
          <a:p>
            <a:endParaRPr lang="en-US" sz="3200" b="1" i="1" dirty="0" smtClean="0">
              <a:solidFill>
                <a:srgbClr val="C00000"/>
              </a:solidFill>
            </a:endParaRPr>
          </a:p>
          <a:p>
            <a:endParaRPr lang="en-US" sz="3200" b="1" i="1" dirty="0" smtClean="0">
              <a:solidFill>
                <a:srgbClr val="C00000"/>
              </a:solidFill>
            </a:endParaRPr>
          </a:p>
          <a:p>
            <a:endParaRPr lang="en-US" sz="3200" b="1" i="1" dirty="0" smtClean="0">
              <a:solidFill>
                <a:srgbClr val="C00000"/>
              </a:solidFill>
            </a:endParaRPr>
          </a:p>
          <a:p>
            <a:endParaRPr lang="en-US" sz="3200" b="1" i="1" dirty="0" smtClean="0">
              <a:solidFill>
                <a:srgbClr val="C00000"/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071678"/>
            <a:ext cx="5433813" cy="501651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81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928934"/>
            <a:ext cx="4359275" cy="350838"/>
          </a:xfrm>
          <a:prstGeom prst="rect">
            <a:avLst/>
          </a:prstGeom>
          <a:noFill/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500570"/>
            <a:ext cx="84138" cy="350837"/>
          </a:xfrm>
          <a:prstGeom prst="rect">
            <a:avLst/>
          </a:prstGeom>
          <a:noFill/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572008"/>
            <a:ext cx="84138" cy="350838"/>
          </a:xfrm>
          <a:prstGeom prst="rect">
            <a:avLst/>
          </a:prstGeom>
          <a:noFill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500438"/>
            <a:ext cx="2019300" cy="350837"/>
          </a:xfrm>
          <a:prstGeom prst="rect">
            <a:avLst/>
          </a:prstGeom>
          <a:noFill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071942"/>
            <a:ext cx="2019300" cy="350838"/>
          </a:xfrm>
          <a:prstGeom prst="rect">
            <a:avLst/>
          </a:prstGeom>
          <a:noFill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5072074"/>
            <a:ext cx="4419600" cy="350837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8080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1616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24241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3232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40401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  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4848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6464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A09A-F6C0-4F21-9FAC-A3AE34BFCC9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714356"/>
            <a:ext cx="5522440" cy="493714"/>
          </a:xfrm>
          <a:prstGeom prst="rect">
            <a:avLst/>
          </a:prstGeom>
          <a:noFill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571612"/>
            <a:ext cx="2019300" cy="350838"/>
          </a:xfrm>
          <a:prstGeom prst="rect">
            <a:avLst/>
          </a:prstGeom>
          <a:noFill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66816" y="2786058"/>
            <a:ext cx="2019300" cy="350837"/>
          </a:xfrm>
          <a:prstGeom prst="rect">
            <a:avLst/>
          </a:prstGeom>
          <a:noFill/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8080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616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24241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3232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  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4848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214554"/>
            <a:ext cx="2019300" cy="350837"/>
          </a:xfrm>
          <a:prstGeom prst="rect">
            <a:avLst/>
          </a:prstGeom>
          <a:noFill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357562"/>
            <a:ext cx="2019300" cy="350837"/>
          </a:xfrm>
          <a:prstGeom prst="rect">
            <a:avLst/>
          </a:prstGeom>
          <a:noFill/>
        </p:spPr>
      </p:pic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20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14345" y="3949802"/>
            <a:ext cx="9215501" cy="6158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A09A-F6C0-4F21-9FAC-A3AE34BFCC98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0482" name="Picture 2" descr="De Alembert's Principle and Generalized Force, a technical discourse 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3" y="142852"/>
            <a:ext cx="4662409" cy="3500462"/>
          </a:xfrm>
          <a:prstGeom prst="rect">
            <a:avLst/>
          </a:prstGeom>
          <a:noFill/>
        </p:spPr>
      </p:pic>
      <p:pic>
        <p:nvPicPr>
          <p:cNvPr id="20484" name="Picture 4" descr="Sect. 1.3: Constraints Discussion up to now  All mechanics is reduced to  solving a set of simultaneous, coupled, 2 nd order differential eqtns  which. - ppt downlo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781585"/>
            <a:ext cx="4357718" cy="3763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A09A-F6C0-4F21-9FAC-A3AE34BFCC9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-357222" y="642918"/>
            <a:ext cx="9644130" cy="46434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8800" dirty="0" smtClean="0"/>
          </a:p>
          <a:p>
            <a:pPr>
              <a:buNone/>
            </a:pPr>
            <a:endParaRPr lang="en-US" sz="8800" dirty="0" smtClean="0"/>
          </a:p>
          <a:p>
            <a:pPr>
              <a:buNone/>
            </a:pPr>
            <a:r>
              <a:rPr lang="en-US" sz="1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en-US" sz="1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You...</a:t>
            </a:r>
            <a:endParaRPr lang="en-US" sz="1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mbria" pitchFamily="18" charset="0"/>
              </a:rPr>
              <a:pPr/>
              <a:t>2</a:t>
            </a:fld>
            <a:endParaRPr lang="en-US"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52400"/>
            <a:ext cx="8534400" cy="129266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Shivaji University, 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Kolhapur: 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CBCS Syllabus  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Chemistry  </a:t>
            </a:r>
          </a:p>
          <a:p>
            <a:pPr algn="ctr"/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B.Sc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Part 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–III  Semester  (V and VI)</a:t>
            </a:r>
          </a:p>
          <a:p>
            <a:pPr algn="ctr"/>
            <a:r>
              <a:rPr lang="en-US" sz="2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Nature of Syllabus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1600200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00CC"/>
                </a:solidFill>
                <a:latin typeface="Cambria" pitchFamily="18" charset="0"/>
              </a:rPr>
              <a:t>Semester V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Paper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XI   : Mathematical Physics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Paper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X     : Quantum Mechanics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Paper – XI   : Classical Mechanics &amp; Classical Electrodynamics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Paper – XII : Digital and Analog circuits and Instrumentation</a:t>
            </a:r>
          </a:p>
          <a:p>
            <a:pPr marL="285750" indent="-285750" algn="ctr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00CC"/>
                </a:solidFill>
                <a:latin typeface="Cambria" pitchFamily="18" charset="0"/>
              </a:rPr>
              <a:t>Semester VI </a:t>
            </a:r>
            <a:endParaRPr lang="en-US" sz="3200" b="1" dirty="0" smtClean="0">
              <a:solidFill>
                <a:srgbClr val="0000CC"/>
              </a:solidFill>
              <a:latin typeface="Cambria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Paper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XIII : Nuclear and Particle Physics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Paper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– XIV : Solid State Physics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Paper – XV   : Atomic and Molecular Physics and Astrophysics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Paper – XVI  : Energy Studies and Materials Science   </a:t>
            </a:r>
          </a:p>
          <a:p>
            <a:pPr marL="285750" indent="-285750"/>
            <a:endParaRPr lang="en-US" sz="2400" b="1" dirty="0" smtClean="0">
              <a:latin typeface="Cambria" pitchFamily="18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sz="2400" b="1" dirty="0" smtClean="0">
                <a:latin typeface="Cambria" pitchFamily="18" charset="0"/>
              </a:rPr>
              <a:t>Theory: 200(50+50+50+50 =200 marks for each semester)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 smtClean="0">
                <a:latin typeface="Cambria" pitchFamily="18" charset="0"/>
              </a:rPr>
              <a:t>Practical   : 200</a:t>
            </a:r>
          </a:p>
          <a:p>
            <a:pPr marL="285750" indent="-285750"/>
            <a:r>
              <a:rPr lang="en-US" sz="2400" b="1" dirty="0" smtClean="0">
                <a:latin typeface="Cambria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2713081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Unit I               </a:t>
            </a:r>
            <a:r>
              <a:rPr lang="en-US" sz="39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Chapter - 1</a:t>
            </a:r>
            <a:r>
              <a:rPr lang="en-US" sz="3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9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9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9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39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Lagrangian</a:t>
            </a:r>
            <a:r>
              <a:rPr lang="en-US" sz="3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Formulation </a:t>
            </a:r>
            <a:endParaRPr lang="en-US" sz="3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Introduction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Constraints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Degrees of Freedom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Generalised Coordinates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Principle of virtual work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D’Alembert’s Principle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Application of Lagrange’s Equation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Solved Problems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Questions; Problems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11E3-9ABE-41E7-A924-FCB2AB24AD1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Chapter – 2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Techniques of calculus of Variation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Hamilton’s Principle</a:t>
            </a: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Deduction of Hamilton's Principle from D’Alembert’s Principle </a:t>
            </a: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Deduction of Lagrange’s Equation from Hamilton’s Principle</a:t>
            </a: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Applications of the Techniques of the Calculus of variation </a:t>
            </a: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Solved problems</a:t>
            </a: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Question</a:t>
            </a: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problems for practice 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11E3-9ABE-41E7-A924-FCB2AB24AD1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 II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Chapter -1                   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Special Theory of Relativity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Inertial Frame of reference </a:t>
            </a:r>
          </a:p>
          <a:p>
            <a:r>
              <a:rPr lang="en-US" dirty="0" smtClean="0"/>
              <a:t>Non-inertial frame of Reference </a:t>
            </a:r>
          </a:p>
          <a:p>
            <a:r>
              <a:rPr lang="en-US" dirty="0" smtClean="0"/>
              <a:t>Galilean Morley experiments</a:t>
            </a:r>
          </a:p>
          <a:p>
            <a:r>
              <a:rPr lang="en-US" dirty="0" smtClean="0"/>
              <a:t>Postulates of special theory of Relativity</a:t>
            </a:r>
          </a:p>
          <a:p>
            <a:r>
              <a:rPr lang="en-US" dirty="0" smtClean="0"/>
              <a:t>Lorentz Transformation Equations</a:t>
            </a:r>
          </a:p>
          <a:p>
            <a:r>
              <a:rPr lang="en-US" dirty="0" smtClean="0"/>
              <a:t>Length Contraction</a:t>
            </a:r>
          </a:p>
          <a:p>
            <a:r>
              <a:rPr lang="en-US" dirty="0" smtClean="0"/>
              <a:t>Time Dilation</a:t>
            </a:r>
          </a:p>
          <a:p>
            <a:r>
              <a:rPr lang="en-US" dirty="0" smtClean="0"/>
              <a:t>Relativistic Addition of Velocities </a:t>
            </a:r>
          </a:p>
          <a:p>
            <a:r>
              <a:rPr lang="en-US" dirty="0" smtClean="0"/>
              <a:t>Variation of Mass with Velocity</a:t>
            </a:r>
          </a:p>
          <a:p>
            <a:r>
              <a:rPr lang="en-US" dirty="0" smtClean="0"/>
              <a:t>Mass energy Equivalence Relation</a:t>
            </a:r>
          </a:p>
          <a:p>
            <a:r>
              <a:rPr lang="en-US" dirty="0" smtClean="0"/>
              <a:t>Solved Problems ;</a:t>
            </a:r>
          </a:p>
          <a:p>
            <a:r>
              <a:rPr lang="en-US" dirty="0" smtClean="0"/>
              <a:t>Questions</a:t>
            </a:r>
          </a:p>
          <a:p>
            <a:r>
              <a:rPr lang="en-US" dirty="0" smtClean="0"/>
              <a:t>Problems for practice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11E3-9ABE-41E7-A924-FCB2AB24AD1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Chapter – 2</a:t>
            </a:r>
            <a:b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Charged particles Dynamics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Poisson’s and Laplace’s Equation</a:t>
            </a:r>
          </a:p>
          <a:p>
            <a:r>
              <a:rPr lang="en-US" dirty="0" smtClean="0"/>
              <a:t>Laplace’s Equation in one dimension and its solution </a:t>
            </a:r>
          </a:p>
          <a:p>
            <a:r>
              <a:rPr lang="en-US" dirty="0" smtClean="0"/>
              <a:t>Motion of charged particle in Uniform Electric Field </a:t>
            </a:r>
          </a:p>
          <a:p>
            <a:r>
              <a:rPr lang="en-US" dirty="0" smtClean="0"/>
              <a:t>Motion of charged particle in Uniform Magnetic Field </a:t>
            </a:r>
          </a:p>
          <a:p>
            <a:r>
              <a:rPr lang="en-US" dirty="0" smtClean="0"/>
              <a:t>Motion of charged particle in crossed Uniform and Constant Electric and Magnetic fields </a:t>
            </a:r>
          </a:p>
          <a:p>
            <a:r>
              <a:rPr lang="en-US" dirty="0" smtClean="0"/>
              <a:t>Solved Problems; </a:t>
            </a:r>
          </a:p>
          <a:p>
            <a:r>
              <a:rPr lang="en-US" dirty="0" smtClean="0"/>
              <a:t>Questions</a:t>
            </a:r>
          </a:p>
          <a:p>
            <a:r>
              <a:rPr lang="en-US" dirty="0" smtClean="0"/>
              <a:t>Problems for practice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11E3-9ABE-41E7-A924-FCB2AB24AD1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11E3-9ABE-41E7-A924-FCB2AB24AD1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95600" y="228600"/>
            <a:ext cx="3657600" cy="990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PHYSICS</a:t>
            </a:r>
            <a:endParaRPr lang="en-US" sz="5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eft-Right-Up Arrow 6"/>
          <p:cNvSpPr/>
          <p:nvPr/>
        </p:nvSpPr>
        <p:spPr>
          <a:xfrm>
            <a:off x="990600" y="1143000"/>
            <a:ext cx="7391400" cy="1219200"/>
          </a:xfrm>
          <a:prstGeom prst="leftRight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600200" y="2209800"/>
            <a:ext cx="533400" cy="10668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162800" y="2209800"/>
            <a:ext cx="533400" cy="10668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791200" y="3276600"/>
            <a:ext cx="3124200" cy="685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Quantum Mechanics</a:t>
            </a:r>
            <a:endParaRPr lang="en-US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4800" y="3276600"/>
            <a:ext cx="2971800" cy="685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Classical Mechanics</a:t>
            </a:r>
            <a:endParaRPr lang="en-US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4191000"/>
            <a:ext cx="2971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Mechanics                                                                       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Thermodynamics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Electrodynamics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Optics</a:t>
            </a:r>
          </a:p>
          <a:p>
            <a:pPr marL="342900" indent="-342900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19800" y="41148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Atomic and Nuclear Physics</a:t>
            </a:r>
          </a:p>
          <a:p>
            <a:pPr marL="342900" indent="-342900">
              <a:lnSpc>
                <a:spcPct val="150000"/>
              </a:lnSpc>
            </a:pP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dirty="0"/>
          </a:p>
        </p:txBody>
      </p:sp>
      <p:sp>
        <p:nvSpPr>
          <p:cNvPr id="17" name="Round Diagonal Corner Rectangle 16"/>
          <p:cNvSpPr/>
          <p:nvPr/>
        </p:nvSpPr>
        <p:spPr>
          <a:xfrm>
            <a:off x="152400" y="152400"/>
            <a:ext cx="8839200" cy="60198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11E3-9ABE-41E7-A924-FCB2AB24AD1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7467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sz="2400" dirty="0" smtClean="0"/>
              <a:t> </a:t>
            </a:r>
            <a:r>
              <a:rPr lang="en-US" dirty="0" smtClean="0"/>
              <a:t>: </a:t>
            </a:r>
            <a:r>
              <a:rPr lang="en-US" sz="2000" dirty="0" smtClean="0"/>
              <a:t>It is study of motion of body (macroscopic) under influence of forces  </a:t>
            </a:r>
          </a:p>
          <a:p>
            <a:endParaRPr lang="en-US" sz="2000" dirty="0" smtClean="0"/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Motions can be – 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Translational   </a:t>
            </a:r>
          </a:p>
          <a:p>
            <a:pPr>
              <a:buFont typeface="Wingdings" pitchFamily="2" charset="2"/>
              <a:buChar char="q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Rotational</a:t>
            </a:r>
          </a:p>
          <a:p>
            <a:pPr>
              <a:buFont typeface="Wingdings" pitchFamily="2" charset="2"/>
              <a:buChar char="q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Oscillating</a:t>
            </a:r>
          </a:p>
          <a:p>
            <a:pPr>
              <a:buFont typeface="Wingdings" pitchFamily="2" charset="2"/>
              <a:buChar char="q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Circular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19400" y="304800"/>
            <a:ext cx="3429000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CLASSICAL MECHANICS</a:t>
            </a:r>
            <a:endParaRPr lang="en-US" sz="3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2057400" cy="1442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239000" y="152400"/>
            <a:ext cx="1447800" cy="146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Basics of Classical Mechanics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11E3-9ABE-41E7-A924-FCB2AB24AD1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86000" y="2895600"/>
            <a:ext cx="4343400" cy="1219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CLASSICAL MECHANICS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66800" y="4876800"/>
            <a:ext cx="1447800" cy="609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Hamilton’s (H)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57600" y="1905000"/>
            <a:ext cx="1676400" cy="609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Lagrange’s (L)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dirty="0">
              <a:noFill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90600" y="1905000"/>
            <a:ext cx="1524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Atomic &amp; Sub-atomic</a:t>
            </a:r>
            <a:endParaRPr lang="en-US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7200" y="3276600"/>
            <a:ext cx="16764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Rigid Body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29400" y="4800600"/>
            <a:ext cx="1676400" cy="609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D’Almbert’s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81400" y="4572000"/>
            <a:ext cx="19812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Electricity and magnetism</a:t>
            </a:r>
            <a:endParaRPr lang="en-US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858000" y="3200400"/>
            <a:ext cx="19050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Coupled Oscillations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781800" y="1981200"/>
            <a:ext cx="1600200" cy="609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Mechanics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5">
      <a:dk1>
        <a:sysClr val="windowText" lastClr="000000"/>
      </a:dk1>
      <a:lt1>
        <a:sysClr val="window" lastClr="FFFFFF"/>
      </a:lt1>
      <a:dk2>
        <a:srgbClr val="69676D"/>
      </a:dk2>
      <a:lt2>
        <a:srgbClr val="CBC3E9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CBC3E9"/>
      </a:accent6>
      <a:hlink>
        <a:srgbClr val="410082"/>
      </a:hlink>
      <a:folHlink>
        <a:srgbClr val="93296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467</Words>
  <Application>Microsoft Office PowerPoint</Application>
  <PresentationFormat>On-screen Show (4:3)</PresentationFormat>
  <Paragraphs>165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Slide 1</vt:lpstr>
      <vt:lpstr>Slide 2</vt:lpstr>
      <vt:lpstr>        Unit I               Chapter - 1                                    Lagrangian Formulation </vt:lpstr>
      <vt:lpstr> Chapter – 2  Techniques of calculus of Variation </vt:lpstr>
      <vt:lpstr>Unit II                       Chapter -1                                          Special Theory of Relativity</vt:lpstr>
      <vt:lpstr>Chapter – 2 Charged particles Dynamics </vt:lpstr>
      <vt:lpstr>Slide 7</vt:lpstr>
      <vt:lpstr>Slide 8</vt:lpstr>
      <vt:lpstr>Basics of Classical Mechanics </vt:lpstr>
      <vt:lpstr>Slide 10</vt:lpstr>
      <vt:lpstr>Constraints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VISION COMPUTER</dc:creator>
  <cp:lastModifiedBy>DELL</cp:lastModifiedBy>
  <cp:revision>72</cp:revision>
  <dcterms:created xsi:type="dcterms:W3CDTF">2020-12-31T19:41:06Z</dcterms:created>
  <dcterms:modified xsi:type="dcterms:W3CDTF">2021-08-30T15:25:59Z</dcterms:modified>
</cp:coreProperties>
</file>