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62" r:id="rId2"/>
    <p:sldId id="270" r:id="rId3"/>
    <p:sldId id="256" r:id="rId4"/>
    <p:sldId id="259" r:id="rId5"/>
    <p:sldId id="274" r:id="rId6"/>
    <p:sldId id="275" r:id="rId7"/>
    <p:sldId id="276" r:id="rId8"/>
    <p:sldId id="260" r:id="rId9"/>
    <p:sldId id="271" r:id="rId10"/>
    <p:sldId id="272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9" r:id="rId19"/>
    <p:sldId id="290" r:id="rId20"/>
    <p:sldId id="286" r:id="rId21"/>
    <p:sldId id="288" r:id="rId22"/>
    <p:sldId id="287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B2DDD-7936-4C11-BE5C-C98A400A1387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84D27-6FCC-4A66-BBB5-E32B5D9EAF6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4D27-6FCC-4A66-BBB5-E32B5D9EAF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3ECAE-78F6-4BF2-8EA2-5E43E83720B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985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4D27-6FCC-4A66-BBB5-E32B5D9EAF6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6517-3B3E-46E9-BB03-24C102B35F56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74C8-810D-4B40-A9E0-8619C217EECA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B84B-94AC-4A56-9E43-1272721C2775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6AB5-0927-47C7-8321-115F0DE37219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BE45-6A5B-49DF-9E39-0625218A6D9C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EC495FC-255D-447F-802E-7714FF63C213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985C-D750-4CEC-9E7C-43EC24CF77EE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B9F7-C15A-4E59-8481-4B5DCCF5346A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1AD6-3B3A-4A5D-AFA5-5DDA531A3888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7329-344F-4A5E-BF28-B9D3B315D423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9BB7E1-79E7-4AE6-991A-7F10900488AE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B7C49F-9BF1-470C-A909-2E4E1014650E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0B11E3-9ABE-41E7-A924-FCB2AB24A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800-0A28-4DD6-B71B-478A150982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76200"/>
            <a:ext cx="8686800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B.Sc</a:t>
            </a:r>
            <a:r>
              <a:rPr lang="en-US" sz="3600" b="1" dirty="0">
                <a:solidFill>
                  <a:schemeClr val="bg1"/>
                </a:solidFill>
                <a:latin typeface="Cambria" pitchFamily="18" charset="0"/>
              </a:rPr>
              <a:t>. Part –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III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Year: 2020-21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4876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Miss.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Ankita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S. Yadav 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Department of Physics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P.D.V.P. College, Tasgaon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 B. Sc. III  Physics Paper-XVI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Studies and Materials Science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2264" y="6381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275320" cy="5715000"/>
          </a:xfrm>
        </p:spPr>
        <p:txBody>
          <a:bodyPr/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38300"/>
            <a:ext cx="83343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838200" y="152400"/>
            <a:ext cx="41910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38596"/>
            <a:ext cx="8610600" cy="521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of energy resources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67888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Age of renewable and alternatives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Solar energy 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Wind energy: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Geothermal energy: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Ocean thermal energy: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Ocean Wave energy: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Ocean tide energy: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Waste incineration: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Bio fuels: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Fuel-cell: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Nuclear energy: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Magneto-Hydro Dynamics (MHD):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685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 demands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249" t="7143" r="18340" b="5195"/>
          <a:stretch>
            <a:fillRect/>
          </a:stretch>
        </p:blipFill>
        <p:spPr bwMode="auto">
          <a:xfrm>
            <a:off x="76200" y="938939"/>
            <a:ext cx="4572000" cy="309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398" y="3655274"/>
            <a:ext cx="4530402" cy="320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400" b="1" i="1" dirty="0" smtClean="0">
                <a:solidFill>
                  <a:srgbClr val="FF0000"/>
                </a:solidFill>
              </a:rPr>
              <a:t>Wind Energy 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074" name="AutoShape 2" descr="Wind Energy - Wiley Online Library"/>
          <p:cNvSpPr>
            <a:spLocks noChangeAspect="1" noChangeArrowheads="1"/>
          </p:cNvSpPr>
          <p:nvPr/>
        </p:nvSpPr>
        <p:spPr bwMode="auto">
          <a:xfrm>
            <a:off x="155575" y="-914400"/>
            <a:ext cx="144780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Wind Energy - Wiley Online Library"/>
          <p:cNvPicPr>
            <a:picLocks noChangeAspect="1" noChangeArrowheads="1"/>
          </p:cNvPicPr>
          <p:nvPr/>
        </p:nvPicPr>
        <p:blipFill>
          <a:blip r:embed="rId3"/>
          <a:srcRect t="24352" b="8598"/>
          <a:stretch>
            <a:fillRect/>
          </a:stretch>
        </p:blipFill>
        <p:spPr bwMode="auto">
          <a:xfrm>
            <a:off x="5181600" y="228600"/>
            <a:ext cx="3657600" cy="3227294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1752" y="3581400"/>
            <a:ext cx="8534400" cy="7589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Energy Chain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b="7336"/>
          <a:stretch>
            <a:fillRect/>
          </a:stretch>
        </p:blipFill>
        <p:spPr bwMode="auto">
          <a:xfrm>
            <a:off x="381000" y="4419600"/>
            <a:ext cx="83090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Wind energy quantum</a:t>
            </a:r>
            <a:endParaRPr lang="en-US" sz="4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6" t="4111" r="1253" b="4111"/>
          <a:stretch>
            <a:fillRect/>
          </a:stretch>
        </p:blipFill>
        <p:spPr bwMode="auto">
          <a:xfrm>
            <a:off x="914400" y="3124200"/>
            <a:ext cx="723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-20000"/>
          </a:blip>
          <a:srcRect l="4651" b="18987"/>
          <a:stretch>
            <a:fillRect/>
          </a:stretch>
        </p:blipFill>
        <p:spPr bwMode="auto">
          <a:xfrm>
            <a:off x="1447800" y="1981200"/>
            <a:ext cx="156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56994" r="19431" b="11830"/>
          <a:stretch>
            <a:fillRect/>
          </a:stretch>
        </p:blipFill>
        <p:spPr bwMode="auto">
          <a:xfrm>
            <a:off x="4191000" y="3352800"/>
            <a:ext cx="462153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57300"/>
            <a:ext cx="15144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Wind Power Density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86000"/>
            <a:ext cx="1876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352800"/>
            <a:ext cx="2390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4724400"/>
            <a:ext cx="1295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Efficiency factor of wind turbine (P-H graph)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941"/>
          <a:stretch>
            <a:fillRect/>
          </a:stretch>
        </p:blipFill>
        <p:spPr bwMode="auto">
          <a:xfrm>
            <a:off x="3733800" y="2667000"/>
            <a:ext cx="523715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1223" t="20000" r="15827"/>
          <a:stretch>
            <a:fillRect/>
          </a:stretch>
        </p:blipFill>
        <p:spPr bwMode="auto">
          <a:xfrm>
            <a:off x="609600" y="1752600"/>
            <a:ext cx="2590800" cy="79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3048000"/>
            <a:ext cx="3429000" cy="81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8500"/>
          <a:stretch>
            <a:fillRect/>
          </a:stretch>
        </p:blipFill>
        <p:spPr bwMode="auto">
          <a:xfrm>
            <a:off x="304800" y="4114800"/>
            <a:ext cx="3124200" cy="82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1" y="5181600"/>
            <a:ext cx="3088526" cy="84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1441132"/>
            <a:ext cx="3733800" cy="170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5258" r="17010"/>
          <a:stretch>
            <a:fillRect/>
          </a:stretch>
        </p:blipFill>
        <p:spPr bwMode="auto">
          <a:xfrm>
            <a:off x="1295400" y="3581400"/>
            <a:ext cx="2514600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mbria" pitchFamily="18" charset="0"/>
              </a:rPr>
              <a:pPr/>
              <a:t>2</a:t>
            </a:fld>
            <a:endParaRPr lang="en-US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534400" cy="12926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Shivaji University,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Kolhapur: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CBCS Syllabus 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Chemistry  </a:t>
            </a:r>
          </a:p>
          <a:p>
            <a:pPr algn="ctr"/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B.Sc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Part 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–III  Semester  (V and VI)</a:t>
            </a:r>
          </a:p>
          <a:p>
            <a:pPr algn="ctr"/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Nature of Syllabus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60020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</a:rPr>
              <a:t>Semester V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Paper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   : Mathematical Physics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Paper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     : Quantum Mechanics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Paper – XI   : Classical Mechanics &amp; Classical Electrodynamics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Paper – XII : Digital and Analog circuits and Instrumentation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CC"/>
                </a:solidFill>
                <a:latin typeface="Cambria" pitchFamily="18" charset="0"/>
              </a:rPr>
              <a:t>Semester VI </a:t>
            </a:r>
            <a:endParaRPr lang="en-US" sz="3200" b="1" dirty="0" smtClean="0">
              <a:solidFill>
                <a:srgbClr val="0000CC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Paper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XIII : Nuclear and Particle Physics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Paper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XIV : Solid State Physics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Paper – XV   : Atomic and Molecular Physics and Astrophysics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Paper – XVI  : Energy Studies and Materials Science   </a:t>
            </a:r>
          </a:p>
          <a:p>
            <a:pPr marL="285750" indent="-285750"/>
            <a:endParaRPr lang="en-US" sz="2400" b="1" dirty="0" smtClean="0">
              <a:latin typeface="Cambria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400" b="1" dirty="0" smtClean="0">
                <a:latin typeface="Cambria" pitchFamily="18" charset="0"/>
              </a:rPr>
              <a:t>Theory: 200(50+50+50+50 =200 marks for each semester)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latin typeface="Cambria" pitchFamily="18" charset="0"/>
              </a:rPr>
              <a:t>Practical   : 200</a:t>
            </a:r>
          </a:p>
          <a:p>
            <a:pPr marL="285750" indent="-285750"/>
            <a:r>
              <a:rPr lang="en-US" sz="2400" b="1" dirty="0" smtClean="0">
                <a:latin typeface="Cambria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271308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 wind turbine generator unit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947" y="1676400"/>
            <a:ext cx="855425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38100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i="1" dirty="0" smtClean="0"/>
              <a:t>Propeller type horizontal axis 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Space frame rotor mansforth design: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Wind mill type multi-blade design: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Bicycle wheel multiblade design 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VAWT 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Darrius wind turbine with </a:t>
            </a:r>
            <a:r>
              <a:rPr lang="en-US" dirty="0" smtClean="0">
                <a:latin typeface="Cambria Math"/>
                <a:ea typeface="Cambria Math"/>
              </a:rPr>
              <a:t>𝜙 </a:t>
            </a:r>
            <a:r>
              <a:rPr lang="en-US" dirty="0" smtClean="0"/>
              <a:t>configuration: </a:t>
            </a:r>
          </a:p>
          <a:p>
            <a:pPr marL="514350" indent="-5143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VAWT with H- Configuration: </a:t>
            </a:r>
          </a:p>
          <a:p>
            <a:pPr marL="571500" indent="-571500">
              <a:buClr>
                <a:srgbClr val="FF0000"/>
              </a:buClr>
              <a:buSzPct val="100000"/>
              <a:buNone/>
            </a:pPr>
            <a:r>
              <a:rPr lang="en-US" dirty="0" smtClean="0"/>
              <a:t>     1. Monoblade HAWT:</a:t>
            </a:r>
          </a:p>
          <a:p>
            <a:pPr marL="571500" indent="-571500">
              <a:buClr>
                <a:srgbClr val="FF0000"/>
              </a:buClr>
              <a:buSzPct val="100000"/>
              <a:buNone/>
            </a:pPr>
            <a:r>
              <a:rPr lang="en-US" dirty="0" smtClean="0"/>
              <a:t>     2. Two – Blade HAWT:</a:t>
            </a:r>
          </a:p>
          <a:p>
            <a:pPr marL="571500" indent="-571500">
              <a:buClr>
                <a:srgbClr val="FF0000"/>
              </a:buClr>
              <a:buSzPct val="100000"/>
              <a:buNone/>
            </a:pPr>
            <a:r>
              <a:rPr lang="en-US" dirty="0" smtClean="0"/>
              <a:t>     3. Three- Blade HAWT: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191000" cy="532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382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Horizontal axis propeller type wind turbine generator unit</a:t>
            </a:r>
            <a:r>
              <a:rPr lang="en-US" sz="2800" b="1" i="1" dirty="0" smtClean="0">
                <a:solidFill>
                  <a:srgbClr val="FF0000"/>
                </a:solidFill>
              </a:rPr>
              <a:t>.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sz="2400" i="1" dirty="0" smtClean="0"/>
              <a:t>Hub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endParaRPr lang="en-US" sz="2400" i="1" dirty="0" smtClean="0"/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sz="2400" i="1" dirty="0" smtClean="0"/>
              <a:t>Propeller :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endParaRPr lang="en-US" sz="2400" i="1" dirty="0" smtClean="0"/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sz="2400" i="1" dirty="0" smtClean="0"/>
              <a:t>Nacelle: </a:t>
            </a:r>
            <a:endParaRPr lang="en-US" sz="24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6670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You! </a:t>
            </a:r>
            <a:endParaRPr lang="en-US" sz="11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Unit I               </a:t>
            </a:r>
            <a:r>
              <a:rPr lang="en-US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- 1                  </a:t>
            </a:r>
            <a:r>
              <a:rPr lang="en-US" sz="3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and Wind Energy</a:t>
            </a:r>
            <a:endParaRPr lang="en-US" sz="39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Energy, Forms of energy, Man and environment, </a:t>
            </a:r>
          </a:p>
          <a:p>
            <a:r>
              <a:rPr lang="en-US" dirty="0" smtClean="0"/>
              <a:t>Energy chains, Classification of energy resources, Energy demands, Age of renewable and alternatives ,</a:t>
            </a:r>
          </a:p>
          <a:p>
            <a:r>
              <a:rPr lang="en-US" dirty="0" smtClean="0"/>
              <a:t>Wind energy, Wind energy chains, Wind energy quantum, Planning of wind farm, Wind power density, Efficiency factor of wind turbine (P-H graph), </a:t>
            </a:r>
          </a:p>
          <a:p>
            <a:r>
              <a:rPr lang="en-US" dirty="0" smtClean="0"/>
              <a:t>Power of wind turbine for a given incoming wind velocity, Types of a wind turbine generator unit, </a:t>
            </a:r>
          </a:p>
          <a:p>
            <a:r>
              <a:rPr lang="en-US" dirty="0" smtClean="0"/>
              <a:t>Horizontal axis propeller type wind turbine generator unit</a:t>
            </a:r>
            <a:r>
              <a:rPr lang="en-US" sz="2400" dirty="0" smtClean="0"/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– 2</a:t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rgbClr val="FF0000"/>
                </a:solidFill>
                <a:latin typeface="+mn-lt"/>
              </a:rPr>
              <a:t>Solar Energy</a:t>
            </a:r>
            <a:endParaRPr lang="en-US" sz="32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Solar energy, Solar energy spectrum (UV, Visible and IR), </a:t>
            </a:r>
          </a:p>
          <a:p>
            <a:r>
              <a:rPr lang="en-US" dirty="0" smtClean="0"/>
              <a:t>Utilization of solar energy-thermal route, photovoltaic route, Essential subsystems in solar energy plant, Solar constant, </a:t>
            </a:r>
          </a:p>
          <a:p>
            <a:r>
              <a:rPr lang="en-US" dirty="0" smtClean="0"/>
              <a:t>Clarity index, Solar insolation, Solar energy from satellite station through microwave to earth station, Solar photovoltaic systems, </a:t>
            </a:r>
          </a:p>
          <a:p>
            <a:r>
              <a:rPr lang="en-US" dirty="0" smtClean="0"/>
              <a:t>Merits and limitations of solar PV systems, Prospects of solar PV systems, Power of a solar cell and solar PV panel.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– 3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C00000"/>
                </a:solidFill>
              </a:rPr>
              <a:t> Biomass Energy </a:t>
            </a:r>
            <a:endParaRPr lang="en-US" sz="3200" b="1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Origin of biomass,</a:t>
            </a:r>
          </a:p>
          <a:p>
            <a:r>
              <a:rPr lang="en-US" dirty="0" smtClean="0"/>
              <a:t>Biomass energy resources (biomass from cultivated crops, biomass from waste organic matter),</a:t>
            </a:r>
          </a:p>
          <a:p>
            <a:r>
              <a:rPr lang="en-US" dirty="0" smtClean="0"/>
              <a:t>Biomass conversion process (biochemical conversion-anaerobic digestion and fermentation)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Unit- II                 Chapter – 1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C00000"/>
                </a:solidFill>
              </a:rPr>
              <a:t>                   </a:t>
            </a:r>
            <a:r>
              <a:rPr lang="en-US" sz="3600" b="1" i="1" dirty="0" smtClean="0">
                <a:solidFill>
                  <a:srgbClr val="FF3399"/>
                </a:solidFill>
              </a:rPr>
              <a:t>Superconductivity</a:t>
            </a:r>
            <a:endParaRPr lang="en-US" sz="3600" b="1" i="1" dirty="0">
              <a:solidFill>
                <a:srgbClr val="FF33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Idea of superconductivity, </a:t>
            </a:r>
          </a:p>
          <a:p>
            <a:r>
              <a:rPr lang="en-US" dirty="0" smtClean="0"/>
              <a:t>Critical temperature, </a:t>
            </a:r>
          </a:p>
          <a:p>
            <a:r>
              <a:rPr lang="en-US" dirty="0" smtClean="0"/>
              <a:t>Critical magnetic field, Meissner effect, Type-I</a:t>
            </a:r>
          </a:p>
          <a:p>
            <a:pPr>
              <a:buNone/>
            </a:pPr>
            <a:r>
              <a:rPr lang="en-US" dirty="0" smtClean="0"/>
              <a:t>and Type-II superconductors, </a:t>
            </a:r>
          </a:p>
          <a:p>
            <a:r>
              <a:rPr lang="en-US" dirty="0" smtClean="0"/>
              <a:t>London equation and penetration depth,</a:t>
            </a:r>
          </a:p>
          <a:p>
            <a:r>
              <a:rPr lang="en-US" dirty="0" smtClean="0"/>
              <a:t> Isotope effect,</a:t>
            </a:r>
          </a:p>
          <a:p>
            <a:r>
              <a:rPr lang="en-US" dirty="0" smtClean="0"/>
              <a:t>Application (magnetic levitation)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 – 2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Nanotechnology</a:t>
            </a:r>
            <a:endParaRPr lang="en-US" sz="4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0392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to nanoscience and nanotechnology, </a:t>
            </a:r>
          </a:p>
          <a:p>
            <a:r>
              <a:rPr lang="en-US" dirty="0" smtClean="0"/>
              <a:t>Length scales relevant to nanoscience,</a:t>
            </a:r>
          </a:p>
          <a:p>
            <a:r>
              <a:rPr lang="en-US" dirty="0" smtClean="0"/>
              <a:t>Nanostructures: 1D, 2D and 3D nanostructures, </a:t>
            </a:r>
          </a:p>
          <a:p>
            <a:r>
              <a:rPr lang="en-US" dirty="0" smtClean="0"/>
              <a:t>Size effects in nanosystems, Quantum confinement, Synthesis of nanostructured materials(Top down and bottom up approach),</a:t>
            </a:r>
          </a:p>
          <a:p>
            <a:r>
              <a:rPr lang="en-US" dirty="0" smtClean="0"/>
              <a:t>Photolithography, </a:t>
            </a:r>
          </a:p>
          <a:p>
            <a:r>
              <a:rPr lang="en-US" dirty="0" smtClean="0"/>
              <a:t>Ball milling, </a:t>
            </a:r>
          </a:p>
          <a:p>
            <a:r>
              <a:rPr lang="en-US" dirty="0" smtClean="0"/>
              <a:t>Nucleation and growth,</a:t>
            </a:r>
          </a:p>
          <a:p>
            <a:r>
              <a:rPr lang="en-US" dirty="0" smtClean="0"/>
              <a:t> Applications of nanotechnology ( Spintronics, Molecular electronics, Nanobiotechnology 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Basics of Classical Mechanics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0" y="2895600"/>
            <a:ext cx="43434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4876800"/>
            <a:ext cx="1447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Nuclear Energy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600" y="1905000"/>
            <a:ext cx="16764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 Energy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dirty="0"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1905000"/>
            <a:ext cx="1524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Solar Energy 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276600"/>
            <a:ext cx="1676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Thermal Energy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9400" y="4800600"/>
            <a:ext cx="16764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Mechanical Energy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4572000"/>
            <a:ext cx="19812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Sound Energy 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0" y="3200400"/>
            <a:ext cx="1905000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 Energy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81800" y="1981200"/>
            <a:ext cx="1600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Biomass energy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1E3-9ABE-41E7-A924-FCB2AB24AD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9144000" cy="51785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1" dirty="0" smtClean="0"/>
              <a:t>Energy</a:t>
            </a:r>
            <a:r>
              <a:rPr lang="en-US" sz="2800" dirty="0" smtClean="0"/>
              <a:t> is defined as the capacity of a physical system to perform work.</a:t>
            </a:r>
          </a:p>
          <a:p>
            <a:pPr marL="457200" indent="-457200">
              <a:buClr>
                <a:srgbClr val="FF0000"/>
              </a:buClr>
              <a:buSzPct val="10000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E.g - Chemical Energy, Potential Energy, Kinetic Energy, Sound Energy etc.) </a:t>
            </a:r>
          </a:p>
          <a:p>
            <a:pPr marL="457200" indent="-457200">
              <a:buClr>
                <a:srgbClr val="FF0000"/>
              </a:buClr>
              <a:buSzPct val="10000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PPT - Conservation of Energy PowerPoint Presentation, free download -  ID:23402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83845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5">
      <a:dk1>
        <a:sysClr val="windowText" lastClr="000000"/>
      </a:dk1>
      <a:lt1>
        <a:sysClr val="window" lastClr="FFFFFF"/>
      </a:lt1>
      <a:dk2>
        <a:srgbClr val="69676D"/>
      </a:dk2>
      <a:lt2>
        <a:srgbClr val="CBC3E9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CBC3E9"/>
      </a:accent6>
      <a:hlink>
        <a:srgbClr val="410082"/>
      </a:hlink>
      <a:folHlink>
        <a:srgbClr val="93296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667</Words>
  <Application>Microsoft Office PowerPoint</Application>
  <PresentationFormat>On-screen Show (4:3)</PresentationFormat>
  <Paragraphs>136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Slide 1</vt:lpstr>
      <vt:lpstr>Slide 2</vt:lpstr>
      <vt:lpstr>        Unit I               Chapter - 1                                 Energy and Wind Energy</vt:lpstr>
      <vt:lpstr>Chapter – 2 Solar Energy</vt:lpstr>
      <vt:lpstr>Chapter – 3  Biomass Energy </vt:lpstr>
      <vt:lpstr>Unit- II                 Chapter – 1                    Superconductivity</vt:lpstr>
      <vt:lpstr>Chapter – 2  Nanotechnology</vt:lpstr>
      <vt:lpstr>Basics of Classical Mechanics </vt:lpstr>
      <vt:lpstr>Energy</vt:lpstr>
      <vt:lpstr>Slide 10</vt:lpstr>
      <vt:lpstr>Slide 11</vt:lpstr>
      <vt:lpstr>Slide 12</vt:lpstr>
      <vt:lpstr>Age of renewable and alternatives</vt:lpstr>
      <vt:lpstr>Energy demands</vt:lpstr>
      <vt:lpstr>Wind Energy </vt:lpstr>
      <vt:lpstr>Wind energy quantum</vt:lpstr>
      <vt:lpstr>Slide 17</vt:lpstr>
      <vt:lpstr>Efficiency factor of wind turbine (P-H graph)</vt:lpstr>
      <vt:lpstr>Slide 19</vt:lpstr>
      <vt:lpstr>Types of a wind turbine generator unit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VISION COMPUTER</dc:creator>
  <cp:lastModifiedBy>DELL</cp:lastModifiedBy>
  <cp:revision>138</cp:revision>
  <dcterms:created xsi:type="dcterms:W3CDTF">2020-12-31T19:41:06Z</dcterms:created>
  <dcterms:modified xsi:type="dcterms:W3CDTF">2021-08-18T16:23:15Z</dcterms:modified>
</cp:coreProperties>
</file>