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230FF-764A-4E58-8C3C-406A566AD4C6}" type="datetimeFigureOut">
              <a:rPr lang="en-US" smtClean="0"/>
              <a:pPr/>
              <a:t>30-Jul-20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0B3A4-9197-4AC7-86B2-D46237CB9D1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772400" cy="1362456"/>
          </a:xfrm>
        </p:spPr>
        <p:txBody>
          <a:bodyPr/>
          <a:lstStyle/>
          <a:p>
            <a:r>
              <a:rPr sz="6000" smtClean="0"/>
              <a:t>B.Sc II Semester III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7772400" cy="2476936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Physics Paper No.V</a:t>
            </a:r>
          </a:p>
          <a:p>
            <a:r>
              <a:rPr lang="en-US" sz="4000" b="1" dirty="0" smtClean="0"/>
              <a:t>Thermal Physics and statistical mechanics I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51648" cy="12954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Topic Name:Laws of Thermodynamics</a:t>
            </a:r>
            <a:r>
              <a:rPr lang="en-US" sz="6000" dirty="0" smtClean="0">
                <a:solidFill>
                  <a:srgbClr val="C00000"/>
                </a:solidFill>
              </a:rPr>
              <a:t/>
            </a:r>
            <a:br>
              <a:rPr lang="en-US" sz="60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40000" lnSpcReduction="20000"/>
          </a:bodyPr>
          <a:lstStyle/>
          <a:p>
            <a:pPr algn="ctr"/>
            <a:endParaRPr lang="en-US" sz="4000" dirty="0" smtClean="0"/>
          </a:p>
          <a:p>
            <a:pPr algn="ctr">
              <a:lnSpc>
                <a:spcPct val="170000"/>
              </a:lnSpc>
            </a:pPr>
            <a:r>
              <a:rPr lang="en-US" sz="7000" dirty="0" smtClean="0"/>
              <a:t>Thermodynamic Laws</a:t>
            </a:r>
            <a:r>
              <a:rPr lang="en-US" sz="5800" dirty="0" smtClean="0"/>
              <a:t/>
            </a:r>
            <a:br>
              <a:rPr lang="en-US" sz="58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5900" dirty="0" smtClean="0"/>
              <a:t>B.S.HARALE</a:t>
            </a:r>
            <a:br>
              <a:rPr lang="en-US" sz="5900" dirty="0" smtClean="0"/>
            </a:br>
            <a:r>
              <a:rPr lang="en-US" sz="5900" dirty="0" smtClean="0"/>
              <a:t>Asso.Prof. </a:t>
            </a:r>
            <a:br>
              <a:rPr lang="en-US" sz="5900" dirty="0" smtClean="0"/>
            </a:br>
            <a:r>
              <a:rPr lang="en-US" sz="5900" dirty="0" smtClean="0"/>
              <a:t>Dept.of Physics   </a:t>
            </a:r>
            <a:br>
              <a:rPr lang="en-US" sz="5900" dirty="0" smtClean="0"/>
            </a:br>
            <a:r>
              <a:rPr lang="en-US" sz="5900" dirty="0" smtClean="0"/>
              <a:t>P.D.V.P.Mahavidyalaya, Tasgaon,</a:t>
            </a:r>
            <a:br>
              <a:rPr lang="en-US" sz="5900" dirty="0" smtClean="0"/>
            </a:br>
            <a:r>
              <a:rPr lang="en-US" sz="5900" dirty="0" err="1" smtClean="0"/>
              <a:t>Dist.Sangli</a:t>
            </a:r>
            <a:r>
              <a:rPr lang="en-US" sz="5900" dirty="0" smtClean="0"/>
              <a:t>, Maharashtra </a:t>
            </a:r>
            <a:br>
              <a:rPr lang="en-US" sz="5900" dirty="0" smtClean="0"/>
            </a:br>
            <a:r>
              <a:rPr lang="en-US" sz="5900" dirty="0" smtClean="0"/>
              <a:t/>
            </a:r>
            <a:br>
              <a:rPr lang="en-US" sz="59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305800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Zeroth law of</a:t>
            </a:r>
            <a:br>
              <a:rPr lang="en-US" sz="5400" dirty="0" smtClean="0"/>
            </a:br>
            <a:r>
              <a:rPr lang="en-US" sz="5400" dirty="0" smtClean="0"/>
              <a:t>Thermodynamics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65562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When a body 'A' is in thermal equilibrium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with a body 'B' and also separately with a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body 'C' , then B and C will be in thermal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equilibrium with each other</a:t>
            </a:r>
            <a:r>
              <a:rPr lang="en-US" sz="2800" dirty="0" smtClean="0">
                <a:solidFill>
                  <a:srgbClr val="FFFF00"/>
                </a:solidFill>
              </a:rPr>
              <a:t>.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6477000" cy="1752600"/>
          </a:xfrm>
        </p:spPr>
        <p:txBody>
          <a:bodyPr>
            <a:normAutofit/>
          </a:bodyPr>
          <a:lstStyle/>
          <a:p>
            <a:pPr algn="l"/>
            <a:r>
              <a:rPr lang="en-US" sz="2900" dirty="0" smtClean="0">
                <a:solidFill>
                  <a:srgbClr val="FFFF00"/>
                </a:solidFill>
              </a:rPr>
              <a:t>This is known as the Zeroth law of</a:t>
            </a:r>
          </a:p>
          <a:p>
            <a:pPr algn="l"/>
            <a:r>
              <a:rPr lang="en-US" sz="2900" dirty="0" smtClean="0">
                <a:solidFill>
                  <a:srgbClr val="FFFF00"/>
                </a:solidFill>
              </a:rPr>
              <a:t>thermodynamics. It is the basis of</a:t>
            </a:r>
          </a:p>
          <a:p>
            <a:pPr algn="l"/>
            <a:r>
              <a:rPr lang="en-US" sz="2900" dirty="0" smtClean="0">
                <a:solidFill>
                  <a:srgbClr val="FFFF00"/>
                </a:solidFill>
              </a:rPr>
              <a:t>temperature measurement.</a:t>
            </a:r>
            <a:endParaRPr lang="en-US" sz="29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772400" cy="621792"/>
          </a:xfrm>
        </p:spPr>
        <p:txBody>
          <a:bodyPr/>
          <a:lstStyle/>
          <a:p>
            <a:r>
              <a:rPr sz="4000" smtClean="0"/>
              <a:t>First Law of Thermodynamics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The first The first law of thermodynamics is the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application of the conservation of energy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principle to heat and thermodynamic process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FF00"/>
                </a:solidFill>
              </a:rPr>
              <a:t>The change in Internal energy of a system is equal to the heat added to the system minus the workdone by the system.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r>
              <a:rPr lang="el-GR" sz="4000" dirty="0" smtClean="0"/>
              <a:t> </a:t>
            </a:r>
            <a:r>
              <a:rPr lang="en-US" sz="4000" dirty="0" smtClean="0"/>
              <a:t>                   </a:t>
            </a:r>
            <a:r>
              <a:rPr lang="el-GR" sz="4000" dirty="0" smtClean="0"/>
              <a:t>Δ</a:t>
            </a:r>
            <a:r>
              <a:rPr lang="en-US" sz="4000" dirty="0" smtClean="0"/>
              <a:t>U = Q − W. </a:t>
            </a:r>
            <a:endParaRPr lang="en-US" sz="40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09600"/>
            <a:ext cx="8686800" cy="23622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The internal energy E of a system tends to increase, if energy is added as heat Q and tends to decrease if energy is lost as work W done by system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dE</a:t>
            </a:r>
            <a:r>
              <a:rPr lang="en-US" b="1" dirty="0" smtClean="0"/>
              <a:t> = </a:t>
            </a:r>
            <a:r>
              <a:rPr lang="en-US" b="1" dirty="0" err="1" smtClean="0"/>
              <a:t>dQ</a:t>
            </a:r>
            <a:r>
              <a:rPr lang="en-US" b="1" dirty="0" smtClean="0"/>
              <a:t> – </a:t>
            </a:r>
            <a:r>
              <a:rPr lang="en-US" b="1" dirty="0" err="1" smtClean="0"/>
              <a:t>dW</a:t>
            </a:r>
            <a:r>
              <a:rPr lang="en-US" b="1" dirty="0" smtClean="0"/>
              <a:t> ( first law)</a:t>
            </a:r>
          </a:p>
          <a:p>
            <a:pPr algn="ctr"/>
            <a:r>
              <a:rPr lang="en-US" dirty="0" smtClean="0"/>
              <a:t>(Q is the heat absorbed and W is the work done by the system)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HEAT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Q  = c   m  </a:t>
            </a:r>
            <a:r>
              <a:rPr lang="el-GR" sz="5400" dirty="0" smtClean="0">
                <a:solidFill>
                  <a:schemeClr val="bg2">
                    <a:lumMod val="25000"/>
                  </a:schemeClr>
                </a:solidFill>
              </a:rPr>
              <a:t>Δ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T</a:t>
            </a:r>
          </a:p>
          <a:p>
            <a:pPr>
              <a:buNone/>
            </a:pP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           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heat              Specific    mass     change in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added              heat                     </a:t>
            </a:r>
            <a:r>
              <a:rPr lang="en-US" sz="2000" dirty="0" err="1" smtClean="0">
                <a:solidFill>
                  <a:schemeClr val="bg2">
                    <a:lumMod val="25000"/>
                  </a:schemeClr>
                </a:solidFill>
              </a:rPr>
              <a:t>temprature</a:t>
            </a: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en-US" sz="2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305800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THANK YOU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177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B.Sc II Semester III</vt:lpstr>
      <vt:lpstr>Topic Name:Laws of Thermodynamics </vt:lpstr>
      <vt:lpstr>Zeroth law of Thermodynamics</vt:lpstr>
      <vt:lpstr>When a body 'A' is in thermal equilibrium with a body 'B' and also separately with a body 'C' , then B and C will be in thermal equilibrium with each other.</vt:lpstr>
      <vt:lpstr>First Law of Thermodynamics</vt:lpstr>
      <vt:lpstr>The internal energy E of a system tends to increase, if energy is added as heat Q and tends to decrease if energy is lost as work W done by system</vt:lpstr>
      <vt:lpstr>SPECIFIC HEAT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B.Sc II Semester III</dc:title>
  <dc:creator>Rushikesh Shinde</dc:creator>
  <cp:lastModifiedBy>Rushikesh Shinde</cp:lastModifiedBy>
  <cp:revision>4</cp:revision>
  <dcterms:created xsi:type="dcterms:W3CDTF">2020-07-30T07:17:13Z</dcterms:created>
  <dcterms:modified xsi:type="dcterms:W3CDTF">2020-07-30T09:56:44Z</dcterms:modified>
</cp:coreProperties>
</file>