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3"/>
  </p:notesMasterIdLst>
  <p:sldIdLst>
    <p:sldId id="256" r:id="rId2"/>
    <p:sldId id="261" r:id="rId3"/>
    <p:sldId id="263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A2ED0D-4787-4CB3-979E-8BBAE3A0CE54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CC5D3-5F3C-40EF-B22C-EF5D96650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00"/>
            <a:ext cx="8305800" cy="4191000"/>
          </a:xfrm>
        </p:spPr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447800"/>
            <a:ext cx="7391400" cy="4343400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</a:rPr>
              <a:t>B.Sc</a:t>
            </a:r>
            <a:r>
              <a:rPr lang="en-US" sz="3600" b="1" dirty="0" smtClean="0">
                <a:solidFill>
                  <a:srgbClr val="C00000"/>
                </a:solidFill>
              </a:rPr>
              <a:t> II Semester iii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Physics Paper </a:t>
            </a:r>
            <a:r>
              <a:rPr lang="en-US" sz="3600" b="1" dirty="0" err="1" smtClean="0">
                <a:solidFill>
                  <a:srgbClr val="C00000"/>
                </a:solidFill>
              </a:rPr>
              <a:t>No.v</a:t>
            </a:r>
            <a:endParaRPr lang="en-US" sz="3600" b="1" dirty="0" smtClean="0">
              <a:solidFill>
                <a:srgbClr val="C00000"/>
              </a:solidFill>
            </a:endParaRPr>
          </a:p>
          <a:p>
            <a:endParaRPr lang="en-US" sz="3600" b="1" dirty="0" smtClean="0">
              <a:solidFill>
                <a:srgbClr val="C00000"/>
              </a:solidFill>
            </a:endParaRPr>
          </a:p>
          <a:p>
            <a:r>
              <a:rPr sz="3600" b="1" smtClean="0">
                <a:solidFill>
                  <a:srgbClr val="C00000"/>
                </a:solidFill>
              </a:rPr>
              <a:t>thermal</a:t>
            </a:r>
            <a:r>
              <a:rPr lang="en-US" sz="3600" b="1" dirty="0" smtClean="0">
                <a:solidFill>
                  <a:srgbClr val="C00000"/>
                </a:solidFill>
              </a:rPr>
              <a:t> Physics and statistical mechanics </a:t>
            </a:r>
            <a:r>
              <a:rPr lang="en-US" sz="3600" b="1" dirty="0" err="1" smtClean="0">
                <a:solidFill>
                  <a:srgbClr val="C00000"/>
                </a:solidFill>
              </a:rPr>
              <a:t>i</a:t>
            </a:r>
            <a:r>
              <a:rPr lang="en-US" sz="3600" b="1" dirty="0" smtClean="0">
                <a:solidFill>
                  <a:srgbClr val="C00000"/>
                </a:solidFill>
              </a:rPr>
              <a:t>  </a:t>
            </a:r>
          </a:p>
          <a:p>
            <a:endParaRPr lang="en-US" sz="3600" b="1" dirty="0" smtClean="0"/>
          </a:p>
          <a:p>
            <a:endParaRPr lang="en-US" dirty="0"/>
          </a:p>
          <a:p>
            <a:endParaRPr lang="en-US" sz="2800" dirty="0" smtClean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54724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2484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Classification of thermodynamics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8077200" cy="50292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open, closed, Isolated systems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Open system - One in which Both Energy and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mass cross the boundaries of the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system.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Closed system - One in which mass does not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cross boundaries of the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system, though energy may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do so.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Isolated system - one in which neither mass nor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energy crosses the boundaries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of the system.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33600"/>
            <a:ext cx="7520940" cy="548640"/>
          </a:xfrm>
        </p:spPr>
        <p:txBody>
          <a:bodyPr/>
          <a:lstStyle/>
          <a:p>
            <a:r>
              <a:rPr lang="en-US" sz="7200" dirty="0" smtClean="0"/>
              <a:t>                               </a:t>
            </a:r>
            <a:r>
              <a:rPr lang="en-US" sz="7200" dirty="0" smtClean="0">
                <a:solidFill>
                  <a:srgbClr val="C00000"/>
                </a:solidFill>
              </a:rPr>
              <a:t>THANK YOU</a:t>
            </a:r>
            <a:endParaRPr lang="en-US" sz="7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-228600"/>
            <a:ext cx="731520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>
              <a:solidFill>
                <a:srgbClr val="C00000"/>
              </a:solidFill>
            </a:endParaRPr>
          </a:p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Topic </a:t>
            </a:r>
            <a:r>
              <a:rPr lang="en-US" sz="3600" dirty="0" err="1" smtClean="0">
                <a:solidFill>
                  <a:srgbClr val="C00000"/>
                </a:solidFill>
              </a:rPr>
              <a:t>Name:Laws</a:t>
            </a:r>
            <a:r>
              <a:rPr lang="en-US" sz="3600" dirty="0" smtClean="0">
                <a:solidFill>
                  <a:srgbClr val="C00000"/>
                </a:solidFill>
              </a:rPr>
              <a:t> of Thermodynamics</a:t>
            </a:r>
          </a:p>
          <a:p>
            <a:pPr algn="ctr"/>
            <a:endParaRPr lang="en-US" sz="3600" dirty="0" smtClean="0">
              <a:solidFill>
                <a:srgbClr val="C00000"/>
              </a:solidFill>
            </a:endParaRPr>
          </a:p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Thermodynamic Systems </a:t>
            </a:r>
            <a:r>
              <a:rPr lang="en-US" sz="3600" dirty="0">
                <a:solidFill>
                  <a:srgbClr val="C00000"/>
                </a:solidFill>
              </a:rPr>
              <a:t/>
            </a:r>
            <a:br>
              <a:rPr lang="en-US" sz="3600" dirty="0">
                <a:solidFill>
                  <a:srgbClr val="C00000"/>
                </a:solidFill>
              </a:rPr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>
                <a:solidFill>
                  <a:srgbClr val="C00000"/>
                </a:solidFill>
              </a:rPr>
              <a:t>B.S.HARALE</a:t>
            </a:r>
            <a:r>
              <a:rPr lang="en-US" sz="2400" dirty="0">
                <a:solidFill>
                  <a:srgbClr val="C00000"/>
                </a:solidFill>
              </a:rPr>
              <a:t/>
            </a:r>
            <a:br>
              <a:rPr lang="en-US" sz="2400" dirty="0">
                <a:solidFill>
                  <a:srgbClr val="C00000"/>
                </a:solidFill>
              </a:rPr>
            </a:br>
            <a:r>
              <a:rPr lang="en-US" sz="2400" dirty="0">
                <a:solidFill>
                  <a:srgbClr val="C00000"/>
                </a:solidFill>
              </a:rPr>
              <a:t>Asso.Prof. </a:t>
            </a:r>
            <a:br>
              <a:rPr lang="en-US" sz="2400" dirty="0">
                <a:solidFill>
                  <a:srgbClr val="C00000"/>
                </a:solidFill>
              </a:rPr>
            </a:br>
            <a:r>
              <a:rPr lang="en-US" sz="2400" dirty="0">
                <a:solidFill>
                  <a:srgbClr val="C00000"/>
                </a:solidFill>
              </a:rPr>
              <a:t>Dept.of Physics   </a:t>
            </a:r>
            <a:br>
              <a:rPr lang="en-US" sz="2400" dirty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</a:rPr>
              <a:t>P.D.V.P.Mahavidyalaya, Tasgaon. </a:t>
            </a:r>
            <a:r>
              <a:rPr lang="en-US" sz="2400" dirty="0">
                <a:solidFill>
                  <a:srgbClr val="C00000"/>
                </a:solidFill>
              </a:rPr>
              <a:t/>
            </a:r>
            <a:br>
              <a:rPr lang="en-US" sz="2400" dirty="0">
                <a:solidFill>
                  <a:srgbClr val="C00000"/>
                </a:solidFill>
              </a:rPr>
            </a:br>
            <a:r>
              <a:rPr lang="en-US" sz="2400" dirty="0" err="1" smtClean="0">
                <a:solidFill>
                  <a:srgbClr val="C00000"/>
                </a:solidFill>
              </a:rPr>
              <a:t>Dist.Sangli</a:t>
            </a:r>
            <a:r>
              <a:rPr lang="en-US" sz="2400" dirty="0" smtClean="0">
                <a:solidFill>
                  <a:srgbClr val="C00000"/>
                </a:solidFill>
              </a:rPr>
              <a:t>,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Maharashtra </a:t>
            </a:r>
            <a:br>
              <a:rPr lang="en-US" sz="2400" dirty="0">
                <a:solidFill>
                  <a:srgbClr val="C00000"/>
                </a:solidFill>
              </a:rPr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582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THERMODYNAMICS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</a:rPr>
              <a:t>Introduction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C00000"/>
                </a:solidFill>
              </a:rPr>
              <a:t>    The word is come from Greek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Thermo – Heat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Dynamics - power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839200" cy="54864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Thermodynamic systems</a:t>
            </a:r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115300" cy="357984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1. System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2. Boundary,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3. Surroundings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71500"/>
            <a:ext cx="845820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DEfination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System –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     A thermodynamics system is defined a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definite space or area on which the study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of Energy Transfer and Energy conversions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is made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DEfination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Boundary –</a:t>
            </a:r>
          </a:p>
          <a:p>
            <a:pPr algn="just"/>
            <a:r>
              <a:rPr lang="en-US" sz="2800" dirty="0" smtClean="0">
                <a:solidFill>
                  <a:srgbClr val="C00000"/>
                </a:solidFill>
              </a:rPr>
              <a:t>         The system and surrounding are</a:t>
            </a:r>
          </a:p>
          <a:p>
            <a:pPr algn="just"/>
            <a:r>
              <a:rPr lang="en-US" sz="2800" dirty="0" smtClean="0">
                <a:solidFill>
                  <a:srgbClr val="C00000"/>
                </a:solidFill>
              </a:rPr>
              <a:t>separated by boundary. It may be fixed</a:t>
            </a:r>
          </a:p>
          <a:p>
            <a:pPr algn="just"/>
            <a:r>
              <a:rPr lang="en-US" sz="2800" dirty="0" smtClean="0">
                <a:solidFill>
                  <a:srgbClr val="C00000"/>
                </a:solidFill>
              </a:rPr>
              <a:t>or movable or </a:t>
            </a:r>
            <a:r>
              <a:rPr lang="en-US" sz="2800" dirty="0" err="1" smtClean="0">
                <a:solidFill>
                  <a:srgbClr val="C00000"/>
                </a:solidFill>
              </a:rPr>
              <a:t>imaginary.It</a:t>
            </a:r>
            <a:r>
              <a:rPr lang="en-US" sz="2800" dirty="0" smtClean="0">
                <a:solidFill>
                  <a:srgbClr val="C00000"/>
                </a:solidFill>
              </a:rPr>
              <a:t> will not</a:t>
            </a:r>
          </a:p>
          <a:p>
            <a:pPr algn="just"/>
            <a:r>
              <a:rPr lang="en-US" sz="2800" dirty="0" smtClean="0">
                <a:solidFill>
                  <a:srgbClr val="C00000"/>
                </a:solidFill>
              </a:rPr>
              <a:t>occupy any volume or mass in space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DEfination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520940" cy="3579849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Surroundings -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     Anything outside the system which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affects the </a:t>
            </a:r>
            <a:r>
              <a:rPr lang="en-US" sz="2800" dirty="0" err="1" smtClean="0">
                <a:solidFill>
                  <a:srgbClr val="C00000"/>
                </a:solidFill>
              </a:rPr>
              <a:t>behaviour</a:t>
            </a:r>
            <a:r>
              <a:rPr lang="en-US" sz="2800" dirty="0" smtClean="0">
                <a:solidFill>
                  <a:srgbClr val="C00000"/>
                </a:solidFill>
              </a:rPr>
              <a:t> of the system is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known as surroundings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Open,Closed,Isolated</a:t>
            </a:r>
            <a:r>
              <a:rPr lang="en-US" dirty="0" smtClean="0">
                <a:solidFill>
                  <a:srgbClr val="FF0000"/>
                </a:solidFill>
              </a:rPr>
              <a:t> Systems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291709"/>
            <a:ext cx="8534399" cy="3196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201</TotalTime>
  <Words>185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          </vt:lpstr>
      <vt:lpstr>Slide 2</vt:lpstr>
      <vt:lpstr>THERMODYNAMICS</vt:lpstr>
      <vt:lpstr>Thermodynamic systems </vt:lpstr>
      <vt:lpstr>Slide 5</vt:lpstr>
      <vt:lpstr>DEfination</vt:lpstr>
      <vt:lpstr>DEfination</vt:lpstr>
      <vt:lpstr>DEfination</vt:lpstr>
      <vt:lpstr>Open,Closed,Isolated Systems</vt:lpstr>
      <vt:lpstr>Classification of thermodynamics systems</vt:lpstr>
      <vt:lpstr>                              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Gradient of scalar field in orthogonal curvilinear co-ordinates    Prof.B.S.Harale  Asso.Prof.  Dept.of Physics    P.D.V.P.College Tasgaon  Pin -416312 Maharashtra</dc:title>
  <dc:creator>DELL</dc:creator>
  <cp:lastModifiedBy>Rushikesh Shinde</cp:lastModifiedBy>
  <cp:revision>23</cp:revision>
  <cp:lastPrinted>2019-09-26T10:41:03Z</cp:lastPrinted>
  <dcterms:created xsi:type="dcterms:W3CDTF">2006-08-16T00:00:00Z</dcterms:created>
  <dcterms:modified xsi:type="dcterms:W3CDTF">2020-07-30T09:59:02Z</dcterms:modified>
</cp:coreProperties>
</file>