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3B1F-DF69-48E2-9CBB-634AEA7B45A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77E-D00A-4E3E-90A8-22138E9C8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3B1F-DF69-48E2-9CBB-634AEA7B45A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77E-D00A-4E3E-90A8-22138E9C8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3B1F-DF69-48E2-9CBB-634AEA7B45A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77E-D00A-4E3E-90A8-22138E9C8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3B1F-DF69-48E2-9CBB-634AEA7B45A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77E-D00A-4E3E-90A8-22138E9C8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3B1F-DF69-48E2-9CBB-634AEA7B45A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77E-D00A-4E3E-90A8-22138E9C8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3B1F-DF69-48E2-9CBB-634AEA7B45A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77E-D00A-4E3E-90A8-22138E9C8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3B1F-DF69-48E2-9CBB-634AEA7B45A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77E-D00A-4E3E-90A8-22138E9C8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3B1F-DF69-48E2-9CBB-634AEA7B45A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0E377E-D00A-4E3E-90A8-22138E9C87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3B1F-DF69-48E2-9CBB-634AEA7B45A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77E-D00A-4E3E-90A8-22138E9C8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B3B1F-DF69-48E2-9CBB-634AEA7B45A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10E377E-D00A-4E3E-90A8-22138E9C8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A1B3B1F-DF69-48E2-9CBB-634AEA7B45A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E377E-D00A-4E3E-90A8-22138E9C8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A1B3B1F-DF69-48E2-9CBB-634AEA7B45A7}" type="datetimeFigureOut">
              <a:rPr lang="en-US" smtClean="0"/>
              <a:pPr/>
              <a:t>30-Jul-20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10E377E-D00A-4E3E-90A8-22138E9C8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6480048" cy="2301240"/>
          </a:xfrm>
        </p:spPr>
        <p:txBody>
          <a:bodyPr>
            <a:normAutofit fontScale="90000"/>
          </a:bodyPr>
          <a:lstStyle/>
          <a:p>
            <a:r>
              <a:rPr sz="4800" smtClean="0"/>
              <a:t>Physics Paper No.V</a:t>
            </a:r>
            <a:br>
              <a:rPr sz="4800" smtClean="0"/>
            </a:br>
            <a:r>
              <a:rPr sz="4800" smtClean="0"/>
              <a:t>Thermal Physics and statistical mechanics- I  </a:t>
            </a:r>
            <a:br>
              <a:rPr sz="480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14400"/>
            <a:ext cx="6480048" cy="990600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B.Sc</a:t>
            </a:r>
            <a:r>
              <a:rPr lang="en-US" sz="5400" dirty="0" smtClean="0"/>
              <a:t> II Semester III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239000" cy="3581400"/>
          </a:xfrm>
        </p:spPr>
        <p:txBody>
          <a:bodyPr>
            <a:noAutofit/>
          </a:bodyPr>
          <a:lstStyle/>
          <a:p>
            <a:pPr algn="ctr"/>
            <a:r>
              <a:rPr sz="2400" smtClean="0"/>
              <a:t>SECOND Law of Thermodynamic </a:t>
            </a:r>
            <a:br>
              <a:rPr sz="2400" smtClean="0"/>
            </a:br>
            <a:r>
              <a:rPr sz="2400" smtClean="0"/>
              <a:t/>
            </a:r>
            <a:br>
              <a:rPr sz="2400" smtClean="0"/>
            </a:br>
            <a:r>
              <a:rPr sz="2400" smtClean="0"/>
              <a:t>B.S.HARALE</a:t>
            </a:r>
            <a:br>
              <a:rPr sz="2400" smtClean="0"/>
            </a:br>
            <a:r>
              <a:rPr sz="2400" smtClean="0"/>
              <a:t>Asso.Prof. </a:t>
            </a:r>
            <a:br>
              <a:rPr sz="2400" smtClean="0"/>
            </a:br>
            <a:r>
              <a:rPr sz="2400" smtClean="0"/>
              <a:t>Dept.of Physics   </a:t>
            </a:r>
            <a:br>
              <a:rPr sz="2400" smtClean="0"/>
            </a:br>
            <a:r>
              <a:rPr sz="2400" smtClean="0"/>
              <a:t>P.D.V.P.Mahavidyalaya, Tasgaon,</a:t>
            </a:r>
            <a:br>
              <a:rPr sz="2400" smtClean="0"/>
            </a:br>
            <a:r>
              <a:rPr sz="2400" smtClean="0"/>
              <a:t>DIST.Sangli</a:t>
            </a:r>
            <a:r>
              <a:rPr sz="2400" smtClean="0"/>
              <a:t>, Maharashtra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609600"/>
            <a:ext cx="8458200" cy="685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Topic </a:t>
            </a:r>
            <a:r>
              <a:rPr lang="en-US" sz="3600" dirty="0" err="1" smtClean="0"/>
              <a:t>Name:Laws</a:t>
            </a:r>
            <a:r>
              <a:rPr lang="en-US" sz="3600" dirty="0" smtClean="0"/>
              <a:t> of Thermodynamics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 of “FIRST LAW”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• The first law of thermodynamic states that a certain</a:t>
            </a:r>
          </a:p>
          <a:p>
            <a:pPr>
              <a:buNone/>
            </a:pPr>
            <a:r>
              <a:rPr lang="en-US" sz="2400" dirty="0" smtClean="0"/>
              <a:t>energy flow takes place when a system undergoes a</a:t>
            </a:r>
          </a:p>
          <a:p>
            <a:pPr>
              <a:buNone/>
            </a:pPr>
            <a:r>
              <a:rPr lang="en-US" sz="2400" dirty="0" smtClean="0"/>
              <a:t>process or change of state is possible or not.</a:t>
            </a:r>
          </a:p>
          <a:p>
            <a:pPr>
              <a:buNone/>
            </a:pPr>
            <a:r>
              <a:rPr lang="en-US" sz="2400" dirty="0" smtClean="0"/>
              <a:t>– According to first law in ‘cyclic process’</a:t>
            </a:r>
          </a:p>
          <a:p>
            <a:pPr>
              <a:buNone/>
            </a:pPr>
            <a:r>
              <a:rPr lang="en-US" sz="2400" dirty="0" smtClean="0"/>
              <a:t>• Work is completely converted into heat or heat is</a:t>
            </a:r>
          </a:p>
          <a:p>
            <a:pPr>
              <a:buNone/>
            </a:pPr>
            <a:r>
              <a:rPr lang="en-US" sz="2400" dirty="0" smtClean="0"/>
              <a:t>completely converted into work.</a:t>
            </a:r>
          </a:p>
          <a:p>
            <a:pPr>
              <a:buNone/>
            </a:pPr>
            <a:r>
              <a:rPr lang="en-US" sz="2400" dirty="0" smtClean="0"/>
              <a:t>• “HEAT” &amp; “WORK” are mutually converted into each</a:t>
            </a:r>
          </a:p>
          <a:p>
            <a:pPr>
              <a:buNone/>
            </a:pPr>
            <a:r>
              <a:rPr lang="en-US" sz="2400" dirty="0" smtClean="0"/>
              <a:t>other.</a:t>
            </a:r>
          </a:p>
          <a:p>
            <a:pPr>
              <a:buNone/>
            </a:pPr>
            <a:r>
              <a:rPr lang="en-US" sz="2400" dirty="0" smtClean="0"/>
              <a:t>• But from experience this is NOT TRUE!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2600" y="685800"/>
            <a:ext cx="35052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8153400" cy="48005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• First law does not help to predict whether the certain process is possible or not.</a:t>
            </a:r>
          </a:p>
          <a:p>
            <a:pPr algn="just">
              <a:buNone/>
            </a:pPr>
            <a:r>
              <a:rPr lang="en-US" dirty="0" smtClean="0"/>
              <a:t>• The first law does not give info about Direction.</a:t>
            </a:r>
          </a:p>
          <a:p>
            <a:pPr algn="just">
              <a:buNone/>
            </a:pPr>
            <a:r>
              <a:rPr lang="en-US" dirty="0" smtClean="0"/>
              <a:t>• It does not provide and specify sufficient condition to process take place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73162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The“SECOND</a:t>
            </a:r>
            <a:r>
              <a:rPr lang="en-US" sz="3600" dirty="0" smtClean="0"/>
              <a:t> LAW” of thermodynamics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• The second low of thermodynamic gives more information about thermodynamic processes.</a:t>
            </a:r>
          </a:p>
          <a:p>
            <a:pPr>
              <a:buNone/>
            </a:pPr>
            <a:r>
              <a:rPr lang="en-US" dirty="0" smtClean="0"/>
              <a:t>• Second law may be defined as</a:t>
            </a:r>
          </a:p>
          <a:p>
            <a:pPr>
              <a:buNone/>
            </a:pPr>
            <a:r>
              <a:rPr lang="en-US" dirty="0" smtClean="0"/>
              <a:t>– “</a:t>
            </a:r>
            <a:r>
              <a:rPr lang="en-US" b="1" i="1" dirty="0" smtClean="0"/>
              <a:t>Heat can not flow itself from colder body to a hotter body”.</a:t>
            </a:r>
          </a:p>
          <a:p>
            <a:pPr>
              <a:buNone/>
            </a:pPr>
            <a:r>
              <a:rPr lang="en-US" dirty="0" smtClean="0"/>
              <a:t>• The Second law is also used to determine the theoretical limits for the performance of</a:t>
            </a:r>
          </a:p>
          <a:p>
            <a:pPr>
              <a:buNone/>
            </a:pPr>
            <a:r>
              <a:rPr lang="en-US" dirty="0" smtClean="0"/>
              <a:t>   mostly used engineering systems like heat</a:t>
            </a:r>
          </a:p>
          <a:p>
            <a:pPr>
              <a:buNone/>
            </a:pPr>
            <a:r>
              <a:rPr lang="en-US" dirty="0" smtClean="0"/>
              <a:t>   engines and heat pump….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“Kelvin-Plank” statement: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• The Kelvin-Plank statement of the second law of</a:t>
            </a:r>
          </a:p>
          <a:p>
            <a:pPr>
              <a:buNone/>
            </a:pPr>
            <a:r>
              <a:rPr lang="en-US" dirty="0" smtClean="0"/>
              <a:t>thermodynamic is states that</a:t>
            </a:r>
          </a:p>
          <a:p>
            <a:pPr>
              <a:buNone/>
            </a:pPr>
            <a:r>
              <a:rPr lang="en-US" dirty="0" smtClean="0"/>
              <a:t>– “</a:t>
            </a:r>
            <a:r>
              <a:rPr lang="en-US" b="1" i="1" dirty="0" smtClean="0"/>
              <a:t>It is impossible to for any devise as heat engine that operates on a cycle to receive heat from a single reservoir and produce net amount of work”.</a:t>
            </a:r>
          </a:p>
          <a:p>
            <a:pPr>
              <a:buNone/>
            </a:pPr>
            <a:r>
              <a:rPr lang="en-US" dirty="0" smtClean="0"/>
              <a:t>• This statement means that only part of total heat absorbed by heat engine from a high temperature is converted to work, the remaining</a:t>
            </a:r>
          </a:p>
          <a:p>
            <a:pPr>
              <a:buNone/>
            </a:pPr>
            <a:r>
              <a:rPr lang="en-US" dirty="0" smtClean="0"/>
              <a:t>    heat must be rejected at a low temperature.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Clausius</a:t>
            </a:r>
            <a:r>
              <a:rPr lang="en-US" dirty="0" smtClean="0"/>
              <a:t>”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• </a:t>
            </a:r>
            <a:r>
              <a:rPr lang="en-US" sz="2400" dirty="0" err="1" smtClean="0"/>
              <a:t>Clausius</a:t>
            </a:r>
            <a:r>
              <a:rPr lang="en-US" sz="2400" dirty="0" smtClean="0"/>
              <a:t> statement of second law of</a:t>
            </a:r>
          </a:p>
          <a:p>
            <a:pPr>
              <a:buNone/>
            </a:pPr>
            <a:r>
              <a:rPr lang="en-US" sz="2400" dirty="0" smtClean="0"/>
              <a:t>  thermodynamic is as below</a:t>
            </a:r>
          </a:p>
          <a:p>
            <a:pPr>
              <a:buNone/>
            </a:pPr>
            <a:r>
              <a:rPr lang="en-US" sz="2400" dirty="0" smtClean="0"/>
              <a:t>  – “</a:t>
            </a:r>
            <a:r>
              <a:rPr lang="en-US" sz="2400" b="1" i="1" dirty="0" smtClean="0"/>
              <a:t>It is impossible to construct a device as heat</a:t>
            </a:r>
          </a:p>
          <a:p>
            <a:pPr>
              <a:buNone/>
            </a:pPr>
            <a:r>
              <a:rPr lang="en-US" sz="2400" b="1" i="1" dirty="0" smtClean="0"/>
              <a:t>   pump that operates in a cycle and produces no</a:t>
            </a:r>
          </a:p>
          <a:p>
            <a:pPr>
              <a:buNone/>
            </a:pPr>
            <a:r>
              <a:rPr lang="en-US" sz="2400" b="1" i="1" dirty="0" smtClean="0"/>
              <a:t>  effect other than the transfer of heat from lower</a:t>
            </a:r>
          </a:p>
          <a:p>
            <a:pPr>
              <a:buNone/>
            </a:pPr>
            <a:r>
              <a:rPr lang="en-US" sz="2400" b="1" i="1" dirty="0" smtClean="0"/>
              <a:t>  temperature to higher temperature body”.</a:t>
            </a:r>
          </a:p>
          <a:p>
            <a:pPr>
              <a:buNone/>
            </a:pPr>
            <a:r>
              <a:rPr lang="en-US" sz="2400" dirty="0" smtClean="0"/>
              <a:t>• This statement means that heat cannot flow</a:t>
            </a:r>
          </a:p>
          <a:p>
            <a:pPr>
              <a:buNone/>
            </a:pPr>
            <a:r>
              <a:rPr lang="en-US" sz="2400" dirty="0" smtClean="0"/>
              <a:t>from cold body to hot body without any work</a:t>
            </a:r>
          </a:p>
          <a:p>
            <a:pPr>
              <a:buNone/>
            </a:pPr>
            <a:r>
              <a:rPr lang="en-US" sz="2400" dirty="0" smtClean="0"/>
              <a:t>input.</a:t>
            </a:r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Kelvin-Plank Statement</a:t>
            </a:r>
          </a:p>
          <a:p>
            <a:pPr>
              <a:buNone/>
            </a:pPr>
            <a:r>
              <a:rPr lang="en-US" dirty="0" smtClean="0"/>
              <a:t>1. It is applied to ‘Heat Engine’.</a:t>
            </a:r>
          </a:p>
          <a:p>
            <a:pPr>
              <a:buNone/>
            </a:pPr>
            <a:r>
              <a:rPr lang="en-US" dirty="0" smtClean="0"/>
              <a:t>2. It is negative statement.</a:t>
            </a:r>
          </a:p>
          <a:p>
            <a:pPr>
              <a:buNone/>
            </a:pPr>
            <a:r>
              <a:rPr lang="en-US" dirty="0" smtClean="0"/>
              <a:t>3. It is based on experimental observations and no</a:t>
            </a:r>
          </a:p>
          <a:p>
            <a:pPr>
              <a:buNone/>
            </a:pPr>
            <a:r>
              <a:rPr lang="en-US" dirty="0" smtClean="0"/>
              <a:t>    mathematical proof.</a:t>
            </a:r>
          </a:p>
          <a:p>
            <a:pPr>
              <a:buNone/>
            </a:pPr>
            <a:r>
              <a:rPr lang="en-US" b="1" dirty="0" err="1" smtClean="0"/>
              <a:t>Clausius</a:t>
            </a:r>
            <a:r>
              <a:rPr lang="en-US" b="1" dirty="0" smtClean="0"/>
              <a:t> Statement</a:t>
            </a:r>
          </a:p>
          <a:p>
            <a:pPr>
              <a:buNone/>
            </a:pPr>
            <a:r>
              <a:rPr lang="en-US" dirty="0" smtClean="0"/>
              <a:t>1. It is applied to ‘Heat Pump’ and ‘Refrigeration’.</a:t>
            </a:r>
          </a:p>
          <a:p>
            <a:pPr>
              <a:buNone/>
            </a:pPr>
            <a:r>
              <a:rPr lang="en-US" dirty="0" smtClean="0"/>
              <a:t>2. It is also negative statement.</a:t>
            </a:r>
          </a:p>
          <a:p>
            <a:pPr>
              <a:buNone/>
            </a:pPr>
            <a:r>
              <a:rPr lang="en-US" dirty="0" smtClean="0"/>
              <a:t>3. It is based on experimental observations and no</a:t>
            </a:r>
          </a:p>
          <a:p>
            <a:pPr>
              <a:buNone/>
            </a:pPr>
            <a:r>
              <a:rPr lang="en-US" dirty="0" smtClean="0"/>
              <a:t>    mathematical proof.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28800"/>
            <a:ext cx="7470648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</TotalTime>
  <Words>441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Physics Paper No.V Thermal Physics and statistical mechanics- I   </vt:lpstr>
      <vt:lpstr>SECOND Law of Thermodynamic   B.S.HARALE Asso.Prof.  Dept.of Physics    P.D.V.P.Mahavidyalaya, Tasgaon, DIST.Sangli, Maharashtra</vt:lpstr>
      <vt:lpstr>Limitation of “FIRST LAW”</vt:lpstr>
      <vt:lpstr>Slide 4</vt:lpstr>
      <vt:lpstr>The“SECOND LAW” of thermodynamics</vt:lpstr>
      <vt:lpstr>“Kelvin-Plank” statement:</vt:lpstr>
      <vt:lpstr>“Clausius” statement</vt:lpstr>
      <vt:lpstr>COMPARISON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Paper No.V Thermal Physics and statistical mechanics- I   </dc:title>
  <dc:creator>Rushikesh Shinde</dc:creator>
  <cp:lastModifiedBy>Rushikesh Shinde</cp:lastModifiedBy>
  <cp:revision>2</cp:revision>
  <dcterms:created xsi:type="dcterms:W3CDTF">2020-07-30T09:18:59Z</dcterms:created>
  <dcterms:modified xsi:type="dcterms:W3CDTF">2020-07-30T09:57:27Z</dcterms:modified>
</cp:coreProperties>
</file>