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9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2" d="100"/>
          <a:sy n="82" d="100"/>
        </p:scale>
        <p:origin x="691" y="58"/>
      </p:cViewPr>
      <p:guideLst>
        <p:guide orient="horz" pos="229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74735-CE4D-4C2A-AA44-953255681B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91E944B-F877-4876-B02A-699FFC0056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25453E0-AD58-43A4-A29D-76D9BFC96DE2}"/>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5" name="Footer Placeholder 4">
            <a:extLst>
              <a:ext uri="{FF2B5EF4-FFF2-40B4-BE49-F238E27FC236}">
                <a16:creationId xmlns:a16="http://schemas.microsoft.com/office/drawing/2014/main" id="{1EB39740-108E-473F-91F9-DD67303B4A9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82E1A6-0EC4-45B3-B805-F2371C617543}"/>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315594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CE7C-A758-4911-9148-9E44730C369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34E3DB6-BDA8-4BA5-9678-C769EBB3C3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2927C4B-BB81-4F00-842E-1DEBE11DE078}"/>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5" name="Footer Placeholder 4">
            <a:extLst>
              <a:ext uri="{FF2B5EF4-FFF2-40B4-BE49-F238E27FC236}">
                <a16:creationId xmlns:a16="http://schemas.microsoft.com/office/drawing/2014/main" id="{D9E0CF8B-DC6E-48F9-872A-4DF9AB44962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5362535-4B85-40B9-8941-FDAC0CD7FB30}"/>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3164046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14C083-7F63-4BB0-ADAE-8FAFEA2689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CF7C5B2-F21E-4D27-815E-C7A2F35C9A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050E0B2-FBF4-49DC-A4F2-DF10759F59EB}"/>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5" name="Footer Placeholder 4">
            <a:extLst>
              <a:ext uri="{FF2B5EF4-FFF2-40B4-BE49-F238E27FC236}">
                <a16:creationId xmlns:a16="http://schemas.microsoft.com/office/drawing/2014/main" id="{06DBD282-1B84-4A00-9552-F636F7CB5B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D1B6AF0-5536-449B-8305-275B03D00BED}"/>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397514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FA9CB-49AA-4C99-BAD4-B685C589B83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6C733C1-915F-4609-94FF-87E53D5CB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69B10EC-1E69-4854-A744-7CC809FE0A2E}"/>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5" name="Footer Placeholder 4">
            <a:extLst>
              <a:ext uri="{FF2B5EF4-FFF2-40B4-BE49-F238E27FC236}">
                <a16:creationId xmlns:a16="http://schemas.microsoft.com/office/drawing/2014/main" id="{77ABA7CE-7411-46D6-AF55-B332054F0A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6D8CE2C-B4F9-48C5-B802-C46FD978C447}"/>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2978131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384AF-90FB-407B-A256-550BA866CC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9FB962A-50EA-4E3D-9D22-969080AE7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C84821-A767-42E1-8853-F1E7EB655C85}"/>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5" name="Footer Placeholder 4">
            <a:extLst>
              <a:ext uri="{FF2B5EF4-FFF2-40B4-BE49-F238E27FC236}">
                <a16:creationId xmlns:a16="http://schemas.microsoft.com/office/drawing/2014/main" id="{AE628DC7-313A-49C4-B734-68FDABC11DE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B5D9343-94BB-43A6-9DA3-E4696BE93B43}"/>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415718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1102-EA57-43D5-B1A5-B3D7DD9F381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C510392-7E40-4CE7-99B9-9AA5C1C102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7DE8D1F-AF57-4765-9A96-52FF498A03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F7C86F5-EA35-489D-A75E-0E6C039B9472}"/>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6" name="Footer Placeholder 5">
            <a:extLst>
              <a:ext uri="{FF2B5EF4-FFF2-40B4-BE49-F238E27FC236}">
                <a16:creationId xmlns:a16="http://schemas.microsoft.com/office/drawing/2014/main" id="{36C9A837-1010-4F68-B5CA-FD099240AFB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A8DA304-9714-4691-BDAB-EC254778A7F8}"/>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52373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B3976-4C7E-4BEB-871D-82276BEE129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432BE31-7CB0-4D37-A819-CBD145021B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2A718F-FD2B-423F-8EA4-3FEC174676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856FE0F-08B5-4611-B52E-5B231934FD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709DEA-47CD-4531-9E64-B6375CE936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8D71F29-66C7-4CEA-B150-612FD632B11F}"/>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8" name="Footer Placeholder 7">
            <a:extLst>
              <a:ext uri="{FF2B5EF4-FFF2-40B4-BE49-F238E27FC236}">
                <a16:creationId xmlns:a16="http://schemas.microsoft.com/office/drawing/2014/main" id="{2CC6A4CD-99C2-4497-9C6E-B6B1B9B336F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CD341F4-38A0-4C5C-800D-9A65D50E3F28}"/>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212661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014D4-A699-47F5-B9A2-1E21C410746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C9BC871-4EB5-461D-8354-A0A07BE9DE44}"/>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4" name="Footer Placeholder 3">
            <a:extLst>
              <a:ext uri="{FF2B5EF4-FFF2-40B4-BE49-F238E27FC236}">
                <a16:creationId xmlns:a16="http://schemas.microsoft.com/office/drawing/2014/main" id="{A71AAA27-A016-44C3-9648-1881EFD954A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5C23D07-44A6-4ECE-867E-BA8628BC51D2}"/>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375252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F4A889-E07F-42A9-85B5-4CDD00FCCFFA}"/>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3" name="Footer Placeholder 2">
            <a:extLst>
              <a:ext uri="{FF2B5EF4-FFF2-40B4-BE49-F238E27FC236}">
                <a16:creationId xmlns:a16="http://schemas.microsoft.com/office/drawing/2014/main" id="{A2CC1A4E-8EE5-4AB9-B831-79A98FD0F9D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D180955-238C-4BBC-807F-9802F91B078C}"/>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330875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6B580-39CB-4DC6-93FD-98F58805C3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4ABF78E-C63D-4F8F-B625-9DDBC04A6A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A771A76-1F52-439E-A9FB-DF552AA442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D4AD19-9E1B-412A-87D6-D51765214496}"/>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6" name="Footer Placeholder 5">
            <a:extLst>
              <a:ext uri="{FF2B5EF4-FFF2-40B4-BE49-F238E27FC236}">
                <a16:creationId xmlns:a16="http://schemas.microsoft.com/office/drawing/2014/main" id="{D2D0237A-E5BE-4D19-BBE9-5A3B8BD0F64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E22A2AA-9DA2-4FEC-806A-90531E5DFA49}"/>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1129416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BE2D4-5A43-4A5B-84AC-DD7D895EA4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51E4AFB-3B62-4134-BD7C-9436A16584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B9D76AB-77DB-4FAD-9C24-615FBF50D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CB776C-D914-470F-A5F7-9C5ABF404FB7}"/>
              </a:ext>
            </a:extLst>
          </p:cNvPr>
          <p:cNvSpPr>
            <a:spLocks noGrp="1"/>
          </p:cNvSpPr>
          <p:nvPr>
            <p:ph type="dt" sz="half" idx="10"/>
          </p:nvPr>
        </p:nvSpPr>
        <p:spPr/>
        <p:txBody>
          <a:bodyPr/>
          <a:lstStyle/>
          <a:p>
            <a:fld id="{7F8D68CE-F507-4EED-BF9A-583A94FE92ED}" type="datetimeFigureOut">
              <a:rPr lang="en-IN" smtClean="0"/>
              <a:t>30-07-2020</a:t>
            </a:fld>
            <a:endParaRPr lang="en-IN"/>
          </a:p>
        </p:txBody>
      </p:sp>
      <p:sp>
        <p:nvSpPr>
          <p:cNvPr id="6" name="Footer Placeholder 5">
            <a:extLst>
              <a:ext uri="{FF2B5EF4-FFF2-40B4-BE49-F238E27FC236}">
                <a16:creationId xmlns:a16="http://schemas.microsoft.com/office/drawing/2014/main" id="{AB8FF555-AF35-4209-BA63-FCC7BF9B429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990FFFA-FF42-441C-9A81-04EB0F6A711B}"/>
              </a:ext>
            </a:extLst>
          </p:cNvPr>
          <p:cNvSpPr>
            <a:spLocks noGrp="1"/>
          </p:cNvSpPr>
          <p:nvPr>
            <p:ph type="sldNum" sz="quarter" idx="12"/>
          </p:nvPr>
        </p:nvSpPr>
        <p:spPr/>
        <p:txBody>
          <a:bodyPr/>
          <a:lstStyle/>
          <a:p>
            <a:fld id="{C3B1C61F-07ED-4540-9586-F46FE258BD4C}" type="slidenum">
              <a:rPr lang="en-IN" smtClean="0"/>
              <a:t>‹#›</a:t>
            </a:fld>
            <a:endParaRPr lang="en-IN"/>
          </a:p>
        </p:txBody>
      </p:sp>
    </p:spTree>
    <p:extLst>
      <p:ext uri="{BB962C8B-B14F-4D97-AF65-F5344CB8AC3E}">
        <p14:creationId xmlns:p14="http://schemas.microsoft.com/office/powerpoint/2010/main" val="286607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60C15F-90CB-424F-9C83-681E6BD675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1899FCE-5BF6-43E5-9541-5B46979CD4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F08EEC-A8B7-443D-87C8-2F38B92250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D68CE-F507-4EED-BF9A-583A94FE92ED}" type="datetimeFigureOut">
              <a:rPr lang="en-IN" smtClean="0"/>
              <a:t>30-07-2020</a:t>
            </a:fld>
            <a:endParaRPr lang="en-IN"/>
          </a:p>
        </p:txBody>
      </p:sp>
      <p:sp>
        <p:nvSpPr>
          <p:cNvPr id="5" name="Footer Placeholder 4">
            <a:extLst>
              <a:ext uri="{FF2B5EF4-FFF2-40B4-BE49-F238E27FC236}">
                <a16:creationId xmlns:a16="http://schemas.microsoft.com/office/drawing/2014/main" id="{11D398B4-7BF4-4769-AE78-3431D064E0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3A8A8BC-CB94-4694-9AF1-EE7AC7D9FC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1C61F-07ED-4540-9586-F46FE258BD4C}" type="slidenum">
              <a:rPr lang="en-IN" smtClean="0"/>
              <a:t>‹#›</a:t>
            </a:fld>
            <a:endParaRPr lang="en-IN"/>
          </a:p>
        </p:txBody>
      </p:sp>
    </p:spTree>
    <p:extLst>
      <p:ext uri="{BB962C8B-B14F-4D97-AF65-F5344CB8AC3E}">
        <p14:creationId xmlns:p14="http://schemas.microsoft.com/office/powerpoint/2010/main" val="2656607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0383E-28A2-4844-805B-7275989335E0}"/>
              </a:ext>
            </a:extLst>
          </p:cNvPr>
          <p:cNvSpPr>
            <a:spLocks noGrp="1"/>
          </p:cNvSpPr>
          <p:nvPr>
            <p:ph type="title"/>
          </p:nvPr>
        </p:nvSpPr>
        <p:spPr>
          <a:xfrm>
            <a:off x="838200" y="365125"/>
            <a:ext cx="10515600" cy="4916002"/>
          </a:xfrm>
        </p:spPr>
        <p:txBody>
          <a:bodyPr>
            <a:normAutofit/>
          </a:bodyPr>
          <a:lstStyle/>
          <a:p>
            <a:pPr algn="ctr"/>
            <a:r>
              <a:rPr lang="en-IN" sz="3200" b="1" dirty="0">
                <a:solidFill>
                  <a:srgbClr val="002060"/>
                </a:solidFill>
                <a:highlight>
                  <a:srgbClr val="FFFF00"/>
                </a:highlight>
                <a:latin typeface="Times New Roman" panose="02020603050405020304" pitchFamily="18" charset="0"/>
                <a:cs typeface="Times New Roman" panose="02020603050405020304" pitchFamily="18" charset="0"/>
              </a:rPr>
              <a:t>PADMABHUSHAN DR. VASANTRAODADA PATIL MAHAVIDYALAYA TASGAON  </a:t>
            </a:r>
            <a:br>
              <a:rPr lang="en-IN" dirty="0"/>
            </a:br>
            <a:br>
              <a:rPr lang="en-IN" dirty="0"/>
            </a:br>
            <a:r>
              <a:rPr lang="en-IN" sz="2800" b="1" dirty="0">
                <a:highlight>
                  <a:srgbClr val="FF00FF"/>
                </a:highlight>
              </a:rPr>
              <a:t>DEPARTMENT OF PHYSICS </a:t>
            </a:r>
            <a:br>
              <a:rPr lang="en-IN" sz="2800" b="1" dirty="0">
                <a:highlight>
                  <a:srgbClr val="FF00FF"/>
                </a:highlight>
                <a:latin typeface="Times New Roman" panose="02020603050405020304" pitchFamily="18" charset="0"/>
                <a:cs typeface="Times New Roman" panose="02020603050405020304" pitchFamily="18" charset="0"/>
              </a:rPr>
            </a:br>
            <a:r>
              <a:rPr lang="en-IN" sz="2800" b="1" dirty="0" err="1">
                <a:highlight>
                  <a:srgbClr val="FF00FF"/>
                </a:highlight>
                <a:latin typeface="Times New Roman" panose="02020603050405020304" pitchFamily="18" charset="0"/>
                <a:cs typeface="Times New Roman" panose="02020603050405020304" pitchFamily="18" charset="0"/>
              </a:rPr>
              <a:t>B.Sc</a:t>
            </a:r>
            <a:r>
              <a:rPr lang="en-IN" sz="2800" b="1" dirty="0">
                <a:highlight>
                  <a:srgbClr val="FF00FF"/>
                </a:highlight>
                <a:latin typeface="Times New Roman" panose="02020603050405020304" pitchFamily="18" charset="0"/>
                <a:cs typeface="Times New Roman" panose="02020603050405020304" pitchFamily="18" charset="0"/>
              </a:rPr>
              <a:t> III </a:t>
            </a:r>
            <a:endParaRPr lang="en-IN" b="1" dirty="0">
              <a:highlight>
                <a:srgbClr val="FF00FF"/>
              </a:highlight>
            </a:endParaRPr>
          </a:p>
        </p:txBody>
      </p:sp>
    </p:spTree>
    <p:extLst>
      <p:ext uri="{BB962C8B-B14F-4D97-AF65-F5344CB8AC3E}">
        <p14:creationId xmlns:p14="http://schemas.microsoft.com/office/powerpoint/2010/main" val="103597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7E586-7B25-453A-9F55-4A38DD8B4963}"/>
              </a:ext>
            </a:extLst>
          </p:cNvPr>
          <p:cNvSpPr>
            <a:spLocks noGrp="1"/>
          </p:cNvSpPr>
          <p:nvPr>
            <p:ph type="ctrTitle"/>
          </p:nvPr>
        </p:nvSpPr>
        <p:spPr>
          <a:xfrm>
            <a:off x="1524000" y="111967"/>
            <a:ext cx="9144000" cy="339799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IN" sz="3600" b="1" dirty="0">
                <a:solidFill>
                  <a:srgbClr val="002060"/>
                </a:solidFill>
                <a:highlight>
                  <a:srgbClr val="C0C0C0"/>
                </a:highlight>
              </a:rPr>
              <a:t>B.Sc. III Paper-XII </a:t>
            </a:r>
            <a:br>
              <a:rPr lang="en-IN" sz="3600" b="1" dirty="0">
                <a:solidFill>
                  <a:srgbClr val="002060"/>
                </a:solidFill>
                <a:highlight>
                  <a:srgbClr val="C0C0C0"/>
                </a:highlight>
              </a:rPr>
            </a:br>
            <a:br>
              <a:rPr lang="en-IN" dirty="0"/>
            </a:br>
            <a:r>
              <a:rPr lang="en-IN" sz="3200" b="1" u="sng" dirty="0">
                <a:solidFill>
                  <a:srgbClr val="002060"/>
                </a:solidFill>
                <a:highlight>
                  <a:srgbClr val="00FF00"/>
                </a:highlight>
              </a:rPr>
              <a:t>Digital &amp; Analog circuits &amp; Instrumentation</a:t>
            </a:r>
            <a:br>
              <a:rPr lang="en-IN" sz="3200" b="1" u="sng" dirty="0">
                <a:solidFill>
                  <a:srgbClr val="002060"/>
                </a:solidFill>
                <a:highlight>
                  <a:srgbClr val="00FF00"/>
                </a:highlight>
              </a:rPr>
            </a:br>
            <a:br>
              <a:rPr lang="en-IN" sz="3200" b="1" u="sng" dirty="0">
                <a:solidFill>
                  <a:srgbClr val="002060"/>
                </a:solidFill>
                <a:highlight>
                  <a:srgbClr val="00FF00"/>
                </a:highlight>
              </a:rPr>
            </a:br>
            <a:r>
              <a:rPr lang="en-IN" sz="3200" b="1" u="sng" dirty="0">
                <a:solidFill>
                  <a:srgbClr val="002060"/>
                </a:solidFill>
                <a:highlight>
                  <a:srgbClr val="00FF00"/>
                </a:highlight>
              </a:rPr>
              <a:t>Topic Name:- Logic gate  </a:t>
            </a:r>
            <a:endParaRPr lang="en-IN" b="1" u="sng" dirty="0">
              <a:solidFill>
                <a:srgbClr val="002060"/>
              </a:solidFill>
              <a:highlight>
                <a:srgbClr val="00FF00"/>
              </a:highlight>
            </a:endParaRPr>
          </a:p>
        </p:txBody>
      </p:sp>
      <p:sp>
        <p:nvSpPr>
          <p:cNvPr id="3" name="Subtitle 2">
            <a:extLst>
              <a:ext uri="{FF2B5EF4-FFF2-40B4-BE49-F238E27FC236}">
                <a16:creationId xmlns:a16="http://schemas.microsoft.com/office/drawing/2014/main" id="{070618F3-316B-4FAF-AA45-10CAA0AF902B}"/>
              </a:ext>
            </a:extLst>
          </p:cNvPr>
          <p:cNvSpPr>
            <a:spLocks noGrp="1"/>
          </p:cNvSpPr>
          <p:nvPr>
            <p:ph type="subTitle" idx="1"/>
          </p:nvPr>
        </p:nvSpPr>
        <p:spPr>
          <a:xfrm>
            <a:off x="1524000" y="4488024"/>
            <a:ext cx="9144000" cy="1959428"/>
          </a:xfrm>
        </p:spPr>
        <p:txBody>
          <a:bodyPr/>
          <a:lstStyle/>
          <a:p>
            <a:pPr algn="l"/>
            <a:r>
              <a:rPr lang="en-IN" b="1" dirty="0">
                <a:solidFill>
                  <a:schemeClr val="tx2">
                    <a:lumMod val="50000"/>
                  </a:schemeClr>
                </a:solidFill>
                <a:highlight>
                  <a:srgbClr val="FFFF00"/>
                </a:highlight>
              </a:rPr>
              <a:t>Prof. Mr. </a:t>
            </a:r>
            <a:r>
              <a:rPr lang="en-IN" b="1" dirty="0" err="1">
                <a:solidFill>
                  <a:schemeClr val="tx2">
                    <a:lumMod val="50000"/>
                  </a:schemeClr>
                </a:solidFill>
                <a:highlight>
                  <a:srgbClr val="FFFF00"/>
                </a:highlight>
              </a:rPr>
              <a:t>B.S.Harale</a:t>
            </a:r>
            <a:r>
              <a:rPr lang="en-IN" b="1" dirty="0">
                <a:solidFill>
                  <a:schemeClr val="tx2">
                    <a:lumMod val="50000"/>
                  </a:schemeClr>
                </a:solidFill>
                <a:highlight>
                  <a:srgbClr val="FFFF00"/>
                </a:highlight>
              </a:rPr>
              <a:t> </a:t>
            </a:r>
          </a:p>
          <a:p>
            <a:pPr algn="l"/>
            <a:r>
              <a:rPr lang="en-IN" b="1" dirty="0" err="1">
                <a:solidFill>
                  <a:schemeClr val="tx2">
                    <a:lumMod val="50000"/>
                  </a:schemeClr>
                </a:solidFill>
                <a:highlight>
                  <a:srgbClr val="FFFF00"/>
                </a:highlight>
              </a:rPr>
              <a:t>Asso.Prof</a:t>
            </a:r>
            <a:r>
              <a:rPr lang="en-IN" b="1" dirty="0">
                <a:solidFill>
                  <a:schemeClr val="tx2">
                    <a:lumMod val="50000"/>
                  </a:schemeClr>
                </a:solidFill>
                <a:highlight>
                  <a:srgbClr val="FFFF00"/>
                </a:highlight>
              </a:rPr>
              <a:t> Department of Physics, </a:t>
            </a:r>
          </a:p>
          <a:p>
            <a:pPr algn="l"/>
            <a:r>
              <a:rPr lang="en-IN" b="1" dirty="0">
                <a:solidFill>
                  <a:schemeClr val="tx2">
                    <a:lumMod val="50000"/>
                  </a:schemeClr>
                </a:solidFill>
                <a:highlight>
                  <a:srgbClr val="FFFF00"/>
                </a:highlight>
              </a:rPr>
              <a:t>PDVP College Tasgaon.</a:t>
            </a:r>
          </a:p>
        </p:txBody>
      </p:sp>
    </p:spTree>
    <p:extLst>
      <p:ext uri="{BB962C8B-B14F-4D97-AF65-F5344CB8AC3E}">
        <p14:creationId xmlns:p14="http://schemas.microsoft.com/office/powerpoint/2010/main" val="2708473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953EC-25DC-4992-ADDA-A3D6AEAD3CD2}"/>
              </a:ext>
            </a:extLst>
          </p:cNvPr>
          <p:cNvSpPr>
            <a:spLocks noGrp="1"/>
          </p:cNvSpPr>
          <p:nvPr>
            <p:ph type="title"/>
          </p:nvPr>
        </p:nvSpPr>
        <p:spPr>
          <a:xfrm>
            <a:off x="838200" y="365125"/>
            <a:ext cx="10515600" cy="6147642"/>
          </a:xfrm>
        </p:spPr>
        <p:txBody>
          <a:bodyPr>
            <a:normAutofit/>
          </a:bodyPr>
          <a:lstStyle/>
          <a:p>
            <a:r>
              <a:rPr lang="en-IN" b="1" u="sng" dirty="0">
                <a:solidFill>
                  <a:srgbClr val="00B0F0"/>
                </a:solidFill>
                <a:highlight>
                  <a:srgbClr val="FFFF00"/>
                </a:highlight>
              </a:rPr>
              <a:t>Introduction: </a:t>
            </a:r>
            <a:br>
              <a:rPr lang="en-IN" dirty="0">
                <a:highlight>
                  <a:srgbClr val="FFFF00"/>
                </a:highlight>
              </a:rPr>
            </a:br>
            <a:r>
              <a:rPr lang="en-IN" dirty="0">
                <a:highlight>
                  <a:srgbClr val="FFFF00"/>
                </a:highlight>
              </a:rPr>
              <a:t>	</a:t>
            </a:r>
            <a:r>
              <a:rPr lang="en-US" sz="2400" dirty="0">
                <a:highlight>
                  <a:srgbClr val="FFFF00"/>
                </a:highlight>
                <a:latin typeface="Times New Roman" panose="02020603050405020304" pitchFamily="18" charset="0"/>
                <a:cs typeface="Times New Roman" panose="02020603050405020304" pitchFamily="18" charset="0"/>
              </a:rPr>
              <a:t>Boolean functions may be practically implemented by using electronic gates. The following points are important to understand</a:t>
            </a:r>
            <a:r>
              <a:rPr lang="en-US" sz="2400" dirty="0">
                <a:highlight>
                  <a:srgbClr val="FFFF00"/>
                </a:highlight>
              </a:rPr>
              <a:t>.</a:t>
            </a:r>
            <a:br>
              <a:rPr lang="en-US" sz="2400" dirty="0">
                <a:highlight>
                  <a:srgbClr val="FFFF00"/>
                </a:highlight>
              </a:rPr>
            </a:br>
            <a:br>
              <a:rPr lang="en-US" sz="2400" dirty="0">
                <a:highlight>
                  <a:srgbClr val="FFFF00"/>
                </a:highlight>
              </a:rPr>
            </a:br>
            <a:r>
              <a:rPr lang="en-US" sz="2400" dirty="0">
                <a:highlight>
                  <a:srgbClr val="FFFF00"/>
                </a:highlight>
              </a:rPr>
              <a:t>* </a:t>
            </a:r>
            <a:r>
              <a:rPr lang="en-US" sz="2400" dirty="0">
                <a:highlight>
                  <a:srgbClr val="FFFF00"/>
                </a:highlight>
                <a:latin typeface="Times New Roman" panose="02020603050405020304" pitchFamily="18" charset="0"/>
                <a:cs typeface="Times New Roman" panose="02020603050405020304" pitchFamily="18" charset="0"/>
              </a:rPr>
              <a:t>Electronic gates require a power supply.</a:t>
            </a:r>
            <a:br>
              <a:rPr lang="en-US" sz="2400" dirty="0">
                <a:highlight>
                  <a:srgbClr val="FFFF00"/>
                </a:highlight>
                <a:latin typeface="Times New Roman" panose="02020603050405020304" pitchFamily="18" charset="0"/>
                <a:cs typeface="Times New Roman" panose="02020603050405020304" pitchFamily="18" charset="0"/>
              </a:rPr>
            </a:br>
            <a:r>
              <a:rPr lang="en-US" sz="2400" dirty="0">
                <a:highlight>
                  <a:srgbClr val="FFFF00"/>
                </a:highlight>
                <a:latin typeface="Times New Roman" panose="02020603050405020304" pitchFamily="18" charset="0"/>
                <a:cs typeface="Times New Roman" panose="02020603050405020304" pitchFamily="18" charset="0"/>
              </a:rPr>
              <a:t>* Gate </a:t>
            </a:r>
            <a:r>
              <a:rPr lang="en-US" sz="2400" b="1" dirty="0">
                <a:highlight>
                  <a:srgbClr val="FFFF00"/>
                </a:highlight>
                <a:latin typeface="Times New Roman" panose="02020603050405020304" pitchFamily="18" charset="0"/>
                <a:cs typeface="Times New Roman" panose="02020603050405020304" pitchFamily="18" charset="0"/>
              </a:rPr>
              <a:t>INPUTS</a:t>
            </a:r>
            <a:r>
              <a:rPr lang="en-US" sz="2400" dirty="0">
                <a:highlight>
                  <a:srgbClr val="FFFF00"/>
                </a:highlight>
                <a:latin typeface="Times New Roman" panose="02020603050405020304" pitchFamily="18" charset="0"/>
                <a:cs typeface="Times New Roman" panose="02020603050405020304" pitchFamily="18" charset="0"/>
              </a:rPr>
              <a:t> are driven by voltages having two nominal values, e.g. 0V and 5V 		representing logic 0 and logic 1 respectively.</a:t>
            </a:r>
            <a:br>
              <a:rPr lang="en-US" sz="2400" dirty="0">
                <a:highlight>
                  <a:srgbClr val="FFFF00"/>
                </a:highlight>
                <a:latin typeface="Times New Roman" panose="02020603050405020304" pitchFamily="18" charset="0"/>
                <a:cs typeface="Times New Roman" panose="02020603050405020304" pitchFamily="18" charset="0"/>
              </a:rPr>
            </a:br>
            <a:r>
              <a:rPr lang="en-US" sz="2400" dirty="0">
                <a:highlight>
                  <a:srgbClr val="FFFF00"/>
                </a:highlight>
                <a:latin typeface="Times New Roman" panose="02020603050405020304" pitchFamily="18" charset="0"/>
                <a:cs typeface="Times New Roman" panose="02020603050405020304" pitchFamily="18" charset="0"/>
              </a:rPr>
              <a:t>* The </a:t>
            </a:r>
            <a:r>
              <a:rPr lang="en-US" sz="2400" b="1" dirty="0">
                <a:highlight>
                  <a:srgbClr val="FFFF00"/>
                </a:highlight>
                <a:latin typeface="Times New Roman" panose="02020603050405020304" pitchFamily="18" charset="0"/>
                <a:cs typeface="Times New Roman" panose="02020603050405020304" pitchFamily="18" charset="0"/>
              </a:rPr>
              <a:t>OUTPUT</a:t>
            </a:r>
            <a:r>
              <a:rPr lang="en-US" sz="2400" dirty="0">
                <a:highlight>
                  <a:srgbClr val="FFFF00"/>
                </a:highlight>
                <a:latin typeface="Times New Roman" panose="02020603050405020304" pitchFamily="18" charset="0"/>
                <a:cs typeface="Times New Roman" panose="02020603050405020304" pitchFamily="18" charset="0"/>
              </a:rPr>
              <a:t> of a gate provides two nominal values of voltage only, e.g. 0V and      		5V representing logic 0 and logic 1 respectively. </a:t>
            </a:r>
            <a:br>
              <a:rPr lang="en-US" sz="2400" dirty="0">
                <a:highlight>
                  <a:srgbClr val="FFFF00"/>
                </a:highlight>
                <a:latin typeface="Times New Roman" panose="02020603050405020304" pitchFamily="18" charset="0"/>
                <a:cs typeface="Times New Roman" panose="02020603050405020304" pitchFamily="18" charset="0"/>
              </a:rPr>
            </a:br>
            <a:r>
              <a:rPr lang="en-US" sz="2400" dirty="0">
                <a:highlight>
                  <a:srgbClr val="FFFF00"/>
                </a:highlight>
                <a:latin typeface="Times New Roman" panose="02020603050405020304" pitchFamily="18" charset="0"/>
                <a:cs typeface="Times New Roman" panose="02020603050405020304" pitchFamily="18" charset="0"/>
              </a:rPr>
              <a:t>* In general, there is only one output to a logic gate except in some special cases.</a:t>
            </a:r>
            <a:br>
              <a:rPr lang="en-US" sz="2400" dirty="0">
                <a:highlight>
                  <a:srgbClr val="FFFF00"/>
                </a:highlight>
                <a:latin typeface="Times New Roman" panose="02020603050405020304" pitchFamily="18" charset="0"/>
                <a:cs typeface="Times New Roman" panose="02020603050405020304" pitchFamily="18" charset="0"/>
              </a:rPr>
            </a:br>
            <a:r>
              <a:rPr lang="en-US" sz="2400" dirty="0">
                <a:highlight>
                  <a:srgbClr val="FFFF00"/>
                </a:highlight>
                <a:latin typeface="Times New Roman" panose="02020603050405020304" pitchFamily="18" charset="0"/>
                <a:cs typeface="Times New Roman" panose="02020603050405020304" pitchFamily="18" charset="0"/>
              </a:rPr>
              <a:t>* There is always a time delay between an input being applied and the output responding.</a:t>
            </a:r>
            <a:br>
              <a:rPr lang="en-US" sz="2400" dirty="0">
                <a:highlight>
                  <a:srgbClr val="FFFF00"/>
                </a:highlight>
                <a:latin typeface="Times New Roman" panose="02020603050405020304" pitchFamily="18" charset="0"/>
                <a:cs typeface="Times New Roman" panose="02020603050405020304" pitchFamily="18" charset="0"/>
              </a:rPr>
            </a:br>
            <a:r>
              <a:rPr lang="en-US" dirty="0">
                <a:highlight>
                  <a:srgbClr val="FFFF00"/>
                </a:highlight>
                <a:latin typeface="Times New Roman" panose="02020603050405020304" pitchFamily="18" charset="0"/>
                <a:cs typeface="Times New Roman" panose="02020603050405020304" pitchFamily="18" charset="0"/>
              </a:rPr>
              <a:t> </a:t>
            </a:r>
            <a:br>
              <a:rPr lang="en-US" dirty="0">
                <a:highlight>
                  <a:srgbClr val="FFFF00"/>
                </a:highlight>
                <a:latin typeface="Times New Roman" panose="02020603050405020304" pitchFamily="18" charset="0"/>
                <a:cs typeface="Times New Roman" panose="02020603050405020304" pitchFamily="18" charset="0"/>
              </a:rPr>
            </a:br>
            <a:endParaRPr lang="en-IN"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415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6DBE1-7B61-48E0-9B99-6C7673461218}"/>
              </a:ext>
            </a:extLst>
          </p:cNvPr>
          <p:cNvSpPr>
            <a:spLocks noGrp="1"/>
          </p:cNvSpPr>
          <p:nvPr>
            <p:ph type="title"/>
          </p:nvPr>
        </p:nvSpPr>
        <p:spPr>
          <a:xfrm>
            <a:off x="838200" y="365125"/>
            <a:ext cx="10515600" cy="4393487"/>
          </a:xfrm>
        </p:spPr>
        <p:txBody>
          <a:bodyPr>
            <a:normAutofit/>
          </a:bodyPr>
          <a:lstStyle/>
          <a:p>
            <a:pPr algn="ctr"/>
            <a:r>
              <a:rPr lang="en-IN" b="1" u="sng" dirty="0">
                <a:solidFill>
                  <a:srgbClr val="00B050"/>
                </a:solidFill>
                <a:highlight>
                  <a:srgbClr val="FFFF00"/>
                </a:highlight>
                <a:latin typeface="Times New Roman" panose="02020603050405020304" pitchFamily="18" charset="0"/>
                <a:cs typeface="Times New Roman" panose="02020603050405020304" pitchFamily="18" charset="0"/>
              </a:rPr>
              <a:t>Logic gate </a:t>
            </a:r>
            <a:br>
              <a:rPr lang="en-IN" b="1" u="sng" dirty="0">
                <a:solidFill>
                  <a:srgbClr val="00B050"/>
                </a:solidFill>
                <a:highlight>
                  <a:srgbClr val="FFFF00"/>
                </a:highlight>
                <a:latin typeface="Times New Roman" panose="02020603050405020304" pitchFamily="18" charset="0"/>
                <a:cs typeface="Times New Roman" panose="02020603050405020304" pitchFamily="18" charset="0"/>
              </a:rPr>
            </a:br>
            <a:br>
              <a:rPr lang="en-IN" b="1" u="sng" dirty="0">
                <a:solidFill>
                  <a:srgbClr val="002060"/>
                </a:solidFill>
                <a:latin typeface="Times New Roman" panose="02020603050405020304" pitchFamily="18" charset="0"/>
                <a:cs typeface="Times New Roman" panose="02020603050405020304" pitchFamily="18" charset="0"/>
              </a:rPr>
            </a:br>
            <a:r>
              <a:rPr lang="en-IN" dirty="0">
                <a:solidFill>
                  <a:srgbClr val="00B050"/>
                </a:solidFill>
                <a:highlight>
                  <a:srgbClr val="FF00FF"/>
                </a:highlight>
              </a:rPr>
              <a:t>1) Basic gate :- OR,AND,NOT</a:t>
            </a:r>
            <a:br>
              <a:rPr lang="en-IN" dirty="0">
                <a:solidFill>
                  <a:srgbClr val="00B050"/>
                </a:solidFill>
                <a:highlight>
                  <a:srgbClr val="FF00FF"/>
                </a:highlight>
              </a:rPr>
            </a:br>
            <a:r>
              <a:rPr lang="en-IN" dirty="0">
                <a:solidFill>
                  <a:srgbClr val="00B050"/>
                </a:solidFill>
                <a:highlight>
                  <a:srgbClr val="FF00FF"/>
                </a:highlight>
              </a:rPr>
              <a:t>		2) gate:- NAND, NOR, Ex-OR, Ex-NOR </a:t>
            </a:r>
          </a:p>
        </p:txBody>
      </p:sp>
    </p:spTree>
    <p:extLst>
      <p:ext uri="{BB962C8B-B14F-4D97-AF65-F5344CB8AC3E}">
        <p14:creationId xmlns:p14="http://schemas.microsoft.com/office/powerpoint/2010/main" val="82740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FF514-94DA-4B7A-8FED-1CAC7E291DB4}"/>
              </a:ext>
            </a:extLst>
          </p:cNvPr>
          <p:cNvSpPr>
            <a:spLocks noGrp="1"/>
          </p:cNvSpPr>
          <p:nvPr>
            <p:ph type="title"/>
          </p:nvPr>
        </p:nvSpPr>
        <p:spPr>
          <a:xfrm>
            <a:off x="838200" y="365125"/>
            <a:ext cx="10515600" cy="5746426"/>
          </a:xfrm>
        </p:spPr>
        <p:txBody>
          <a:bodyPr>
            <a:normAutofit/>
          </a:bodyPr>
          <a:lstStyle/>
          <a:p>
            <a:r>
              <a:rPr lang="en-IN" dirty="0">
                <a:highlight>
                  <a:srgbClr val="FFFF00"/>
                </a:highlight>
                <a:latin typeface="Times New Roman" panose="02020603050405020304" pitchFamily="18" charset="0"/>
                <a:cs typeface="Times New Roman" panose="02020603050405020304" pitchFamily="18" charset="0"/>
              </a:rPr>
              <a:t>NOT gate  </a:t>
            </a:r>
            <a:br>
              <a:rPr lang="en-IN" dirty="0">
                <a:highlight>
                  <a:srgbClr val="FFFF00"/>
                </a:highlight>
                <a:latin typeface="Times New Roman" panose="02020603050405020304" pitchFamily="18" charset="0"/>
                <a:cs typeface="Times New Roman" panose="02020603050405020304" pitchFamily="18" charset="0"/>
              </a:rPr>
            </a:br>
            <a:r>
              <a:rPr lang="en-IN" dirty="0">
                <a:highlight>
                  <a:srgbClr val="FFFF00"/>
                </a:highlight>
                <a:latin typeface="Times New Roman" panose="02020603050405020304" pitchFamily="18" charset="0"/>
                <a:cs typeface="Times New Roman" panose="02020603050405020304" pitchFamily="18" charset="0"/>
              </a:rPr>
              <a:t> </a:t>
            </a:r>
            <a:br>
              <a:rPr lang="en-IN" dirty="0">
                <a:highlight>
                  <a:srgbClr val="FFFF00"/>
                </a:highlight>
                <a:latin typeface="Times New Roman" panose="02020603050405020304" pitchFamily="18" charset="0"/>
                <a:cs typeface="Times New Roman" panose="02020603050405020304" pitchFamily="18" charset="0"/>
              </a:rPr>
            </a:br>
            <a:r>
              <a:rPr lang="en-IN" sz="2400" dirty="0">
                <a:highlight>
                  <a:srgbClr val="FF00FF"/>
                </a:highlight>
                <a:latin typeface="Times New Roman" panose="02020603050405020304" pitchFamily="18" charset="0"/>
                <a:cs typeface="Times New Roman" panose="02020603050405020304" pitchFamily="18" charset="0"/>
              </a:rPr>
              <a:t>*</a:t>
            </a:r>
            <a:r>
              <a:rPr lang="en-US" sz="2400" dirty="0">
                <a:highlight>
                  <a:srgbClr val="FF00FF"/>
                </a:highlight>
                <a:latin typeface="Times New Roman" panose="02020603050405020304" pitchFamily="18" charset="0"/>
                <a:cs typeface="Times New Roman" panose="02020603050405020304" pitchFamily="18" charset="0"/>
              </a:rPr>
              <a:t>A NOT gate produces an output that is the complement of the input. It has only one input signal.</a:t>
            </a:r>
            <a:br>
              <a:rPr lang="en-US" sz="2400" dirty="0">
                <a:highlight>
                  <a:srgbClr val="FF00FF"/>
                </a:highlight>
                <a:latin typeface="Times New Roman" panose="02020603050405020304" pitchFamily="18" charset="0"/>
                <a:cs typeface="Times New Roman" panose="02020603050405020304" pitchFamily="18" charset="0"/>
              </a:rPr>
            </a:br>
            <a:r>
              <a:rPr lang="en-US" sz="2400" dirty="0">
                <a:highlight>
                  <a:srgbClr val="FF00FF"/>
                </a:highlight>
                <a:latin typeface="Times New Roman" panose="02020603050405020304" pitchFamily="18" charset="0"/>
                <a:cs typeface="Times New Roman" panose="02020603050405020304" pitchFamily="18" charset="0"/>
              </a:rPr>
              <a:t>*It produces a 1 output when the input is 0. and</a:t>
            </a:r>
            <a:br>
              <a:rPr lang="en-US" sz="2400" dirty="0">
                <a:highlight>
                  <a:srgbClr val="FF00FF"/>
                </a:highlight>
                <a:latin typeface="Times New Roman" panose="02020603050405020304" pitchFamily="18" charset="0"/>
                <a:cs typeface="Times New Roman" panose="02020603050405020304" pitchFamily="18" charset="0"/>
              </a:rPr>
            </a:br>
            <a:r>
              <a:rPr lang="en-US" sz="2400" dirty="0">
                <a:highlight>
                  <a:srgbClr val="FF00FF"/>
                </a:highlight>
                <a:latin typeface="Times New Roman" panose="02020603050405020304" pitchFamily="18" charset="0"/>
                <a:cs typeface="Times New Roman" panose="02020603050405020304" pitchFamily="18" charset="0"/>
              </a:rPr>
              <a:t>*It produces a 0 output when the input is 1.</a:t>
            </a:r>
            <a:br>
              <a:rPr lang="en-US" sz="2400" dirty="0">
                <a:highlight>
                  <a:srgbClr val="FF00FF"/>
                </a:highlight>
                <a:latin typeface="Times New Roman" panose="02020603050405020304" pitchFamily="18" charset="0"/>
                <a:cs typeface="Times New Roman" panose="02020603050405020304" pitchFamily="18" charset="0"/>
              </a:rPr>
            </a:br>
            <a:r>
              <a:rPr lang="en-US" sz="2400" dirty="0">
                <a:highlight>
                  <a:srgbClr val="FF00FF"/>
                </a:highlight>
                <a:latin typeface="Times New Roman" panose="02020603050405020304" pitchFamily="18" charset="0"/>
                <a:cs typeface="Times New Roman" panose="02020603050405020304" pitchFamily="18" charset="0"/>
              </a:rPr>
              <a:t>*The </a:t>
            </a:r>
            <a:r>
              <a:rPr lang="en-US" sz="2400" b="1" dirty="0">
                <a:highlight>
                  <a:srgbClr val="FF00FF"/>
                </a:highlight>
                <a:latin typeface="Times New Roman" panose="02020603050405020304" pitchFamily="18" charset="0"/>
                <a:cs typeface="Times New Roman" panose="02020603050405020304" pitchFamily="18" charset="0"/>
              </a:rPr>
              <a:t>NOT gate</a:t>
            </a:r>
            <a:r>
              <a:rPr lang="en-US" sz="2400" dirty="0">
                <a:highlight>
                  <a:srgbClr val="FF00FF"/>
                </a:highlight>
                <a:latin typeface="Times New Roman" panose="02020603050405020304" pitchFamily="18" charset="0"/>
                <a:cs typeface="Times New Roman" panose="02020603050405020304" pitchFamily="18" charset="0"/>
              </a:rPr>
              <a:t> is a single input single output gate. </a:t>
            </a:r>
            <a:br>
              <a:rPr lang="en-US" sz="2400" dirty="0">
                <a:highlight>
                  <a:srgbClr val="FF00FF"/>
                </a:highlight>
                <a:latin typeface="Times New Roman" panose="02020603050405020304" pitchFamily="18" charset="0"/>
                <a:cs typeface="Times New Roman" panose="02020603050405020304" pitchFamily="18" charset="0"/>
              </a:rPr>
            </a:br>
            <a:r>
              <a:rPr lang="en-US" sz="2400" dirty="0">
                <a:highlight>
                  <a:srgbClr val="FF00FF"/>
                </a:highlight>
                <a:latin typeface="Times New Roman" panose="02020603050405020304" pitchFamily="18" charset="0"/>
                <a:cs typeface="Times New Roman" panose="02020603050405020304" pitchFamily="18" charset="0"/>
              </a:rPr>
              <a:t>*This gate is also known as Inverter because it performs the inversion of the applied binary signal, i.e., it converts 0 into 1 or I into 0. </a:t>
            </a:r>
            <a:br>
              <a:rPr lang="en-US" sz="2400" dirty="0">
                <a:highlight>
                  <a:srgbClr val="FF00FF"/>
                </a:highlight>
                <a:latin typeface="Times New Roman" panose="02020603050405020304" pitchFamily="18" charset="0"/>
                <a:cs typeface="Times New Roman" panose="02020603050405020304" pitchFamily="18" charset="0"/>
              </a:rPr>
            </a:br>
            <a:r>
              <a:rPr lang="en-US" sz="2400" dirty="0">
                <a:highlight>
                  <a:srgbClr val="FF00FF"/>
                </a:highlight>
                <a:latin typeface="Times New Roman" panose="02020603050405020304" pitchFamily="18" charset="0"/>
                <a:cs typeface="Times New Roman" panose="02020603050405020304" pitchFamily="18" charset="0"/>
              </a:rPr>
              <a:t>*In other words, the gate which has high input signal only when their input signal is low such type of gate is known as the not gate.</a:t>
            </a:r>
            <a:endParaRPr lang="en-IN" dirty="0">
              <a:highlight>
                <a:srgbClr val="FF00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3990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EF0-1B5A-4BB2-B514-EC17604CB785}"/>
              </a:ext>
            </a:extLst>
          </p:cNvPr>
          <p:cNvSpPr>
            <a:spLocks noGrp="1"/>
          </p:cNvSpPr>
          <p:nvPr>
            <p:ph type="title"/>
          </p:nvPr>
        </p:nvSpPr>
        <p:spPr>
          <a:xfrm>
            <a:off x="838200" y="1"/>
            <a:ext cx="10515600" cy="7240554"/>
          </a:xfrm>
        </p:spPr>
        <p:txBody>
          <a:bodyPr>
            <a:normAutofit/>
          </a:bodyPr>
          <a:lstStyle/>
          <a:p>
            <a:r>
              <a:rPr lang="en-IN" dirty="0" err="1">
                <a:highlight>
                  <a:srgbClr val="FFFF00"/>
                </a:highlight>
                <a:latin typeface="Times New Roman" panose="02020603050405020304" pitchFamily="18" charset="0"/>
                <a:cs typeface="Times New Roman" panose="02020603050405020304" pitchFamily="18" charset="0"/>
              </a:rPr>
              <a:t>Symbolls</a:t>
            </a:r>
            <a:r>
              <a:rPr lang="en-IN" dirty="0">
                <a:highlight>
                  <a:srgbClr val="FFFF00"/>
                </a:highlight>
                <a:latin typeface="Times New Roman" panose="02020603050405020304" pitchFamily="18" charset="0"/>
                <a:cs typeface="Times New Roman" panose="02020603050405020304" pitchFamily="18" charset="0"/>
              </a:rPr>
              <a:t>:-</a:t>
            </a:r>
            <a:br>
              <a:rPr lang="en-IN" dirty="0">
                <a:highlight>
                  <a:srgbClr val="FFFF00"/>
                </a:highlight>
                <a:latin typeface="Times New Roman" panose="02020603050405020304" pitchFamily="18" charset="0"/>
                <a:cs typeface="Times New Roman" panose="02020603050405020304" pitchFamily="18" charset="0"/>
              </a:rPr>
            </a:br>
            <a:r>
              <a:rPr lang="en-US" sz="2400" dirty="0">
                <a:highlight>
                  <a:srgbClr val="FFFF00"/>
                </a:highlight>
                <a:latin typeface="Times New Roman" panose="02020603050405020304" pitchFamily="18" charset="0"/>
                <a:cs typeface="Times New Roman" panose="02020603050405020304" pitchFamily="18" charset="0"/>
              </a:rPr>
              <a:t>The symbol of the not gate is a triangle with a bubble on its end. This bubble is known as the inversion bubble. It gives the complement of the input signal. It is also known as the decision making devices because it has only one input.</a:t>
            </a:r>
            <a:br>
              <a:rPr lang="en-IN" sz="2400" dirty="0">
                <a:highlight>
                  <a:srgbClr val="FFFF00"/>
                </a:highlight>
                <a:latin typeface="Times New Roman" panose="02020603050405020304" pitchFamily="18" charset="0"/>
                <a:cs typeface="Times New Roman" panose="02020603050405020304" pitchFamily="18" charset="0"/>
              </a:rPr>
            </a:br>
            <a:br>
              <a:rPr lang="en-IN" sz="2400"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3E40F7D-8CDD-4B8D-AC46-862BD71A79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9938" y="4046181"/>
            <a:ext cx="3909527" cy="3002402"/>
          </a:xfrm>
          <a:prstGeom prst="rect">
            <a:avLst/>
          </a:prstGeom>
        </p:spPr>
      </p:pic>
    </p:spTree>
    <p:extLst>
      <p:ext uri="{BB962C8B-B14F-4D97-AF65-F5344CB8AC3E}">
        <p14:creationId xmlns:p14="http://schemas.microsoft.com/office/powerpoint/2010/main" val="689008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5E7B8-5204-4753-8E0F-BE59004F962F}"/>
              </a:ext>
            </a:extLst>
          </p:cNvPr>
          <p:cNvSpPr>
            <a:spLocks noGrp="1"/>
          </p:cNvSpPr>
          <p:nvPr>
            <p:ph type="ctrTitle"/>
          </p:nvPr>
        </p:nvSpPr>
        <p:spPr>
          <a:xfrm>
            <a:off x="1524000" y="195943"/>
            <a:ext cx="9144000" cy="802433"/>
          </a:xfrm>
        </p:spPr>
        <p:txBody>
          <a:bodyPr>
            <a:normAutofit/>
          </a:bodyPr>
          <a:lstStyle/>
          <a:p>
            <a:r>
              <a:rPr lang="en-IN" sz="4000" dirty="0">
                <a:solidFill>
                  <a:schemeClr val="accent1"/>
                </a:solidFill>
                <a:highlight>
                  <a:srgbClr val="FF00FF"/>
                </a:highlight>
                <a:latin typeface="Times New Roman" panose="02020603050405020304" pitchFamily="18" charset="0"/>
                <a:cs typeface="Times New Roman" panose="02020603050405020304" pitchFamily="18" charset="0"/>
              </a:rPr>
              <a:t>NAND gate </a:t>
            </a:r>
          </a:p>
        </p:txBody>
      </p:sp>
      <p:sp>
        <p:nvSpPr>
          <p:cNvPr id="3" name="Subtitle 2">
            <a:extLst>
              <a:ext uri="{FF2B5EF4-FFF2-40B4-BE49-F238E27FC236}">
                <a16:creationId xmlns:a16="http://schemas.microsoft.com/office/drawing/2014/main" id="{30485207-9D52-4BA9-938F-6ABBDEA763D9}"/>
              </a:ext>
            </a:extLst>
          </p:cNvPr>
          <p:cNvSpPr>
            <a:spLocks noGrp="1"/>
          </p:cNvSpPr>
          <p:nvPr>
            <p:ph type="subTitle" idx="1"/>
          </p:nvPr>
        </p:nvSpPr>
        <p:spPr>
          <a:xfrm>
            <a:off x="1524000" y="1222310"/>
            <a:ext cx="9144000" cy="5635690"/>
          </a:xfrm>
        </p:spPr>
        <p:txBody>
          <a:bodyPr>
            <a:normAutofit lnSpcReduction="10000"/>
          </a:bodyPr>
          <a:lstStyle/>
          <a:p>
            <a:pPr algn="l"/>
            <a:r>
              <a:rPr lang="en-US" dirty="0">
                <a:highlight>
                  <a:srgbClr val="FFFF00"/>
                </a:highlight>
                <a:latin typeface="Times New Roman" panose="02020603050405020304" pitchFamily="18" charset="0"/>
                <a:cs typeface="Times New Roman" panose="02020603050405020304" pitchFamily="18" charset="0"/>
              </a:rPr>
              <a:t>*The Logic NAND Gate is a combination of a digital logic AND gate and a NOT gate connected together in series.</a:t>
            </a:r>
          </a:p>
          <a:p>
            <a:pPr algn="l"/>
            <a:r>
              <a:rPr lang="en-US" dirty="0">
                <a:highlight>
                  <a:srgbClr val="FFFF00"/>
                </a:highlight>
                <a:latin typeface="Times New Roman" panose="02020603050405020304" pitchFamily="18" charset="0"/>
                <a:cs typeface="Times New Roman" panose="02020603050405020304" pitchFamily="18" charset="0"/>
              </a:rPr>
              <a:t>*The logic or Boolean expression given for a logic NAND gate is that for Logical Addition, which is the opposite to the AND gate, and which it performs on the complements of the inputs. </a:t>
            </a:r>
          </a:p>
          <a:p>
            <a:pPr algn="l"/>
            <a:r>
              <a:rPr lang="en-US" dirty="0">
                <a:highlight>
                  <a:srgbClr val="FFFF00"/>
                </a:highlight>
                <a:latin typeface="Times New Roman" panose="02020603050405020304" pitchFamily="18" charset="0"/>
                <a:cs typeface="Times New Roman" panose="02020603050405020304" pitchFamily="18" charset="0"/>
              </a:rPr>
              <a:t>*A NAND gate presents an AND gate followed by an inverter. It has 2 or more input signals.</a:t>
            </a:r>
          </a:p>
          <a:p>
            <a:pPr algn="l"/>
            <a:endParaRPr lang="en-US" dirty="0">
              <a:highlight>
                <a:srgbClr val="FFFF00"/>
              </a:highlight>
              <a:latin typeface="Times New Roman" panose="02020603050405020304" pitchFamily="18" charset="0"/>
              <a:cs typeface="Times New Roman" panose="02020603050405020304" pitchFamily="18" charset="0"/>
            </a:endParaRPr>
          </a:p>
          <a:p>
            <a:pPr algn="l"/>
            <a:r>
              <a:rPr lang="en-US" dirty="0">
                <a:highlight>
                  <a:srgbClr val="FFFF00"/>
                </a:highlight>
                <a:latin typeface="Times New Roman" panose="02020603050405020304" pitchFamily="18" charset="0"/>
                <a:cs typeface="Times New Roman" panose="02020603050405020304" pitchFamily="18" charset="0"/>
              </a:rPr>
              <a:t>*It produces a 0 output only when all the inputs are 1.</a:t>
            </a:r>
          </a:p>
          <a:p>
            <a:pPr algn="l"/>
            <a:endParaRPr lang="en-US" dirty="0">
              <a:highlight>
                <a:srgbClr val="FFFF00"/>
              </a:highlight>
              <a:latin typeface="Times New Roman" panose="02020603050405020304" pitchFamily="18" charset="0"/>
              <a:cs typeface="Times New Roman" panose="02020603050405020304" pitchFamily="18" charset="0"/>
            </a:endParaRPr>
          </a:p>
          <a:p>
            <a:pPr algn="l"/>
            <a:r>
              <a:rPr lang="en-US" dirty="0">
                <a:highlight>
                  <a:srgbClr val="FFFF00"/>
                </a:highlight>
                <a:latin typeface="Times New Roman" panose="02020603050405020304" pitchFamily="18" charset="0"/>
                <a:cs typeface="Times New Roman" panose="02020603050405020304" pitchFamily="18" charset="0"/>
              </a:rPr>
              <a:t>*It produces a 1 output when any of the inputs is 0.</a:t>
            </a:r>
          </a:p>
          <a:p>
            <a:pPr algn="l"/>
            <a:endParaRPr lang="en-US" dirty="0">
              <a:highlight>
                <a:srgbClr val="FFFF00"/>
              </a:highlight>
              <a:latin typeface="Times New Roman" panose="02020603050405020304" pitchFamily="18" charset="0"/>
              <a:cs typeface="Times New Roman" panose="02020603050405020304" pitchFamily="18" charset="0"/>
            </a:endParaRPr>
          </a:p>
          <a:p>
            <a:pPr algn="l"/>
            <a:r>
              <a:rPr lang="en-US" dirty="0">
                <a:highlight>
                  <a:srgbClr val="FFFF00"/>
                </a:highlight>
                <a:latin typeface="Times New Roman" panose="02020603050405020304" pitchFamily="18" charset="0"/>
                <a:cs typeface="Times New Roman" panose="02020603050405020304" pitchFamily="18" charset="0"/>
              </a:rPr>
              <a:t>*De </a:t>
            </a:r>
            <a:r>
              <a:rPr lang="en-US" dirty="0" err="1">
                <a:highlight>
                  <a:srgbClr val="FFFF00"/>
                </a:highlight>
                <a:latin typeface="Times New Roman" panose="02020603050405020304" pitchFamily="18" charset="0"/>
                <a:cs typeface="Times New Roman" panose="02020603050405020304" pitchFamily="18" charset="0"/>
              </a:rPr>
              <a:t>Mergon’s</a:t>
            </a:r>
            <a:r>
              <a:rPr lang="en-US" dirty="0">
                <a:highlight>
                  <a:srgbClr val="FFFF00"/>
                </a:highlight>
                <a:latin typeface="Times New Roman" panose="02020603050405020304" pitchFamily="18" charset="0"/>
                <a:cs typeface="Times New Roman" panose="02020603050405020304" pitchFamily="18" charset="0"/>
              </a:rPr>
              <a:t> second theorem says that the NAND gate is equivalent to a negative (bubbled) OR gate.</a:t>
            </a:r>
          </a:p>
          <a:p>
            <a:pPr algn="l"/>
            <a:endParaRPr lang="en-IN"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598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760E7-EBEF-449C-8C24-3F05D43D6F2D}"/>
              </a:ext>
            </a:extLst>
          </p:cNvPr>
          <p:cNvSpPr>
            <a:spLocks noGrp="1"/>
          </p:cNvSpPr>
          <p:nvPr>
            <p:ph type="ctrTitle"/>
          </p:nvPr>
        </p:nvSpPr>
        <p:spPr>
          <a:xfrm>
            <a:off x="1524000" y="-345233"/>
            <a:ext cx="9144000" cy="3774233"/>
          </a:xfrm>
        </p:spPr>
        <p:txBody>
          <a:bodyPr>
            <a:normAutofit fontScale="90000"/>
          </a:bodyPr>
          <a:lstStyle/>
          <a:p>
            <a:pPr algn="l"/>
            <a:r>
              <a:rPr lang="en-IN" sz="2800" dirty="0" err="1">
                <a:highlight>
                  <a:srgbClr val="00FF00"/>
                </a:highlight>
                <a:latin typeface="Times New Roman" panose="02020603050405020304" pitchFamily="18" charset="0"/>
                <a:cs typeface="Times New Roman" panose="02020603050405020304" pitchFamily="18" charset="0"/>
              </a:rPr>
              <a:t>Symbolls</a:t>
            </a:r>
            <a:r>
              <a:rPr lang="en-IN" sz="2800" dirty="0">
                <a:highlight>
                  <a:srgbClr val="00FF00"/>
                </a:highlight>
                <a:latin typeface="Times New Roman" panose="02020603050405020304" pitchFamily="18" charset="0"/>
                <a:cs typeface="Times New Roman" panose="02020603050405020304" pitchFamily="18" charset="0"/>
              </a:rPr>
              <a:t>:-</a:t>
            </a:r>
            <a:br>
              <a:rPr lang="en-IN" sz="2800" dirty="0">
                <a:highlight>
                  <a:srgbClr val="00FF00"/>
                </a:highlight>
                <a:latin typeface="Times New Roman" panose="02020603050405020304" pitchFamily="18" charset="0"/>
                <a:cs typeface="Times New Roman" panose="02020603050405020304" pitchFamily="18" charset="0"/>
              </a:rPr>
            </a:br>
            <a:br>
              <a:rPr lang="en-IN" sz="2800" dirty="0">
                <a:highlight>
                  <a:srgbClr val="00FF00"/>
                </a:highlight>
                <a:latin typeface="Times New Roman" panose="02020603050405020304" pitchFamily="18" charset="0"/>
                <a:cs typeface="Times New Roman" panose="02020603050405020304" pitchFamily="18" charset="0"/>
              </a:rPr>
            </a:br>
            <a:r>
              <a:rPr lang="en-IN" sz="2800" dirty="0">
                <a:highlight>
                  <a:srgbClr val="00FF00"/>
                </a:highlight>
                <a:latin typeface="Times New Roman" panose="02020603050405020304" pitchFamily="18" charset="0"/>
                <a:cs typeface="Times New Roman" panose="02020603050405020304" pitchFamily="18" charset="0"/>
              </a:rPr>
              <a:t>*</a:t>
            </a:r>
            <a:r>
              <a:rPr lang="en-US" sz="2700" dirty="0">
                <a:highlight>
                  <a:srgbClr val="FFFF00"/>
                </a:highlight>
                <a:latin typeface="Times New Roman" panose="02020603050405020304" pitchFamily="18" charset="0"/>
                <a:cs typeface="Times New Roman" panose="02020603050405020304" pitchFamily="18" charset="0"/>
              </a:rPr>
              <a:t>The NAND gate has the property of functional completeness. The function completeness means any types of gates can be implemented by using the NAND gate. </a:t>
            </a:r>
            <a:br>
              <a:rPr lang="en-US" sz="2700" dirty="0">
                <a:highlight>
                  <a:srgbClr val="FFFF00"/>
                </a:highlight>
                <a:latin typeface="Times New Roman" panose="02020603050405020304" pitchFamily="18" charset="0"/>
                <a:cs typeface="Times New Roman" panose="02020603050405020304" pitchFamily="18" charset="0"/>
              </a:rPr>
            </a:br>
            <a:r>
              <a:rPr lang="en-US" sz="2700" dirty="0">
                <a:highlight>
                  <a:srgbClr val="FFFF00"/>
                </a:highlight>
                <a:latin typeface="Times New Roman" panose="02020603050405020304" pitchFamily="18" charset="0"/>
                <a:cs typeface="Times New Roman" panose="02020603050405020304" pitchFamily="18" charset="0"/>
              </a:rPr>
              <a:t>*It performs the function of OR, NOR and </a:t>
            </a:r>
            <a:r>
              <a:rPr lang="en-US" sz="2700" dirty="0" err="1">
                <a:highlight>
                  <a:srgbClr val="FFFF00"/>
                </a:highlight>
                <a:latin typeface="Times New Roman" panose="02020603050405020304" pitchFamily="18" charset="0"/>
                <a:cs typeface="Times New Roman" panose="02020603050405020304" pitchFamily="18" charset="0"/>
              </a:rPr>
              <a:t>AND</a:t>
            </a:r>
            <a:r>
              <a:rPr lang="en-US" sz="2700" dirty="0">
                <a:highlight>
                  <a:srgbClr val="FFFF00"/>
                </a:highlight>
                <a:latin typeface="Times New Roman" panose="02020603050405020304" pitchFamily="18" charset="0"/>
                <a:cs typeface="Times New Roman" panose="02020603050405020304" pitchFamily="18" charset="0"/>
              </a:rPr>
              <a:t> gate. </a:t>
            </a:r>
            <a:br>
              <a:rPr lang="en-US" sz="2700" dirty="0">
                <a:highlight>
                  <a:srgbClr val="FFFF00"/>
                </a:highlight>
                <a:latin typeface="Times New Roman" panose="02020603050405020304" pitchFamily="18" charset="0"/>
                <a:cs typeface="Times New Roman" panose="02020603050405020304" pitchFamily="18" charset="0"/>
              </a:rPr>
            </a:br>
            <a:r>
              <a:rPr lang="en-US" sz="2700" dirty="0">
                <a:highlight>
                  <a:srgbClr val="FFFF00"/>
                </a:highlight>
                <a:latin typeface="Times New Roman" panose="02020603050405020304" pitchFamily="18" charset="0"/>
                <a:cs typeface="Times New Roman" panose="02020603050405020304" pitchFamily="18" charset="0"/>
              </a:rPr>
              <a:t>*The logic symbol for the gate is shown below.</a:t>
            </a:r>
            <a:br>
              <a:rPr lang="en-US" sz="2700" dirty="0">
                <a:highlight>
                  <a:srgbClr val="FFFF00"/>
                </a:highlight>
                <a:latin typeface="Times New Roman" panose="02020603050405020304" pitchFamily="18" charset="0"/>
                <a:cs typeface="Times New Roman" panose="02020603050405020304" pitchFamily="18" charset="0"/>
              </a:rPr>
            </a:br>
            <a:br>
              <a:rPr lang="en-US" sz="2700" dirty="0">
                <a:highlight>
                  <a:srgbClr val="FFFF00"/>
                </a:highlight>
                <a:latin typeface="Times New Roman" panose="02020603050405020304" pitchFamily="18" charset="0"/>
                <a:cs typeface="Times New Roman" panose="02020603050405020304" pitchFamily="18" charset="0"/>
              </a:rPr>
            </a:br>
            <a:br>
              <a:rPr lang="en-IN" sz="2800" dirty="0">
                <a:highlight>
                  <a:srgbClr val="00FF00"/>
                </a:highlight>
                <a:latin typeface="Times New Roman" panose="02020603050405020304" pitchFamily="18" charset="0"/>
                <a:cs typeface="Times New Roman" panose="02020603050405020304" pitchFamily="18" charset="0"/>
              </a:rPr>
            </a:br>
            <a:endParaRPr lang="en-IN" sz="2800" dirty="0">
              <a:highlight>
                <a:srgbClr val="00FF00"/>
              </a:highlight>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472C012C-2C49-415E-AEED-29D9F65BC2C3}"/>
              </a:ext>
            </a:extLst>
          </p:cNvPr>
          <p:cNvSpPr>
            <a:spLocks noGrp="1"/>
          </p:cNvSpPr>
          <p:nvPr>
            <p:ph type="subTitle" idx="1"/>
          </p:nvPr>
        </p:nvSpPr>
        <p:spPr>
          <a:xfrm>
            <a:off x="1524000" y="2901819"/>
            <a:ext cx="9144000" cy="2939143"/>
          </a:xfrm>
        </p:spPr>
        <p:txBody>
          <a:bodyPr/>
          <a:lstStyle/>
          <a:p>
            <a:endParaRPr lang="en-IN" dirty="0"/>
          </a:p>
        </p:txBody>
      </p:sp>
      <p:pic>
        <p:nvPicPr>
          <p:cNvPr id="5" name="Picture 4">
            <a:extLst>
              <a:ext uri="{FF2B5EF4-FFF2-40B4-BE49-F238E27FC236}">
                <a16:creationId xmlns:a16="http://schemas.microsoft.com/office/drawing/2014/main" id="{F9DCDA83-B365-4F2C-82CB-194FDA4F1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7013" y="3104178"/>
            <a:ext cx="6332706" cy="2265490"/>
          </a:xfrm>
          <a:prstGeom prst="rect">
            <a:avLst/>
          </a:prstGeom>
        </p:spPr>
      </p:pic>
    </p:spTree>
    <p:extLst>
      <p:ext uri="{BB962C8B-B14F-4D97-AF65-F5344CB8AC3E}">
        <p14:creationId xmlns:p14="http://schemas.microsoft.com/office/powerpoint/2010/main" val="645694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PADMABHUSHAN DR. VASANTRAODADA PATIL MAHAVIDYALAYA TASGAON    DEPARTMENT OF PHYSICS  B.Sc III </vt:lpstr>
      <vt:lpstr>B.Sc. III Paper-XII   Digital &amp; Analog circuits &amp; Instrumentation  Topic Name:- Logic gate  </vt:lpstr>
      <vt:lpstr>Introduction:   Boolean functions may be practically implemented by using electronic gates. The following points are important to understand.  * Electronic gates require a power supply. * Gate INPUTS are driven by voltages having two nominal values, e.g. 0V and 5V   representing logic 0 and logic 1 respectively. * The OUTPUT of a gate provides two nominal values of voltage only, e.g. 0V and        5V representing logic 0 and logic 1 respectively.  * In general, there is only one output to a logic gate except in some special cases. * There is always a time delay between an input being applied and the output responding.   </vt:lpstr>
      <vt:lpstr>Logic gate   1) Basic gate :- OR,AND,NOT   2) gate:- NAND, NOR, Ex-OR, Ex-NOR </vt:lpstr>
      <vt:lpstr>NOT gate     *A NOT gate produces an output that is the complement of the input. It has only one input signal. *It produces a 1 output when the input is 0. and *It produces a 0 output when the input is 1. *The NOT gate is a single input single output gate.  *This gate is also known as Inverter because it performs the inversion of the applied binary signal, i.e., it converts 0 into 1 or I into 0.  *In other words, the gate which has high input signal only when their input signal is low such type of gate is known as the not gate.</vt:lpstr>
      <vt:lpstr>Symbolls:- The symbol of the not gate is a triangle with a bubble on its end. This bubble is known as the inversion bubble. It gives the complement of the input signal. It is also known as the decision making devices because it has only one input.  </vt:lpstr>
      <vt:lpstr>NAND gate </vt:lpstr>
      <vt:lpstr>Symbolls:-  *The NAND gate has the property of functional completeness. The function completeness means any types of gates can be implemented by using the NAND gate.  *It performs the function of OR, NOR and AND gate.  *The logic symbol for the gate is shown below.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PADMABHUSHAN DR. VASANTRAODADA PATIL MAHAVIDYALAYA TASGAON    DEPARTMENT OF PHYSICS  B.Sc III </dc:title>
  <dc:creator>Sachin S Pawar</dc:creator>
  <cp:lastModifiedBy>Sachin S Pawar</cp:lastModifiedBy>
  <cp:revision>11</cp:revision>
  <dcterms:created xsi:type="dcterms:W3CDTF">2020-07-30T06:08:16Z</dcterms:created>
  <dcterms:modified xsi:type="dcterms:W3CDTF">2020-07-30T07:50:59Z</dcterms:modified>
</cp:coreProperties>
</file>