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74735-CE4D-4C2A-AA44-953255681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91E944B-F877-4876-B02A-699FFC0056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25453E0-AD58-43A4-A29D-76D9BFC96DE2}"/>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1EB39740-108E-473F-91F9-DD67303B4A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82E1A6-0EC4-45B3-B805-F2371C617543}"/>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15594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CE7C-A758-4911-9148-9E44730C369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34E3DB6-BDA8-4BA5-9678-C769EBB3C3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2927C4B-BB81-4F00-842E-1DEBE11DE078}"/>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D9E0CF8B-DC6E-48F9-872A-4DF9AB4496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362535-4B85-40B9-8941-FDAC0CD7FB30}"/>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16404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14C083-7F63-4BB0-ADAE-8FAFEA2689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CF7C5B2-F21E-4D27-815E-C7A2F35C9A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050E0B2-FBF4-49DC-A4F2-DF10759F59EB}"/>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06DBD282-1B84-4A00-9552-F636F7CB5B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B6AF0-5536-449B-8305-275B03D00BED}"/>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97514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FA9CB-49AA-4C99-BAD4-B685C589B83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6C733C1-915F-4609-94FF-87E53D5CB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69B10EC-1E69-4854-A744-7CC809FE0A2E}"/>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77ABA7CE-7411-46D6-AF55-B332054F0A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D8CE2C-B4F9-48C5-B802-C46FD978C447}"/>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2978131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384AF-90FB-407B-A256-550BA866CC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9FB962A-50EA-4E3D-9D22-969080AE7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C84821-A767-42E1-8853-F1E7EB655C85}"/>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AE628DC7-313A-49C4-B734-68FDABC11D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5D9343-94BB-43A6-9DA3-E4696BE93B43}"/>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415718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1102-EA57-43D5-B1A5-B3D7DD9F381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C510392-7E40-4CE7-99B9-9AA5C1C102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7DE8D1F-AF57-4765-9A96-52FF498A03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F7C86F5-EA35-489D-A75E-0E6C039B9472}"/>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6" name="Footer Placeholder 5">
            <a:extLst>
              <a:ext uri="{FF2B5EF4-FFF2-40B4-BE49-F238E27FC236}">
                <a16:creationId xmlns:a16="http://schemas.microsoft.com/office/drawing/2014/main" id="{36C9A837-1010-4F68-B5CA-FD099240AF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A8DA304-9714-4691-BDAB-EC254778A7F8}"/>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52373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3976-4C7E-4BEB-871D-82276BEE129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432BE31-7CB0-4D37-A819-CBD145021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2A718F-FD2B-423F-8EA4-3FEC174676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856FE0F-08B5-4611-B52E-5B231934FD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709DEA-47CD-4531-9E64-B6375CE936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8D71F29-66C7-4CEA-B150-612FD632B11F}"/>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8" name="Footer Placeholder 7">
            <a:extLst>
              <a:ext uri="{FF2B5EF4-FFF2-40B4-BE49-F238E27FC236}">
                <a16:creationId xmlns:a16="http://schemas.microsoft.com/office/drawing/2014/main" id="{2CC6A4CD-99C2-4497-9C6E-B6B1B9B336F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CD341F4-38A0-4C5C-800D-9A65D50E3F28}"/>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212661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14D4-A699-47F5-B9A2-1E21C410746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C9BC871-4EB5-461D-8354-A0A07BE9DE44}"/>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4" name="Footer Placeholder 3">
            <a:extLst>
              <a:ext uri="{FF2B5EF4-FFF2-40B4-BE49-F238E27FC236}">
                <a16:creationId xmlns:a16="http://schemas.microsoft.com/office/drawing/2014/main" id="{A71AAA27-A016-44C3-9648-1881EFD954A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5C23D07-44A6-4ECE-867E-BA8628BC51D2}"/>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75252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4A889-E07F-42A9-85B5-4CDD00FCCFFA}"/>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3" name="Footer Placeholder 2">
            <a:extLst>
              <a:ext uri="{FF2B5EF4-FFF2-40B4-BE49-F238E27FC236}">
                <a16:creationId xmlns:a16="http://schemas.microsoft.com/office/drawing/2014/main" id="{A2CC1A4E-8EE5-4AB9-B831-79A98FD0F9D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D180955-238C-4BBC-807F-9802F91B078C}"/>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3087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B580-39CB-4DC6-93FD-98F58805C3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4ABF78E-C63D-4F8F-B625-9DDBC04A6A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A771A76-1F52-439E-A9FB-DF552AA442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4AD19-9E1B-412A-87D6-D51765214496}"/>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6" name="Footer Placeholder 5">
            <a:extLst>
              <a:ext uri="{FF2B5EF4-FFF2-40B4-BE49-F238E27FC236}">
                <a16:creationId xmlns:a16="http://schemas.microsoft.com/office/drawing/2014/main" id="{D2D0237A-E5BE-4D19-BBE9-5A3B8BD0F6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E22A2AA-9DA2-4FEC-806A-90531E5DFA49}"/>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112941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BE2D4-5A43-4A5B-84AC-DD7D895EA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51E4AFB-3B62-4134-BD7C-9436A16584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B9D76AB-77DB-4FAD-9C24-615FBF50D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CB776C-D914-470F-A5F7-9C5ABF404FB7}"/>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6" name="Footer Placeholder 5">
            <a:extLst>
              <a:ext uri="{FF2B5EF4-FFF2-40B4-BE49-F238E27FC236}">
                <a16:creationId xmlns:a16="http://schemas.microsoft.com/office/drawing/2014/main" id="{AB8FF555-AF35-4209-BA63-FCC7BF9B429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990FFFA-FF42-441C-9A81-04EB0F6A711B}"/>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286607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0C15F-90CB-424F-9C83-681E6BD675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1899FCE-5BF6-43E5-9541-5B46979CD4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F08EEC-A8B7-443D-87C8-2F38B92250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11D398B4-7BF4-4769-AE78-3431D064E0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3A8A8BC-CB94-4694-9AF1-EE7AC7D9FC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1C61F-07ED-4540-9586-F46FE258BD4C}" type="slidenum">
              <a:rPr lang="en-IN" smtClean="0"/>
              <a:t>‹#›</a:t>
            </a:fld>
            <a:endParaRPr lang="en-IN"/>
          </a:p>
        </p:txBody>
      </p:sp>
    </p:spTree>
    <p:extLst>
      <p:ext uri="{BB962C8B-B14F-4D97-AF65-F5344CB8AC3E}">
        <p14:creationId xmlns:p14="http://schemas.microsoft.com/office/powerpoint/2010/main" val="2656607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383E-28A2-4844-805B-7275989335E0}"/>
              </a:ext>
            </a:extLst>
          </p:cNvPr>
          <p:cNvSpPr>
            <a:spLocks noGrp="1"/>
          </p:cNvSpPr>
          <p:nvPr>
            <p:ph type="title"/>
          </p:nvPr>
        </p:nvSpPr>
        <p:spPr>
          <a:xfrm>
            <a:off x="838200" y="365125"/>
            <a:ext cx="10515600" cy="4916002"/>
          </a:xfrm>
        </p:spPr>
        <p:txBody>
          <a:bodyPr>
            <a:normAutofit/>
          </a:bodyPr>
          <a:lstStyle/>
          <a:p>
            <a:pPr algn="ctr"/>
            <a:r>
              <a:rPr lang="en-IN" sz="3200" b="1" dirty="0">
                <a:solidFill>
                  <a:srgbClr val="002060"/>
                </a:solidFill>
                <a:highlight>
                  <a:srgbClr val="FFFF00"/>
                </a:highlight>
                <a:latin typeface="Times New Roman" panose="02020603050405020304" pitchFamily="18" charset="0"/>
                <a:cs typeface="Times New Roman" panose="02020603050405020304" pitchFamily="18" charset="0"/>
              </a:rPr>
              <a:t>PADMABHUSHAN DR. VASANTRAODADA PATIL MAHAVIDYALAYA TASGAON  </a:t>
            </a:r>
            <a:br>
              <a:rPr lang="en-IN" dirty="0"/>
            </a:br>
            <a:br>
              <a:rPr lang="en-IN" dirty="0"/>
            </a:br>
            <a:r>
              <a:rPr lang="en-IN" sz="2800" b="1" dirty="0">
                <a:highlight>
                  <a:srgbClr val="FF00FF"/>
                </a:highlight>
              </a:rPr>
              <a:t>DEPARTMENT OF PHYSICS </a:t>
            </a:r>
            <a:br>
              <a:rPr lang="en-IN" sz="2800" b="1" dirty="0">
                <a:highlight>
                  <a:srgbClr val="FF00FF"/>
                </a:highlight>
                <a:latin typeface="Times New Roman" panose="02020603050405020304" pitchFamily="18" charset="0"/>
                <a:cs typeface="Times New Roman" panose="02020603050405020304" pitchFamily="18" charset="0"/>
              </a:rPr>
            </a:br>
            <a:r>
              <a:rPr lang="en-IN" sz="2800" b="1" dirty="0" err="1">
                <a:highlight>
                  <a:srgbClr val="FF00FF"/>
                </a:highlight>
                <a:latin typeface="Times New Roman" panose="02020603050405020304" pitchFamily="18" charset="0"/>
                <a:cs typeface="Times New Roman" panose="02020603050405020304" pitchFamily="18" charset="0"/>
              </a:rPr>
              <a:t>B.Sc</a:t>
            </a:r>
            <a:r>
              <a:rPr lang="en-IN" sz="2800" b="1" dirty="0">
                <a:highlight>
                  <a:srgbClr val="FF00FF"/>
                </a:highlight>
                <a:latin typeface="Times New Roman" panose="02020603050405020304" pitchFamily="18" charset="0"/>
                <a:cs typeface="Times New Roman" panose="02020603050405020304" pitchFamily="18" charset="0"/>
              </a:rPr>
              <a:t>-III </a:t>
            </a:r>
            <a:endParaRPr lang="en-IN" b="1" dirty="0">
              <a:highlight>
                <a:srgbClr val="FF00FF"/>
              </a:highlight>
            </a:endParaRPr>
          </a:p>
        </p:txBody>
      </p:sp>
    </p:spTree>
    <p:extLst>
      <p:ext uri="{BB962C8B-B14F-4D97-AF65-F5344CB8AC3E}">
        <p14:creationId xmlns:p14="http://schemas.microsoft.com/office/powerpoint/2010/main" val="1035977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AC4F-DCA9-4297-8944-723C66A76CB0}"/>
              </a:ext>
            </a:extLst>
          </p:cNvPr>
          <p:cNvSpPr>
            <a:spLocks noGrp="1"/>
          </p:cNvSpPr>
          <p:nvPr>
            <p:ph type="ctrTitle"/>
          </p:nvPr>
        </p:nvSpPr>
        <p:spPr>
          <a:xfrm>
            <a:off x="1524000" y="340469"/>
            <a:ext cx="9144000" cy="826850"/>
          </a:xfrm>
        </p:spPr>
        <p:txBody>
          <a:bodyPr>
            <a:noAutofit/>
          </a:bodyPr>
          <a:lstStyle/>
          <a:p>
            <a:r>
              <a:rPr lang="en-IN" sz="3200" b="1" dirty="0" err="1">
                <a:solidFill>
                  <a:srgbClr val="00B0F0"/>
                </a:solidFill>
                <a:highlight>
                  <a:srgbClr val="FFFF00"/>
                </a:highlight>
                <a:latin typeface="Times New Roman" panose="02020603050405020304" pitchFamily="18" charset="0"/>
                <a:cs typeface="Times New Roman" panose="02020603050405020304" pitchFamily="18" charset="0"/>
              </a:rPr>
              <a:t>Symbolls</a:t>
            </a:r>
            <a:r>
              <a:rPr lang="en-IN" sz="3200" b="1" dirty="0">
                <a:solidFill>
                  <a:srgbClr val="00B0F0"/>
                </a:solidFill>
                <a:highlight>
                  <a:srgbClr val="FFFF00"/>
                </a:highlight>
                <a:latin typeface="Times New Roman" panose="02020603050405020304" pitchFamily="18" charset="0"/>
                <a:cs typeface="Times New Roman" panose="02020603050405020304" pitchFamily="18" charset="0"/>
              </a:rPr>
              <a:t> &amp; Truth table</a:t>
            </a:r>
          </a:p>
        </p:txBody>
      </p:sp>
      <p:sp>
        <p:nvSpPr>
          <p:cNvPr id="3" name="Subtitle 2">
            <a:extLst>
              <a:ext uri="{FF2B5EF4-FFF2-40B4-BE49-F238E27FC236}">
                <a16:creationId xmlns:a16="http://schemas.microsoft.com/office/drawing/2014/main" id="{202E4EE1-4D9B-4ED9-9D57-176509180731}"/>
              </a:ext>
            </a:extLst>
          </p:cNvPr>
          <p:cNvSpPr>
            <a:spLocks noGrp="1"/>
          </p:cNvSpPr>
          <p:nvPr>
            <p:ph type="subTitle" idx="1"/>
          </p:nvPr>
        </p:nvSpPr>
        <p:spPr>
          <a:xfrm>
            <a:off x="1524000" y="1974715"/>
            <a:ext cx="9144000" cy="4007795"/>
          </a:xfrm>
        </p:spPr>
        <p:txBody>
          <a:bodyPr/>
          <a:lstStyle/>
          <a:p>
            <a:endParaRPr lang="en-IN" dirty="0"/>
          </a:p>
        </p:txBody>
      </p:sp>
      <p:pic>
        <p:nvPicPr>
          <p:cNvPr id="5" name="Picture 4">
            <a:extLst>
              <a:ext uri="{FF2B5EF4-FFF2-40B4-BE49-F238E27FC236}">
                <a16:creationId xmlns:a16="http://schemas.microsoft.com/office/drawing/2014/main" id="{B65ACC35-376E-49EE-9414-FDEABB5BC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5652" y="2071991"/>
            <a:ext cx="6994186" cy="3832698"/>
          </a:xfrm>
          <a:prstGeom prst="rect">
            <a:avLst/>
          </a:prstGeom>
        </p:spPr>
      </p:pic>
    </p:spTree>
    <p:extLst>
      <p:ext uri="{BB962C8B-B14F-4D97-AF65-F5344CB8AC3E}">
        <p14:creationId xmlns:p14="http://schemas.microsoft.com/office/powerpoint/2010/main" val="232630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E586-7B25-453A-9F55-4A38DD8B4963}"/>
              </a:ext>
            </a:extLst>
          </p:cNvPr>
          <p:cNvSpPr>
            <a:spLocks noGrp="1"/>
          </p:cNvSpPr>
          <p:nvPr>
            <p:ph type="ctrTitle"/>
          </p:nvPr>
        </p:nvSpPr>
        <p:spPr>
          <a:xfrm>
            <a:off x="1524000" y="111967"/>
            <a:ext cx="9144000" cy="339799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IN" sz="3600" b="1" dirty="0">
                <a:solidFill>
                  <a:srgbClr val="002060"/>
                </a:solidFill>
                <a:highlight>
                  <a:srgbClr val="C0C0C0"/>
                </a:highlight>
              </a:rPr>
              <a:t>B.Sc. III Paper-XII </a:t>
            </a:r>
            <a:br>
              <a:rPr lang="en-IN" sz="3600" b="1" dirty="0">
                <a:solidFill>
                  <a:srgbClr val="002060"/>
                </a:solidFill>
                <a:highlight>
                  <a:srgbClr val="C0C0C0"/>
                </a:highlight>
              </a:rPr>
            </a:br>
            <a:br>
              <a:rPr lang="en-IN" dirty="0"/>
            </a:br>
            <a:r>
              <a:rPr lang="en-IN" sz="3200" b="1" u="sng" dirty="0">
                <a:solidFill>
                  <a:srgbClr val="002060"/>
                </a:solidFill>
                <a:highlight>
                  <a:srgbClr val="00FF00"/>
                </a:highlight>
              </a:rPr>
              <a:t>Digital &amp; Analog circuits &amp; Instrumentation</a:t>
            </a:r>
            <a:br>
              <a:rPr lang="en-IN" sz="3200" b="1" u="sng" dirty="0">
                <a:solidFill>
                  <a:srgbClr val="002060"/>
                </a:solidFill>
                <a:highlight>
                  <a:srgbClr val="00FF00"/>
                </a:highlight>
              </a:rPr>
            </a:br>
            <a:br>
              <a:rPr lang="en-IN" sz="3200" b="1" u="sng" dirty="0">
                <a:solidFill>
                  <a:srgbClr val="002060"/>
                </a:solidFill>
                <a:highlight>
                  <a:srgbClr val="00FF00"/>
                </a:highlight>
              </a:rPr>
            </a:br>
            <a:r>
              <a:rPr lang="en-IN" sz="3200" b="1" u="sng" dirty="0">
                <a:solidFill>
                  <a:srgbClr val="002060"/>
                </a:solidFill>
                <a:highlight>
                  <a:srgbClr val="00FF00"/>
                </a:highlight>
              </a:rPr>
              <a:t>Topic Name:- Logic gate  </a:t>
            </a:r>
            <a:endParaRPr lang="en-IN" b="1" u="sng" dirty="0">
              <a:solidFill>
                <a:srgbClr val="002060"/>
              </a:solidFill>
              <a:highlight>
                <a:srgbClr val="00FF00"/>
              </a:highlight>
            </a:endParaRPr>
          </a:p>
        </p:txBody>
      </p:sp>
      <p:sp>
        <p:nvSpPr>
          <p:cNvPr id="3" name="Subtitle 2">
            <a:extLst>
              <a:ext uri="{FF2B5EF4-FFF2-40B4-BE49-F238E27FC236}">
                <a16:creationId xmlns:a16="http://schemas.microsoft.com/office/drawing/2014/main" id="{070618F3-316B-4FAF-AA45-10CAA0AF902B}"/>
              </a:ext>
            </a:extLst>
          </p:cNvPr>
          <p:cNvSpPr>
            <a:spLocks noGrp="1"/>
          </p:cNvSpPr>
          <p:nvPr>
            <p:ph type="subTitle" idx="1"/>
          </p:nvPr>
        </p:nvSpPr>
        <p:spPr>
          <a:xfrm>
            <a:off x="1524000" y="4488024"/>
            <a:ext cx="9144000" cy="1959428"/>
          </a:xfrm>
        </p:spPr>
        <p:txBody>
          <a:bodyPr/>
          <a:lstStyle/>
          <a:p>
            <a:pPr algn="l"/>
            <a:r>
              <a:rPr lang="en-IN" b="1" dirty="0">
                <a:solidFill>
                  <a:schemeClr val="tx2">
                    <a:lumMod val="50000"/>
                  </a:schemeClr>
                </a:solidFill>
                <a:highlight>
                  <a:srgbClr val="FFFF00"/>
                </a:highlight>
              </a:rPr>
              <a:t>Prof. Mr. </a:t>
            </a:r>
            <a:r>
              <a:rPr lang="en-IN" b="1" dirty="0" err="1">
                <a:solidFill>
                  <a:schemeClr val="tx2">
                    <a:lumMod val="50000"/>
                  </a:schemeClr>
                </a:solidFill>
                <a:highlight>
                  <a:srgbClr val="FFFF00"/>
                </a:highlight>
              </a:rPr>
              <a:t>B.S.Harale</a:t>
            </a:r>
            <a:r>
              <a:rPr lang="en-IN" b="1" dirty="0">
                <a:solidFill>
                  <a:schemeClr val="tx2">
                    <a:lumMod val="50000"/>
                  </a:schemeClr>
                </a:solidFill>
                <a:highlight>
                  <a:srgbClr val="FFFF00"/>
                </a:highlight>
              </a:rPr>
              <a:t> </a:t>
            </a:r>
          </a:p>
          <a:p>
            <a:pPr algn="l"/>
            <a:r>
              <a:rPr lang="en-IN" b="1" dirty="0" err="1">
                <a:solidFill>
                  <a:schemeClr val="tx2">
                    <a:lumMod val="50000"/>
                  </a:schemeClr>
                </a:solidFill>
                <a:highlight>
                  <a:srgbClr val="FFFF00"/>
                </a:highlight>
              </a:rPr>
              <a:t>Asso.Prof</a:t>
            </a:r>
            <a:r>
              <a:rPr lang="en-IN" b="1" dirty="0">
                <a:solidFill>
                  <a:schemeClr val="tx2">
                    <a:lumMod val="50000"/>
                  </a:schemeClr>
                </a:solidFill>
                <a:highlight>
                  <a:srgbClr val="FFFF00"/>
                </a:highlight>
              </a:rPr>
              <a:t> Department of Physics, </a:t>
            </a:r>
          </a:p>
          <a:p>
            <a:pPr algn="l"/>
            <a:r>
              <a:rPr lang="en-IN" b="1" dirty="0">
                <a:solidFill>
                  <a:schemeClr val="tx2">
                    <a:lumMod val="50000"/>
                  </a:schemeClr>
                </a:solidFill>
                <a:highlight>
                  <a:srgbClr val="FFFF00"/>
                </a:highlight>
              </a:rPr>
              <a:t>PDVP College Tasgaon.</a:t>
            </a:r>
          </a:p>
        </p:txBody>
      </p:sp>
    </p:spTree>
    <p:extLst>
      <p:ext uri="{BB962C8B-B14F-4D97-AF65-F5344CB8AC3E}">
        <p14:creationId xmlns:p14="http://schemas.microsoft.com/office/powerpoint/2010/main" val="270847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53EC-25DC-4992-ADDA-A3D6AEAD3CD2}"/>
              </a:ext>
            </a:extLst>
          </p:cNvPr>
          <p:cNvSpPr>
            <a:spLocks noGrp="1"/>
          </p:cNvSpPr>
          <p:nvPr>
            <p:ph type="title"/>
          </p:nvPr>
        </p:nvSpPr>
        <p:spPr>
          <a:xfrm>
            <a:off x="838200" y="365125"/>
            <a:ext cx="10515600" cy="6147642"/>
          </a:xfrm>
        </p:spPr>
        <p:txBody>
          <a:bodyPr>
            <a:normAutofit/>
          </a:bodyPr>
          <a:lstStyle/>
          <a:p>
            <a:r>
              <a:rPr lang="en-IN" b="1" u="sng" dirty="0">
                <a:solidFill>
                  <a:srgbClr val="00B0F0"/>
                </a:solidFill>
                <a:highlight>
                  <a:srgbClr val="FFFF00"/>
                </a:highlight>
              </a:rPr>
              <a:t>Introduction: </a:t>
            </a:r>
            <a:br>
              <a:rPr lang="en-IN" dirty="0">
                <a:highlight>
                  <a:srgbClr val="FFFF00"/>
                </a:highlight>
              </a:rPr>
            </a:br>
            <a:r>
              <a:rPr lang="en-IN" dirty="0">
                <a:highlight>
                  <a:srgbClr val="FFFF00"/>
                </a:highlight>
              </a:rPr>
              <a:t>	</a:t>
            </a:r>
            <a:r>
              <a:rPr lang="en-US" sz="2400" dirty="0">
                <a:highlight>
                  <a:srgbClr val="FFFF00"/>
                </a:highlight>
                <a:latin typeface="Times New Roman" panose="02020603050405020304" pitchFamily="18" charset="0"/>
                <a:cs typeface="Times New Roman" panose="02020603050405020304" pitchFamily="18" charset="0"/>
              </a:rPr>
              <a:t>Boolean functions may be practically implemented by using electronic gates. The following points are important to understand</a:t>
            </a:r>
            <a:r>
              <a:rPr lang="en-US" sz="2400" dirty="0">
                <a:highlight>
                  <a:srgbClr val="FFFF00"/>
                </a:highlight>
              </a:rPr>
              <a:t>.</a:t>
            </a:r>
            <a:br>
              <a:rPr lang="en-US" sz="2400" dirty="0">
                <a:highlight>
                  <a:srgbClr val="FFFF00"/>
                </a:highlight>
              </a:rPr>
            </a:br>
            <a:br>
              <a:rPr lang="en-US" sz="2400" dirty="0">
                <a:highlight>
                  <a:srgbClr val="FFFF00"/>
                </a:highlight>
              </a:rPr>
            </a:br>
            <a:r>
              <a:rPr lang="en-US" sz="2400" dirty="0">
                <a:highlight>
                  <a:srgbClr val="FFFF00"/>
                </a:highlight>
              </a:rPr>
              <a:t>* </a:t>
            </a:r>
            <a:r>
              <a:rPr lang="en-US" sz="2400" dirty="0">
                <a:highlight>
                  <a:srgbClr val="FFFF00"/>
                </a:highlight>
                <a:latin typeface="Times New Roman" panose="02020603050405020304" pitchFamily="18" charset="0"/>
                <a:cs typeface="Times New Roman" panose="02020603050405020304" pitchFamily="18" charset="0"/>
              </a:rPr>
              <a:t>Electronic gates require a power supply.</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Gate </a:t>
            </a:r>
            <a:r>
              <a:rPr lang="en-US" sz="2400" b="1" dirty="0">
                <a:highlight>
                  <a:srgbClr val="FFFF00"/>
                </a:highlight>
                <a:latin typeface="Times New Roman" panose="02020603050405020304" pitchFamily="18" charset="0"/>
                <a:cs typeface="Times New Roman" panose="02020603050405020304" pitchFamily="18" charset="0"/>
              </a:rPr>
              <a:t>INPUTS</a:t>
            </a:r>
            <a:r>
              <a:rPr lang="en-US" sz="2400" dirty="0">
                <a:highlight>
                  <a:srgbClr val="FFFF00"/>
                </a:highlight>
                <a:latin typeface="Times New Roman" panose="02020603050405020304" pitchFamily="18" charset="0"/>
                <a:cs typeface="Times New Roman" panose="02020603050405020304" pitchFamily="18" charset="0"/>
              </a:rPr>
              <a:t> are driven by voltages having two nominal values, e.g. 0V and 5V 		representing logic 0 and logic 1 respectively.</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The </a:t>
            </a:r>
            <a:r>
              <a:rPr lang="en-US" sz="2400" b="1" dirty="0">
                <a:highlight>
                  <a:srgbClr val="FFFF00"/>
                </a:highlight>
                <a:latin typeface="Times New Roman" panose="02020603050405020304" pitchFamily="18" charset="0"/>
                <a:cs typeface="Times New Roman" panose="02020603050405020304" pitchFamily="18" charset="0"/>
              </a:rPr>
              <a:t>OUTPUT</a:t>
            </a:r>
            <a:r>
              <a:rPr lang="en-US" sz="2400" dirty="0">
                <a:highlight>
                  <a:srgbClr val="FFFF00"/>
                </a:highlight>
                <a:latin typeface="Times New Roman" panose="02020603050405020304" pitchFamily="18" charset="0"/>
                <a:cs typeface="Times New Roman" panose="02020603050405020304" pitchFamily="18" charset="0"/>
              </a:rPr>
              <a:t> of a gate provides two nominal values of voltage only, e.g. 0V and      		5V representing logic 0 and logic 1 respectively. </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In general, there is only one output to a logic gate except in some special cases.</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There is always a time delay between an input being applied and the output responding.</a:t>
            </a:r>
            <a:br>
              <a:rPr lang="en-US" sz="2400" dirty="0">
                <a:highlight>
                  <a:srgbClr val="FFFF00"/>
                </a:highlight>
                <a:latin typeface="Times New Roman" panose="02020603050405020304" pitchFamily="18" charset="0"/>
                <a:cs typeface="Times New Roman" panose="02020603050405020304" pitchFamily="18" charset="0"/>
              </a:rPr>
            </a:br>
            <a:r>
              <a:rPr lang="en-US" dirty="0">
                <a:highlight>
                  <a:srgbClr val="FFFF00"/>
                </a:highlight>
                <a:latin typeface="Times New Roman" panose="02020603050405020304" pitchFamily="18" charset="0"/>
                <a:cs typeface="Times New Roman" panose="02020603050405020304" pitchFamily="18" charset="0"/>
              </a:rPr>
              <a:t> </a:t>
            </a:r>
            <a:br>
              <a:rPr lang="en-US" dirty="0">
                <a:highlight>
                  <a:srgbClr val="FFFF00"/>
                </a:highlight>
                <a:latin typeface="Times New Roman" panose="02020603050405020304" pitchFamily="18" charset="0"/>
                <a:cs typeface="Times New Roman" panose="02020603050405020304" pitchFamily="18" charset="0"/>
              </a:rPr>
            </a:br>
            <a:endParaRPr lang="en-IN"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415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DBE1-7B61-48E0-9B99-6C7673461218}"/>
              </a:ext>
            </a:extLst>
          </p:cNvPr>
          <p:cNvSpPr>
            <a:spLocks noGrp="1"/>
          </p:cNvSpPr>
          <p:nvPr>
            <p:ph type="title"/>
          </p:nvPr>
        </p:nvSpPr>
        <p:spPr>
          <a:xfrm>
            <a:off x="838200" y="365125"/>
            <a:ext cx="10515600" cy="4393487"/>
          </a:xfrm>
        </p:spPr>
        <p:txBody>
          <a:bodyPr>
            <a:normAutofit/>
          </a:bodyPr>
          <a:lstStyle/>
          <a:p>
            <a:pPr algn="ctr"/>
            <a:r>
              <a:rPr lang="en-IN" b="1" u="sng" dirty="0">
                <a:solidFill>
                  <a:srgbClr val="002060"/>
                </a:solidFill>
                <a:latin typeface="Times New Roman" panose="02020603050405020304" pitchFamily="18" charset="0"/>
                <a:cs typeface="Times New Roman" panose="02020603050405020304" pitchFamily="18" charset="0"/>
              </a:rPr>
              <a:t>Logic gate </a:t>
            </a:r>
            <a:br>
              <a:rPr lang="en-IN" b="1" u="sng" dirty="0">
                <a:solidFill>
                  <a:srgbClr val="002060"/>
                </a:solidFill>
                <a:latin typeface="Times New Roman" panose="02020603050405020304" pitchFamily="18" charset="0"/>
                <a:cs typeface="Times New Roman" panose="02020603050405020304" pitchFamily="18" charset="0"/>
              </a:rPr>
            </a:br>
            <a:r>
              <a:rPr lang="en-IN" dirty="0"/>
              <a:t>1) Basic gate :- OR,AND,NOT</a:t>
            </a:r>
            <a:br>
              <a:rPr lang="en-IN" dirty="0"/>
            </a:br>
            <a:r>
              <a:rPr lang="en-IN" dirty="0"/>
              <a:t>		2) gate:- NAND, NOR, Ex-OR, Ex-NOR </a:t>
            </a:r>
          </a:p>
        </p:txBody>
      </p:sp>
    </p:spTree>
    <p:extLst>
      <p:ext uri="{BB962C8B-B14F-4D97-AF65-F5344CB8AC3E}">
        <p14:creationId xmlns:p14="http://schemas.microsoft.com/office/powerpoint/2010/main" val="82740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12F89-B7F0-4502-980D-56EC394A2800}"/>
              </a:ext>
            </a:extLst>
          </p:cNvPr>
          <p:cNvSpPr>
            <a:spLocks noGrp="1"/>
          </p:cNvSpPr>
          <p:nvPr>
            <p:ph type="ctrTitle"/>
          </p:nvPr>
        </p:nvSpPr>
        <p:spPr>
          <a:xfrm>
            <a:off x="1524000" y="1122363"/>
            <a:ext cx="9144000" cy="1098323"/>
          </a:xfrm>
        </p:spPr>
        <p:txBody>
          <a:bodyPr>
            <a:normAutofit/>
          </a:bodyPr>
          <a:lstStyle/>
          <a:p>
            <a:r>
              <a:rPr lang="en-IN" sz="3600" b="1" u="sng" dirty="0">
                <a:highlight>
                  <a:srgbClr val="FFFF00"/>
                </a:highlight>
                <a:latin typeface="Times New Roman" panose="02020603050405020304" pitchFamily="18" charset="0"/>
                <a:cs typeface="Times New Roman" panose="02020603050405020304" pitchFamily="18" charset="0"/>
              </a:rPr>
              <a:t>NOR gate </a:t>
            </a:r>
          </a:p>
        </p:txBody>
      </p:sp>
      <p:sp>
        <p:nvSpPr>
          <p:cNvPr id="3" name="Subtitle 2">
            <a:extLst>
              <a:ext uri="{FF2B5EF4-FFF2-40B4-BE49-F238E27FC236}">
                <a16:creationId xmlns:a16="http://schemas.microsoft.com/office/drawing/2014/main" id="{B2044E0B-E56E-4157-BD24-E1869680A777}"/>
              </a:ext>
            </a:extLst>
          </p:cNvPr>
          <p:cNvSpPr>
            <a:spLocks noGrp="1"/>
          </p:cNvSpPr>
          <p:nvPr>
            <p:ph type="subTitle" idx="1"/>
          </p:nvPr>
        </p:nvSpPr>
        <p:spPr>
          <a:xfrm>
            <a:off x="1524000" y="2369976"/>
            <a:ext cx="9144000" cy="4786604"/>
          </a:xfrm>
        </p:spPr>
        <p:txBody>
          <a:bodyPr>
            <a:noAutofit/>
          </a:bodyPr>
          <a:lstStyle/>
          <a:p>
            <a:pPr algn="l"/>
            <a:r>
              <a:rPr lang="en-US" dirty="0">
                <a:highlight>
                  <a:srgbClr val="00FF00"/>
                </a:highlight>
                <a:latin typeface="Times New Roman" panose="02020603050405020304" pitchFamily="18" charset="0"/>
                <a:cs typeface="Times New Roman" panose="02020603050405020304" pitchFamily="18" charset="0"/>
              </a:rPr>
              <a:t>*A NOR gate represents an OR gate followed by an inverter. It has 2 or more input signals.</a:t>
            </a:r>
          </a:p>
          <a:p>
            <a:pPr algn="l"/>
            <a:r>
              <a:rPr lang="en-US" dirty="0">
                <a:highlight>
                  <a:srgbClr val="00FF00"/>
                </a:highlight>
                <a:latin typeface="Times New Roman" panose="02020603050405020304" pitchFamily="18" charset="0"/>
                <a:cs typeface="Times New Roman" panose="02020603050405020304" pitchFamily="18" charset="0"/>
              </a:rPr>
              <a:t>*It produces a 1 when all the inputs are 0.</a:t>
            </a:r>
          </a:p>
          <a:p>
            <a:pPr algn="l"/>
            <a:r>
              <a:rPr lang="en-US" dirty="0">
                <a:highlight>
                  <a:srgbClr val="00FF00"/>
                </a:highlight>
                <a:latin typeface="Times New Roman" panose="02020603050405020304" pitchFamily="18" charset="0"/>
                <a:cs typeface="Times New Roman" panose="02020603050405020304" pitchFamily="18" charset="0"/>
              </a:rPr>
              <a:t>*It produces a 0 output when any or all of the inputs are 1.</a:t>
            </a:r>
          </a:p>
          <a:p>
            <a:pPr algn="l"/>
            <a:r>
              <a:rPr lang="en-US" dirty="0">
                <a:highlight>
                  <a:srgbClr val="00FF00"/>
                </a:highlight>
                <a:latin typeface="Times New Roman" panose="02020603050405020304" pitchFamily="18" charset="0"/>
                <a:cs typeface="Times New Roman" panose="02020603050405020304" pitchFamily="18" charset="0"/>
              </a:rPr>
              <a:t>*It therefore also acts as a negative (bubbled) AND gate.</a:t>
            </a:r>
          </a:p>
          <a:p>
            <a:pPr algn="l"/>
            <a:r>
              <a:rPr lang="en-US" b="1" dirty="0">
                <a:highlight>
                  <a:srgbClr val="00FF00"/>
                </a:highlight>
                <a:latin typeface="Times New Roman" panose="02020603050405020304" pitchFamily="18" charset="0"/>
                <a:cs typeface="Times New Roman" panose="02020603050405020304" pitchFamily="18" charset="0"/>
              </a:rPr>
              <a:t>*NOR gate</a:t>
            </a:r>
            <a:r>
              <a:rPr lang="en-US" dirty="0">
                <a:highlight>
                  <a:srgbClr val="00FF00"/>
                </a:highlight>
                <a:latin typeface="Times New Roman" panose="02020603050405020304" pitchFamily="18" charset="0"/>
                <a:cs typeface="Times New Roman" panose="02020603050405020304" pitchFamily="18" charset="0"/>
              </a:rPr>
              <a:t> means NOT OR gate. </a:t>
            </a:r>
          </a:p>
          <a:p>
            <a:pPr algn="l"/>
            <a:r>
              <a:rPr lang="en-US" dirty="0">
                <a:highlight>
                  <a:srgbClr val="00FF00"/>
                </a:highlight>
                <a:latin typeface="Times New Roman" panose="02020603050405020304" pitchFamily="18" charset="0"/>
                <a:cs typeface="Times New Roman" panose="02020603050405020304" pitchFamily="18" charset="0"/>
              </a:rPr>
              <a:t>*In a NOR gate an OR gate is inverted through a NOT gate. </a:t>
            </a:r>
          </a:p>
          <a:p>
            <a:pPr algn="l"/>
            <a:r>
              <a:rPr lang="en-US" dirty="0">
                <a:highlight>
                  <a:srgbClr val="00FF00"/>
                </a:highlight>
                <a:latin typeface="Times New Roman" panose="02020603050405020304" pitchFamily="18" charset="0"/>
                <a:cs typeface="Times New Roman" panose="02020603050405020304" pitchFamily="18" charset="0"/>
              </a:rPr>
              <a:t>*Actually an inverted OR operation is NOR operation and the logic gate performs this operation is called NOR gate.</a:t>
            </a:r>
            <a:endParaRPr lang="en-IN" dirty="0">
              <a:highlight>
                <a:srgbClr val="00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270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2949-E96F-448D-AA20-006F874D1EA3}"/>
              </a:ext>
            </a:extLst>
          </p:cNvPr>
          <p:cNvSpPr>
            <a:spLocks noGrp="1"/>
          </p:cNvSpPr>
          <p:nvPr>
            <p:ph type="ctrTitle"/>
          </p:nvPr>
        </p:nvSpPr>
        <p:spPr/>
        <p:txBody>
          <a:bodyPr>
            <a:noAutofit/>
          </a:bodyPr>
          <a:lstStyle/>
          <a:p>
            <a:pPr algn="l"/>
            <a:r>
              <a:rPr lang="en-US" sz="2400" dirty="0">
                <a:highlight>
                  <a:srgbClr val="FFFF00"/>
                </a:highlight>
                <a:latin typeface="Times New Roman" panose="02020603050405020304" pitchFamily="18" charset="0"/>
                <a:cs typeface="Times New Roman" panose="02020603050405020304" pitchFamily="18" charset="0"/>
              </a:rPr>
              <a:t>*A NOR gate (sometimes referred to by its extended name, Negated OR gate) is a digital logic gate with two or more inputs and one output with behavior that is the opposite of an OR gate. </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*The output of a NOR gate is true all of its inputs are false. If one or more of a NOR gate's inputs are true, then the output of the NOR gate is false.</a:t>
            </a:r>
            <a:endParaRPr lang="en-IN" sz="2400" dirty="0">
              <a:highlight>
                <a:srgbClr val="FFFF00"/>
              </a:highligh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4877A51-0387-4998-9EE9-91CBA8A62CCE}"/>
              </a:ext>
            </a:extLst>
          </p:cNvPr>
          <p:cNvSpPr>
            <a:spLocks noGrp="1"/>
          </p:cNvSpPr>
          <p:nvPr>
            <p:ph type="subTitle" idx="1"/>
          </p:nvPr>
        </p:nvSpPr>
        <p:spPr>
          <a:xfrm>
            <a:off x="1524000" y="3602037"/>
            <a:ext cx="9144000" cy="3004035"/>
          </a:xfrm>
        </p:spPr>
        <p:txBody>
          <a:bodyPr/>
          <a:lstStyle/>
          <a:p>
            <a:pPr algn="l"/>
            <a:r>
              <a:rPr lang="en-IN" dirty="0"/>
              <a:t> </a:t>
            </a:r>
          </a:p>
        </p:txBody>
      </p:sp>
      <p:pic>
        <p:nvPicPr>
          <p:cNvPr id="5" name="Picture 4">
            <a:extLst>
              <a:ext uri="{FF2B5EF4-FFF2-40B4-BE49-F238E27FC236}">
                <a16:creationId xmlns:a16="http://schemas.microsoft.com/office/drawing/2014/main" id="{5D0B2D0A-0675-4F17-90ED-FC96A9AB52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0349" y="4527791"/>
            <a:ext cx="6688883" cy="1649074"/>
          </a:xfrm>
          <a:prstGeom prst="rect">
            <a:avLst/>
          </a:prstGeom>
        </p:spPr>
      </p:pic>
    </p:spTree>
    <p:extLst>
      <p:ext uri="{BB962C8B-B14F-4D97-AF65-F5344CB8AC3E}">
        <p14:creationId xmlns:p14="http://schemas.microsoft.com/office/powerpoint/2010/main" val="112359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77B54-6BFF-4C87-BEF9-CA724D258B5E}"/>
              </a:ext>
            </a:extLst>
          </p:cNvPr>
          <p:cNvSpPr>
            <a:spLocks noGrp="1"/>
          </p:cNvSpPr>
          <p:nvPr>
            <p:ph type="title"/>
          </p:nvPr>
        </p:nvSpPr>
        <p:spPr>
          <a:xfrm>
            <a:off x="838200" y="365125"/>
            <a:ext cx="10515600" cy="4654744"/>
          </a:xfrm>
        </p:spPr>
        <p:txBody>
          <a:bodyPr>
            <a:normAutofit/>
          </a:bodyPr>
          <a:lstStyle/>
          <a:p>
            <a:r>
              <a:rPr lang="en-IN" sz="2800" dirty="0" err="1">
                <a:highlight>
                  <a:srgbClr val="FFFF00"/>
                </a:highlight>
                <a:latin typeface="Times New Roman" panose="02020603050405020304" pitchFamily="18" charset="0"/>
                <a:cs typeface="Times New Roman" panose="02020603050405020304" pitchFamily="18" charset="0"/>
              </a:rPr>
              <a:t>Symbolls</a:t>
            </a:r>
            <a:r>
              <a:rPr lang="en-IN" sz="2800" dirty="0">
                <a:highlight>
                  <a:srgbClr val="FFFF00"/>
                </a:highlight>
                <a:latin typeface="Times New Roman" panose="02020603050405020304" pitchFamily="18" charset="0"/>
                <a:cs typeface="Times New Roman" panose="02020603050405020304" pitchFamily="18" charset="0"/>
              </a:rPr>
              <a:t> and truth table:-</a:t>
            </a:r>
          </a:p>
        </p:txBody>
      </p:sp>
      <p:pic>
        <p:nvPicPr>
          <p:cNvPr id="4" name="Picture 3">
            <a:extLst>
              <a:ext uri="{FF2B5EF4-FFF2-40B4-BE49-F238E27FC236}">
                <a16:creationId xmlns:a16="http://schemas.microsoft.com/office/drawing/2014/main" id="{855FFB8F-8580-4403-B971-3EF79A120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6337" y="1203649"/>
            <a:ext cx="4698839" cy="3544563"/>
          </a:xfrm>
          <a:prstGeom prst="rect">
            <a:avLst/>
          </a:prstGeom>
        </p:spPr>
      </p:pic>
    </p:spTree>
    <p:extLst>
      <p:ext uri="{BB962C8B-B14F-4D97-AF65-F5344CB8AC3E}">
        <p14:creationId xmlns:p14="http://schemas.microsoft.com/office/powerpoint/2010/main" val="51905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651F4-726E-4E75-BC98-89CF44327421}"/>
              </a:ext>
            </a:extLst>
          </p:cNvPr>
          <p:cNvSpPr>
            <a:spLocks noGrp="1"/>
          </p:cNvSpPr>
          <p:nvPr>
            <p:ph type="ctrTitle"/>
          </p:nvPr>
        </p:nvSpPr>
        <p:spPr>
          <a:xfrm>
            <a:off x="1524000" y="233265"/>
            <a:ext cx="9144000" cy="933062"/>
          </a:xfrm>
        </p:spPr>
        <p:txBody>
          <a:bodyPr>
            <a:normAutofit/>
          </a:bodyPr>
          <a:lstStyle/>
          <a:p>
            <a:r>
              <a:rPr lang="en-IN" sz="3600" b="1" u="sng" dirty="0">
                <a:highlight>
                  <a:srgbClr val="FFFF00"/>
                </a:highlight>
                <a:latin typeface="Times New Roman" panose="02020603050405020304" pitchFamily="18" charset="0"/>
                <a:cs typeface="Times New Roman" panose="02020603050405020304" pitchFamily="18" charset="0"/>
              </a:rPr>
              <a:t>Ex-OR gate </a:t>
            </a:r>
          </a:p>
        </p:txBody>
      </p:sp>
      <p:sp>
        <p:nvSpPr>
          <p:cNvPr id="3" name="Subtitle 2">
            <a:extLst>
              <a:ext uri="{FF2B5EF4-FFF2-40B4-BE49-F238E27FC236}">
                <a16:creationId xmlns:a16="http://schemas.microsoft.com/office/drawing/2014/main" id="{E51A6688-D43C-4FDF-8C46-EE34BA842F43}"/>
              </a:ext>
            </a:extLst>
          </p:cNvPr>
          <p:cNvSpPr>
            <a:spLocks noGrp="1"/>
          </p:cNvSpPr>
          <p:nvPr>
            <p:ph type="subTitle" idx="1"/>
          </p:nvPr>
        </p:nvSpPr>
        <p:spPr>
          <a:xfrm>
            <a:off x="1524000" y="1810139"/>
            <a:ext cx="9144000" cy="3447661"/>
          </a:xfrm>
        </p:spPr>
        <p:txBody>
          <a:bodyPr>
            <a:normAutofit lnSpcReduction="10000"/>
          </a:bodyPr>
          <a:lstStyle/>
          <a:p>
            <a:pPr algn="l"/>
            <a:r>
              <a:rPr lang="en-US" dirty="0">
                <a:solidFill>
                  <a:srgbClr val="00B0F0"/>
                </a:solidFill>
                <a:highlight>
                  <a:srgbClr val="FFFF00"/>
                </a:highlight>
              </a:rPr>
              <a:t>*An exclusive-OR (X-OR) gate is an anti-coincidence gate. It produces a 1 output only when the odd number of 1 is present at a time.</a:t>
            </a:r>
          </a:p>
          <a:p>
            <a:pPr algn="l"/>
            <a:r>
              <a:rPr lang="en-US" dirty="0">
                <a:solidFill>
                  <a:srgbClr val="00B0F0"/>
                </a:solidFill>
                <a:highlight>
                  <a:srgbClr val="FFFF00"/>
                </a:highlight>
              </a:rPr>
              <a:t>*A 2-input X-OR gate is an inequality detector.</a:t>
            </a:r>
          </a:p>
          <a:p>
            <a:pPr algn="l"/>
            <a:endParaRPr lang="en-US" dirty="0">
              <a:solidFill>
                <a:srgbClr val="00B0F0"/>
              </a:solidFill>
              <a:highlight>
                <a:srgbClr val="FFFF00"/>
              </a:highlight>
            </a:endParaRPr>
          </a:p>
          <a:p>
            <a:pPr algn="l"/>
            <a:r>
              <a:rPr lang="en-US" dirty="0">
                <a:solidFill>
                  <a:srgbClr val="00B0F0"/>
                </a:solidFill>
                <a:highlight>
                  <a:srgbClr val="FFFF00"/>
                </a:highlight>
              </a:rPr>
              <a:t>*It produces a 1 output only when its two inputs are not equal </a:t>
            </a:r>
            <a:r>
              <a:rPr lang="en-US" dirty="0" err="1">
                <a:solidFill>
                  <a:srgbClr val="00B0F0"/>
                </a:solidFill>
                <a:highlight>
                  <a:srgbClr val="FFFF00"/>
                </a:highlight>
              </a:rPr>
              <a:t>i.e</a:t>
            </a:r>
            <a:r>
              <a:rPr lang="en-US" dirty="0">
                <a:solidFill>
                  <a:srgbClr val="00B0F0"/>
                </a:solidFill>
                <a:highlight>
                  <a:srgbClr val="FFFF00"/>
                </a:highlight>
              </a:rPr>
              <a:t> when one input is 1 or 0. </a:t>
            </a:r>
          </a:p>
          <a:p>
            <a:pPr algn="l"/>
            <a:r>
              <a:rPr lang="en-US" dirty="0">
                <a:solidFill>
                  <a:srgbClr val="00B0F0"/>
                </a:solidFill>
                <a:highlight>
                  <a:srgbClr val="FFFF00"/>
                </a:highlight>
              </a:rPr>
              <a:t>*An X-NOR gate can be used as a controlled inverter by connecting one input terminal to logic 1 and feeding the signal to be inverted to the other terminal.</a:t>
            </a:r>
            <a:endParaRPr lang="en-IN" dirty="0">
              <a:solidFill>
                <a:srgbClr val="00B0F0"/>
              </a:solidFill>
              <a:highlight>
                <a:srgbClr val="FFFF00"/>
              </a:highlight>
            </a:endParaRPr>
          </a:p>
        </p:txBody>
      </p:sp>
    </p:spTree>
    <p:extLst>
      <p:ext uri="{BB962C8B-B14F-4D97-AF65-F5344CB8AC3E}">
        <p14:creationId xmlns:p14="http://schemas.microsoft.com/office/powerpoint/2010/main" val="401011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612C2-E978-4BE8-9D68-D8412BAAEF30}"/>
              </a:ext>
            </a:extLst>
          </p:cNvPr>
          <p:cNvSpPr>
            <a:spLocks noGrp="1"/>
          </p:cNvSpPr>
          <p:nvPr>
            <p:ph type="title"/>
          </p:nvPr>
        </p:nvSpPr>
        <p:spPr>
          <a:xfrm>
            <a:off x="838200" y="355794"/>
            <a:ext cx="10515600" cy="5699773"/>
          </a:xfrm>
        </p:spPr>
        <p:txBody>
          <a:bodyPr>
            <a:normAutofit/>
          </a:bodyPr>
          <a:lstStyle/>
          <a:p>
            <a:r>
              <a:rPr lang="en-US" sz="2400" dirty="0">
                <a:solidFill>
                  <a:srgbClr val="00B0F0"/>
                </a:solidFill>
                <a:highlight>
                  <a:srgbClr val="FFFF00"/>
                </a:highlight>
                <a:latin typeface="Times New Roman" panose="02020603050405020304" pitchFamily="18" charset="0"/>
                <a:cs typeface="Times New Roman" panose="02020603050405020304" pitchFamily="18" charset="0"/>
              </a:rPr>
              <a:t>*</a:t>
            </a:r>
            <a:r>
              <a:rPr lang="en-US" sz="2400" dirty="0">
                <a:solidFill>
                  <a:srgbClr val="00B0F0"/>
                </a:solidFill>
                <a:highlight>
                  <a:srgbClr val="00FF00"/>
                </a:highlight>
                <a:latin typeface="Times New Roman" panose="02020603050405020304" pitchFamily="18" charset="0"/>
                <a:cs typeface="Times New Roman" panose="02020603050405020304" pitchFamily="18" charset="0"/>
              </a:rPr>
              <a:t>One element conspicuously missing from the set of Boolean operations is that of Exclusive-OR, often represented as XOR.</a:t>
            </a:r>
            <a:br>
              <a:rPr lang="en-US" sz="2400" dirty="0">
                <a:solidFill>
                  <a:srgbClr val="00B0F0"/>
                </a:solidFill>
                <a:highlight>
                  <a:srgbClr val="00FF00"/>
                </a:highlight>
                <a:latin typeface="Times New Roman" panose="02020603050405020304" pitchFamily="18" charset="0"/>
                <a:cs typeface="Times New Roman" panose="02020603050405020304" pitchFamily="18" charset="0"/>
              </a:rPr>
            </a:br>
            <a:r>
              <a:rPr lang="en-US" sz="2400" dirty="0">
                <a:solidFill>
                  <a:srgbClr val="00B0F0"/>
                </a:solidFill>
                <a:highlight>
                  <a:srgbClr val="00FF00"/>
                </a:highlight>
                <a:latin typeface="Times New Roman" panose="02020603050405020304" pitchFamily="18" charset="0"/>
                <a:cs typeface="Times New Roman" panose="02020603050405020304" pitchFamily="18" charset="0"/>
              </a:rPr>
              <a:t>*Whereas the OR function is equivalent to Boolean addition, the AND function to Boolean multiplication, and the NOT function (inverter) to Boolean complementation, there is no direct Boolean equivalent for Exclusive-OR.</a:t>
            </a:r>
            <a:br>
              <a:rPr lang="en-US" sz="2400" dirty="0">
                <a:highlight>
                  <a:srgbClr val="00FF00"/>
                </a:highlight>
              </a:rPr>
            </a:br>
            <a:endParaRPr lang="en-IN" sz="2400" dirty="0">
              <a:highlight>
                <a:srgbClr val="00FF00"/>
              </a:highlight>
            </a:endParaRPr>
          </a:p>
        </p:txBody>
      </p:sp>
    </p:spTree>
    <p:extLst>
      <p:ext uri="{BB962C8B-B14F-4D97-AF65-F5344CB8AC3E}">
        <p14:creationId xmlns:p14="http://schemas.microsoft.com/office/powerpoint/2010/main" val="659787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PADMABHUSHAN DR. VASANTRAODADA PATIL MAHAVIDYALAYA TASGAON    DEPARTMENT OF PHYSICS  B.Sc-III </vt:lpstr>
      <vt:lpstr>B.Sc. III Paper-XII   Digital &amp; Analog circuits &amp; Instrumentation  Topic Name:- Logic gate  </vt:lpstr>
      <vt:lpstr>Introduction:   Boolean functions may be practically implemented by using electronic gates. The following points are important to understand.  * Electronic gates require a power supply. * Gate INPUTS are driven by voltages having two nominal values, e.g. 0V and 5V   representing logic 0 and logic 1 respectively. * The OUTPUT of a gate provides two nominal values of voltage only, e.g. 0V and        5V representing logic 0 and logic 1 respectively.  * In general, there is only one output to a logic gate except in some special cases. * There is always a time delay between an input being applied and the output responding.   </vt:lpstr>
      <vt:lpstr>Logic gate  1) Basic gate :- OR,AND,NOT   2) gate:- NAND, NOR, Ex-OR, Ex-NOR </vt:lpstr>
      <vt:lpstr>NOR gate </vt:lpstr>
      <vt:lpstr>*A NOR gate (sometimes referred to by its extended name, Negated OR gate) is a digital logic gate with two or more inputs and one output with behavior that is the opposite of an OR gate.  *The output of a NOR gate is true all of its inputs are false. If one or more of a NOR gate's inputs are true, then the output of the NOR gate is false.</vt:lpstr>
      <vt:lpstr>Symbolls and truth table:-</vt:lpstr>
      <vt:lpstr>Ex-OR gate </vt:lpstr>
      <vt:lpstr>*One element conspicuously missing from the set of Boolean operations is that of Exclusive-OR, often represented as XOR. *Whereas the OR function is equivalent to Boolean addition, the AND function to Boolean multiplication, and the NOT function (inverter) to Boolean complementation, there is no direct Boolean equivalent for Exclusive-OR. </vt:lpstr>
      <vt:lpstr>Symbolls &amp; Truth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PADMABHUSHAN DR. VASANTRAODADA PATIL MAHAVIDYALAYA TASGAON    DEPARTMENT OF PHYSICS  B.Sc III </dc:title>
  <dc:creator>Sachin S Pawar</dc:creator>
  <cp:lastModifiedBy>Sachin S Pawar</cp:lastModifiedBy>
  <cp:revision>13</cp:revision>
  <dcterms:created xsi:type="dcterms:W3CDTF">2020-07-30T06:08:16Z</dcterms:created>
  <dcterms:modified xsi:type="dcterms:W3CDTF">2020-07-30T08:19:29Z</dcterms:modified>
</cp:coreProperties>
</file>