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CC"/>
    <a:srgbClr val="FF3300"/>
    <a:srgbClr val="F2169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horzBarState="maximized">
    <p:restoredLeft sz="15000" autoAdjust="0"/>
    <p:restoredTop sz="94660"/>
  </p:normalViewPr>
  <p:slideViewPr>
    <p:cSldViewPr snapToGrid="0">
      <p:cViewPr varScale="1">
        <p:scale>
          <a:sx n="73" d="100"/>
          <a:sy n="73" d="100"/>
        </p:scale>
        <p:origin x="-1320" y="-10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3049398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2097410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531050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37437992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31940008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1572290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34158644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19206763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412913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2599620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EACE336-6457-497B-9837-2B571803F6DC}" type="datetimeFigureOut">
              <a:rPr lang="en-IN" smtClean="0"/>
              <a:pPr/>
              <a:t>18-11-2019</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33680510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7000">
              <a:schemeClr val="accent4">
                <a:lumMod val="40000"/>
                <a:lumOff val="60000"/>
              </a:schemeClr>
            </a:gs>
            <a:gs pos="0">
              <a:srgbClr val="92D050"/>
            </a:gs>
            <a:gs pos="100000">
              <a:schemeClr val="accent6">
                <a:lumMod val="40000"/>
                <a:lumOff val="60000"/>
              </a:schemeClr>
            </a:gs>
            <a:gs pos="33000">
              <a:schemeClr val="accent4">
                <a:lumMod val="60000"/>
                <a:lumOff val="40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ACE336-6457-497B-9837-2B571803F6DC}" type="datetimeFigureOut">
              <a:rPr lang="en-IN" smtClean="0"/>
              <a:pPr/>
              <a:t>18-11-2019</a:t>
            </a:fld>
            <a:endParaRPr lang="en-IN"/>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3F263D-2567-4BEC-850E-F09F3078B041}" type="slidenum">
              <a:rPr lang="en-IN" smtClean="0"/>
              <a:pPr/>
              <a:t>‹#›</a:t>
            </a:fld>
            <a:endParaRPr lang="en-IN"/>
          </a:p>
        </p:txBody>
      </p:sp>
    </p:spTree>
    <p:extLst>
      <p:ext uri="{BB962C8B-B14F-4D97-AF65-F5344CB8AC3E}">
        <p14:creationId xmlns:p14="http://schemas.microsoft.com/office/powerpoint/2010/main" xmlns="" val="21619836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F026A9B-E4FB-4E24-AAE8-DC4E7B15397A}"/>
              </a:ext>
            </a:extLst>
          </p:cNvPr>
          <p:cNvSpPr>
            <a:spLocks noGrp="1"/>
          </p:cNvSpPr>
          <p:nvPr>
            <p:ph type="ctrTitle"/>
          </p:nvPr>
        </p:nvSpPr>
        <p:spPr>
          <a:xfrm>
            <a:off x="1143000" y="2228850"/>
            <a:ext cx="6858000" cy="723900"/>
          </a:xfrm>
        </p:spPr>
        <p:txBody>
          <a:bodyPr>
            <a:normAutofit/>
          </a:bodyPr>
          <a:lstStyle/>
          <a:p>
            <a:r>
              <a:rPr lang="en-IN" sz="3000" dirty="0">
                <a:solidFill>
                  <a:srgbClr val="00206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MOVING CO-ORDINATE SYSTEM</a:t>
            </a:r>
          </a:p>
        </p:txBody>
      </p:sp>
      <p:sp>
        <p:nvSpPr>
          <p:cNvPr id="3" name="Subtitle 2">
            <a:extLst>
              <a:ext uri="{FF2B5EF4-FFF2-40B4-BE49-F238E27FC236}">
                <a16:creationId xmlns:a16="http://schemas.microsoft.com/office/drawing/2014/main" xmlns="" id="{71C1BDB7-F31A-44C1-8D3D-AFDBB56CC262}"/>
              </a:ext>
            </a:extLst>
          </p:cNvPr>
          <p:cNvSpPr>
            <a:spLocks noGrp="1"/>
          </p:cNvSpPr>
          <p:nvPr>
            <p:ph type="subTitle" idx="1"/>
          </p:nvPr>
        </p:nvSpPr>
        <p:spPr>
          <a:xfrm>
            <a:off x="1143000" y="3429000"/>
            <a:ext cx="6858000" cy="1241822"/>
          </a:xfrm>
        </p:spPr>
        <p:txBody>
          <a:bodyPr>
            <a:normAutofit fontScale="62500" lnSpcReduction="20000"/>
          </a:bodyPr>
          <a:lstStyle/>
          <a:p>
            <a:r>
              <a:rPr lang="en-IN" dirty="0">
                <a:solidFill>
                  <a:srgbClr val="FF3300"/>
                </a:solidFill>
                <a:latin typeface="Times New Roman" panose="02020603050405020304" pitchFamily="18" charset="0"/>
                <a:cs typeface="Times New Roman" panose="02020603050405020304" pitchFamily="18" charset="0"/>
              </a:rPr>
              <a:t>BY: MISS. M. C. SADAKALE</a:t>
            </a:r>
          </a:p>
          <a:p>
            <a:r>
              <a:rPr lang="en-IN" b="1" dirty="0">
                <a:latin typeface="Times New Roman" panose="02020603050405020304" pitchFamily="18" charset="0"/>
                <a:cs typeface="Times New Roman" panose="02020603050405020304" pitchFamily="18" charset="0"/>
              </a:rPr>
              <a:t>PADMBHUSHAN DR. VASANTDADA PATIL MAHAVIDYALAYA TASGAON.</a:t>
            </a:r>
          </a:p>
          <a:p>
            <a:r>
              <a:rPr lang="en-IN" b="1" dirty="0">
                <a:latin typeface="Times New Roman" panose="02020603050405020304" pitchFamily="18" charset="0"/>
                <a:cs typeface="Times New Roman" panose="02020603050405020304" pitchFamily="18" charset="0"/>
              </a:rPr>
              <a:t>DEPARTMENT OF PHYSICS</a:t>
            </a:r>
          </a:p>
          <a:p>
            <a:r>
              <a:rPr lang="en-IN" dirty="0">
                <a:latin typeface="Times New Roman" panose="02020603050405020304" pitchFamily="18" charset="0"/>
                <a:cs typeface="Times New Roman" panose="02020603050405020304" pitchFamily="18" charset="0"/>
              </a:rPr>
              <a:t>2019-2020</a:t>
            </a:r>
          </a:p>
          <a:p>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3157796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7000">
              <a:schemeClr val="accent4">
                <a:lumMod val="40000"/>
                <a:lumOff val="60000"/>
              </a:schemeClr>
            </a:gs>
            <a:gs pos="0">
              <a:srgbClr val="92D050"/>
            </a:gs>
            <a:gs pos="100000">
              <a:schemeClr val="accent6">
                <a:lumMod val="40000"/>
                <a:lumOff val="60000"/>
              </a:schemeClr>
            </a:gs>
            <a:gs pos="33000">
              <a:schemeClr val="accent4">
                <a:lumMod val="58000"/>
                <a:lumOff val="42000"/>
              </a:schemeClr>
            </a:gs>
          </a:gsLst>
          <a:path path="circle">
            <a:fillToRect l="50000" t="130000" r="50000" b="-30000"/>
          </a:path>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8E3F7F6-3A49-45DA-A710-3D6AD77E8FEF}"/>
              </a:ext>
            </a:extLst>
          </p:cNvPr>
          <p:cNvSpPr>
            <a:spLocks noGrp="1"/>
          </p:cNvSpPr>
          <p:nvPr>
            <p:ph type="title"/>
          </p:nvPr>
        </p:nvSpPr>
        <p:spPr>
          <a:xfrm>
            <a:off x="628650" y="504013"/>
            <a:ext cx="7886700" cy="788300"/>
          </a:xfrm>
        </p:spPr>
        <p:txBody>
          <a:bodyPr>
            <a:normAutofit/>
          </a:bodyPr>
          <a:lstStyle/>
          <a:p>
            <a:pPr algn="ctr"/>
            <a:r>
              <a:rPr lang="en-IN" sz="3200" dirty="0">
                <a:solidFill>
                  <a:srgbClr val="7030A0"/>
                </a:solidFill>
                <a:latin typeface="Times New Roman" panose="02020603050405020304" pitchFamily="18" charset="0"/>
                <a:cs typeface="Times New Roman" panose="02020603050405020304" pitchFamily="18" charset="0"/>
              </a:rPr>
              <a:t>OUTLINE</a:t>
            </a:r>
          </a:p>
        </p:txBody>
      </p:sp>
      <p:sp>
        <p:nvSpPr>
          <p:cNvPr id="3" name="Content Placeholder 2">
            <a:extLst>
              <a:ext uri="{FF2B5EF4-FFF2-40B4-BE49-F238E27FC236}">
                <a16:creationId xmlns:a16="http://schemas.microsoft.com/office/drawing/2014/main" xmlns="" id="{2C9B09C7-1C5E-4F27-8986-0432A9B1F3DD}"/>
              </a:ext>
            </a:extLst>
          </p:cNvPr>
          <p:cNvSpPr>
            <a:spLocks noGrp="1"/>
          </p:cNvSpPr>
          <p:nvPr>
            <p:ph idx="1"/>
          </p:nvPr>
        </p:nvSpPr>
        <p:spPr>
          <a:xfrm>
            <a:off x="628650" y="1275941"/>
            <a:ext cx="7259753" cy="1629877"/>
          </a:xfrm>
        </p:spPr>
        <p:txBody>
          <a:bodyPr>
            <a:normAutofit/>
          </a:bodyPr>
          <a:lstStyle/>
          <a:p>
            <a:pPr>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Moving co-ordinate system (Translational motion)</a:t>
            </a:r>
          </a:p>
          <a:p>
            <a:pPr>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Rotating co-ordinate system (Rotational motion)</a:t>
            </a:r>
          </a:p>
          <a:p>
            <a:pPr>
              <a:buFont typeface="Wingdings" panose="05000000000000000000" pitchFamily="2" charset="2"/>
              <a:buChar char="Ø"/>
            </a:pPr>
            <a:r>
              <a:rPr lang="en-IN" sz="2000" dirty="0">
                <a:latin typeface="Times New Roman" panose="02020603050405020304" pitchFamily="18" charset="0"/>
                <a:cs typeface="Times New Roman" panose="02020603050405020304" pitchFamily="18" charset="0"/>
              </a:rPr>
              <a:t>Pseudo force (eg. Coriolis force)</a:t>
            </a:r>
          </a:p>
        </p:txBody>
      </p:sp>
      <p:grpSp>
        <p:nvGrpSpPr>
          <p:cNvPr id="6" name="Group 5">
            <a:extLst>
              <a:ext uri="{FF2B5EF4-FFF2-40B4-BE49-F238E27FC236}">
                <a16:creationId xmlns:a16="http://schemas.microsoft.com/office/drawing/2014/main" xmlns="" id="{684E203F-D600-4926-90BD-F6595D517B53}"/>
              </a:ext>
            </a:extLst>
          </p:cNvPr>
          <p:cNvGrpSpPr/>
          <p:nvPr/>
        </p:nvGrpSpPr>
        <p:grpSpPr>
          <a:xfrm>
            <a:off x="2627189" y="3217934"/>
            <a:ext cx="3889621" cy="2971032"/>
            <a:chOff x="6848901" y="775050"/>
            <a:chExt cx="5243028" cy="5116101"/>
          </a:xfrm>
        </p:grpSpPr>
        <p:cxnSp>
          <p:nvCxnSpPr>
            <p:cNvPr id="7" name="Straight Arrow Connector 6">
              <a:extLst>
                <a:ext uri="{FF2B5EF4-FFF2-40B4-BE49-F238E27FC236}">
                  <a16:creationId xmlns:a16="http://schemas.microsoft.com/office/drawing/2014/main" xmlns="" id="{4332F039-22AF-4C39-B970-14A7C0483953}"/>
                </a:ext>
              </a:extLst>
            </p:cNvPr>
            <p:cNvCxnSpPr/>
            <p:nvPr/>
          </p:nvCxnSpPr>
          <p:spPr>
            <a:xfrm>
              <a:off x="8011236" y="4001294"/>
              <a:ext cx="3138985" cy="0"/>
            </a:xfrm>
            <a:prstGeom prst="straightConnector1">
              <a:avLst/>
            </a:prstGeom>
            <a:ln w="28575">
              <a:tailEnd type="triangle"/>
            </a:ln>
            <a:effectLst>
              <a:glow rad="63500">
                <a:schemeClr val="accent2">
                  <a:satMod val="175000"/>
                  <a:alpha val="40000"/>
                </a:schemeClr>
              </a:glow>
            </a:effectLst>
          </p:spPr>
          <p:style>
            <a:lnRef idx="3">
              <a:schemeClr val="dk1"/>
            </a:lnRef>
            <a:fillRef idx="0">
              <a:schemeClr val="dk1"/>
            </a:fillRef>
            <a:effectRef idx="2">
              <a:schemeClr val="dk1"/>
            </a:effectRef>
            <a:fontRef idx="minor">
              <a:schemeClr val="tx1"/>
            </a:fontRef>
          </p:style>
        </p:cxnSp>
        <p:cxnSp>
          <p:nvCxnSpPr>
            <p:cNvPr id="8" name="Straight Arrow Connector 7">
              <a:extLst>
                <a:ext uri="{FF2B5EF4-FFF2-40B4-BE49-F238E27FC236}">
                  <a16:creationId xmlns:a16="http://schemas.microsoft.com/office/drawing/2014/main" xmlns="" id="{D23024B2-98FB-4BEE-A8D0-6A341C055FA7}"/>
                </a:ext>
              </a:extLst>
            </p:cNvPr>
            <p:cNvCxnSpPr/>
            <p:nvPr/>
          </p:nvCxnSpPr>
          <p:spPr>
            <a:xfrm flipV="1">
              <a:off x="8024884" y="1378424"/>
              <a:ext cx="0" cy="2622870"/>
            </a:xfrm>
            <a:prstGeom prst="straightConnector1">
              <a:avLst/>
            </a:prstGeom>
            <a:ln w="28575">
              <a:tailEnd type="triangle"/>
            </a:ln>
            <a:effectLst>
              <a:glow rad="63500">
                <a:schemeClr val="accent2">
                  <a:satMod val="175000"/>
                  <a:alpha val="40000"/>
                </a:schemeClr>
              </a:glow>
            </a:effectLst>
          </p:spPr>
          <p:style>
            <a:lnRef idx="3">
              <a:schemeClr val="dk1"/>
            </a:lnRef>
            <a:fillRef idx="0">
              <a:schemeClr val="dk1"/>
            </a:fillRef>
            <a:effectRef idx="2">
              <a:schemeClr val="dk1"/>
            </a:effectRef>
            <a:fontRef idx="minor">
              <a:schemeClr val="tx1"/>
            </a:fontRef>
          </p:style>
        </p:cxnSp>
        <p:cxnSp>
          <p:nvCxnSpPr>
            <p:cNvPr id="9" name="Straight Arrow Connector 8">
              <a:extLst>
                <a:ext uri="{FF2B5EF4-FFF2-40B4-BE49-F238E27FC236}">
                  <a16:creationId xmlns:a16="http://schemas.microsoft.com/office/drawing/2014/main" xmlns="" id="{C3C0FFB7-8DED-40CC-A902-E8381E9C43D8}"/>
                </a:ext>
              </a:extLst>
            </p:cNvPr>
            <p:cNvCxnSpPr/>
            <p:nvPr/>
          </p:nvCxnSpPr>
          <p:spPr>
            <a:xfrm flipH="1">
              <a:off x="7151427" y="4001294"/>
              <a:ext cx="859809" cy="1130264"/>
            </a:xfrm>
            <a:prstGeom prst="straightConnector1">
              <a:avLst/>
            </a:prstGeom>
            <a:ln w="28575">
              <a:tailEnd type="triangle"/>
            </a:ln>
            <a:effectLst>
              <a:glow rad="63500">
                <a:schemeClr val="accent2">
                  <a:satMod val="175000"/>
                  <a:alpha val="40000"/>
                </a:schemeClr>
              </a:glow>
            </a:effectLst>
          </p:spPr>
          <p:style>
            <a:lnRef idx="3">
              <a:schemeClr val="dk1"/>
            </a:lnRef>
            <a:fillRef idx="0">
              <a:schemeClr val="dk1"/>
            </a:fillRef>
            <a:effectRef idx="2">
              <a:schemeClr val="dk1"/>
            </a:effectRef>
            <a:fontRef idx="minor">
              <a:schemeClr val="tx1"/>
            </a:fontRef>
          </p:style>
        </p:cxnSp>
        <p:cxnSp>
          <p:nvCxnSpPr>
            <p:cNvPr id="10" name="Straight Arrow Connector 9">
              <a:extLst>
                <a:ext uri="{FF2B5EF4-FFF2-40B4-BE49-F238E27FC236}">
                  <a16:creationId xmlns:a16="http://schemas.microsoft.com/office/drawing/2014/main" xmlns="" id="{913B1F28-E03F-4C6B-B8F6-C946F756ACA8}"/>
                </a:ext>
              </a:extLst>
            </p:cNvPr>
            <p:cNvCxnSpPr/>
            <p:nvPr/>
          </p:nvCxnSpPr>
          <p:spPr>
            <a:xfrm>
              <a:off x="9335073" y="3152633"/>
              <a:ext cx="2688609" cy="0"/>
            </a:xfrm>
            <a:prstGeom prst="straightConnector1">
              <a:avLst/>
            </a:prstGeom>
            <a:ln w="28575">
              <a:tailEnd type="triangle"/>
            </a:ln>
            <a:effectLst>
              <a:glow rad="152400">
                <a:schemeClr val="accent6">
                  <a:satMod val="175000"/>
                  <a:alpha val="28000"/>
                </a:schemeClr>
              </a:glow>
              <a:outerShdw blurRad="50800" dist="38100" dir="10800000" algn="r" rotWithShape="0">
                <a:prstClr val="black">
                  <a:alpha val="40000"/>
                </a:prstClr>
              </a:outerShdw>
            </a:effectLst>
          </p:spPr>
          <p:style>
            <a:lnRef idx="3">
              <a:schemeClr val="dk1"/>
            </a:lnRef>
            <a:fillRef idx="0">
              <a:schemeClr val="dk1"/>
            </a:fillRef>
            <a:effectRef idx="2">
              <a:schemeClr val="dk1"/>
            </a:effectRef>
            <a:fontRef idx="minor">
              <a:schemeClr val="tx1"/>
            </a:fontRef>
          </p:style>
        </p:cxnSp>
        <p:cxnSp>
          <p:nvCxnSpPr>
            <p:cNvPr id="11" name="Straight Arrow Connector 10">
              <a:extLst>
                <a:ext uri="{FF2B5EF4-FFF2-40B4-BE49-F238E27FC236}">
                  <a16:creationId xmlns:a16="http://schemas.microsoft.com/office/drawing/2014/main" xmlns="" id="{B0636C62-B861-47C7-B9D5-38DE8AEB88B6}"/>
                </a:ext>
              </a:extLst>
            </p:cNvPr>
            <p:cNvCxnSpPr/>
            <p:nvPr/>
          </p:nvCxnSpPr>
          <p:spPr>
            <a:xfrm flipV="1">
              <a:off x="9335073" y="900752"/>
              <a:ext cx="0" cy="2251881"/>
            </a:xfrm>
            <a:prstGeom prst="straightConnector1">
              <a:avLst/>
            </a:prstGeom>
            <a:ln w="28575">
              <a:tailEnd type="triangle"/>
            </a:ln>
            <a:effectLst>
              <a:glow rad="152400">
                <a:schemeClr val="accent6">
                  <a:satMod val="175000"/>
                  <a:alpha val="28000"/>
                </a:schemeClr>
              </a:glow>
              <a:outerShdw blurRad="50800" dist="38100" dir="10800000" algn="r" rotWithShape="0">
                <a:prstClr val="black">
                  <a:alpha val="40000"/>
                </a:prstClr>
              </a:outerShdw>
            </a:effectLst>
          </p:spPr>
          <p:style>
            <a:lnRef idx="3">
              <a:schemeClr val="dk1"/>
            </a:lnRef>
            <a:fillRef idx="0">
              <a:schemeClr val="dk1"/>
            </a:fillRef>
            <a:effectRef idx="2">
              <a:schemeClr val="dk1"/>
            </a:effectRef>
            <a:fontRef idx="minor">
              <a:schemeClr val="tx1"/>
            </a:fontRef>
          </p:style>
        </p:cxnSp>
        <p:cxnSp>
          <p:nvCxnSpPr>
            <p:cNvPr id="12" name="Straight Arrow Connector 11">
              <a:extLst>
                <a:ext uri="{FF2B5EF4-FFF2-40B4-BE49-F238E27FC236}">
                  <a16:creationId xmlns:a16="http://schemas.microsoft.com/office/drawing/2014/main" xmlns="" id="{EFCCB2C3-6DBA-426C-8CB4-3D4CCC308F28}"/>
                </a:ext>
              </a:extLst>
            </p:cNvPr>
            <p:cNvCxnSpPr/>
            <p:nvPr/>
          </p:nvCxnSpPr>
          <p:spPr>
            <a:xfrm flipH="1">
              <a:off x="8502559" y="3152633"/>
              <a:ext cx="832514" cy="1583140"/>
            </a:xfrm>
            <a:prstGeom prst="straightConnector1">
              <a:avLst/>
            </a:prstGeom>
            <a:ln w="28575">
              <a:tailEnd type="triangle"/>
            </a:ln>
            <a:effectLst>
              <a:glow rad="152400">
                <a:schemeClr val="accent6">
                  <a:satMod val="175000"/>
                  <a:alpha val="28000"/>
                </a:schemeClr>
              </a:glow>
              <a:outerShdw blurRad="50800" dist="38100" dir="10800000" algn="r" rotWithShape="0">
                <a:prstClr val="black">
                  <a:alpha val="40000"/>
                </a:prstClr>
              </a:outerShdw>
            </a:effectLst>
          </p:spPr>
          <p:style>
            <a:lnRef idx="3">
              <a:schemeClr val="dk1"/>
            </a:lnRef>
            <a:fillRef idx="0">
              <a:schemeClr val="dk1"/>
            </a:fillRef>
            <a:effectRef idx="2">
              <a:schemeClr val="dk1"/>
            </a:effectRef>
            <a:fontRef idx="minor">
              <a:schemeClr val="tx1"/>
            </a:fontRef>
          </p:style>
        </p:cxnSp>
        <p:cxnSp>
          <p:nvCxnSpPr>
            <p:cNvPr id="13" name="Straight Arrow Connector 12">
              <a:extLst>
                <a:ext uri="{FF2B5EF4-FFF2-40B4-BE49-F238E27FC236}">
                  <a16:creationId xmlns:a16="http://schemas.microsoft.com/office/drawing/2014/main" xmlns="" id="{396A65F4-41C3-4F20-AA90-E4D1385895AC}"/>
                </a:ext>
              </a:extLst>
            </p:cNvPr>
            <p:cNvCxnSpPr/>
            <p:nvPr/>
          </p:nvCxnSpPr>
          <p:spPr>
            <a:xfrm flipV="1">
              <a:off x="8024884" y="3152633"/>
              <a:ext cx="1310189" cy="848661"/>
            </a:xfrm>
            <a:prstGeom prst="straightConnector1">
              <a:avLst/>
            </a:prstGeom>
            <a:ln w="28575">
              <a:solidFill>
                <a:srgbClr val="7030A0"/>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xmlns="" id="{3B35A873-3FB7-48E6-8033-8DC681829B78}"/>
                </a:ext>
              </a:extLst>
            </p:cNvPr>
            <p:cNvCxnSpPr/>
            <p:nvPr/>
          </p:nvCxnSpPr>
          <p:spPr>
            <a:xfrm flipV="1">
              <a:off x="8024884" y="1690688"/>
              <a:ext cx="2142698" cy="2310606"/>
            </a:xfrm>
            <a:prstGeom prst="straightConnector1">
              <a:avLst/>
            </a:prstGeom>
            <a:ln w="28575" cap="flat" cmpd="sng" algn="ctr">
              <a:solidFill>
                <a:srgbClr val="F21694"/>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15" name="Straight Arrow Connector 14">
              <a:extLst>
                <a:ext uri="{FF2B5EF4-FFF2-40B4-BE49-F238E27FC236}">
                  <a16:creationId xmlns:a16="http://schemas.microsoft.com/office/drawing/2014/main" xmlns="" id="{29BC006C-0EEE-4AA7-BBA5-AD5D7C876C10}"/>
                </a:ext>
              </a:extLst>
            </p:cNvPr>
            <p:cNvCxnSpPr/>
            <p:nvPr/>
          </p:nvCxnSpPr>
          <p:spPr>
            <a:xfrm flipV="1">
              <a:off x="9335073" y="1690688"/>
              <a:ext cx="832509" cy="1461945"/>
            </a:xfrm>
            <a:prstGeom prst="straightConnector1">
              <a:avLst/>
            </a:prstGeom>
            <a:ln w="28575" cap="flat" cmpd="sng" algn="ctr">
              <a:solidFill>
                <a:srgbClr val="FF0000"/>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sp>
          <p:nvSpPr>
            <p:cNvPr id="16" name="TextBox 15">
              <a:extLst>
                <a:ext uri="{FF2B5EF4-FFF2-40B4-BE49-F238E27FC236}">
                  <a16:creationId xmlns:a16="http://schemas.microsoft.com/office/drawing/2014/main" xmlns="" id="{D7D0A296-15A3-419D-9559-72E78C61D25B}"/>
                </a:ext>
              </a:extLst>
            </p:cNvPr>
            <p:cNvSpPr txBox="1"/>
            <p:nvPr/>
          </p:nvSpPr>
          <p:spPr>
            <a:xfrm>
              <a:off x="10108409" y="1443332"/>
              <a:ext cx="245646" cy="516740"/>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P</a:t>
              </a:r>
            </a:p>
          </p:txBody>
        </p:sp>
        <p:sp>
          <p:nvSpPr>
            <p:cNvPr id="17" name="TextBox 16">
              <a:extLst>
                <a:ext uri="{FF2B5EF4-FFF2-40B4-BE49-F238E27FC236}">
                  <a16:creationId xmlns:a16="http://schemas.microsoft.com/office/drawing/2014/main" xmlns="" id="{121E0227-5685-4183-B1AE-EAC567AEE198}"/>
                </a:ext>
              </a:extLst>
            </p:cNvPr>
            <p:cNvSpPr txBox="1"/>
            <p:nvPr/>
          </p:nvSpPr>
          <p:spPr>
            <a:xfrm>
              <a:off x="9001810" y="1197677"/>
              <a:ext cx="252497" cy="516740"/>
            </a:xfrm>
            <a:prstGeom prst="rect">
              <a:avLst/>
            </a:prstGeom>
            <a:noFill/>
          </p:spPr>
          <p:txBody>
            <a:bodyPr wrap="square" rtlCol="0">
              <a:spAutoFit/>
            </a:bodyPr>
            <a:lstStyle/>
            <a:p>
              <a:r>
                <a:rPr lang="en-IN" sz="1350" b="1" dirty="0">
                  <a:latin typeface="Times New Roman" panose="02020603050405020304" pitchFamily="18" charset="0"/>
                  <a:cs typeface="Times New Roman" panose="02020603050405020304" pitchFamily="18" charset="0"/>
                </a:rPr>
                <a:t>S</a:t>
              </a:r>
            </a:p>
          </p:txBody>
        </p:sp>
        <p:sp>
          <p:nvSpPr>
            <p:cNvPr id="18" name="TextBox 17">
              <a:extLst>
                <a:ext uri="{FF2B5EF4-FFF2-40B4-BE49-F238E27FC236}">
                  <a16:creationId xmlns:a16="http://schemas.microsoft.com/office/drawing/2014/main" xmlns="" id="{AB8A5F33-2ACE-4EB3-9648-1A56EB594464}"/>
                </a:ext>
              </a:extLst>
            </p:cNvPr>
            <p:cNvSpPr txBox="1"/>
            <p:nvPr/>
          </p:nvSpPr>
          <p:spPr>
            <a:xfrm>
              <a:off x="7554090" y="1702701"/>
              <a:ext cx="394617" cy="874482"/>
            </a:xfrm>
            <a:prstGeom prst="rect">
              <a:avLst/>
            </a:prstGeom>
            <a:noFill/>
          </p:spPr>
          <p:txBody>
            <a:bodyPr wrap="square" rtlCol="0">
              <a:spAutoFit/>
            </a:bodyPr>
            <a:lstStyle/>
            <a:p>
              <a:r>
                <a:rPr lang="en-IN" sz="1350" b="1" dirty="0">
                  <a:latin typeface="Times New Roman" panose="02020603050405020304" pitchFamily="18" charset="0"/>
                  <a:cs typeface="Times New Roman" panose="02020603050405020304" pitchFamily="18" charset="0"/>
                </a:rPr>
                <a:t>S</a:t>
              </a:r>
              <a:r>
                <a:rPr lang="en-IN" sz="1350" dirty="0">
                  <a:latin typeface="Times New Roman" panose="02020603050405020304" pitchFamily="18" charset="0"/>
                  <a:cs typeface="Times New Roman" panose="02020603050405020304" pitchFamily="18" charset="0"/>
                </a:rPr>
                <a:t>’</a:t>
              </a:r>
            </a:p>
          </p:txBody>
        </p:sp>
        <p:sp>
          <p:nvSpPr>
            <p:cNvPr id="19" name="TextBox 18">
              <a:extLst>
                <a:ext uri="{FF2B5EF4-FFF2-40B4-BE49-F238E27FC236}">
                  <a16:creationId xmlns:a16="http://schemas.microsoft.com/office/drawing/2014/main" xmlns="" id="{E7DE7BC9-D938-4FC8-B051-4F447B3610ED}"/>
                </a:ext>
              </a:extLst>
            </p:cNvPr>
            <p:cNvSpPr txBox="1"/>
            <p:nvPr/>
          </p:nvSpPr>
          <p:spPr>
            <a:xfrm>
              <a:off x="7547210" y="3794077"/>
              <a:ext cx="450370" cy="874482"/>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O’</a:t>
              </a:r>
            </a:p>
          </p:txBody>
        </p:sp>
        <p:sp>
          <p:nvSpPr>
            <p:cNvPr id="20" name="TextBox 19">
              <a:extLst>
                <a:ext uri="{FF2B5EF4-FFF2-40B4-BE49-F238E27FC236}">
                  <a16:creationId xmlns:a16="http://schemas.microsoft.com/office/drawing/2014/main" xmlns="" id="{349B6B3F-F0D6-41A9-A126-679B9852B2FB}"/>
                </a:ext>
              </a:extLst>
            </p:cNvPr>
            <p:cNvSpPr txBox="1"/>
            <p:nvPr/>
          </p:nvSpPr>
          <p:spPr>
            <a:xfrm>
              <a:off x="9335073" y="3429000"/>
              <a:ext cx="618696" cy="516740"/>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O</a:t>
              </a:r>
            </a:p>
          </p:txBody>
        </p:sp>
        <p:sp>
          <p:nvSpPr>
            <p:cNvPr id="21" name="TextBox 20">
              <a:extLst>
                <a:ext uri="{FF2B5EF4-FFF2-40B4-BE49-F238E27FC236}">
                  <a16:creationId xmlns:a16="http://schemas.microsoft.com/office/drawing/2014/main" xmlns="" id="{E82F6091-1CC8-4482-9602-6C332CA4F57C}"/>
                </a:ext>
              </a:extLst>
            </p:cNvPr>
            <p:cNvSpPr txBox="1"/>
            <p:nvPr/>
          </p:nvSpPr>
          <p:spPr>
            <a:xfrm>
              <a:off x="8857399" y="2572999"/>
              <a:ext cx="409427" cy="516740"/>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r’</a:t>
              </a:r>
            </a:p>
          </p:txBody>
        </p:sp>
        <p:sp>
          <p:nvSpPr>
            <p:cNvPr id="22" name="TextBox 21">
              <a:extLst>
                <a:ext uri="{FF2B5EF4-FFF2-40B4-BE49-F238E27FC236}">
                  <a16:creationId xmlns:a16="http://schemas.microsoft.com/office/drawing/2014/main" xmlns="" id="{0ECC38E6-42A7-4F50-9FA0-A0D4B249696D}"/>
                </a:ext>
              </a:extLst>
            </p:cNvPr>
            <p:cNvSpPr txBox="1"/>
            <p:nvPr/>
          </p:nvSpPr>
          <p:spPr>
            <a:xfrm>
              <a:off x="9764439" y="2285279"/>
              <a:ext cx="377564" cy="516740"/>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r</a:t>
              </a:r>
            </a:p>
          </p:txBody>
        </p:sp>
        <p:sp>
          <p:nvSpPr>
            <p:cNvPr id="23" name="TextBox 22">
              <a:extLst>
                <a:ext uri="{FF2B5EF4-FFF2-40B4-BE49-F238E27FC236}">
                  <a16:creationId xmlns:a16="http://schemas.microsoft.com/office/drawing/2014/main" xmlns="" id="{843681C6-C2C7-4F9F-AFDD-6A406BEF8273}"/>
                </a:ext>
              </a:extLst>
            </p:cNvPr>
            <p:cNvSpPr txBox="1"/>
            <p:nvPr/>
          </p:nvSpPr>
          <p:spPr>
            <a:xfrm>
              <a:off x="8639030" y="3493241"/>
              <a:ext cx="416245" cy="516740"/>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R</a:t>
              </a:r>
            </a:p>
          </p:txBody>
        </p:sp>
        <p:sp>
          <p:nvSpPr>
            <p:cNvPr id="24" name="TextBox 23">
              <a:extLst>
                <a:ext uri="{FF2B5EF4-FFF2-40B4-BE49-F238E27FC236}">
                  <a16:creationId xmlns:a16="http://schemas.microsoft.com/office/drawing/2014/main" xmlns="" id="{91E2C783-E49B-47E5-BF4C-0902E6E76970}"/>
                </a:ext>
              </a:extLst>
            </p:cNvPr>
            <p:cNvSpPr txBox="1"/>
            <p:nvPr/>
          </p:nvSpPr>
          <p:spPr>
            <a:xfrm>
              <a:off x="6848901" y="5016669"/>
              <a:ext cx="423081" cy="874482"/>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z’</a:t>
              </a:r>
            </a:p>
          </p:txBody>
        </p:sp>
        <p:sp>
          <p:nvSpPr>
            <p:cNvPr id="25" name="TextBox 24">
              <a:extLst>
                <a:ext uri="{FF2B5EF4-FFF2-40B4-BE49-F238E27FC236}">
                  <a16:creationId xmlns:a16="http://schemas.microsoft.com/office/drawing/2014/main" xmlns="" id="{FA552F4B-3B07-412D-AE7E-07474FDD307B}"/>
                </a:ext>
              </a:extLst>
            </p:cNvPr>
            <p:cNvSpPr txBox="1"/>
            <p:nvPr/>
          </p:nvSpPr>
          <p:spPr>
            <a:xfrm>
              <a:off x="8356981" y="4620891"/>
              <a:ext cx="423081" cy="516740"/>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z</a:t>
              </a:r>
            </a:p>
          </p:txBody>
        </p:sp>
        <p:sp>
          <p:nvSpPr>
            <p:cNvPr id="26" name="TextBox 25">
              <a:extLst>
                <a:ext uri="{FF2B5EF4-FFF2-40B4-BE49-F238E27FC236}">
                  <a16:creationId xmlns:a16="http://schemas.microsoft.com/office/drawing/2014/main" xmlns="" id="{9775D984-3B76-4FB0-B538-0AE0699BBA2C}"/>
                </a:ext>
              </a:extLst>
            </p:cNvPr>
            <p:cNvSpPr txBox="1"/>
            <p:nvPr/>
          </p:nvSpPr>
          <p:spPr>
            <a:xfrm>
              <a:off x="7724627" y="1144382"/>
              <a:ext cx="376438" cy="874482"/>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y’</a:t>
              </a:r>
            </a:p>
          </p:txBody>
        </p:sp>
        <p:sp>
          <p:nvSpPr>
            <p:cNvPr id="27" name="TextBox 26">
              <a:extLst>
                <a:ext uri="{FF2B5EF4-FFF2-40B4-BE49-F238E27FC236}">
                  <a16:creationId xmlns:a16="http://schemas.microsoft.com/office/drawing/2014/main" xmlns="" id="{B9D7AD28-6704-4439-99BA-BA9269D9AE3F}"/>
                </a:ext>
              </a:extLst>
            </p:cNvPr>
            <p:cNvSpPr txBox="1"/>
            <p:nvPr/>
          </p:nvSpPr>
          <p:spPr>
            <a:xfrm>
              <a:off x="11096743" y="3815800"/>
              <a:ext cx="491324" cy="516740"/>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x’</a:t>
              </a:r>
            </a:p>
          </p:txBody>
        </p:sp>
        <p:sp>
          <p:nvSpPr>
            <p:cNvPr id="28" name="TextBox 27">
              <a:extLst>
                <a:ext uri="{FF2B5EF4-FFF2-40B4-BE49-F238E27FC236}">
                  <a16:creationId xmlns:a16="http://schemas.microsoft.com/office/drawing/2014/main" xmlns="" id="{50360A16-071C-4320-A9B2-1C99A0D3D4F9}"/>
                </a:ext>
              </a:extLst>
            </p:cNvPr>
            <p:cNvSpPr txBox="1"/>
            <p:nvPr/>
          </p:nvSpPr>
          <p:spPr>
            <a:xfrm>
              <a:off x="11709791" y="3122256"/>
              <a:ext cx="382138" cy="516740"/>
            </a:xfrm>
            <a:prstGeom prst="rect">
              <a:avLst/>
            </a:prstGeom>
            <a:noFill/>
          </p:spPr>
          <p:txBody>
            <a:bodyPr wrap="square" rtlCol="0">
              <a:spAutoFit/>
            </a:bodyPr>
            <a:lstStyle/>
            <a:p>
              <a:r>
                <a:rPr lang="en-IN" sz="1350" dirty="0"/>
                <a:t>x</a:t>
              </a:r>
            </a:p>
          </p:txBody>
        </p:sp>
        <p:sp>
          <p:nvSpPr>
            <p:cNvPr id="29" name="TextBox 28">
              <a:extLst>
                <a:ext uri="{FF2B5EF4-FFF2-40B4-BE49-F238E27FC236}">
                  <a16:creationId xmlns:a16="http://schemas.microsoft.com/office/drawing/2014/main" xmlns="" id="{7286AEEB-F9EA-42DE-9E99-2AF2D4593246}"/>
                </a:ext>
              </a:extLst>
            </p:cNvPr>
            <p:cNvSpPr txBox="1"/>
            <p:nvPr/>
          </p:nvSpPr>
          <p:spPr>
            <a:xfrm>
              <a:off x="9385691" y="775050"/>
              <a:ext cx="517458" cy="516740"/>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y</a:t>
              </a:r>
            </a:p>
          </p:txBody>
        </p:sp>
      </p:grpSp>
    </p:spTree>
    <p:extLst>
      <p:ext uri="{BB962C8B-B14F-4D97-AF65-F5344CB8AC3E}">
        <p14:creationId xmlns:p14="http://schemas.microsoft.com/office/powerpoint/2010/main" xmlns="" val="1251589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DF99AA4-73F3-45B1-B60F-6DA96C0B79C4}"/>
              </a:ext>
            </a:extLst>
          </p:cNvPr>
          <p:cNvSpPr>
            <a:spLocks noGrp="1"/>
          </p:cNvSpPr>
          <p:nvPr>
            <p:ph type="title"/>
          </p:nvPr>
        </p:nvSpPr>
        <p:spPr>
          <a:xfrm>
            <a:off x="402128" y="83269"/>
            <a:ext cx="8170080" cy="961736"/>
          </a:xfrm>
        </p:spPr>
        <p:txBody>
          <a:bodyPr>
            <a:normAutofit/>
          </a:bodyPr>
          <a:lstStyle/>
          <a:p>
            <a:pPr algn="ctr"/>
            <a:r>
              <a:rPr lang="en-IN" sz="2700" dirty="0">
                <a:solidFill>
                  <a:srgbClr val="C00000"/>
                </a:solidFill>
                <a:latin typeface="Times New Roman" panose="02020603050405020304" pitchFamily="18" charset="0"/>
                <a:cs typeface="Times New Roman" panose="02020603050405020304" pitchFamily="18" charset="0"/>
              </a:rPr>
              <a:t>Moving co-ordinate system(Translational motion)</a:t>
            </a:r>
          </a:p>
        </p:txBody>
      </p:sp>
      <p:sp>
        <p:nvSpPr>
          <p:cNvPr id="3" name="Content Placeholder 2">
            <a:extLst>
              <a:ext uri="{FF2B5EF4-FFF2-40B4-BE49-F238E27FC236}">
                <a16:creationId xmlns:a16="http://schemas.microsoft.com/office/drawing/2014/main" xmlns="" id="{E56F6FB2-0A4B-46F9-B92D-E3C01D6088A3}"/>
              </a:ext>
            </a:extLst>
          </p:cNvPr>
          <p:cNvSpPr>
            <a:spLocks noGrp="1"/>
          </p:cNvSpPr>
          <p:nvPr>
            <p:ph idx="1"/>
          </p:nvPr>
        </p:nvSpPr>
        <p:spPr>
          <a:xfrm>
            <a:off x="65989" y="1050586"/>
            <a:ext cx="3452414" cy="5563712"/>
          </a:xfrm>
        </p:spPr>
        <p:txBody>
          <a:bodyPr>
            <a:normAutofit/>
          </a:bodyPr>
          <a:lstStyle/>
          <a:p>
            <a:pPr marL="0" indent="0">
              <a:buNone/>
            </a:pPr>
            <a:r>
              <a:rPr lang="en-IN" sz="2200" dirty="0">
                <a:latin typeface="Times New Roman" panose="02020603050405020304" pitchFamily="18" charset="0"/>
                <a:cs typeface="Times New Roman" panose="02020603050405020304" pitchFamily="18" charset="0"/>
              </a:rPr>
              <a:t>Consider two co-ordinate systems or two reference frames S and S’</a:t>
            </a:r>
          </a:p>
          <a:p>
            <a:pPr marL="0" indent="0">
              <a:buNone/>
            </a:pPr>
            <a:r>
              <a:rPr lang="en-IN" sz="2200" dirty="0">
                <a:solidFill>
                  <a:srgbClr val="F21694"/>
                </a:solidFill>
                <a:latin typeface="Times New Roman" panose="02020603050405020304" pitchFamily="18" charset="0"/>
                <a:cs typeface="Times New Roman" panose="02020603050405020304" pitchFamily="18" charset="0"/>
              </a:rPr>
              <a:t>S’ is fixed </a:t>
            </a:r>
            <a:r>
              <a:rPr lang="en-IN" sz="2200" dirty="0">
                <a:latin typeface="Times New Roman" panose="02020603050405020304" pitchFamily="18" charset="0"/>
                <a:cs typeface="Times New Roman" panose="02020603050405020304" pitchFamily="18" charset="0"/>
              </a:rPr>
              <a:t>with origin O’ having axes x’, y’ and z’</a:t>
            </a:r>
          </a:p>
          <a:p>
            <a:pPr marL="0" indent="0">
              <a:buNone/>
            </a:pPr>
            <a:r>
              <a:rPr lang="en-IN" sz="2200" dirty="0">
                <a:solidFill>
                  <a:srgbClr val="F21694"/>
                </a:solidFill>
                <a:latin typeface="Times New Roman" panose="02020603050405020304" pitchFamily="18" charset="0"/>
                <a:cs typeface="Times New Roman" panose="02020603050405020304" pitchFamily="18" charset="0"/>
              </a:rPr>
              <a:t>S is moving with velocity v</a:t>
            </a:r>
            <a:r>
              <a:rPr lang="en-IN" sz="2200" dirty="0">
                <a:solidFill>
                  <a:srgbClr val="FF0000"/>
                </a:solidFill>
                <a:latin typeface="Times New Roman" panose="02020603050405020304" pitchFamily="18" charset="0"/>
                <a:cs typeface="Times New Roman" panose="02020603050405020304" pitchFamily="18" charset="0"/>
              </a:rPr>
              <a:t> </a:t>
            </a:r>
            <a:r>
              <a:rPr lang="en-IN" sz="2200" dirty="0">
                <a:latin typeface="Times New Roman" panose="02020603050405020304" pitchFamily="18" charset="0"/>
                <a:cs typeface="Times New Roman" panose="02020603050405020304" pitchFamily="18" charset="0"/>
              </a:rPr>
              <a:t>having origin O with axes x’, y’ and z’</a:t>
            </a:r>
          </a:p>
          <a:p>
            <a:pPr marL="0" indent="0">
              <a:buNone/>
            </a:pPr>
            <a:r>
              <a:rPr lang="en-IN" sz="2200" dirty="0">
                <a:latin typeface="Times New Roman" panose="02020603050405020304" pitchFamily="18" charset="0"/>
                <a:cs typeface="Times New Roman" panose="02020603050405020304" pitchFamily="18" charset="0"/>
              </a:rPr>
              <a:t>P be the point in space such that,</a:t>
            </a:r>
          </a:p>
          <a:p>
            <a:r>
              <a:rPr lang="en-IN" sz="2200" dirty="0">
                <a:latin typeface="Times New Roman" panose="02020603050405020304" pitchFamily="18" charset="0"/>
                <a:cs typeface="Times New Roman" panose="02020603050405020304" pitchFamily="18" charset="0"/>
              </a:rPr>
              <a:t>r is radius vector from O</a:t>
            </a:r>
          </a:p>
          <a:p>
            <a:r>
              <a:rPr lang="en-IN" sz="2200" dirty="0">
                <a:latin typeface="Times New Roman" panose="02020603050405020304" pitchFamily="18" charset="0"/>
                <a:cs typeface="Times New Roman" panose="02020603050405020304" pitchFamily="18" charset="0"/>
              </a:rPr>
              <a:t>r’ is radius vector from O’</a:t>
            </a:r>
          </a:p>
          <a:p>
            <a:r>
              <a:rPr lang="en-IN" sz="2200" dirty="0">
                <a:latin typeface="Times New Roman" panose="02020603050405020304" pitchFamily="18" charset="0"/>
                <a:cs typeface="Times New Roman" panose="02020603050405020304" pitchFamily="18" charset="0"/>
              </a:rPr>
              <a:t>R is radius vector from O’ to O</a:t>
            </a:r>
          </a:p>
          <a:p>
            <a:pPr marL="0" indent="0">
              <a:buNone/>
            </a:pPr>
            <a:endParaRPr lang="en-IN" dirty="0"/>
          </a:p>
        </p:txBody>
      </p:sp>
      <p:cxnSp>
        <p:nvCxnSpPr>
          <p:cNvPr id="5" name="Straight Arrow Connector 4">
            <a:extLst>
              <a:ext uri="{FF2B5EF4-FFF2-40B4-BE49-F238E27FC236}">
                <a16:creationId xmlns:a16="http://schemas.microsoft.com/office/drawing/2014/main" xmlns="" id="{E7BA4BB6-B995-4DF4-82FD-EDC170FB5DAD}"/>
              </a:ext>
            </a:extLst>
          </p:cNvPr>
          <p:cNvCxnSpPr/>
          <p:nvPr/>
        </p:nvCxnSpPr>
        <p:spPr>
          <a:xfrm>
            <a:off x="4737717" y="4454253"/>
            <a:ext cx="3292861" cy="0"/>
          </a:xfrm>
          <a:prstGeom prst="straightConnector1">
            <a:avLst/>
          </a:prstGeom>
          <a:ln w="28575">
            <a:tailEnd type="triangle"/>
          </a:ln>
          <a:effectLst/>
        </p:spPr>
        <p:style>
          <a:lnRef idx="3">
            <a:schemeClr val="dk1"/>
          </a:lnRef>
          <a:fillRef idx="0">
            <a:schemeClr val="dk1"/>
          </a:fillRef>
          <a:effectRef idx="2">
            <a:schemeClr val="dk1"/>
          </a:effectRef>
          <a:fontRef idx="minor">
            <a:schemeClr val="tx1"/>
          </a:fontRef>
        </p:style>
      </p:cxnSp>
      <p:cxnSp>
        <p:nvCxnSpPr>
          <p:cNvPr id="7" name="Straight Arrow Connector 6">
            <a:extLst>
              <a:ext uri="{FF2B5EF4-FFF2-40B4-BE49-F238E27FC236}">
                <a16:creationId xmlns:a16="http://schemas.microsoft.com/office/drawing/2014/main" xmlns="" id="{F0EBAEC7-4B82-4510-88B5-DF4A69847F83}"/>
              </a:ext>
            </a:extLst>
          </p:cNvPr>
          <p:cNvCxnSpPr/>
          <p:nvPr/>
        </p:nvCxnSpPr>
        <p:spPr>
          <a:xfrm flipV="1">
            <a:off x="4752034" y="1815807"/>
            <a:ext cx="0" cy="2638446"/>
          </a:xfrm>
          <a:prstGeom prst="straightConnector1">
            <a:avLst/>
          </a:prstGeom>
          <a:ln w="28575">
            <a:tailEnd type="triangle"/>
          </a:ln>
          <a:effectLst/>
        </p:spPr>
        <p:style>
          <a:lnRef idx="3">
            <a:schemeClr val="dk1"/>
          </a:lnRef>
          <a:fillRef idx="0">
            <a:schemeClr val="dk1"/>
          </a:fillRef>
          <a:effectRef idx="2">
            <a:schemeClr val="dk1"/>
          </a:effectRef>
          <a:fontRef idx="minor">
            <a:schemeClr val="tx1"/>
          </a:fontRef>
        </p:style>
      </p:cxnSp>
      <p:cxnSp>
        <p:nvCxnSpPr>
          <p:cNvPr id="9" name="Straight Arrow Connector 8">
            <a:extLst>
              <a:ext uri="{FF2B5EF4-FFF2-40B4-BE49-F238E27FC236}">
                <a16:creationId xmlns:a16="http://schemas.microsoft.com/office/drawing/2014/main" xmlns="" id="{4BC7436B-9559-4D82-B676-7D2A8058D366}"/>
              </a:ext>
            </a:extLst>
          </p:cNvPr>
          <p:cNvCxnSpPr/>
          <p:nvPr/>
        </p:nvCxnSpPr>
        <p:spPr>
          <a:xfrm flipH="1">
            <a:off x="3835759" y="4454253"/>
            <a:ext cx="901958" cy="1136976"/>
          </a:xfrm>
          <a:prstGeom prst="straightConnector1">
            <a:avLst/>
          </a:prstGeom>
          <a:ln w="28575">
            <a:tailEnd type="triangle"/>
          </a:ln>
          <a:effectLst/>
        </p:spPr>
        <p:style>
          <a:lnRef idx="3">
            <a:schemeClr val="dk1"/>
          </a:lnRef>
          <a:fillRef idx="0">
            <a:schemeClr val="dk1"/>
          </a:fillRef>
          <a:effectRef idx="2">
            <a:schemeClr val="dk1"/>
          </a:effectRef>
          <a:fontRef idx="minor">
            <a:schemeClr val="tx1"/>
          </a:fontRef>
        </p:style>
      </p:cxnSp>
      <p:cxnSp>
        <p:nvCxnSpPr>
          <p:cNvPr id="15" name="Straight Arrow Connector 14">
            <a:extLst>
              <a:ext uri="{FF2B5EF4-FFF2-40B4-BE49-F238E27FC236}">
                <a16:creationId xmlns:a16="http://schemas.microsoft.com/office/drawing/2014/main" xmlns="" id="{3B0314D3-FEBE-4A8D-A168-C03D98819D0E}"/>
              </a:ext>
            </a:extLst>
          </p:cNvPr>
          <p:cNvCxnSpPr/>
          <p:nvPr/>
        </p:nvCxnSpPr>
        <p:spPr>
          <a:xfrm>
            <a:off x="6126449" y="3600552"/>
            <a:ext cx="2820407" cy="0"/>
          </a:xfrm>
          <a:prstGeom prst="straightConnector1">
            <a:avLst/>
          </a:prstGeom>
          <a:ln w="28575">
            <a:tailEnd type="triangle"/>
          </a:ln>
          <a:effectLst>
            <a:outerShdw blurRad="50800" dist="38100" dir="10800000" algn="r" rotWithShape="0">
              <a:prstClr val="black">
                <a:alpha val="40000"/>
              </a:prstClr>
            </a:outerShdw>
          </a:effectLst>
        </p:spPr>
        <p:style>
          <a:lnRef idx="3">
            <a:schemeClr val="dk1"/>
          </a:lnRef>
          <a:fillRef idx="0">
            <a:schemeClr val="dk1"/>
          </a:fillRef>
          <a:effectRef idx="2">
            <a:schemeClr val="dk1"/>
          </a:effectRef>
          <a:fontRef idx="minor">
            <a:schemeClr val="tx1"/>
          </a:fontRef>
        </p:style>
      </p:cxnSp>
      <p:cxnSp>
        <p:nvCxnSpPr>
          <p:cNvPr id="17" name="Straight Arrow Connector 16">
            <a:extLst>
              <a:ext uri="{FF2B5EF4-FFF2-40B4-BE49-F238E27FC236}">
                <a16:creationId xmlns:a16="http://schemas.microsoft.com/office/drawing/2014/main" xmlns="" id="{5EB1E8BD-A650-4B4E-A0AD-39015F2EEA48}"/>
              </a:ext>
            </a:extLst>
          </p:cNvPr>
          <p:cNvCxnSpPr/>
          <p:nvPr/>
        </p:nvCxnSpPr>
        <p:spPr>
          <a:xfrm flipV="1">
            <a:off x="6126449" y="1335298"/>
            <a:ext cx="0" cy="2265254"/>
          </a:xfrm>
          <a:prstGeom prst="straightConnector1">
            <a:avLst/>
          </a:prstGeom>
          <a:ln w="28575">
            <a:tailEnd type="triangle"/>
          </a:ln>
          <a:effectLst>
            <a:outerShdw blurRad="50800" dist="38100" dir="10800000" algn="r" rotWithShape="0">
              <a:prstClr val="black">
                <a:alpha val="40000"/>
              </a:prstClr>
            </a:outerShdw>
          </a:effectLst>
        </p:spPr>
        <p:style>
          <a:lnRef idx="3">
            <a:schemeClr val="dk1"/>
          </a:lnRef>
          <a:fillRef idx="0">
            <a:schemeClr val="dk1"/>
          </a:fillRef>
          <a:effectRef idx="2">
            <a:schemeClr val="dk1"/>
          </a:effectRef>
          <a:fontRef idx="minor">
            <a:schemeClr val="tx1"/>
          </a:fontRef>
        </p:style>
      </p:cxnSp>
      <p:cxnSp>
        <p:nvCxnSpPr>
          <p:cNvPr id="19" name="Straight Arrow Connector 18">
            <a:extLst>
              <a:ext uri="{FF2B5EF4-FFF2-40B4-BE49-F238E27FC236}">
                <a16:creationId xmlns:a16="http://schemas.microsoft.com/office/drawing/2014/main" xmlns="" id="{8E150CF2-8478-4F72-B497-6F4354EA85FE}"/>
              </a:ext>
            </a:extLst>
          </p:cNvPr>
          <p:cNvCxnSpPr/>
          <p:nvPr/>
        </p:nvCxnSpPr>
        <p:spPr>
          <a:xfrm flipH="1">
            <a:off x="5253125" y="3600552"/>
            <a:ext cx="873325" cy="1592542"/>
          </a:xfrm>
          <a:prstGeom prst="straightConnector1">
            <a:avLst/>
          </a:prstGeom>
          <a:ln w="28575">
            <a:tailEnd type="triangle"/>
          </a:ln>
          <a:effectLst>
            <a:outerShdw blurRad="50800" dist="38100" dir="10800000" algn="r" rotWithShape="0">
              <a:prstClr val="black">
                <a:alpha val="40000"/>
              </a:prstClr>
            </a:outerShdw>
          </a:effectLst>
        </p:spPr>
        <p:style>
          <a:lnRef idx="3">
            <a:schemeClr val="dk1"/>
          </a:lnRef>
          <a:fillRef idx="0">
            <a:schemeClr val="dk1"/>
          </a:fillRef>
          <a:effectRef idx="2">
            <a:schemeClr val="dk1"/>
          </a:effectRef>
          <a:fontRef idx="minor">
            <a:schemeClr val="tx1"/>
          </a:fontRef>
        </p:style>
      </p:cxnSp>
      <p:cxnSp>
        <p:nvCxnSpPr>
          <p:cNvPr id="32" name="Straight Arrow Connector 31">
            <a:extLst>
              <a:ext uri="{FF2B5EF4-FFF2-40B4-BE49-F238E27FC236}">
                <a16:creationId xmlns:a16="http://schemas.microsoft.com/office/drawing/2014/main" xmlns="" id="{B39213E8-7C3E-4F03-8E43-7E873D0F5EBB}"/>
              </a:ext>
            </a:extLst>
          </p:cNvPr>
          <p:cNvCxnSpPr/>
          <p:nvPr/>
        </p:nvCxnSpPr>
        <p:spPr>
          <a:xfrm flipV="1">
            <a:off x="4752034" y="3600552"/>
            <a:ext cx="1374416" cy="853701"/>
          </a:xfrm>
          <a:prstGeom prst="straightConnector1">
            <a:avLst/>
          </a:prstGeom>
          <a:ln w="28575">
            <a:solidFill>
              <a:srgbClr val="7030A0"/>
            </a:solidFill>
            <a:prstDash val="lgDash"/>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xmlns="" id="{AFCE0461-98BE-42DD-929D-D7C7F07794F0}"/>
              </a:ext>
            </a:extLst>
          </p:cNvPr>
          <p:cNvCxnSpPr/>
          <p:nvPr/>
        </p:nvCxnSpPr>
        <p:spPr>
          <a:xfrm flipV="1">
            <a:off x="4752034" y="2129926"/>
            <a:ext cx="2247735" cy="2324328"/>
          </a:xfrm>
          <a:prstGeom prst="straightConnector1">
            <a:avLst/>
          </a:prstGeom>
          <a:ln w="28575" cap="flat" cmpd="sng" algn="ctr">
            <a:solidFill>
              <a:srgbClr val="F21694"/>
            </a:solidFill>
            <a:prstDash val="lgDash"/>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38" name="Straight Arrow Connector 37">
            <a:extLst>
              <a:ext uri="{FF2B5EF4-FFF2-40B4-BE49-F238E27FC236}">
                <a16:creationId xmlns:a16="http://schemas.microsoft.com/office/drawing/2014/main" xmlns="" id="{4008BC29-985D-4B66-9D07-534E57E8AE82}"/>
              </a:ext>
            </a:extLst>
          </p:cNvPr>
          <p:cNvCxnSpPr/>
          <p:nvPr/>
        </p:nvCxnSpPr>
        <p:spPr>
          <a:xfrm flipV="1">
            <a:off x="6126449" y="2129926"/>
            <a:ext cx="873319" cy="1470627"/>
          </a:xfrm>
          <a:prstGeom prst="straightConnector1">
            <a:avLst/>
          </a:prstGeom>
          <a:ln w="28575" cap="flat" cmpd="sng" algn="ctr">
            <a:solidFill>
              <a:srgbClr val="FF3300"/>
            </a:solidFill>
            <a:prstDash val="dash"/>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39" name="TextBox 38">
            <a:extLst>
              <a:ext uri="{FF2B5EF4-FFF2-40B4-BE49-F238E27FC236}">
                <a16:creationId xmlns:a16="http://schemas.microsoft.com/office/drawing/2014/main" xmlns="" id="{E1F64E83-BB43-4424-B93F-0CADB183DDB0}"/>
              </a:ext>
            </a:extLst>
          </p:cNvPr>
          <p:cNvSpPr txBox="1"/>
          <p:nvPr/>
        </p:nvSpPr>
        <p:spPr>
          <a:xfrm>
            <a:off x="6937695" y="1881102"/>
            <a:ext cx="257689"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P</a:t>
            </a:r>
          </a:p>
        </p:txBody>
      </p:sp>
      <p:sp>
        <p:nvSpPr>
          <p:cNvPr id="40" name="TextBox 39">
            <a:extLst>
              <a:ext uri="{FF2B5EF4-FFF2-40B4-BE49-F238E27FC236}">
                <a16:creationId xmlns:a16="http://schemas.microsoft.com/office/drawing/2014/main" xmlns="" id="{0A6D0026-A0AC-4557-9292-0DB4EA7BA771}"/>
              </a:ext>
            </a:extLst>
          </p:cNvPr>
          <p:cNvSpPr txBox="1"/>
          <p:nvPr/>
        </p:nvSpPr>
        <p:spPr>
          <a:xfrm>
            <a:off x="5776850" y="1633988"/>
            <a:ext cx="264875" cy="402485"/>
          </a:xfrm>
          <a:prstGeom prst="rect">
            <a:avLst/>
          </a:prstGeom>
          <a:noFill/>
        </p:spPr>
        <p:txBody>
          <a:bodyPr wrap="square" rtlCol="0">
            <a:spAutoFit/>
          </a:bodyPr>
          <a:lstStyle/>
          <a:p>
            <a:r>
              <a:rPr lang="en-IN" sz="1350" b="1" dirty="0">
                <a:latin typeface="Times New Roman" panose="02020603050405020304" pitchFamily="18" charset="0"/>
                <a:cs typeface="Times New Roman" panose="02020603050405020304" pitchFamily="18" charset="0"/>
              </a:rPr>
              <a:t>S</a:t>
            </a:r>
          </a:p>
        </p:txBody>
      </p:sp>
      <p:sp>
        <p:nvSpPr>
          <p:cNvPr id="41" name="TextBox 40">
            <a:extLst>
              <a:ext uri="{FF2B5EF4-FFF2-40B4-BE49-F238E27FC236}">
                <a16:creationId xmlns:a16="http://schemas.microsoft.com/office/drawing/2014/main" xmlns="" id="{EE1ABB0B-B3DE-428F-A134-7BFD0CF8051B}"/>
              </a:ext>
            </a:extLst>
          </p:cNvPr>
          <p:cNvSpPr txBox="1"/>
          <p:nvPr/>
        </p:nvSpPr>
        <p:spPr>
          <a:xfrm>
            <a:off x="4258161" y="2142010"/>
            <a:ext cx="413964" cy="681129"/>
          </a:xfrm>
          <a:prstGeom prst="rect">
            <a:avLst/>
          </a:prstGeom>
          <a:noFill/>
        </p:spPr>
        <p:txBody>
          <a:bodyPr wrap="square" rtlCol="0">
            <a:spAutoFit/>
          </a:bodyPr>
          <a:lstStyle/>
          <a:p>
            <a:r>
              <a:rPr lang="en-IN" sz="1350" b="1" dirty="0">
                <a:latin typeface="Times New Roman" panose="02020603050405020304" pitchFamily="18" charset="0"/>
                <a:cs typeface="Times New Roman" panose="02020603050405020304" pitchFamily="18" charset="0"/>
              </a:rPr>
              <a:t>S</a:t>
            </a:r>
            <a:r>
              <a:rPr lang="en-IN" sz="1350" dirty="0">
                <a:latin typeface="Times New Roman" panose="02020603050405020304" pitchFamily="18" charset="0"/>
                <a:cs typeface="Times New Roman" panose="02020603050405020304" pitchFamily="18" charset="0"/>
              </a:rPr>
              <a:t>’</a:t>
            </a:r>
          </a:p>
        </p:txBody>
      </p:sp>
      <p:sp>
        <p:nvSpPr>
          <p:cNvPr id="42" name="TextBox 41">
            <a:extLst>
              <a:ext uri="{FF2B5EF4-FFF2-40B4-BE49-F238E27FC236}">
                <a16:creationId xmlns:a16="http://schemas.microsoft.com/office/drawing/2014/main" xmlns="" id="{680EC617-8C67-4D2F-A532-25C24D54DF8D}"/>
              </a:ext>
            </a:extLst>
          </p:cNvPr>
          <p:cNvSpPr txBox="1"/>
          <p:nvPr/>
        </p:nvSpPr>
        <p:spPr>
          <a:xfrm>
            <a:off x="4250944" y="4245807"/>
            <a:ext cx="472449" cy="681129"/>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O’</a:t>
            </a:r>
          </a:p>
        </p:txBody>
      </p:sp>
      <p:sp>
        <p:nvSpPr>
          <p:cNvPr id="43" name="TextBox 42">
            <a:extLst>
              <a:ext uri="{FF2B5EF4-FFF2-40B4-BE49-F238E27FC236}">
                <a16:creationId xmlns:a16="http://schemas.microsoft.com/office/drawing/2014/main" xmlns="" id="{558A748E-501F-4212-861D-9742ECBD4DC6}"/>
              </a:ext>
            </a:extLst>
          </p:cNvPr>
          <p:cNvSpPr txBox="1"/>
          <p:nvPr/>
        </p:nvSpPr>
        <p:spPr>
          <a:xfrm>
            <a:off x="6126449" y="3878561"/>
            <a:ext cx="649025"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O</a:t>
            </a:r>
          </a:p>
        </p:txBody>
      </p:sp>
      <p:sp>
        <p:nvSpPr>
          <p:cNvPr id="44" name="TextBox 43">
            <a:extLst>
              <a:ext uri="{FF2B5EF4-FFF2-40B4-BE49-F238E27FC236}">
                <a16:creationId xmlns:a16="http://schemas.microsoft.com/office/drawing/2014/main" xmlns="" id="{01542D86-0553-4CC6-A429-685671F6CD92}"/>
              </a:ext>
            </a:extLst>
          </p:cNvPr>
          <p:cNvSpPr txBox="1"/>
          <p:nvPr/>
        </p:nvSpPr>
        <p:spPr>
          <a:xfrm>
            <a:off x="5625360" y="3017476"/>
            <a:ext cx="429497"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r’</a:t>
            </a:r>
          </a:p>
        </p:txBody>
      </p:sp>
      <p:sp>
        <p:nvSpPr>
          <p:cNvPr id="45" name="TextBox 44">
            <a:extLst>
              <a:ext uri="{FF2B5EF4-FFF2-40B4-BE49-F238E27FC236}">
                <a16:creationId xmlns:a16="http://schemas.microsoft.com/office/drawing/2014/main" xmlns="" id="{F049544E-9E30-4204-A376-6AD357C20367}"/>
              </a:ext>
            </a:extLst>
          </p:cNvPr>
          <p:cNvSpPr txBox="1"/>
          <p:nvPr/>
        </p:nvSpPr>
        <p:spPr>
          <a:xfrm>
            <a:off x="6576864" y="2728048"/>
            <a:ext cx="396073"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r</a:t>
            </a:r>
          </a:p>
        </p:txBody>
      </p:sp>
      <p:sp>
        <p:nvSpPr>
          <p:cNvPr id="46" name="TextBox 45">
            <a:extLst>
              <a:ext uri="{FF2B5EF4-FFF2-40B4-BE49-F238E27FC236}">
                <a16:creationId xmlns:a16="http://schemas.microsoft.com/office/drawing/2014/main" xmlns="" id="{8254CEE1-6DD7-4A41-990A-131787E67C42}"/>
              </a:ext>
            </a:extLst>
          </p:cNvPr>
          <p:cNvSpPr txBox="1"/>
          <p:nvPr/>
        </p:nvSpPr>
        <p:spPr>
          <a:xfrm>
            <a:off x="5396286" y="3943184"/>
            <a:ext cx="436650"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R</a:t>
            </a:r>
          </a:p>
        </p:txBody>
      </p:sp>
      <p:sp>
        <p:nvSpPr>
          <p:cNvPr id="47" name="TextBox 46">
            <a:extLst>
              <a:ext uri="{FF2B5EF4-FFF2-40B4-BE49-F238E27FC236}">
                <a16:creationId xmlns:a16="http://schemas.microsoft.com/office/drawing/2014/main" xmlns="" id="{24C6580F-B0A8-4E6C-B1C3-7F2D55079AD3}"/>
              </a:ext>
            </a:extLst>
          </p:cNvPr>
          <p:cNvSpPr txBox="1"/>
          <p:nvPr/>
        </p:nvSpPr>
        <p:spPr>
          <a:xfrm>
            <a:off x="3518403" y="5475658"/>
            <a:ext cx="443821"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z’</a:t>
            </a:r>
          </a:p>
        </p:txBody>
      </p:sp>
      <p:sp>
        <p:nvSpPr>
          <p:cNvPr id="48" name="TextBox 47">
            <a:extLst>
              <a:ext uri="{FF2B5EF4-FFF2-40B4-BE49-F238E27FC236}">
                <a16:creationId xmlns:a16="http://schemas.microsoft.com/office/drawing/2014/main" xmlns="" id="{8E042863-FBCE-4014-AE6D-FA4F4F4CBE12}"/>
              </a:ext>
            </a:extLst>
          </p:cNvPr>
          <p:cNvSpPr txBox="1"/>
          <p:nvPr/>
        </p:nvSpPr>
        <p:spPr>
          <a:xfrm>
            <a:off x="5100410" y="5077531"/>
            <a:ext cx="443821"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z</a:t>
            </a:r>
          </a:p>
        </p:txBody>
      </p:sp>
      <p:sp>
        <p:nvSpPr>
          <p:cNvPr id="49" name="TextBox 48">
            <a:extLst>
              <a:ext uri="{FF2B5EF4-FFF2-40B4-BE49-F238E27FC236}">
                <a16:creationId xmlns:a16="http://schemas.microsoft.com/office/drawing/2014/main" xmlns="" id="{0444E282-14E5-45DD-B0AB-B705824A3E02}"/>
              </a:ext>
            </a:extLst>
          </p:cNvPr>
          <p:cNvSpPr txBox="1"/>
          <p:nvPr/>
        </p:nvSpPr>
        <p:spPr>
          <a:xfrm>
            <a:off x="4437059" y="1580375"/>
            <a:ext cx="394890" cy="681129"/>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y’</a:t>
            </a:r>
          </a:p>
        </p:txBody>
      </p:sp>
      <p:sp>
        <p:nvSpPr>
          <p:cNvPr id="50" name="TextBox 49">
            <a:extLst>
              <a:ext uri="{FF2B5EF4-FFF2-40B4-BE49-F238E27FC236}">
                <a16:creationId xmlns:a16="http://schemas.microsoft.com/office/drawing/2014/main" xmlns="" id="{ED36958F-DB7D-416C-B78A-3C1223C55578}"/>
              </a:ext>
            </a:extLst>
          </p:cNvPr>
          <p:cNvSpPr txBox="1"/>
          <p:nvPr/>
        </p:nvSpPr>
        <p:spPr>
          <a:xfrm>
            <a:off x="7974479" y="4267656"/>
            <a:ext cx="515408"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x’</a:t>
            </a:r>
          </a:p>
        </p:txBody>
      </p:sp>
      <p:sp>
        <p:nvSpPr>
          <p:cNvPr id="51" name="TextBox 50">
            <a:extLst>
              <a:ext uri="{FF2B5EF4-FFF2-40B4-BE49-F238E27FC236}">
                <a16:creationId xmlns:a16="http://schemas.microsoft.com/office/drawing/2014/main" xmlns="" id="{84228770-124A-45B1-AABF-C2C6FE226125}"/>
              </a:ext>
            </a:extLst>
          </p:cNvPr>
          <p:cNvSpPr txBox="1"/>
          <p:nvPr/>
        </p:nvSpPr>
        <p:spPr>
          <a:xfrm>
            <a:off x="8617579" y="3569995"/>
            <a:ext cx="400872" cy="402485"/>
          </a:xfrm>
          <a:prstGeom prst="rect">
            <a:avLst/>
          </a:prstGeom>
          <a:noFill/>
        </p:spPr>
        <p:txBody>
          <a:bodyPr wrap="square" rtlCol="0">
            <a:spAutoFit/>
          </a:bodyPr>
          <a:lstStyle/>
          <a:p>
            <a:r>
              <a:rPr lang="en-IN" sz="1350" dirty="0"/>
              <a:t>x</a:t>
            </a:r>
          </a:p>
        </p:txBody>
      </p:sp>
      <p:sp>
        <p:nvSpPr>
          <p:cNvPr id="52" name="TextBox 51">
            <a:extLst>
              <a:ext uri="{FF2B5EF4-FFF2-40B4-BE49-F238E27FC236}">
                <a16:creationId xmlns:a16="http://schemas.microsoft.com/office/drawing/2014/main" xmlns="" id="{0158F7CF-3A6A-4495-817D-6C3D88231931}"/>
              </a:ext>
            </a:extLst>
          </p:cNvPr>
          <p:cNvSpPr txBox="1"/>
          <p:nvPr/>
        </p:nvSpPr>
        <p:spPr>
          <a:xfrm>
            <a:off x="6179549" y="1208850"/>
            <a:ext cx="542825" cy="402485"/>
          </a:xfrm>
          <a:prstGeom prst="rect">
            <a:avLst/>
          </a:prstGeom>
          <a:noFill/>
        </p:spPr>
        <p:txBody>
          <a:bodyPr wrap="square" rtlCol="0">
            <a:spAutoFit/>
          </a:bodyPr>
          <a:lstStyle/>
          <a:p>
            <a:r>
              <a:rPr lang="en-IN" sz="1350" dirty="0">
                <a:latin typeface="Times New Roman" panose="02020603050405020304" pitchFamily="18" charset="0"/>
                <a:cs typeface="Times New Roman" panose="02020603050405020304" pitchFamily="18" charset="0"/>
              </a:rPr>
              <a:t>y</a:t>
            </a:r>
          </a:p>
        </p:txBody>
      </p:sp>
    </p:spTree>
    <p:extLst>
      <p:ext uri="{BB962C8B-B14F-4D97-AF65-F5344CB8AC3E}">
        <p14:creationId xmlns:p14="http://schemas.microsoft.com/office/powerpoint/2010/main" xmlns="" val="2492436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anim calcmode="lin" valueType="num">
                                      <p:cBhvr>
                                        <p:cTn id="7" dur="1000" fill="hold"/>
                                        <p:tgtEl>
                                          <p:spTgt spid="41"/>
                                        </p:tgtEl>
                                        <p:attrNameLst>
                                          <p:attrName>ppt_w</p:attrName>
                                        </p:attrNameLst>
                                      </p:cBhvr>
                                      <p:tavLst>
                                        <p:tav tm="0">
                                          <p:val>
                                            <p:fltVal val="0"/>
                                          </p:val>
                                        </p:tav>
                                        <p:tav tm="100000">
                                          <p:val>
                                            <p:strVal val="#ppt_w"/>
                                          </p:val>
                                        </p:tav>
                                      </p:tavLst>
                                    </p:anim>
                                    <p:anim calcmode="lin" valueType="num">
                                      <p:cBhvr>
                                        <p:cTn id="8" dur="1000" fill="hold"/>
                                        <p:tgtEl>
                                          <p:spTgt spid="41"/>
                                        </p:tgtEl>
                                        <p:attrNameLst>
                                          <p:attrName>ppt_h</p:attrName>
                                        </p:attrNameLst>
                                      </p:cBhvr>
                                      <p:tavLst>
                                        <p:tav tm="0">
                                          <p:val>
                                            <p:fltVal val="0"/>
                                          </p:val>
                                        </p:tav>
                                        <p:tav tm="100000">
                                          <p:val>
                                            <p:strVal val="#ppt_h"/>
                                          </p:val>
                                        </p:tav>
                                      </p:tavLst>
                                    </p:anim>
                                    <p:anim calcmode="lin" valueType="num">
                                      <p:cBhvr>
                                        <p:cTn id="9" dur="1000" fill="hold"/>
                                        <p:tgtEl>
                                          <p:spTgt spid="41"/>
                                        </p:tgtEl>
                                        <p:attrNameLst>
                                          <p:attrName>style.rotation</p:attrName>
                                        </p:attrNameLst>
                                      </p:cBhvr>
                                      <p:tavLst>
                                        <p:tav tm="0">
                                          <p:val>
                                            <p:fltVal val="90"/>
                                          </p:val>
                                        </p:tav>
                                        <p:tav tm="100000">
                                          <p:val>
                                            <p:fltVal val="0"/>
                                          </p:val>
                                        </p:tav>
                                      </p:tavLst>
                                    </p:anim>
                                    <p:animEffect transition="in" filter="fade">
                                      <p:cBhvr>
                                        <p:cTn id="10" dur="1000"/>
                                        <p:tgtEl>
                                          <p:spTgt spid="41"/>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49"/>
                                        </p:tgtEl>
                                        <p:attrNameLst>
                                          <p:attrName>style.visibility</p:attrName>
                                        </p:attrNameLst>
                                      </p:cBhvr>
                                      <p:to>
                                        <p:strVal val="visible"/>
                                      </p:to>
                                    </p:set>
                                    <p:anim calcmode="lin" valueType="num">
                                      <p:cBhvr>
                                        <p:cTn id="13" dur="1000" fill="hold"/>
                                        <p:tgtEl>
                                          <p:spTgt spid="49"/>
                                        </p:tgtEl>
                                        <p:attrNameLst>
                                          <p:attrName>ppt_w</p:attrName>
                                        </p:attrNameLst>
                                      </p:cBhvr>
                                      <p:tavLst>
                                        <p:tav tm="0">
                                          <p:val>
                                            <p:fltVal val="0"/>
                                          </p:val>
                                        </p:tav>
                                        <p:tav tm="100000">
                                          <p:val>
                                            <p:strVal val="#ppt_w"/>
                                          </p:val>
                                        </p:tav>
                                      </p:tavLst>
                                    </p:anim>
                                    <p:anim calcmode="lin" valueType="num">
                                      <p:cBhvr>
                                        <p:cTn id="14" dur="1000" fill="hold"/>
                                        <p:tgtEl>
                                          <p:spTgt spid="49"/>
                                        </p:tgtEl>
                                        <p:attrNameLst>
                                          <p:attrName>ppt_h</p:attrName>
                                        </p:attrNameLst>
                                      </p:cBhvr>
                                      <p:tavLst>
                                        <p:tav tm="0">
                                          <p:val>
                                            <p:fltVal val="0"/>
                                          </p:val>
                                        </p:tav>
                                        <p:tav tm="100000">
                                          <p:val>
                                            <p:strVal val="#ppt_h"/>
                                          </p:val>
                                        </p:tav>
                                      </p:tavLst>
                                    </p:anim>
                                    <p:anim calcmode="lin" valueType="num">
                                      <p:cBhvr>
                                        <p:cTn id="15" dur="1000" fill="hold"/>
                                        <p:tgtEl>
                                          <p:spTgt spid="49"/>
                                        </p:tgtEl>
                                        <p:attrNameLst>
                                          <p:attrName>style.rotation</p:attrName>
                                        </p:attrNameLst>
                                      </p:cBhvr>
                                      <p:tavLst>
                                        <p:tav tm="0">
                                          <p:val>
                                            <p:fltVal val="90"/>
                                          </p:val>
                                        </p:tav>
                                        <p:tav tm="100000">
                                          <p:val>
                                            <p:fltVal val="0"/>
                                          </p:val>
                                        </p:tav>
                                      </p:tavLst>
                                    </p:anim>
                                    <p:animEffect transition="in" filter="fade">
                                      <p:cBhvr>
                                        <p:cTn id="16" dur="1000"/>
                                        <p:tgtEl>
                                          <p:spTgt spid="49"/>
                                        </p:tgtEl>
                                      </p:cBhvr>
                                    </p:animEffect>
                                  </p:childTnLst>
                                </p:cTn>
                              </p:par>
                              <p:par>
                                <p:cTn id="17" presetID="31" presetClass="entr" presetSubtype="0" fill="hold" nodeType="withEffect">
                                  <p:stCondLst>
                                    <p:cond delay="0"/>
                                  </p:stCondLst>
                                  <p:childTnLst>
                                    <p:set>
                                      <p:cBhvr>
                                        <p:cTn id="18" dur="1" fill="hold">
                                          <p:stCondLst>
                                            <p:cond delay="0"/>
                                          </p:stCondLst>
                                        </p:cTn>
                                        <p:tgtEl>
                                          <p:spTgt spid="9"/>
                                        </p:tgtEl>
                                        <p:attrNameLst>
                                          <p:attrName>style.visibility</p:attrName>
                                        </p:attrNameLst>
                                      </p:cBhvr>
                                      <p:to>
                                        <p:strVal val="visible"/>
                                      </p:to>
                                    </p:set>
                                    <p:anim calcmode="lin" valueType="num">
                                      <p:cBhvr>
                                        <p:cTn id="19" dur="1000" fill="hold"/>
                                        <p:tgtEl>
                                          <p:spTgt spid="9"/>
                                        </p:tgtEl>
                                        <p:attrNameLst>
                                          <p:attrName>ppt_w</p:attrName>
                                        </p:attrNameLst>
                                      </p:cBhvr>
                                      <p:tavLst>
                                        <p:tav tm="0">
                                          <p:val>
                                            <p:fltVal val="0"/>
                                          </p:val>
                                        </p:tav>
                                        <p:tav tm="100000">
                                          <p:val>
                                            <p:strVal val="#ppt_w"/>
                                          </p:val>
                                        </p:tav>
                                      </p:tavLst>
                                    </p:anim>
                                    <p:anim calcmode="lin" valueType="num">
                                      <p:cBhvr>
                                        <p:cTn id="20" dur="1000" fill="hold"/>
                                        <p:tgtEl>
                                          <p:spTgt spid="9"/>
                                        </p:tgtEl>
                                        <p:attrNameLst>
                                          <p:attrName>ppt_h</p:attrName>
                                        </p:attrNameLst>
                                      </p:cBhvr>
                                      <p:tavLst>
                                        <p:tav tm="0">
                                          <p:val>
                                            <p:fltVal val="0"/>
                                          </p:val>
                                        </p:tav>
                                        <p:tav tm="100000">
                                          <p:val>
                                            <p:strVal val="#ppt_h"/>
                                          </p:val>
                                        </p:tav>
                                      </p:tavLst>
                                    </p:anim>
                                    <p:anim calcmode="lin" valueType="num">
                                      <p:cBhvr>
                                        <p:cTn id="21" dur="1000" fill="hold"/>
                                        <p:tgtEl>
                                          <p:spTgt spid="9"/>
                                        </p:tgtEl>
                                        <p:attrNameLst>
                                          <p:attrName>style.rotation</p:attrName>
                                        </p:attrNameLst>
                                      </p:cBhvr>
                                      <p:tavLst>
                                        <p:tav tm="0">
                                          <p:val>
                                            <p:fltVal val="90"/>
                                          </p:val>
                                        </p:tav>
                                        <p:tav tm="100000">
                                          <p:val>
                                            <p:fltVal val="0"/>
                                          </p:val>
                                        </p:tav>
                                      </p:tavLst>
                                    </p:anim>
                                    <p:animEffect transition="in" filter="fade">
                                      <p:cBhvr>
                                        <p:cTn id="22" dur="1000"/>
                                        <p:tgtEl>
                                          <p:spTgt spid="9"/>
                                        </p:tgtEl>
                                      </p:cBhvr>
                                    </p:animEffect>
                                  </p:childTnLst>
                                </p:cTn>
                              </p:par>
                              <p:par>
                                <p:cTn id="23" presetID="31" presetClass="entr" presetSubtype="0" fill="hold"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1000" fill="hold"/>
                                        <p:tgtEl>
                                          <p:spTgt spid="5"/>
                                        </p:tgtEl>
                                        <p:attrNameLst>
                                          <p:attrName>ppt_w</p:attrName>
                                        </p:attrNameLst>
                                      </p:cBhvr>
                                      <p:tavLst>
                                        <p:tav tm="0">
                                          <p:val>
                                            <p:fltVal val="0"/>
                                          </p:val>
                                        </p:tav>
                                        <p:tav tm="100000">
                                          <p:val>
                                            <p:strVal val="#ppt_w"/>
                                          </p:val>
                                        </p:tav>
                                      </p:tavLst>
                                    </p:anim>
                                    <p:anim calcmode="lin" valueType="num">
                                      <p:cBhvr>
                                        <p:cTn id="26" dur="1000" fill="hold"/>
                                        <p:tgtEl>
                                          <p:spTgt spid="5"/>
                                        </p:tgtEl>
                                        <p:attrNameLst>
                                          <p:attrName>ppt_h</p:attrName>
                                        </p:attrNameLst>
                                      </p:cBhvr>
                                      <p:tavLst>
                                        <p:tav tm="0">
                                          <p:val>
                                            <p:fltVal val="0"/>
                                          </p:val>
                                        </p:tav>
                                        <p:tav tm="100000">
                                          <p:val>
                                            <p:strVal val="#ppt_h"/>
                                          </p:val>
                                        </p:tav>
                                      </p:tavLst>
                                    </p:anim>
                                    <p:anim calcmode="lin" valueType="num">
                                      <p:cBhvr>
                                        <p:cTn id="27" dur="1000" fill="hold"/>
                                        <p:tgtEl>
                                          <p:spTgt spid="5"/>
                                        </p:tgtEl>
                                        <p:attrNameLst>
                                          <p:attrName>style.rotation</p:attrName>
                                        </p:attrNameLst>
                                      </p:cBhvr>
                                      <p:tavLst>
                                        <p:tav tm="0">
                                          <p:val>
                                            <p:fltVal val="90"/>
                                          </p:val>
                                        </p:tav>
                                        <p:tav tm="100000">
                                          <p:val>
                                            <p:fltVal val="0"/>
                                          </p:val>
                                        </p:tav>
                                      </p:tavLst>
                                    </p:anim>
                                    <p:animEffect transition="in" filter="fade">
                                      <p:cBhvr>
                                        <p:cTn id="28" dur="1000"/>
                                        <p:tgtEl>
                                          <p:spTgt spid="5"/>
                                        </p:tgtEl>
                                      </p:cBhvr>
                                    </p:animEffect>
                                  </p:childTnLst>
                                </p:cTn>
                              </p:par>
                              <p:par>
                                <p:cTn id="29" presetID="31" presetClass="entr" presetSubtype="0" fill="hold" grpId="0" nodeType="withEffect">
                                  <p:stCondLst>
                                    <p:cond delay="0"/>
                                  </p:stCondLst>
                                  <p:childTnLst>
                                    <p:set>
                                      <p:cBhvr>
                                        <p:cTn id="30" dur="1" fill="hold">
                                          <p:stCondLst>
                                            <p:cond delay="0"/>
                                          </p:stCondLst>
                                        </p:cTn>
                                        <p:tgtEl>
                                          <p:spTgt spid="50"/>
                                        </p:tgtEl>
                                        <p:attrNameLst>
                                          <p:attrName>style.visibility</p:attrName>
                                        </p:attrNameLst>
                                      </p:cBhvr>
                                      <p:to>
                                        <p:strVal val="visible"/>
                                      </p:to>
                                    </p:set>
                                    <p:anim calcmode="lin" valueType="num">
                                      <p:cBhvr>
                                        <p:cTn id="31" dur="1000" fill="hold"/>
                                        <p:tgtEl>
                                          <p:spTgt spid="50"/>
                                        </p:tgtEl>
                                        <p:attrNameLst>
                                          <p:attrName>ppt_w</p:attrName>
                                        </p:attrNameLst>
                                      </p:cBhvr>
                                      <p:tavLst>
                                        <p:tav tm="0">
                                          <p:val>
                                            <p:fltVal val="0"/>
                                          </p:val>
                                        </p:tav>
                                        <p:tav tm="100000">
                                          <p:val>
                                            <p:strVal val="#ppt_w"/>
                                          </p:val>
                                        </p:tav>
                                      </p:tavLst>
                                    </p:anim>
                                    <p:anim calcmode="lin" valueType="num">
                                      <p:cBhvr>
                                        <p:cTn id="32" dur="1000" fill="hold"/>
                                        <p:tgtEl>
                                          <p:spTgt spid="50"/>
                                        </p:tgtEl>
                                        <p:attrNameLst>
                                          <p:attrName>ppt_h</p:attrName>
                                        </p:attrNameLst>
                                      </p:cBhvr>
                                      <p:tavLst>
                                        <p:tav tm="0">
                                          <p:val>
                                            <p:fltVal val="0"/>
                                          </p:val>
                                        </p:tav>
                                        <p:tav tm="100000">
                                          <p:val>
                                            <p:strVal val="#ppt_h"/>
                                          </p:val>
                                        </p:tav>
                                      </p:tavLst>
                                    </p:anim>
                                    <p:anim calcmode="lin" valueType="num">
                                      <p:cBhvr>
                                        <p:cTn id="33" dur="1000" fill="hold"/>
                                        <p:tgtEl>
                                          <p:spTgt spid="50"/>
                                        </p:tgtEl>
                                        <p:attrNameLst>
                                          <p:attrName>style.rotation</p:attrName>
                                        </p:attrNameLst>
                                      </p:cBhvr>
                                      <p:tavLst>
                                        <p:tav tm="0">
                                          <p:val>
                                            <p:fltVal val="90"/>
                                          </p:val>
                                        </p:tav>
                                        <p:tav tm="100000">
                                          <p:val>
                                            <p:fltVal val="0"/>
                                          </p:val>
                                        </p:tav>
                                      </p:tavLst>
                                    </p:anim>
                                    <p:animEffect transition="in" filter="fade">
                                      <p:cBhvr>
                                        <p:cTn id="34" dur="1000"/>
                                        <p:tgtEl>
                                          <p:spTgt spid="50"/>
                                        </p:tgtEl>
                                      </p:cBhvr>
                                    </p:animEffect>
                                  </p:childTnLst>
                                </p:cTn>
                              </p:par>
                              <p:par>
                                <p:cTn id="35" presetID="31" presetClass="entr" presetSubtype="0" fill="hold" grpId="0" nodeType="withEffect">
                                  <p:stCondLst>
                                    <p:cond delay="0"/>
                                  </p:stCondLst>
                                  <p:childTnLst>
                                    <p:set>
                                      <p:cBhvr>
                                        <p:cTn id="36" dur="1" fill="hold">
                                          <p:stCondLst>
                                            <p:cond delay="0"/>
                                          </p:stCondLst>
                                        </p:cTn>
                                        <p:tgtEl>
                                          <p:spTgt spid="42"/>
                                        </p:tgtEl>
                                        <p:attrNameLst>
                                          <p:attrName>style.visibility</p:attrName>
                                        </p:attrNameLst>
                                      </p:cBhvr>
                                      <p:to>
                                        <p:strVal val="visible"/>
                                      </p:to>
                                    </p:set>
                                    <p:anim calcmode="lin" valueType="num">
                                      <p:cBhvr>
                                        <p:cTn id="37" dur="1000" fill="hold"/>
                                        <p:tgtEl>
                                          <p:spTgt spid="42"/>
                                        </p:tgtEl>
                                        <p:attrNameLst>
                                          <p:attrName>ppt_w</p:attrName>
                                        </p:attrNameLst>
                                      </p:cBhvr>
                                      <p:tavLst>
                                        <p:tav tm="0">
                                          <p:val>
                                            <p:fltVal val="0"/>
                                          </p:val>
                                        </p:tav>
                                        <p:tav tm="100000">
                                          <p:val>
                                            <p:strVal val="#ppt_w"/>
                                          </p:val>
                                        </p:tav>
                                      </p:tavLst>
                                    </p:anim>
                                    <p:anim calcmode="lin" valueType="num">
                                      <p:cBhvr>
                                        <p:cTn id="38" dur="1000" fill="hold"/>
                                        <p:tgtEl>
                                          <p:spTgt spid="42"/>
                                        </p:tgtEl>
                                        <p:attrNameLst>
                                          <p:attrName>ppt_h</p:attrName>
                                        </p:attrNameLst>
                                      </p:cBhvr>
                                      <p:tavLst>
                                        <p:tav tm="0">
                                          <p:val>
                                            <p:fltVal val="0"/>
                                          </p:val>
                                        </p:tav>
                                        <p:tav tm="100000">
                                          <p:val>
                                            <p:strVal val="#ppt_h"/>
                                          </p:val>
                                        </p:tav>
                                      </p:tavLst>
                                    </p:anim>
                                    <p:anim calcmode="lin" valueType="num">
                                      <p:cBhvr>
                                        <p:cTn id="39" dur="1000" fill="hold"/>
                                        <p:tgtEl>
                                          <p:spTgt spid="42"/>
                                        </p:tgtEl>
                                        <p:attrNameLst>
                                          <p:attrName>style.rotation</p:attrName>
                                        </p:attrNameLst>
                                      </p:cBhvr>
                                      <p:tavLst>
                                        <p:tav tm="0">
                                          <p:val>
                                            <p:fltVal val="90"/>
                                          </p:val>
                                        </p:tav>
                                        <p:tav tm="100000">
                                          <p:val>
                                            <p:fltVal val="0"/>
                                          </p:val>
                                        </p:tav>
                                      </p:tavLst>
                                    </p:anim>
                                    <p:animEffect transition="in" filter="fade">
                                      <p:cBhvr>
                                        <p:cTn id="40" dur="1000"/>
                                        <p:tgtEl>
                                          <p:spTgt spid="42"/>
                                        </p:tgtEl>
                                      </p:cBhvr>
                                    </p:animEffect>
                                  </p:childTnLst>
                                </p:cTn>
                              </p:par>
                              <p:par>
                                <p:cTn id="41" presetID="31" presetClass="entr" presetSubtype="0" fill="hold" grpId="0" nodeType="withEffect">
                                  <p:stCondLst>
                                    <p:cond delay="0"/>
                                  </p:stCondLst>
                                  <p:childTnLst>
                                    <p:set>
                                      <p:cBhvr>
                                        <p:cTn id="42" dur="1" fill="hold">
                                          <p:stCondLst>
                                            <p:cond delay="0"/>
                                          </p:stCondLst>
                                        </p:cTn>
                                        <p:tgtEl>
                                          <p:spTgt spid="47"/>
                                        </p:tgtEl>
                                        <p:attrNameLst>
                                          <p:attrName>style.visibility</p:attrName>
                                        </p:attrNameLst>
                                      </p:cBhvr>
                                      <p:to>
                                        <p:strVal val="visible"/>
                                      </p:to>
                                    </p:set>
                                    <p:anim calcmode="lin" valueType="num">
                                      <p:cBhvr>
                                        <p:cTn id="43" dur="1000" fill="hold"/>
                                        <p:tgtEl>
                                          <p:spTgt spid="47"/>
                                        </p:tgtEl>
                                        <p:attrNameLst>
                                          <p:attrName>ppt_w</p:attrName>
                                        </p:attrNameLst>
                                      </p:cBhvr>
                                      <p:tavLst>
                                        <p:tav tm="0">
                                          <p:val>
                                            <p:fltVal val="0"/>
                                          </p:val>
                                        </p:tav>
                                        <p:tav tm="100000">
                                          <p:val>
                                            <p:strVal val="#ppt_w"/>
                                          </p:val>
                                        </p:tav>
                                      </p:tavLst>
                                    </p:anim>
                                    <p:anim calcmode="lin" valueType="num">
                                      <p:cBhvr>
                                        <p:cTn id="44" dur="1000" fill="hold"/>
                                        <p:tgtEl>
                                          <p:spTgt spid="47"/>
                                        </p:tgtEl>
                                        <p:attrNameLst>
                                          <p:attrName>ppt_h</p:attrName>
                                        </p:attrNameLst>
                                      </p:cBhvr>
                                      <p:tavLst>
                                        <p:tav tm="0">
                                          <p:val>
                                            <p:fltVal val="0"/>
                                          </p:val>
                                        </p:tav>
                                        <p:tav tm="100000">
                                          <p:val>
                                            <p:strVal val="#ppt_h"/>
                                          </p:val>
                                        </p:tav>
                                      </p:tavLst>
                                    </p:anim>
                                    <p:anim calcmode="lin" valueType="num">
                                      <p:cBhvr>
                                        <p:cTn id="45" dur="1000" fill="hold"/>
                                        <p:tgtEl>
                                          <p:spTgt spid="47"/>
                                        </p:tgtEl>
                                        <p:attrNameLst>
                                          <p:attrName>style.rotation</p:attrName>
                                        </p:attrNameLst>
                                      </p:cBhvr>
                                      <p:tavLst>
                                        <p:tav tm="0">
                                          <p:val>
                                            <p:fltVal val="90"/>
                                          </p:val>
                                        </p:tav>
                                        <p:tav tm="100000">
                                          <p:val>
                                            <p:fltVal val="0"/>
                                          </p:val>
                                        </p:tav>
                                      </p:tavLst>
                                    </p:anim>
                                    <p:animEffect transition="in" filter="fade">
                                      <p:cBhvr>
                                        <p:cTn id="46" dur="1000"/>
                                        <p:tgtEl>
                                          <p:spTgt spid="47"/>
                                        </p:tgtEl>
                                      </p:cBhvr>
                                    </p:animEffect>
                                  </p:childTnLst>
                                </p:cTn>
                              </p:par>
                              <p:par>
                                <p:cTn id="47" presetID="31" presetClass="entr" presetSubtype="0" fill="hold" nodeType="withEffect">
                                  <p:stCondLst>
                                    <p:cond delay="0"/>
                                  </p:stCondLst>
                                  <p:childTnLst>
                                    <p:set>
                                      <p:cBhvr>
                                        <p:cTn id="48" dur="1" fill="hold">
                                          <p:stCondLst>
                                            <p:cond delay="0"/>
                                          </p:stCondLst>
                                        </p:cTn>
                                        <p:tgtEl>
                                          <p:spTgt spid="7"/>
                                        </p:tgtEl>
                                        <p:attrNameLst>
                                          <p:attrName>style.visibility</p:attrName>
                                        </p:attrNameLst>
                                      </p:cBhvr>
                                      <p:to>
                                        <p:strVal val="visible"/>
                                      </p:to>
                                    </p:set>
                                    <p:anim calcmode="lin" valueType="num">
                                      <p:cBhvr>
                                        <p:cTn id="49" dur="1000" fill="hold"/>
                                        <p:tgtEl>
                                          <p:spTgt spid="7"/>
                                        </p:tgtEl>
                                        <p:attrNameLst>
                                          <p:attrName>ppt_w</p:attrName>
                                        </p:attrNameLst>
                                      </p:cBhvr>
                                      <p:tavLst>
                                        <p:tav tm="0">
                                          <p:val>
                                            <p:fltVal val="0"/>
                                          </p:val>
                                        </p:tav>
                                        <p:tav tm="100000">
                                          <p:val>
                                            <p:strVal val="#ppt_w"/>
                                          </p:val>
                                        </p:tav>
                                      </p:tavLst>
                                    </p:anim>
                                    <p:anim calcmode="lin" valueType="num">
                                      <p:cBhvr>
                                        <p:cTn id="50" dur="1000" fill="hold"/>
                                        <p:tgtEl>
                                          <p:spTgt spid="7"/>
                                        </p:tgtEl>
                                        <p:attrNameLst>
                                          <p:attrName>ppt_h</p:attrName>
                                        </p:attrNameLst>
                                      </p:cBhvr>
                                      <p:tavLst>
                                        <p:tav tm="0">
                                          <p:val>
                                            <p:fltVal val="0"/>
                                          </p:val>
                                        </p:tav>
                                        <p:tav tm="100000">
                                          <p:val>
                                            <p:strVal val="#ppt_h"/>
                                          </p:val>
                                        </p:tav>
                                      </p:tavLst>
                                    </p:anim>
                                    <p:anim calcmode="lin" valueType="num">
                                      <p:cBhvr>
                                        <p:cTn id="51" dur="1000" fill="hold"/>
                                        <p:tgtEl>
                                          <p:spTgt spid="7"/>
                                        </p:tgtEl>
                                        <p:attrNameLst>
                                          <p:attrName>style.rotation</p:attrName>
                                        </p:attrNameLst>
                                      </p:cBhvr>
                                      <p:tavLst>
                                        <p:tav tm="0">
                                          <p:val>
                                            <p:fltVal val="90"/>
                                          </p:val>
                                        </p:tav>
                                        <p:tav tm="100000">
                                          <p:val>
                                            <p:fltVal val="0"/>
                                          </p:val>
                                        </p:tav>
                                      </p:tavLst>
                                    </p:anim>
                                    <p:animEffect transition="in" filter="fade">
                                      <p:cBhvr>
                                        <p:cTn id="52" dur="10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17"/>
                                        </p:tgtEl>
                                        <p:attrNameLst>
                                          <p:attrName>style.visibility</p:attrName>
                                        </p:attrNameLst>
                                      </p:cBhvr>
                                      <p:to>
                                        <p:strVal val="visible"/>
                                      </p:to>
                                    </p:set>
                                    <p:animEffect transition="in" filter="fade">
                                      <p:cBhvr>
                                        <p:cTn id="57" dur="1000"/>
                                        <p:tgtEl>
                                          <p:spTgt spid="17"/>
                                        </p:tgtEl>
                                      </p:cBhvr>
                                    </p:animEffect>
                                    <p:anim calcmode="lin" valueType="num">
                                      <p:cBhvr>
                                        <p:cTn id="58" dur="1000" fill="hold"/>
                                        <p:tgtEl>
                                          <p:spTgt spid="17"/>
                                        </p:tgtEl>
                                        <p:attrNameLst>
                                          <p:attrName>ppt_x</p:attrName>
                                        </p:attrNameLst>
                                      </p:cBhvr>
                                      <p:tavLst>
                                        <p:tav tm="0">
                                          <p:val>
                                            <p:strVal val="#ppt_x"/>
                                          </p:val>
                                        </p:tav>
                                        <p:tav tm="100000">
                                          <p:val>
                                            <p:strVal val="#ppt_x"/>
                                          </p:val>
                                        </p:tav>
                                      </p:tavLst>
                                    </p:anim>
                                    <p:anim calcmode="lin" valueType="num">
                                      <p:cBhvr>
                                        <p:cTn id="59" dur="1000" fill="hold"/>
                                        <p:tgtEl>
                                          <p:spTgt spid="17"/>
                                        </p:tgtEl>
                                        <p:attrNameLst>
                                          <p:attrName>ppt_y</p:attrName>
                                        </p:attrNameLst>
                                      </p:cBhvr>
                                      <p:tavLst>
                                        <p:tav tm="0">
                                          <p:val>
                                            <p:strVal val="#ppt_y+.1"/>
                                          </p:val>
                                        </p:tav>
                                        <p:tav tm="100000">
                                          <p:val>
                                            <p:strVal val="#ppt_y"/>
                                          </p:val>
                                        </p:tav>
                                      </p:tavLst>
                                    </p:anim>
                                  </p:childTnLst>
                                </p:cTn>
                              </p:par>
                              <p:par>
                                <p:cTn id="60" presetID="47" presetClass="entr" presetSubtype="0" fill="hold" grpId="0" nodeType="withEffect">
                                  <p:stCondLst>
                                    <p:cond delay="0"/>
                                  </p:stCondLst>
                                  <p:childTnLst>
                                    <p:set>
                                      <p:cBhvr>
                                        <p:cTn id="61" dur="1" fill="hold">
                                          <p:stCondLst>
                                            <p:cond delay="0"/>
                                          </p:stCondLst>
                                        </p:cTn>
                                        <p:tgtEl>
                                          <p:spTgt spid="52"/>
                                        </p:tgtEl>
                                        <p:attrNameLst>
                                          <p:attrName>style.visibility</p:attrName>
                                        </p:attrNameLst>
                                      </p:cBhvr>
                                      <p:to>
                                        <p:strVal val="visible"/>
                                      </p:to>
                                    </p:set>
                                    <p:animEffect transition="in" filter="fade">
                                      <p:cBhvr>
                                        <p:cTn id="62" dur="1000"/>
                                        <p:tgtEl>
                                          <p:spTgt spid="52"/>
                                        </p:tgtEl>
                                      </p:cBhvr>
                                    </p:animEffect>
                                    <p:anim calcmode="lin" valueType="num">
                                      <p:cBhvr>
                                        <p:cTn id="63" dur="1000" fill="hold"/>
                                        <p:tgtEl>
                                          <p:spTgt spid="52"/>
                                        </p:tgtEl>
                                        <p:attrNameLst>
                                          <p:attrName>ppt_x</p:attrName>
                                        </p:attrNameLst>
                                      </p:cBhvr>
                                      <p:tavLst>
                                        <p:tav tm="0">
                                          <p:val>
                                            <p:strVal val="#ppt_x"/>
                                          </p:val>
                                        </p:tav>
                                        <p:tav tm="100000">
                                          <p:val>
                                            <p:strVal val="#ppt_x"/>
                                          </p:val>
                                        </p:tav>
                                      </p:tavLst>
                                    </p:anim>
                                    <p:anim calcmode="lin" valueType="num">
                                      <p:cBhvr>
                                        <p:cTn id="64" dur="1000" fill="hold"/>
                                        <p:tgtEl>
                                          <p:spTgt spid="52"/>
                                        </p:tgtEl>
                                        <p:attrNameLst>
                                          <p:attrName>ppt_y</p:attrName>
                                        </p:attrNameLst>
                                      </p:cBhvr>
                                      <p:tavLst>
                                        <p:tav tm="0">
                                          <p:val>
                                            <p:strVal val="#ppt_y-.1"/>
                                          </p:val>
                                        </p:tav>
                                        <p:tav tm="100000">
                                          <p:val>
                                            <p:strVal val="#ppt_y"/>
                                          </p:val>
                                        </p:tav>
                                      </p:tavLst>
                                    </p:anim>
                                  </p:childTnLst>
                                </p:cTn>
                              </p:par>
                              <p:par>
                                <p:cTn id="65" presetID="47" presetClass="entr" presetSubtype="0" fill="hold" grpId="0" nodeType="withEffect">
                                  <p:stCondLst>
                                    <p:cond delay="0"/>
                                  </p:stCondLst>
                                  <p:childTnLst>
                                    <p:set>
                                      <p:cBhvr>
                                        <p:cTn id="66" dur="1" fill="hold">
                                          <p:stCondLst>
                                            <p:cond delay="0"/>
                                          </p:stCondLst>
                                        </p:cTn>
                                        <p:tgtEl>
                                          <p:spTgt spid="40"/>
                                        </p:tgtEl>
                                        <p:attrNameLst>
                                          <p:attrName>style.visibility</p:attrName>
                                        </p:attrNameLst>
                                      </p:cBhvr>
                                      <p:to>
                                        <p:strVal val="visible"/>
                                      </p:to>
                                    </p:set>
                                    <p:animEffect transition="in" filter="fade">
                                      <p:cBhvr>
                                        <p:cTn id="67" dur="1000"/>
                                        <p:tgtEl>
                                          <p:spTgt spid="40"/>
                                        </p:tgtEl>
                                      </p:cBhvr>
                                    </p:animEffect>
                                    <p:anim calcmode="lin" valueType="num">
                                      <p:cBhvr>
                                        <p:cTn id="68" dur="1000" fill="hold"/>
                                        <p:tgtEl>
                                          <p:spTgt spid="40"/>
                                        </p:tgtEl>
                                        <p:attrNameLst>
                                          <p:attrName>ppt_x</p:attrName>
                                        </p:attrNameLst>
                                      </p:cBhvr>
                                      <p:tavLst>
                                        <p:tav tm="0">
                                          <p:val>
                                            <p:strVal val="#ppt_x"/>
                                          </p:val>
                                        </p:tav>
                                        <p:tav tm="100000">
                                          <p:val>
                                            <p:strVal val="#ppt_x"/>
                                          </p:val>
                                        </p:tav>
                                      </p:tavLst>
                                    </p:anim>
                                    <p:anim calcmode="lin" valueType="num">
                                      <p:cBhvr>
                                        <p:cTn id="69" dur="1000" fill="hold"/>
                                        <p:tgtEl>
                                          <p:spTgt spid="40"/>
                                        </p:tgtEl>
                                        <p:attrNameLst>
                                          <p:attrName>ppt_y</p:attrName>
                                        </p:attrNameLst>
                                      </p:cBhvr>
                                      <p:tavLst>
                                        <p:tav tm="0">
                                          <p:val>
                                            <p:strVal val="#ppt_y-.1"/>
                                          </p:val>
                                        </p:tav>
                                        <p:tav tm="100000">
                                          <p:val>
                                            <p:strVal val="#ppt_y"/>
                                          </p:val>
                                        </p:tav>
                                      </p:tavLst>
                                    </p:anim>
                                  </p:childTnLst>
                                </p:cTn>
                              </p:par>
                              <p:par>
                                <p:cTn id="70" presetID="47" presetClass="entr" presetSubtype="0" fill="hold" nodeType="withEffect">
                                  <p:stCondLst>
                                    <p:cond delay="0"/>
                                  </p:stCondLst>
                                  <p:childTnLst>
                                    <p:set>
                                      <p:cBhvr>
                                        <p:cTn id="71" dur="1" fill="hold">
                                          <p:stCondLst>
                                            <p:cond delay="0"/>
                                          </p:stCondLst>
                                        </p:cTn>
                                        <p:tgtEl>
                                          <p:spTgt spid="15"/>
                                        </p:tgtEl>
                                        <p:attrNameLst>
                                          <p:attrName>style.visibility</p:attrName>
                                        </p:attrNameLst>
                                      </p:cBhvr>
                                      <p:to>
                                        <p:strVal val="visible"/>
                                      </p:to>
                                    </p:set>
                                    <p:animEffect transition="in" filter="fade">
                                      <p:cBhvr>
                                        <p:cTn id="72" dur="1000"/>
                                        <p:tgtEl>
                                          <p:spTgt spid="15"/>
                                        </p:tgtEl>
                                      </p:cBhvr>
                                    </p:animEffect>
                                    <p:anim calcmode="lin" valueType="num">
                                      <p:cBhvr>
                                        <p:cTn id="73" dur="1000" fill="hold"/>
                                        <p:tgtEl>
                                          <p:spTgt spid="15"/>
                                        </p:tgtEl>
                                        <p:attrNameLst>
                                          <p:attrName>ppt_x</p:attrName>
                                        </p:attrNameLst>
                                      </p:cBhvr>
                                      <p:tavLst>
                                        <p:tav tm="0">
                                          <p:val>
                                            <p:strVal val="#ppt_x"/>
                                          </p:val>
                                        </p:tav>
                                        <p:tav tm="100000">
                                          <p:val>
                                            <p:strVal val="#ppt_x"/>
                                          </p:val>
                                        </p:tav>
                                      </p:tavLst>
                                    </p:anim>
                                    <p:anim calcmode="lin" valueType="num">
                                      <p:cBhvr>
                                        <p:cTn id="74" dur="1000" fill="hold"/>
                                        <p:tgtEl>
                                          <p:spTgt spid="15"/>
                                        </p:tgtEl>
                                        <p:attrNameLst>
                                          <p:attrName>ppt_y</p:attrName>
                                        </p:attrNameLst>
                                      </p:cBhvr>
                                      <p:tavLst>
                                        <p:tav tm="0">
                                          <p:val>
                                            <p:strVal val="#ppt_y-.1"/>
                                          </p:val>
                                        </p:tav>
                                        <p:tav tm="100000">
                                          <p:val>
                                            <p:strVal val="#ppt_y"/>
                                          </p:val>
                                        </p:tav>
                                      </p:tavLst>
                                    </p:anim>
                                  </p:childTnLst>
                                </p:cTn>
                              </p:par>
                              <p:par>
                                <p:cTn id="75" presetID="47" presetClass="entr" presetSubtype="0" fill="hold" grpId="0" nodeType="withEffect">
                                  <p:stCondLst>
                                    <p:cond delay="0"/>
                                  </p:stCondLst>
                                  <p:childTnLst>
                                    <p:set>
                                      <p:cBhvr>
                                        <p:cTn id="76" dur="1" fill="hold">
                                          <p:stCondLst>
                                            <p:cond delay="0"/>
                                          </p:stCondLst>
                                        </p:cTn>
                                        <p:tgtEl>
                                          <p:spTgt spid="51"/>
                                        </p:tgtEl>
                                        <p:attrNameLst>
                                          <p:attrName>style.visibility</p:attrName>
                                        </p:attrNameLst>
                                      </p:cBhvr>
                                      <p:to>
                                        <p:strVal val="visible"/>
                                      </p:to>
                                    </p:set>
                                    <p:animEffect transition="in" filter="fade">
                                      <p:cBhvr>
                                        <p:cTn id="77" dur="1000"/>
                                        <p:tgtEl>
                                          <p:spTgt spid="51"/>
                                        </p:tgtEl>
                                      </p:cBhvr>
                                    </p:animEffect>
                                    <p:anim calcmode="lin" valueType="num">
                                      <p:cBhvr>
                                        <p:cTn id="78" dur="1000" fill="hold"/>
                                        <p:tgtEl>
                                          <p:spTgt spid="51"/>
                                        </p:tgtEl>
                                        <p:attrNameLst>
                                          <p:attrName>ppt_x</p:attrName>
                                        </p:attrNameLst>
                                      </p:cBhvr>
                                      <p:tavLst>
                                        <p:tav tm="0">
                                          <p:val>
                                            <p:strVal val="#ppt_x"/>
                                          </p:val>
                                        </p:tav>
                                        <p:tav tm="100000">
                                          <p:val>
                                            <p:strVal val="#ppt_x"/>
                                          </p:val>
                                        </p:tav>
                                      </p:tavLst>
                                    </p:anim>
                                    <p:anim calcmode="lin" valueType="num">
                                      <p:cBhvr>
                                        <p:cTn id="79" dur="1000" fill="hold"/>
                                        <p:tgtEl>
                                          <p:spTgt spid="51"/>
                                        </p:tgtEl>
                                        <p:attrNameLst>
                                          <p:attrName>ppt_y</p:attrName>
                                        </p:attrNameLst>
                                      </p:cBhvr>
                                      <p:tavLst>
                                        <p:tav tm="0">
                                          <p:val>
                                            <p:strVal val="#ppt_y-.1"/>
                                          </p:val>
                                        </p:tav>
                                        <p:tav tm="100000">
                                          <p:val>
                                            <p:strVal val="#ppt_y"/>
                                          </p:val>
                                        </p:tav>
                                      </p:tavLst>
                                    </p:anim>
                                  </p:childTnLst>
                                </p:cTn>
                              </p:par>
                              <p:par>
                                <p:cTn id="80" presetID="47" presetClass="entr" presetSubtype="0" fill="hold" grpId="0" nodeType="withEffect">
                                  <p:stCondLst>
                                    <p:cond delay="0"/>
                                  </p:stCondLst>
                                  <p:childTnLst>
                                    <p:set>
                                      <p:cBhvr>
                                        <p:cTn id="81" dur="1" fill="hold">
                                          <p:stCondLst>
                                            <p:cond delay="0"/>
                                          </p:stCondLst>
                                        </p:cTn>
                                        <p:tgtEl>
                                          <p:spTgt spid="43"/>
                                        </p:tgtEl>
                                        <p:attrNameLst>
                                          <p:attrName>style.visibility</p:attrName>
                                        </p:attrNameLst>
                                      </p:cBhvr>
                                      <p:to>
                                        <p:strVal val="visible"/>
                                      </p:to>
                                    </p:set>
                                    <p:animEffect transition="in" filter="fade">
                                      <p:cBhvr>
                                        <p:cTn id="82" dur="1000"/>
                                        <p:tgtEl>
                                          <p:spTgt spid="43"/>
                                        </p:tgtEl>
                                      </p:cBhvr>
                                    </p:animEffect>
                                    <p:anim calcmode="lin" valueType="num">
                                      <p:cBhvr>
                                        <p:cTn id="83" dur="1000" fill="hold"/>
                                        <p:tgtEl>
                                          <p:spTgt spid="43"/>
                                        </p:tgtEl>
                                        <p:attrNameLst>
                                          <p:attrName>ppt_x</p:attrName>
                                        </p:attrNameLst>
                                      </p:cBhvr>
                                      <p:tavLst>
                                        <p:tav tm="0">
                                          <p:val>
                                            <p:strVal val="#ppt_x"/>
                                          </p:val>
                                        </p:tav>
                                        <p:tav tm="100000">
                                          <p:val>
                                            <p:strVal val="#ppt_x"/>
                                          </p:val>
                                        </p:tav>
                                      </p:tavLst>
                                    </p:anim>
                                    <p:anim calcmode="lin" valueType="num">
                                      <p:cBhvr>
                                        <p:cTn id="84" dur="1000" fill="hold"/>
                                        <p:tgtEl>
                                          <p:spTgt spid="43"/>
                                        </p:tgtEl>
                                        <p:attrNameLst>
                                          <p:attrName>ppt_y</p:attrName>
                                        </p:attrNameLst>
                                      </p:cBhvr>
                                      <p:tavLst>
                                        <p:tav tm="0">
                                          <p:val>
                                            <p:strVal val="#ppt_y-.1"/>
                                          </p:val>
                                        </p:tav>
                                        <p:tav tm="100000">
                                          <p:val>
                                            <p:strVal val="#ppt_y"/>
                                          </p:val>
                                        </p:tav>
                                      </p:tavLst>
                                    </p:anim>
                                  </p:childTnLst>
                                </p:cTn>
                              </p:par>
                              <p:par>
                                <p:cTn id="85" presetID="47" presetClass="entr" presetSubtype="0" fill="hold" grpId="0" nodeType="withEffect">
                                  <p:stCondLst>
                                    <p:cond delay="0"/>
                                  </p:stCondLst>
                                  <p:childTnLst>
                                    <p:set>
                                      <p:cBhvr>
                                        <p:cTn id="86" dur="1" fill="hold">
                                          <p:stCondLst>
                                            <p:cond delay="0"/>
                                          </p:stCondLst>
                                        </p:cTn>
                                        <p:tgtEl>
                                          <p:spTgt spid="48"/>
                                        </p:tgtEl>
                                        <p:attrNameLst>
                                          <p:attrName>style.visibility</p:attrName>
                                        </p:attrNameLst>
                                      </p:cBhvr>
                                      <p:to>
                                        <p:strVal val="visible"/>
                                      </p:to>
                                    </p:set>
                                    <p:animEffect transition="in" filter="fade">
                                      <p:cBhvr>
                                        <p:cTn id="87" dur="1000"/>
                                        <p:tgtEl>
                                          <p:spTgt spid="48"/>
                                        </p:tgtEl>
                                      </p:cBhvr>
                                    </p:animEffect>
                                    <p:anim calcmode="lin" valueType="num">
                                      <p:cBhvr>
                                        <p:cTn id="88" dur="1000" fill="hold"/>
                                        <p:tgtEl>
                                          <p:spTgt spid="48"/>
                                        </p:tgtEl>
                                        <p:attrNameLst>
                                          <p:attrName>ppt_x</p:attrName>
                                        </p:attrNameLst>
                                      </p:cBhvr>
                                      <p:tavLst>
                                        <p:tav tm="0">
                                          <p:val>
                                            <p:strVal val="#ppt_x"/>
                                          </p:val>
                                        </p:tav>
                                        <p:tav tm="100000">
                                          <p:val>
                                            <p:strVal val="#ppt_x"/>
                                          </p:val>
                                        </p:tav>
                                      </p:tavLst>
                                    </p:anim>
                                    <p:anim calcmode="lin" valueType="num">
                                      <p:cBhvr>
                                        <p:cTn id="89" dur="1000" fill="hold"/>
                                        <p:tgtEl>
                                          <p:spTgt spid="48"/>
                                        </p:tgtEl>
                                        <p:attrNameLst>
                                          <p:attrName>ppt_y</p:attrName>
                                        </p:attrNameLst>
                                      </p:cBhvr>
                                      <p:tavLst>
                                        <p:tav tm="0">
                                          <p:val>
                                            <p:strVal val="#ppt_y-.1"/>
                                          </p:val>
                                        </p:tav>
                                        <p:tav tm="100000">
                                          <p:val>
                                            <p:strVal val="#ppt_y"/>
                                          </p:val>
                                        </p:tav>
                                      </p:tavLst>
                                    </p:anim>
                                  </p:childTnLst>
                                </p:cTn>
                              </p:par>
                              <p:par>
                                <p:cTn id="90" presetID="47" presetClass="entr" presetSubtype="0" fill="hold" nodeType="withEffect">
                                  <p:stCondLst>
                                    <p:cond delay="0"/>
                                  </p:stCondLst>
                                  <p:childTnLst>
                                    <p:set>
                                      <p:cBhvr>
                                        <p:cTn id="91" dur="1" fill="hold">
                                          <p:stCondLst>
                                            <p:cond delay="0"/>
                                          </p:stCondLst>
                                        </p:cTn>
                                        <p:tgtEl>
                                          <p:spTgt spid="19"/>
                                        </p:tgtEl>
                                        <p:attrNameLst>
                                          <p:attrName>style.visibility</p:attrName>
                                        </p:attrNameLst>
                                      </p:cBhvr>
                                      <p:to>
                                        <p:strVal val="visible"/>
                                      </p:to>
                                    </p:set>
                                    <p:animEffect transition="in" filter="fade">
                                      <p:cBhvr>
                                        <p:cTn id="92" dur="1000"/>
                                        <p:tgtEl>
                                          <p:spTgt spid="19"/>
                                        </p:tgtEl>
                                      </p:cBhvr>
                                    </p:animEffect>
                                    <p:anim calcmode="lin" valueType="num">
                                      <p:cBhvr>
                                        <p:cTn id="93" dur="1000" fill="hold"/>
                                        <p:tgtEl>
                                          <p:spTgt spid="19"/>
                                        </p:tgtEl>
                                        <p:attrNameLst>
                                          <p:attrName>ppt_x</p:attrName>
                                        </p:attrNameLst>
                                      </p:cBhvr>
                                      <p:tavLst>
                                        <p:tav tm="0">
                                          <p:val>
                                            <p:strVal val="#ppt_x"/>
                                          </p:val>
                                        </p:tav>
                                        <p:tav tm="100000">
                                          <p:val>
                                            <p:strVal val="#ppt_x"/>
                                          </p:val>
                                        </p:tav>
                                      </p:tavLst>
                                    </p:anim>
                                    <p:anim calcmode="lin" valueType="num">
                                      <p:cBhvr>
                                        <p:cTn id="94" dur="1000" fill="hold"/>
                                        <p:tgtEl>
                                          <p:spTgt spid="19"/>
                                        </p:tgtEl>
                                        <p:attrNameLst>
                                          <p:attrName>ppt_y</p:attrName>
                                        </p:attrNameLst>
                                      </p:cBhvr>
                                      <p:tavLst>
                                        <p:tav tm="0">
                                          <p:val>
                                            <p:strVal val="#ppt_y-.1"/>
                                          </p:val>
                                        </p:tav>
                                        <p:tav tm="100000">
                                          <p:val>
                                            <p:strVal val="#ppt_y"/>
                                          </p:val>
                                        </p:tav>
                                      </p:tavLst>
                                    </p:anim>
                                  </p:childTnLst>
                                </p:cTn>
                              </p:par>
                            </p:childTnLst>
                          </p:cTn>
                        </p:par>
                      </p:childTnLst>
                    </p:cTn>
                  </p:par>
                  <p:par>
                    <p:cTn id="95" fill="hold">
                      <p:stCondLst>
                        <p:cond delay="indefinite"/>
                      </p:stCondLst>
                      <p:childTnLst>
                        <p:par>
                          <p:cTn id="96" fill="hold">
                            <p:stCondLst>
                              <p:cond delay="0"/>
                            </p:stCondLst>
                            <p:childTnLst>
                              <p:par>
                                <p:cTn id="97" presetID="38" presetClass="entr" presetSubtype="0" accel="50000" fill="hold" grpId="0" nodeType="clickEffect">
                                  <p:stCondLst>
                                    <p:cond delay="0"/>
                                  </p:stCondLst>
                                  <p:iterate type="lt">
                                    <p:tmPct val="50000"/>
                                  </p:iterate>
                                  <p:childTnLst>
                                    <p:set>
                                      <p:cBhvr>
                                        <p:cTn id="98" dur="1" fill="hold">
                                          <p:stCondLst>
                                            <p:cond delay="0"/>
                                          </p:stCondLst>
                                        </p:cTn>
                                        <p:tgtEl>
                                          <p:spTgt spid="39"/>
                                        </p:tgtEl>
                                        <p:attrNameLst>
                                          <p:attrName>style.visibility</p:attrName>
                                        </p:attrNameLst>
                                      </p:cBhvr>
                                      <p:to>
                                        <p:strVal val="visible"/>
                                      </p:to>
                                    </p:set>
                                    <p:set>
                                      <p:cBhvr>
                                        <p:cTn id="99" dur="455" fill="hold">
                                          <p:stCondLst>
                                            <p:cond delay="0"/>
                                          </p:stCondLst>
                                        </p:cTn>
                                        <p:tgtEl>
                                          <p:spTgt spid="39"/>
                                        </p:tgtEl>
                                        <p:attrNameLst>
                                          <p:attrName>style.rotation</p:attrName>
                                        </p:attrNameLst>
                                      </p:cBhvr>
                                      <p:to>
                                        <p:strVal val="-45.0"/>
                                      </p:to>
                                    </p:set>
                                    <p:anim calcmode="lin" valueType="num">
                                      <p:cBhvr>
                                        <p:cTn id="100" dur="455" fill="hold">
                                          <p:stCondLst>
                                            <p:cond delay="455"/>
                                          </p:stCondLst>
                                        </p:cTn>
                                        <p:tgtEl>
                                          <p:spTgt spid="39"/>
                                        </p:tgtEl>
                                        <p:attrNameLst>
                                          <p:attrName>style.rotation</p:attrName>
                                        </p:attrNameLst>
                                      </p:cBhvr>
                                      <p:tavLst>
                                        <p:tav tm="0">
                                          <p:val>
                                            <p:fltVal val="-45"/>
                                          </p:val>
                                        </p:tav>
                                        <p:tav tm="69900">
                                          <p:val>
                                            <p:fltVal val="45"/>
                                          </p:val>
                                        </p:tav>
                                        <p:tav tm="100000">
                                          <p:val>
                                            <p:fltVal val="0"/>
                                          </p:val>
                                        </p:tav>
                                      </p:tavLst>
                                    </p:anim>
                                    <p:anim calcmode="lin" valueType="num">
                                      <p:cBhvr>
                                        <p:cTn id="101" dur="455" fill="hold">
                                          <p:stCondLst>
                                            <p:cond delay="0"/>
                                          </p:stCondLst>
                                        </p:cTn>
                                        <p:tgtEl>
                                          <p:spTgt spid="39"/>
                                        </p:tgtEl>
                                        <p:attrNameLst>
                                          <p:attrName>ppt_y</p:attrName>
                                        </p:attrNameLst>
                                      </p:cBhvr>
                                      <p:tavLst>
                                        <p:tav tm="0">
                                          <p:val>
                                            <p:strVal val="#ppt_y-1"/>
                                          </p:val>
                                        </p:tav>
                                        <p:tav tm="100000">
                                          <p:val>
                                            <p:strVal val="#ppt_y-(0.354*#ppt_w-0.172*#ppt_h)"/>
                                          </p:val>
                                        </p:tav>
                                      </p:tavLst>
                                    </p:anim>
                                    <p:anim calcmode="lin" valueType="num">
                                      <p:cBhvr>
                                        <p:cTn id="102" dur="156" decel="50000" autoRev="1" fill="hold">
                                          <p:stCondLst>
                                            <p:cond delay="455"/>
                                          </p:stCondLst>
                                        </p:cTn>
                                        <p:tgtEl>
                                          <p:spTgt spid="39"/>
                                        </p:tgtEl>
                                        <p:attrNameLst>
                                          <p:attrName>ppt_y</p:attrName>
                                        </p:attrNameLst>
                                      </p:cBhvr>
                                      <p:tavLst>
                                        <p:tav tm="0">
                                          <p:val>
                                            <p:strVal val="#ppt_y-(0.354*#ppt_w-0.172*#ppt_h)"/>
                                          </p:val>
                                        </p:tav>
                                        <p:tav tm="100000">
                                          <p:val>
                                            <p:strVal val="#ppt_y-(0.354*#ppt_w-0.172*#ppt_h)-#ppt_h/2"/>
                                          </p:val>
                                        </p:tav>
                                      </p:tavLst>
                                    </p:anim>
                                    <p:anim calcmode="lin" valueType="num">
                                      <p:cBhvr>
                                        <p:cTn id="103" dur="136" fill="hold">
                                          <p:stCondLst>
                                            <p:cond delay="864"/>
                                          </p:stCondLst>
                                        </p:cTn>
                                        <p:tgtEl>
                                          <p:spTgt spid="39"/>
                                        </p:tgtEl>
                                        <p:attrNameLst>
                                          <p:attrName>ppt_y</p:attrName>
                                        </p:attrNameLst>
                                      </p:cBhvr>
                                      <p:tavLst>
                                        <p:tav tm="0">
                                          <p:val>
                                            <p:strVal val="#ppt_y-(0.354*#ppt_w-0.172*#ppt_h)"/>
                                          </p:val>
                                        </p:tav>
                                        <p:tav tm="100000">
                                          <p:val>
                                            <p:strVal val="#ppt_y"/>
                                          </p:val>
                                        </p:tav>
                                      </p:tavLst>
                                    </p:anim>
                                  </p:childTnLst>
                                </p:cTn>
                              </p:par>
                            </p:childTnLst>
                          </p:cTn>
                        </p:par>
                      </p:childTnLst>
                    </p:cTn>
                  </p:par>
                  <p:par>
                    <p:cTn id="104" fill="hold">
                      <p:stCondLst>
                        <p:cond delay="indefinite"/>
                      </p:stCondLst>
                      <p:childTnLst>
                        <p:par>
                          <p:cTn id="105" fill="hold">
                            <p:stCondLst>
                              <p:cond delay="0"/>
                            </p:stCondLst>
                            <p:childTnLst>
                              <p:par>
                                <p:cTn id="106" presetID="16" presetClass="entr" presetSubtype="21" fill="hold" grpId="0" nodeType="clickEffect">
                                  <p:stCondLst>
                                    <p:cond delay="0"/>
                                  </p:stCondLst>
                                  <p:childTnLst>
                                    <p:set>
                                      <p:cBhvr>
                                        <p:cTn id="107" dur="1" fill="hold">
                                          <p:stCondLst>
                                            <p:cond delay="0"/>
                                          </p:stCondLst>
                                        </p:cTn>
                                        <p:tgtEl>
                                          <p:spTgt spid="45"/>
                                        </p:tgtEl>
                                        <p:attrNameLst>
                                          <p:attrName>style.visibility</p:attrName>
                                        </p:attrNameLst>
                                      </p:cBhvr>
                                      <p:to>
                                        <p:strVal val="visible"/>
                                      </p:to>
                                    </p:set>
                                    <p:animEffect transition="in" filter="barn(inVertical)">
                                      <p:cBhvr>
                                        <p:cTn id="108" dur="500"/>
                                        <p:tgtEl>
                                          <p:spTgt spid="45"/>
                                        </p:tgtEl>
                                      </p:cBhvr>
                                    </p:animEffect>
                                  </p:childTnLst>
                                </p:cTn>
                              </p:par>
                              <p:par>
                                <p:cTn id="109" presetID="16" presetClass="entr" presetSubtype="21" fill="hold" nodeType="withEffect">
                                  <p:stCondLst>
                                    <p:cond delay="0"/>
                                  </p:stCondLst>
                                  <p:childTnLst>
                                    <p:set>
                                      <p:cBhvr>
                                        <p:cTn id="110" dur="1" fill="hold">
                                          <p:stCondLst>
                                            <p:cond delay="0"/>
                                          </p:stCondLst>
                                        </p:cTn>
                                        <p:tgtEl>
                                          <p:spTgt spid="38"/>
                                        </p:tgtEl>
                                        <p:attrNameLst>
                                          <p:attrName>style.visibility</p:attrName>
                                        </p:attrNameLst>
                                      </p:cBhvr>
                                      <p:to>
                                        <p:strVal val="visible"/>
                                      </p:to>
                                    </p:set>
                                    <p:animEffect transition="in" filter="barn(inVertical)">
                                      <p:cBhvr>
                                        <p:cTn id="111" dur="500"/>
                                        <p:tgtEl>
                                          <p:spTgt spid="38"/>
                                        </p:tgtEl>
                                      </p:cBhvr>
                                    </p:animEffect>
                                  </p:childTnLst>
                                </p:cTn>
                              </p:par>
                            </p:childTnLst>
                          </p:cTn>
                        </p:par>
                      </p:childTnLst>
                    </p:cTn>
                  </p:par>
                  <p:par>
                    <p:cTn id="112" fill="hold">
                      <p:stCondLst>
                        <p:cond delay="indefinite"/>
                      </p:stCondLst>
                      <p:childTnLst>
                        <p:par>
                          <p:cTn id="113" fill="hold">
                            <p:stCondLst>
                              <p:cond delay="0"/>
                            </p:stCondLst>
                            <p:childTnLst>
                              <p:par>
                                <p:cTn id="114" presetID="53" presetClass="entr" presetSubtype="16" fill="hold" grpId="0" nodeType="clickEffect">
                                  <p:stCondLst>
                                    <p:cond delay="0"/>
                                  </p:stCondLst>
                                  <p:childTnLst>
                                    <p:set>
                                      <p:cBhvr>
                                        <p:cTn id="115" dur="1" fill="hold">
                                          <p:stCondLst>
                                            <p:cond delay="0"/>
                                          </p:stCondLst>
                                        </p:cTn>
                                        <p:tgtEl>
                                          <p:spTgt spid="44"/>
                                        </p:tgtEl>
                                        <p:attrNameLst>
                                          <p:attrName>style.visibility</p:attrName>
                                        </p:attrNameLst>
                                      </p:cBhvr>
                                      <p:to>
                                        <p:strVal val="visible"/>
                                      </p:to>
                                    </p:set>
                                    <p:anim calcmode="lin" valueType="num">
                                      <p:cBhvr>
                                        <p:cTn id="116" dur="500" fill="hold"/>
                                        <p:tgtEl>
                                          <p:spTgt spid="44"/>
                                        </p:tgtEl>
                                        <p:attrNameLst>
                                          <p:attrName>ppt_w</p:attrName>
                                        </p:attrNameLst>
                                      </p:cBhvr>
                                      <p:tavLst>
                                        <p:tav tm="0">
                                          <p:val>
                                            <p:fltVal val="0"/>
                                          </p:val>
                                        </p:tav>
                                        <p:tav tm="100000">
                                          <p:val>
                                            <p:strVal val="#ppt_w"/>
                                          </p:val>
                                        </p:tav>
                                      </p:tavLst>
                                    </p:anim>
                                    <p:anim calcmode="lin" valueType="num">
                                      <p:cBhvr>
                                        <p:cTn id="117" dur="500" fill="hold"/>
                                        <p:tgtEl>
                                          <p:spTgt spid="44"/>
                                        </p:tgtEl>
                                        <p:attrNameLst>
                                          <p:attrName>ppt_h</p:attrName>
                                        </p:attrNameLst>
                                      </p:cBhvr>
                                      <p:tavLst>
                                        <p:tav tm="0">
                                          <p:val>
                                            <p:fltVal val="0"/>
                                          </p:val>
                                        </p:tav>
                                        <p:tav tm="100000">
                                          <p:val>
                                            <p:strVal val="#ppt_h"/>
                                          </p:val>
                                        </p:tav>
                                      </p:tavLst>
                                    </p:anim>
                                    <p:animEffect transition="in" filter="fade">
                                      <p:cBhvr>
                                        <p:cTn id="118" dur="500"/>
                                        <p:tgtEl>
                                          <p:spTgt spid="44"/>
                                        </p:tgtEl>
                                      </p:cBhvr>
                                    </p:animEffect>
                                  </p:childTnLst>
                                </p:cTn>
                              </p:par>
                              <p:par>
                                <p:cTn id="119" presetID="53" presetClass="entr" presetSubtype="16" fill="hold" nodeType="withEffect">
                                  <p:stCondLst>
                                    <p:cond delay="0"/>
                                  </p:stCondLst>
                                  <p:childTnLst>
                                    <p:set>
                                      <p:cBhvr>
                                        <p:cTn id="120" dur="1" fill="hold">
                                          <p:stCondLst>
                                            <p:cond delay="0"/>
                                          </p:stCondLst>
                                        </p:cTn>
                                        <p:tgtEl>
                                          <p:spTgt spid="36"/>
                                        </p:tgtEl>
                                        <p:attrNameLst>
                                          <p:attrName>style.visibility</p:attrName>
                                        </p:attrNameLst>
                                      </p:cBhvr>
                                      <p:to>
                                        <p:strVal val="visible"/>
                                      </p:to>
                                    </p:set>
                                    <p:anim calcmode="lin" valueType="num">
                                      <p:cBhvr>
                                        <p:cTn id="121" dur="500" fill="hold"/>
                                        <p:tgtEl>
                                          <p:spTgt spid="36"/>
                                        </p:tgtEl>
                                        <p:attrNameLst>
                                          <p:attrName>ppt_w</p:attrName>
                                        </p:attrNameLst>
                                      </p:cBhvr>
                                      <p:tavLst>
                                        <p:tav tm="0">
                                          <p:val>
                                            <p:fltVal val="0"/>
                                          </p:val>
                                        </p:tav>
                                        <p:tav tm="100000">
                                          <p:val>
                                            <p:strVal val="#ppt_w"/>
                                          </p:val>
                                        </p:tav>
                                      </p:tavLst>
                                    </p:anim>
                                    <p:anim calcmode="lin" valueType="num">
                                      <p:cBhvr>
                                        <p:cTn id="122" dur="500" fill="hold"/>
                                        <p:tgtEl>
                                          <p:spTgt spid="36"/>
                                        </p:tgtEl>
                                        <p:attrNameLst>
                                          <p:attrName>ppt_h</p:attrName>
                                        </p:attrNameLst>
                                      </p:cBhvr>
                                      <p:tavLst>
                                        <p:tav tm="0">
                                          <p:val>
                                            <p:fltVal val="0"/>
                                          </p:val>
                                        </p:tav>
                                        <p:tav tm="100000">
                                          <p:val>
                                            <p:strVal val="#ppt_h"/>
                                          </p:val>
                                        </p:tav>
                                      </p:tavLst>
                                    </p:anim>
                                    <p:animEffect transition="in" filter="fade">
                                      <p:cBhvr>
                                        <p:cTn id="123" dur="500"/>
                                        <p:tgtEl>
                                          <p:spTgt spid="36"/>
                                        </p:tgtEl>
                                      </p:cBhvr>
                                    </p:animEffect>
                                  </p:childTnLst>
                                </p:cTn>
                              </p:par>
                            </p:childTnLst>
                          </p:cTn>
                        </p:par>
                      </p:childTnLst>
                    </p:cTn>
                  </p:par>
                  <p:par>
                    <p:cTn id="124" fill="hold">
                      <p:stCondLst>
                        <p:cond delay="indefinite"/>
                      </p:stCondLst>
                      <p:childTnLst>
                        <p:par>
                          <p:cTn id="125" fill="hold">
                            <p:stCondLst>
                              <p:cond delay="0"/>
                            </p:stCondLst>
                            <p:childTnLst>
                              <p:par>
                                <p:cTn id="126" presetID="26" presetClass="entr" presetSubtype="0" fill="hold" grpId="0" nodeType="clickEffect">
                                  <p:stCondLst>
                                    <p:cond delay="0"/>
                                  </p:stCondLst>
                                  <p:childTnLst>
                                    <p:set>
                                      <p:cBhvr>
                                        <p:cTn id="127" dur="1" fill="hold">
                                          <p:stCondLst>
                                            <p:cond delay="0"/>
                                          </p:stCondLst>
                                        </p:cTn>
                                        <p:tgtEl>
                                          <p:spTgt spid="46"/>
                                        </p:tgtEl>
                                        <p:attrNameLst>
                                          <p:attrName>style.visibility</p:attrName>
                                        </p:attrNameLst>
                                      </p:cBhvr>
                                      <p:to>
                                        <p:strVal val="visible"/>
                                      </p:to>
                                    </p:set>
                                    <p:animEffect transition="in" filter="wipe(down)">
                                      <p:cBhvr>
                                        <p:cTn id="128" dur="580">
                                          <p:stCondLst>
                                            <p:cond delay="0"/>
                                          </p:stCondLst>
                                        </p:cTn>
                                        <p:tgtEl>
                                          <p:spTgt spid="46"/>
                                        </p:tgtEl>
                                      </p:cBhvr>
                                    </p:animEffect>
                                    <p:anim calcmode="lin" valueType="num">
                                      <p:cBhvr>
                                        <p:cTn id="129" dur="1822" tmFilter="0,0; 0.14,0.36; 0.43,0.73; 0.71,0.91; 1.0,1.0">
                                          <p:stCondLst>
                                            <p:cond delay="0"/>
                                          </p:stCondLst>
                                        </p:cTn>
                                        <p:tgtEl>
                                          <p:spTgt spid="46"/>
                                        </p:tgtEl>
                                        <p:attrNameLst>
                                          <p:attrName>ppt_x</p:attrName>
                                        </p:attrNameLst>
                                      </p:cBhvr>
                                      <p:tavLst>
                                        <p:tav tm="0">
                                          <p:val>
                                            <p:strVal val="#ppt_x-0.25"/>
                                          </p:val>
                                        </p:tav>
                                        <p:tav tm="100000">
                                          <p:val>
                                            <p:strVal val="#ppt_x"/>
                                          </p:val>
                                        </p:tav>
                                      </p:tavLst>
                                    </p:anim>
                                    <p:anim calcmode="lin" valueType="num">
                                      <p:cBhvr>
                                        <p:cTn id="130" dur="664" tmFilter="0.0,0.0; 0.25,0.07; 0.50,0.2; 0.75,0.467; 1.0,1.0">
                                          <p:stCondLst>
                                            <p:cond delay="0"/>
                                          </p:stCondLst>
                                        </p:cTn>
                                        <p:tgtEl>
                                          <p:spTgt spid="46"/>
                                        </p:tgtEl>
                                        <p:attrNameLst>
                                          <p:attrName>ppt_y</p:attrName>
                                        </p:attrNameLst>
                                      </p:cBhvr>
                                      <p:tavLst>
                                        <p:tav tm="0" fmla="#ppt_y-sin(pi*$)/3">
                                          <p:val>
                                            <p:fltVal val="0.5"/>
                                          </p:val>
                                        </p:tav>
                                        <p:tav tm="100000">
                                          <p:val>
                                            <p:fltVal val="1"/>
                                          </p:val>
                                        </p:tav>
                                      </p:tavLst>
                                    </p:anim>
                                    <p:anim calcmode="lin" valueType="num">
                                      <p:cBhvr>
                                        <p:cTn id="131" dur="664" tmFilter="0, 0; 0.125,0.2665; 0.25,0.4; 0.375,0.465; 0.5,0.5;  0.625,0.535; 0.75,0.6; 0.875,0.7335; 1,1">
                                          <p:stCondLst>
                                            <p:cond delay="664"/>
                                          </p:stCondLst>
                                        </p:cTn>
                                        <p:tgtEl>
                                          <p:spTgt spid="46"/>
                                        </p:tgtEl>
                                        <p:attrNameLst>
                                          <p:attrName>ppt_y</p:attrName>
                                        </p:attrNameLst>
                                      </p:cBhvr>
                                      <p:tavLst>
                                        <p:tav tm="0" fmla="#ppt_y-sin(pi*$)/9">
                                          <p:val>
                                            <p:fltVal val="0"/>
                                          </p:val>
                                        </p:tav>
                                        <p:tav tm="100000">
                                          <p:val>
                                            <p:fltVal val="1"/>
                                          </p:val>
                                        </p:tav>
                                      </p:tavLst>
                                    </p:anim>
                                    <p:anim calcmode="lin" valueType="num">
                                      <p:cBhvr>
                                        <p:cTn id="132" dur="332" tmFilter="0, 0; 0.125,0.2665; 0.25,0.4; 0.375,0.465; 0.5,0.5;  0.625,0.535; 0.75,0.6; 0.875,0.7335; 1,1">
                                          <p:stCondLst>
                                            <p:cond delay="1324"/>
                                          </p:stCondLst>
                                        </p:cTn>
                                        <p:tgtEl>
                                          <p:spTgt spid="46"/>
                                        </p:tgtEl>
                                        <p:attrNameLst>
                                          <p:attrName>ppt_y</p:attrName>
                                        </p:attrNameLst>
                                      </p:cBhvr>
                                      <p:tavLst>
                                        <p:tav tm="0" fmla="#ppt_y-sin(pi*$)/27">
                                          <p:val>
                                            <p:fltVal val="0"/>
                                          </p:val>
                                        </p:tav>
                                        <p:tav tm="100000">
                                          <p:val>
                                            <p:fltVal val="1"/>
                                          </p:val>
                                        </p:tav>
                                      </p:tavLst>
                                    </p:anim>
                                    <p:anim calcmode="lin" valueType="num">
                                      <p:cBhvr>
                                        <p:cTn id="133" dur="164" tmFilter="0, 0; 0.125,0.2665; 0.25,0.4; 0.375,0.465; 0.5,0.5;  0.625,0.535; 0.75,0.6; 0.875,0.7335; 1,1">
                                          <p:stCondLst>
                                            <p:cond delay="1656"/>
                                          </p:stCondLst>
                                        </p:cTn>
                                        <p:tgtEl>
                                          <p:spTgt spid="46"/>
                                        </p:tgtEl>
                                        <p:attrNameLst>
                                          <p:attrName>ppt_y</p:attrName>
                                        </p:attrNameLst>
                                      </p:cBhvr>
                                      <p:tavLst>
                                        <p:tav tm="0" fmla="#ppt_y-sin(pi*$)/81">
                                          <p:val>
                                            <p:fltVal val="0"/>
                                          </p:val>
                                        </p:tav>
                                        <p:tav tm="100000">
                                          <p:val>
                                            <p:fltVal val="1"/>
                                          </p:val>
                                        </p:tav>
                                      </p:tavLst>
                                    </p:anim>
                                    <p:animScale>
                                      <p:cBhvr>
                                        <p:cTn id="134" dur="26">
                                          <p:stCondLst>
                                            <p:cond delay="650"/>
                                          </p:stCondLst>
                                        </p:cTn>
                                        <p:tgtEl>
                                          <p:spTgt spid="46"/>
                                        </p:tgtEl>
                                      </p:cBhvr>
                                      <p:to x="100000" y="60000"/>
                                    </p:animScale>
                                    <p:animScale>
                                      <p:cBhvr>
                                        <p:cTn id="135" dur="166" decel="50000">
                                          <p:stCondLst>
                                            <p:cond delay="676"/>
                                          </p:stCondLst>
                                        </p:cTn>
                                        <p:tgtEl>
                                          <p:spTgt spid="46"/>
                                        </p:tgtEl>
                                      </p:cBhvr>
                                      <p:to x="100000" y="100000"/>
                                    </p:animScale>
                                    <p:animScale>
                                      <p:cBhvr>
                                        <p:cTn id="136" dur="26">
                                          <p:stCondLst>
                                            <p:cond delay="1312"/>
                                          </p:stCondLst>
                                        </p:cTn>
                                        <p:tgtEl>
                                          <p:spTgt spid="46"/>
                                        </p:tgtEl>
                                      </p:cBhvr>
                                      <p:to x="100000" y="80000"/>
                                    </p:animScale>
                                    <p:animScale>
                                      <p:cBhvr>
                                        <p:cTn id="137" dur="166" decel="50000">
                                          <p:stCondLst>
                                            <p:cond delay="1338"/>
                                          </p:stCondLst>
                                        </p:cTn>
                                        <p:tgtEl>
                                          <p:spTgt spid="46"/>
                                        </p:tgtEl>
                                      </p:cBhvr>
                                      <p:to x="100000" y="100000"/>
                                    </p:animScale>
                                    <p:animScale>
                                      <p:cBhvr>
                                        <p:cTn id="138" dur="26">
                                          <p:stCondLst>
                                            <p:cond delay="1642"/>
                                          </p:stCondLst>
                                        </p:cTn>
                                        <p:tgtEl>
                                          <p:spTgt spid="46"/>
                                        </p:tgtEl>
                                      </p:cBhvr>
                                      <p:to x="100000" y="90000"/>
                                    </p:animScale>
                                    <p:animScale>
                                      <p:cBhvr>
                                        <p:cTn id="139" dur="166" decel="50000">
                                          <p:stCondLst>
                                            <p:cond delay="1668"/>
                                          </p:stCondLst>
                                        </p:cTn>
                                        <p:tgtEl>
                                          <p:spTgt spid="46"/>
                                        </p:tgtEl>
                                      </p:cBhvr>
                                      <p:to x="100000" y="100000"/>
                                    </p:animScale>
                                    <p:animScale>
                                      <p:cBhvr>
                                        <p:cTn id="140" dur="26">
                                          <p:stCondLst>
                                            <p:cond delay="1808"/>
                                          </p:stCondLst>
                                        </p:cTn>
                                        <p:tgtEl>
                                          <p:spTgt spid="46"/>
                                        </p:tgtEl>
                                      </p:cBhvr>
                                      <p:to x="100000" y="95000"/>
                                    </p:animScale>
                                    <p:animScale>
                                      <p:cBhvr>
                                        <p:cTn id="141" dur="166" decel="50000">
                                          <p:stCondLst>
                                            <p:cond delay="1834"/>
                                          </p:stCondLst>
                                        </p:cTn>
                                        <p:tgtEl>
                                          <p:spTgt spid="46"/>
                                        </p:tgtEl>
                                      </p:cBhvr>
                                      <p:to x="100000" y="100000"/>
                                    </p:animScale>
                                  </p:childTnLst>
                                </p:cTn>
                              </p:par>
                              <p:par>
                                <p:cTn id="142" presetID="26" presetClass="entr" presetSubtype="0" fill="hold" nodeType="withEffect">
                                  <p:stCondLst>
                                    <p:cond delay="0"/>
                                  </p:stCondLst>
                                  <p:childTnLst>
                                    <p:set>
                                      <p:cBhvr>
                                        <p:cTn id="143" dur="1" fill="hold">
                                          <p:stCondLst>
                                            <p:cond delay="0"/>
                                          </p:stCondLst>
                                        </p:cTn>
                                        <p:tgtEl>
                                          <p:spTgt spid="32"/>
                                        </p:tgtEl>
                                        <p:attrNameLst>
                                          <p:attrName>style.visibility</p:attrName>
                                        </p:attrNameLst>
                                      </p:cBhvr>
                                      <p:to>
                                        <p:strVal val="visible"/>
                                      </p:to>
                                    </p:set>
                                    <p:animEffect transition="in" filter="wipe(down)">
                                      <p:cBhvr>
                                        <p:cTn id="144" dur="580">
                                          <p:stCondLst>
                                            <p:cond delay="0"/>
                                          </p:stCondLst>
                                        </p:cTn>
                                        <p:tgtEl>
                                          <p:spTgt spid="32"/>
                                        </p:tgtEl>
                                      </p:cBhvr>
                                    </p:animEffect>
                                    <p:anim calcmode="lin" valueType="num">
                                      <p:cBhvr>
                                        <p:cTn id="145" dur="1822" tmFilter="0,0; 0.14,0.36; 0.43,0.73; 0.71,0.91; 1.0,1.0">
                                          <p:stCondLst>
                                            <p:cond delay="0"/>
                                          </p:stCondLst>
                                        </p:cTn>
                                        <p:tgtEl>
                                          <p:spTgt spid="32"/>
                                        </p:tgtEl>
                                        <p:attrNameLst>
                                          <p:attrName>ppt_x</p:attrName>
                                        </p:attrNameLst>
                                      </p:cBhvr>
                                      <p:tavLst>
                                        <p:tav tm="0">
                                          <p:val>
                                            <p:strVal val="#ppt_x-0.25"/>
                                          </p:val>
                                        </p:tav>
                                        <p:tav tm="100000">
                                          <p:val>
                                            <p:strVal val="#ppt_x"/>
                                          </p:val>
                                        </p:tav>
                                      </p:tavLst>
                                    </p:anim>
                                    <p:anim calcmode="lin" valueType="num">
                                      <p:cBhvr>
                                        <p:cTn id="146" dur="664" tmFilter="0.0,0.0; 0.25,0.07; 0.50,0.2; 0.75,0.467; 1.0,1.0">
                                          <p:stCondLst>
                                            <p:cond delay="0"/>
                                          </p:stCondLst>
                                        </p:cTn>
                                        <p:tgtEl>
                                          <p:spTgt spid="32"/>
                                        </p:tgtEl>
                                        <p:attrNameLst>
                                          <p:attrName>ppt_y</p:attrName>
                                        </p:attrNameLst>
                                      </p:cBhvr>
                                      <p:tavLst>
                                        <p:tav tm="0" fmla="#ppt_y-sin(pi*$)/3">
                                          <p:val>
                                            <p:fltVal val="0.5"/>
                                          </p:val>
                                        </p:tav>
                                        <p:tav tm="100000">
                                          <p:val>
                                            <p:fltVal val="1"/>
                                          </p:val>
                                        </p:tav>
                                      </p:tavLst>
                                    </p:anim>
                                    <p:anim calcmode="lin" valueType="num">
                                      <p:cBhvr>
                                        <p:cTn id="147" dur="664" tmFilter="0, 0; 0.125,0.2665; 0.25,0.4; 0.375,0.465; 0.5,0.5;  0.625,0.535; 0.75,0.6; 0.875,0.7335; 1,1">
                                          <p:stCondLst>
                                            <p:cond delay="664"/>
                                          </p:stCondLst>
                                        </p:cTn>
                                        <p:tgtEl>
                                          <p:spTgt spid="32"/>
                                        </p:tgtEl>
                                        <p:attrNameLst>
                                          <p:attrName>ppt_y</p:attrName>
                                        </p:attrNameLst>
                                      </p:cBhvr>
                                      <p:tavLst>
                                        <p:tav tm="0" fmla="#ppt_y-sin(pi*$)/9">
                                          <p:val>
                                            <p:fltVal val="0"/>
                                          </p:val>
                                        </p:tav>
                                        <p:tav tm="100000">
                                          <p:val>
                                            <p:fltVal val="1"/>
                                          </p:val>
                                        </p:tav>
                                      </p:tavLst>
                                    </p:anim>
                                    <p:anim calcmode="lin" valueType="num">
                                      <p:cBhvr>
                                        <p:cTn id="148" dur="332" tmFilter="0, 0; 0.125,0.2665; 0.25,0.4; 0.375,0.465; 0.5,0.5;  0.625,0.535; 0.75,0.6; 0.875,0.7335; 1,1">
                                          <p:stCondLst>
                                            <p:cond delay="1324"/>
                                          </p:stCondLst>
                                        </p:cTn>
                                        <p:tgtEl>
                                          <p:spTgt spid="32"/>
                                        </p:tgtEl>
                                        <p:attrNameLst>
                                          <p:attrName>ppt_y</p:attrName>
                                        </p:attrNameLst>
                                      </p:cBhvr>
                                      <p:tavLst>
                                        <p:tav tm="0" fmla="#ppt_y-sin(pi*$)/27">
                                          <p:val>
                                            <p:fltVal val="0"/>
                                          </p:val>
                                        </p:tav>
                                        <p:tav tm="100000">
                                          <p:val>
                                            <p:fltVal val="1"/>
                                          </p:val>
                                        </p:tav>
                                      </p:tavLst>
                                    </p:anim>
                                    <p:anim calcmode="lin" valueType="num">
                                      <p:cBhvr>
                                        <p:cTn id="149" dur="164" tmFilter="0, 0; 0.125,0.2665; 0.25,0.4; 0.375,0.465; 0.5,0.5;  0.625,0.535; 0.75,0.6; 0.875,0.7335; 1,1">
                                          <p:stCondLst>
                                            <p:cond delay="1656"/>
                                          </p:stCondLst>
                                        </p:cTn>
                                        <p:tgtEl>
                                          <p:spTgt spid="32"/>
                                        </p:tgtEl>
                                        <p:attrNameLst>
                                          <p:attrName>ppt_y</p:attrName>
                                        </p:attrNameLst>
                                      </p:cBhvr>
                                      <p:tavLst>
                                        <p:tav tm="0" fmla="#ppt_y-sin(pi*$)/81">
                                          <p:val>
                                            <p:fltVal val="0"/>
                                          </p:val>
                                        </p:tav>
                                        <p:tav tm="100000">
                                          <p:val>
                                            <p:fltVal val="1"/>
                                          </p:val>
                                        </p:tav>
                                      </p:tavLst>
                                    </p:anim>
                                    <p:animScale>
                                      <p:cBhvr>
                                        <p:cTn id="150" dur="26">
                                          <p:stCondLst>
                                            <p:cond delay="650"/>
                                          </p:stCondLst>
                                        </p:cTn>
                                        <p:tgtEl>
                                          <p:spTgt spid="32"/>
                                        </p:tgtEl>
                                      </p:cBhvr>
                                      <p:to x="100000" y="60000"/>
                                    </p:animScale>
                                    <p:animScale>
                                      <p:cBhvr>
                                        <p:cTn id="151" dur="166" decel="50000">
                                          <p:stCondLst>
                                            <p:cond delay="676"/>
                                          </p:stCondLst>
                                        </p:cTn>
                                        <p:tgtEl>
                                          <p:spTgt spid="32"/>
                                        </p:tgtEl>
                                      </p:cBhvr>
                                      <p:to x="100000" y="100000"/>
                                    </p:animScale>
                                    <p:animScale>
                                      <p:cBhvr>
                                        <p:cTn id="152" dur="26">
                                          <p:stCondLst>
                                            <p:cond delay="1312"/>
                                          </p:stCondLst>
                                        </p:cTn>
                                        <p:tgtEl>
                                          <p:spTgt spid="32"/>
                                        </p:tgtEl>
                                      </p:cBhvr>
                                      <p:to x="100000" y="80000"/>
                                    </p:animScale>
                                    <p:animScale>
                                      <p:cBhvr>
                                        <p:cTn id="153" dur="166" decel="50000">
                                          <p:stCondLst>
                                            <p:cond delay="1338"/>
                                          </p:stCondLst>
                                        </p:cTn>
                                        <p:tgtEl>
                                          <p:spTgt spid="32"/>
                                        </p:tgtEl>
                                      </p:cBhvr>
                                      <p:to x="100000" y="100000"/>
                                    </p:animScale>
                                    <p:animScale>
                                      <p:cBhvr>
                                        <p:cTn id="154" dur="26">
                                          <p:stCondLst>
                                            <p:cond delay="1642"/>
                                          </p:stCondLst>
                                        </p:cTn>
                                        <p:tgtEl>
                                          <p:spTgt spid="32"/>
                                        </p:tgtEl>
                                      </p:cBhvr>
                                      <p:to x="100000" y="90000"/>
                                    </p:animScale>
                                    <p:animScale>
                                      <p:cBhvr>
                                        <p:cTn id="155" dur="166" decel="50000">
                                          <p:stCondLst>
                                            <p:cond delay="1668"/>
                                          </p:stCondLst>
                                        </p:cTn>
                                        <p:tgtEl>
                                          <p:spTgt spid="32"/>
                                        </p:tgtEl>
                                      </p:cBhvr>
                                      <p:to x="100000" y="100000"/>
                                    </p:animScale>
                                    <p:animScale>
                                      <p:cBhvr>
                                        <p:cTn id="156" dur="26">
                                          <p:stCondLst>
                                            <p:cond delay="1808"/>
                                          </p:stCondLst>
                                        </p:cTn>
                                        <p:tgtEl>
                                          <p:spTgt spid="32"/>
                                        </p:tgtEl>
                                      </p:cBhvr>
                                      <p:to x="100000" y="95000"/>
                                    </p:animScale>
                                    <p:animScale>
                                      <p:cBhvr>
                                        <p:cTn id="157" dur="166" decel="50000">
                                          <p:stCondLst>
                                            <p:cond delay="1834"/>
                                          </p:stCondLst>
                                        </p:cTn>
                                        <p:tgtEl>
                                          <p:spTgt spid="3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p:bldP spid="40" grpId="0"/>
      <p:bldP spid="41" grpId="0"/>
      <p:bldP spid="42" grpId="0"/>
      <p:bldP spid="43" grpId="0"/>
      <p:bldP spid="44" grpId="0"/>
      <p:bldP spid="45" grpId="0"/>
      <p:bldP spid="46" grpId="0"/>
      <p:bldP spid="47" grpId="0"/>
      <p:bldP spid="48" grpId="0"/>
      <p:bldP spid="49" grpId="0"/>
      <p:bldP spid="50" grpId="0"/>
      <p:bldP spid="51" grpId="0"/>
      <p:bldP spid="5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3" name="Content Placeholder 2">
                <a:extLst>
                  <a:ext uri="{FF2B5EF4-FFF2-40B4-BE49-F238E27FC236}">
                    <a16:creationId xmlns:a16="http://schemas.microsoft.com/office/drawing/2014/main" id="{9ECCEA56-F761-47BB-BD22-EFD554B094C7}"/>
                  </a:ext>
                </a:extLst>
              </p:cNvPr>
              <p:cNvSpPr>
                <a:spLocks noGrp="1"/>
              </p:cNvSpPr>
              <p:nvPr>
                <p:ph idx="1"/>
              </p:nvPr>
            </p:nvSpPr>
            <p:spPr>
              <a:xfrm>
                <a:off x="423081" y="177420"/>
                <a:ext cx="7997587" cy="6503159"/>
              </a:xfrm>
            </p:spPr>
            <p:txBody>
              <a:bodyPr>
                <a:normAutofit/>
              </a:bodyPr>
              <a:lstStyle/>
              <a:p>
                <a:pPr marL="0" indent="0">
                  <a:buNone/>
                </a:pPr>
                <a:r>
                  <a:rPr lang="en-IN" sz="2200" dirty="0">
                    <a:latin typeface="Times New Roman" panose="02020603050405020304" pitchFamily="18" charset="0"/>
                    <a:cs typeface="Times New Roman" panose="02020603050405020304" pitchFamily="18" charset="0"/>
                  </a:rPr>
                  <a:t>Using law of vector addition,</a:t>
                </a:r>
              </a:p>
              <a:p>
                <a:pPr marL="0" indent="0">
                  <a:buNone/>
                </a:pPr>
                <a:r>
                  <a:rPr lang="en-IN" sz="2200" dirty="0">
                    <a:latin typeface="Times New Roman" panose="02020603050405020304" pitchFamily="18" charset="0"/>
                    <a:cs typeface="Times New Roman" panose="02020603050405020304" pitchFamily="18" charset="0"/>
                  </a:rPr>
                  <a:t>r’= r + R 			……(1)</a:t>
                </a:r>
              </a:p>
              <a:p>
                <a:pPr marL="0" indent="0">
                  <a:buNone/>
                </a:pPr>
                <a:r>
                  <a:rPr lang="en-IN" sz="2200" dirty="0">
                    <a:latin typeface="Times New Roman" panose="02020603050405020304" pitchFamily="18" charset="0"/>
                    <a:cs typeface="Times New Roman" panose="02020603050405020304" pitchFamily="18" charset="0"/>
                  </a:rPr>
                  <a:t>Differentiate equation (1) with respect to time t,</a:t>
                </a:r>
              </a:p>
              <a:p>
                <a:pPr marL="0" indent="0">
                  <a:buNone/>
                </a:pPr>
                <a14:m>
                  <m:oMath xmlns:m="http://schemas.openxmlformats.org/officeDocument/2006/math">
                    <m:f>
                      <m:fPr>
                        <m:ctrlPr>
                          <a:rPr lang="en-IN" sz="2200" i="1" smtClean="0">
                            <a:latin typeface="Cambria Math" panose="02040503050406030204" pitchFamily="18" charset="0"/>
                          </a:rPr>
                        </m:ctrlPr>
                      </m:fPr>
                      <m:num>
                        <m:r>
                          <a:rPr lang="en-IN" sz="2200" b="0" i="1" smtClean="0">
                            <a:latin typeface="Cambria Math" panose="02040503050406030204" pitchFamily="18" charset="0"/>
                          </a:rPr>
                          <m:t>𝑑𝑟</m:t>
                        </m:r>
                        <m:r>
                          <a:rPr lang="en-IN" sz="2200" b="0" i="1" smtClean="0">
                            <a:latin typeface="Cambria Math" panose="02040503050406030204" pitchFamily="18" charset="0"/>
                          </a:rPr>
                          <m:t>′</m:t>
                        </m:r>
                      </m:num>
                      <m:den>
                        <m:r>
                          <a:rPr lang="en-IN" sz="2200" b="0" i="1" smtClean="0">
                            <a:latin typeface="Cambria Math" panose="02040503050406030204" pitchFamily="18" charset="0"/>
                          </a:rPr>
                          <m:t>𝑑𝑡</m:t>
                        </m:r>
                      </m:den>
                    </m:f>
                    <m:r>
                      <a:rPr lang="en-IN" sz="2200" b="0" i="1" smtClean="0">
                        <a:latin typeface="Cambria Math" panose="02040503050406030204" pitchFamily="18" charset="0"/>
                      </a:rPr>
                      <m:t>= </m:t>
                    </m:r>
                    <m:f>
                      <m:fPr>
                        <m:ctrlPr>
                          <a:rPr lang="en-IN" sz="2200" b="0" i="1" smtClean="0">
                            <a:latin typeface="Cambria Math" panose="02040503050406030204" pitchFamily="18" charset="0"/>
                          </a:rPr>
                        </m:ctrlPr>
                      </m:fPr>
                      <m:num>
                        <m:r>
                          <a:rPr lang="en-IN" sz="2200" b="0" i="1" smtClean="0">
                            <a:latin typeface="Cambria Math" panose="02040503050406030204" pitchFamily="18" charset="0"/>
                          </a:rPr>
                          <m:t>𝑑𝑟</m:t>
                        </m:r>
                      </m:num>
                      <m:den>
                        <m:r>
                          <a:rPr lang="en-IN" sz="2200" b="0" i="1" smtClean="0">
                            <a:latin typeface="Cambria Math" panose="02040503050406030204" pitchFamily="18" charset="0"/>
                          </a:rPr>
                          <m:t>𝑑𝑡</m:t>
                        </m:r>
                      </m:den>
                    </m:f>
                    <m:r>
                      <a:rPr lang="en-IN" sz="2200" dirty="0" smtClean="0">
                        <a:latin typeface="Cambria Math" panose="02040503050406030204" pitchFamily="18" charset="0"/>
                        <a:ea typeface="Cambria Math" panose="02040503050406030204" pitchFamily="18" charset="0"/>
                      </a:rPr>
                      <m:t>+</m:t>
                    </m:r>
                    <m:f>
                      <m:fPr>
                        <m:ctrlPr>
                          <a:rPr lang="en-IN" sz="2200" i="1" dirty="0" smtClean="0">
                            <a:latin typeface="Cambria Math" panose="02040503050406030204" pitchFamily="18" charset="0"/>
                            <a:ea typeface="Cambria Math" panose="02040503050406030204" pitchFamily="18" charset="0"/>
                          </a:rPr>
                        </m:ctrlPr>
                      </m:fPr>
                      <m:num>
                        <m:r>
                          <a:rPr lang="en-IN" sz="2200" b="0" i="1" dirty="0" smtClean="0">
                            <a:latin typeface="Cambria Math" panose="02040503050406030204" pitchFamily="18" charset="0"/>
                            <a:ea typeface="Cambria Math" panose="02040503050406030204" pitchFamily="18" charset="0"/>
                          </a:rPr>
                          <m:t>𝑑𝑅</m:t>
                        </m:r>
                      </m:num>
                      <m:den>
                        <m:r>
                          <a:rPr lang="en-IN" sz="2200" b="0" i="1" dirty="0" smtClean="0">
                            <a:latin typeface="Cambria Math" panose="02040503050406030204" pitchFamily="18" charset="0"/>
                            <a:ea typeface="Cambria Math" panose="02040503050406030204" pitchFamily="18" charset="0"/>
                          </a:rPr>
                          <m:t>𝑑𝑡</m:t>
                        </m:r>
                      </m:den>
                    </m:f>
                  </m:oMath>
                </a14:m>
                <a:r>
                  <a:rPr lang="en-IN" sz="2200" dirty="0">
                    <a:latin typeface="Times New Roman" panose="02020603050405020304" pitchFamily="18" charset="0"/>
                    <a:cs typeface="Times New Roman" panose="02020603050405020304" pitchFamily="18" charset="0"/>
                  </a:rPr>
                  <a:t>		             …….(2)</a:t>
                </a:r>
              </a:p>
              <a:p>
                <a:pPr marL="0" indent="0">
                  <a:buNone/>
                </a:pPr>
                <a:r>
                  <a:rPr lang="en-IN" sz="2200" dirty="0">
                    <a:latin typeface="Times New Roman" panose="02020603050405020304" pitchFamily="18" charset="0"/>
                    <a:cs typeface="Times New Roman" panose="02020603050405020304" pitchFamily="18" charset="0"/>
                  </a:rPr>
                  <a:t>From equation (2),</a:t>
                </a:r>
              </a:p>
              <a:p>
                <a:pPr marL="0" indent="0">
                  <a:lnSpc>
                    <a:spcPct val="120000"/>
                  </a:lnSpc>
                  <a:buNone/>
                </a:pPr>
                <a14:m>
                  <m:oMathPara xmlns:m="http://schemas.openxmlformats.org/officeDocument/2006/math">
                    <m:oMathParaPr>
                      <m:jc m:val="left"/>
                    </m:oMathParaPr>
                    <m:oMath xmlns:m="http://schemas.openxmlformats.org/officeDocument/2006/math">
                      <m:f>
                        <m:fPr>
                          <m:ctrlPr>
                            <a:rPr lang="en-IN" sz="2200" i="1" smtClean="0">
                              <a:latin typeface="Cambria Math" panose="02040503050406030204" pitchFamily="18" charset="0"/>
                            </a:rPr>
                          </m:ctrlPr>
                        </m:fPr>
                        <m:num>
                          <m:r>
                            <a:rPr lang="en-IN" sz="2200" b="0" i="1" smtClean="0">
                              <a:latin typeface="Cambria Math" panose="02040503050406030204" pitchFamily="18" charset="0"/>
                            </a:rPr>
                            <m:t>𝑑𝑟</m:t>
                          </m:r>
                          <m:r>
                            <a:rPr lang="en-IN" sz="2200" b="0" i="1" smtClean="0">
                              <a:latin typeface="Cambria Math" panose="02040503050406030204" pitchFamily="18" charset="0"/>
                            </a:rPr>
                            <m:t>′</m:t>
                          </m:r>
                        </m:num>
                        <m:den>
                          <m:r>
                            <a:rPr lang="en-IN" sz="2200" b="0" i="1" smtClean="0">
                              <a:latin typeface="Cambria Math" panose="02040503050406030204" pitchFamily="18" charset="0"/>
                            </a:rPr>
                            <m:t>𝑑𝑡</m:t>
                          </m:r>
                        </m:den>
                      </m:f>
                      <m:r>
                        <a:rPr lang="en-IN" sz="2200" b="0" i="1" smtClean="0">
                          <a:latin typeface="Cambria Math" panose="02040503050406030204" pitchFamily="18" charset="0"/>
                        </a:rPr>
                        <m:t>=</m:t>
                      </m:r>
                      <m:sSup>
                        <m:sSupPr>
                          <m:ctrlPr>
                            <a:rPr lang="en-IN" sz="2200" b="0" i="1" smtClean="0">
                              <a:latin typeface="Cambria Math" panose="02040503050406030204" pitchFamily="18" charset="0"/>
                            </a:rPr>
                          </m:ctrlPr>
                        </m:sSupPr>
                        <m:e>
                          <m:r>
                            <a:rPr lang="en-IN" sz="2200" b="0" i="1" smtClean="0">
                              <a:latin typeface="Cambria Math" panose="02040503050406030204" pitchFamily="18" charset="0"/>
                            </a:rPr>
                            <m:t>𝑣</m:t>
                          </m:r>
                        </m:e>
                        <m:sup>
                          <m:r>
                            <a:rPr lang="en-IN" sz="2200" b="0" i="1" smtClean="0">
                              <a:latin typeface="Cambria Math" panose="02040503050406030204" pitchFamily="18" charset="0"/>
                            </a:rPr>
                            <m:t>′</m:t>
                          </m:r>
                        </m:sup>
                      </m:sSup>
                      <m:r>
                        <a:rPr lang="en-IN" sz="2200" b="0" i="1" smtClean="0">
                          <a:latin typeface="Cambria Math" panose="02040503050406030204" pitchFamily="18" charset="0"/>
                        </a:rPr>
                        <m:t>=</m:t>
                      </m:r>
                      <m:r>
                        <a:rPr lang="en-IN" sz="2200" b="0" i="1" smtClean="0">
                          <a:latin typeface="Cambria Math" panose="02040503050406030204" pitchFamily="18" charset="0"/>
                        </a:rPr>
                        <m:t>𝑣𝑒𝑙𝑜𝑐𝑖𝑡𝑦</m:t>
                      </m:r>
                      <m:r>
                        <a:rPr lang="en-IN" sz="2200" b="0" i="1" smtClean="0">
                          <a:latin typeface="Cambria Math" panose="02040503050406030204" pitchFamily="18" charset="0"/>
                        </a:rPr>
                        <m:t> </m:t>
                      </m:r>
                      <m:r>
                        <a:rPr lang="en-IN" sz="2200" b="0" i="1" smtClean="0">
                          <a:latin typeface="Cambria Math" panose="02040503050406030204" pitchFamily="18" charset="0"/>
                        </a:rPr>
                        <m:t>𝑜𝑓</m:t>
                      </m:r>
                      <m:r>
                        <a:rPr lang="en-IN" sz="2200" b="0" i="1" smtClean="0">
                          <a:latin typeface="Cambria Math" panose="02040503050406030204" pitchFamily="18" charset="0"/>
                        </a:rPr>
                        <m:t> </m:t>
                      </m:r>
                      <m:r>
                        <a:rPr lang="en-IN" sz="2200" b="0" i="1" smtClean="0">
                          <a:latin typeface="Cambria Math" panose="02040503050406030204" pitchFamily="18" charset="0"/>
                        </a:rPr>
                        <m:t>𝑚𝑎𝑠𝑠</m:t>
                      </m:r>
                      <m:r>
                        <a:rPr lang="en-IN" sz="2200" b="0" i="1" smtClean="0">
                          <a:latin typeface="Cambria Math" panose="02040503050406030204" pitchFamily="18" charset="0"/>
                        </a:rPr>
                        <m:t> </m:t>
                      </m:r>
                      <m:r>
                        <a:rPr lang="en-IN" sz="2200" b="0" i="1" smtClean="0">
                          <a:latin typeface="Cambria Math" panose="02040503050406030204" pitchFamily="18" charset="0"/>
                        </a:rPr>
                        <m:t>𝑚</m:t>
                      </m:r>
                      <m:r>
                        <a:rPr lang="en-IN" sz="2200" b="0" i="1" smtClean="0">
                          <a:latin typeface="Cambria Math" panose="02040503050406030204" pitchFamily="18" charset="0"/>
                        </a:rPr>
                        <m:t> </m:t>
                      </m:r>
                      <m:r>
                        <a:rPr lang="en-IN" sz="2200" b="0" i="1" smtClean="0">
                          <a:latin typeface="Cambria Math" panose="02040503050406030204" pitchFamily="18" charset="0"/>
                        </a:rPr>
                        <m:t>𝑎𝑡</m:t>
                      </m:r>
                      <m:r>
                        <a:rPr lang="en-IN" sz="2200" b="0" i="1" smtClean="0">
                          <a:latin typeface="Cambria Math" panose="02040503050406030204" pitchFamily="18" charset="0"/>
                        </a:rPr>
                        <m:t> </m:t>
                      </m:r>
                      <m:r>
                        <a:rPr lang="en-IN" sz="2200" b="0" i="1" smtClean="0">
                          <a:latin typeface="Cambria Math" panose="02040503050406030204" pitchFamily="18" charset="0"/>
                        </a:rPr>
                        <m:t>𝑃</m:t>
                      </m:r>
                      <m:r>
                        <a:rPr lang="en-IN" sz="2200" b="0" i="1" smtClean="0">
                          <a:latin typeface="Cambria Math" panose="02040503050406030204" pitchFamily="18" charset="0"/>
                        </a:rPr>
                        <m:t> </m:t>
                      </m:r>
                      <m:r>
                        <a:rPr lang="en-IN" sz="2200" b="0" i="1" smtClean="0">
                          <a:latin typeface="Cambria Math" panose="02040503050406030204" pitchFamily="18" charset="0"/>
                        </a:rPr>
                        <m:t>𝑟𝑒𝑙𝑎𝑡𝑖𝑣𝑒</m:t>
                      </m:r>
                      <m:r>
                        <a:rPr lang="en-IN" sz="2200" b="0" i="1" smtClean="0">
                          <a:latin typeface="Cambria Math" panose="02040503050406030204" pitchFamily="18" charset="0"/>
                        </a:rPr>
                        <m:t> </m:t>
                      </m:r>
                      <m:r>
                        <a:rPr lang="en-IN" sz="2200" b="0" i="1" smtClean="0">
                          <a:latin typeface="Cambria Math" panose="02040503050406030204" pitchFamily="18" charset="0"/>
                        </a:rPr>
                        <m:t>𝑡𝑜</m:t>
                      </m:r>
                      <m:r>
                        <a:rPr lang="en-IN" sz="2200" b="0" i="1" smtClean="0">
                          <a:latin typeface="Cambria Math" panose="02040503050406030204" pitchFamily="18" charset="0"/>
                        </a:rPr>
                        <m:t> </m:t>
                      </m:r>
                      <m:sSup>
                        <m:sSupPr>
                          <m:ctrlPr>
                            <a:rPr lang="en-IN" sz="2200" b="0" i="1" smtClean="0">
                              <a:latin typeface="Cambria Math" panose="02040503050406030204" pitchFamily="18" charset="0"/>
                            </a:rPr>
                          </m:ctrlPr>
                        </m:sSupPr>
                        <m:e>
                          <m:r>
                            <a:rPr lang="en-IN" sz="2200" b="0" i="1" smtClean="0">
                              <a:latin typeface="Cambria Math" panose="02040503050406030204" pitchFamily="18" charset="0"/>
                            </a:rPr>
                            <m:t>𝑂</m:t>
                          </m:r>
                        </m:e>
                        <m:sup>
                          <m:r>
                            <a:rPr lang="en-IN" sz="2200" b="0" i="1" smtClean="0">
                              <a:latin typeface="Cambria Math" panose="02040503050406030204" pitchFamily="18" charset="0"/>
                            </a:rPr>
                            <m:t>′</m:t>
                          </m:r>
                        </m:sup>
                      </m:sSup>
                    </m:oMath>
                  </m:oMathPara>
                </a14:m>
                <a:endParaRPr lang="en-IN" sz="2200" b="0" dirty="0">
                  <a:latin typeface="Times New Roman" panose="02020603050405020304" pitchFamily="18" charset="0"/>
                  <a:cs typeface="Times New Roman" panose="02020603050405020304" pitchFamily="18" charset="0"/>
                </a:endParaRPr>
              </a:p>
              <a:p>
                <a:pPr marL="0" indent="0">
                  <a:lnSpc>
                    <a:spcPct val="120000"/>
                  </a:lnSpc>
                  <a:buNone/>
                </a:pPr>
                <a14:m>
                  <m:oMathPara xmlns:m="http://schemas.openxmlformats.org/officeDocument/2006/math">
                    <m:oMathParaPr>
                      <m:jc m:val="left"/>
                    </m:oMathParaPr>
                    <m:oMath xmlns:m="http://schemas.openxmlformats.org/officeDocument/2006/math">
                      <m:f>
                        <m:fPr>
                          <m:ctrlPr>
                            <a:rPr lang="en-IN" sz="2200" i="1" smtClean="0">
                              <a:latin typeface="Cambria Math" panose="02040503050406030204" pitchFamily="18" charset="0"/>
                            </a:rPr>
                          </m:ctrlPr>
                        </m:fPr>
                        <m:num>
                          <m:r>
                            <a:rPr lang="en-IN" sz="2200" b="0" i="1" smtClean="0">
                              <a:latin typeface="Cambria Math" panose="02040503050406030204" pitchFamily="18" charset="0"/>
                            </a:rPr>
                            <m:t>𝑑𝑟</m:t>
                          </m:r>
                        </m:num>
                        <m:den>
                          <m:r>
                            <a:rPr lang="en-IN" sz="2200" b="0" i="1" smtClean="0">
                              <a:latin typeface="Cambria Math" panose="02040503050406030204" pitchFamily="18" charset="0"/>
                            </a:rPr>
                            <m:t>𝑑𝑡</m:t>
                          </m:r>
                        </m:den>
                      </m:f>
                      <m:r>
                        <a:rPr lang="en-IN" sz="2200" b="0" i="1" smtClean="0">
                          <a:latin typeface="Cambria Math" panose="02040503050406030204" pitchFamily="18" charset="0"/>
                        </a:rPr>
                        <m:t>=</m:t>
                      </m:r>
                      <m:r>
                        <a:rPr lang="en-IN" sz="2200" b="0" i="1" smtClean="0">
                          <a:latin typeface="Cambria Math" panose="02040503050406030204" pitchFamily="18" charset="0"/>
                        </a:rPr>
                        <m:t>𝑣</m:t>
                      </m:r>
                      <m:r>
                        <a:rPr lang="en-IN" sz="2200" b="0" i="1" smtClean="0">
                          <a:latin typeface="Cambria Math" panose="02040503050406030204" pitchFamily="18" charset="0"/>
                        </a:rPr>
                        <m:t>=</m:t>
                      </m:r>
                      <m:r>
                        <a:rPr lang="en-IN" sz="2200" b="0" i="1" smtClean="0">
                          <a:latin typeface="Cambria Math" panose="02040503050406030204" pitchFamily="18" charset="0"/>
                        </a:rPr>
                        <m:t>𝑣𝑒𝑙𝑜𝑐𝑖𝑡𝑦</m:t>
                      </m:r>
                      <m:r>
                        <a:rPr lang="en-IN" sz="2200" b="0" i="1" smtClean="0">
                          <a:latin typeface="Cambria Math" panose="02040503050406030204" pitchFamily="18" charset="0"/>
                        </a:rPr>
                        <m:t> </m:t>
                      </m:r>
                      <m:r>
                        <a:rPr lang="en-IN" sz="2200" b="0" i="1" smtClean="0">
                          <a:latin typeface="Cambria Math" panose="02040503050406030204" pitchFamily="18" charset="0"/>
                        </a:rPr>
                        <m:t>𝑜𝑓</m:t>
                      </m:r>
                      <m:r>
                        <a:rPr lang="en-IN" sz="2200" b="0" i="1" smtClean="0">
                          <a:latin typeface="Cambria Math" panose="02040503050406030204" pitchFamily="18" charset="0"/>
                        </a:rPr>
                        <m:t> </m:t>
                      </m:r>
                      <m:r>
                        <a:rPr lang="en-IN" sz="2200" b="0" i="1" smtClean="0">
                          <a:latin typeface="Cambria Math" panose="02040503050406030204" pitchFamily="18" charset="0"/>
                        </a:rPr>
                        <m:t>𝑚𝑎𝑠𝑠</m:t>
                      </m:r>
                      <m:r>
                        <a:rPr lang="en-IN" sz="2200" b="0" i="1" smtClean="0">
                          <a:latin typeface="Cambria Math" panose="02040503050406030204" pitchFamily="18" charset="0"/>
                        </a:rPr>
                        <m:t> </m:t>
                      </m:r>
                      <m:r>
                        <a:rPr lang="en-IN" sz="2200" b="0" i="1" smtClean="0">
                          <a:latin typeface="Cambria Math" panose="02040503050406030204" pitchFamily="18" charset="0"/>
                        </a:rPr>
                        <m:t>𝑚</m:t>
                      </m:r>
                      <m:r>
                        <a:rPr lang="en-IN" sz="2200" b="0" i="1" smtClean="0">
                          <a:latin typeface="Cambria Math" panose="02040503050406030204" pitchFamily="18" charset="0"/>
                        </a:rPr>
                        <m:t> </m:t>
                      </m:r>
                      <m:r>
                        <a:rPr lang="en-IN" sz="2200" b="0" i="1" smtClean="0">
                          <a:latin typeface="Cambria Math" panose="02040503050406030204" pitchFamily="18" charset="0"/>
                        </a:rPr>
                        <m:t>𝑎𝑡</m:t>
                      </m:r>
                      <m:r>
                        <a:rPr lang="en-IN" sz="2200" b="0" i="1" smtClean="0">
                          <a:latin typeface="Cambria Math" panose="02040503050406030204" pitchFamily="18" charset="0"/>
                        </a:rPr>
                        <m:t> </m:t>
                      </m:r>
                      <m:r>
                        <a:rPr lang="en-IN" sz="2200" b="0" i="1" smtClean="0">
                          <a:latin typeface="Cambria Math" panose="02040503050406030204" pitchFamily="18" charset="0"/>
                        </a:rPr>
                        <m:t>𝑃</m:t>
                      </m:r>
                      <m:r>
                        <a:rPr lang="en-IN" sz="2200" b="0" i="1" smtClean="0">
                          <a:latin typeface="Cambria Math" panose="02040503050406030204" pitchFamily="18" charset="0"/>
                        </a:rPr>
                        <m:t> </m:t>
                      </m:r>
                      <m:r>
                        <a:rPr lang="en-IN" sz="2200" b="0" i="1" smtClean="0">
                          <a:latin typeface="Cambria Math" panose="02040503050406030204" pitchFamily="18" charset="0"/>
                        </a:rPr>
                        <m:t>𝑟𝑒𝑙𝑎𝑡𝑖𝑣𝑒</m:t>
                      </m:r>
                      <m:r>
                        <a:rPr lang="en-IN" sz="2200" b="0" i="1" smtClean="0">
                          <a:latin typeface="Cambria Math" panose="02040503050406030204" pitchFamily="18" charset="0"/>
                        </a:rPr>
                        <m:t> </m:t>
                      </m:r>
                      <m:r>
                        <a:rPr lang="en-IN" sz="2200" b="0" i="1" smtClean="0">
                          <a:latin typeface="Cambria Math" panose="02040503050406030204" pitchFamily="18" charset="0"/>
                        </a:rPr>
                        <m:t>𝑡𝑜</m:t>
                      </m:r>
                      <m:r>
                        <a:rPr lang="en-IN" sz="2200" b="0" i="1" smtClean="0">
                          <a:latin typeface="Cambria Math" panose="02040503050406030204" pitchFamily="18" charset="0"/>
                        </a:rPr>
                        <m:t> </m:t>
                      </m:r>
                      <m:r>
                        <a:rPr lang="en-IN" sz="2200" b="0" i="1" smtClean="0">
                          <a:latin typeface="Cambria Math" panose="02040503050406030204" pitchFamily="18" charset="0"/>
                        </a:rPr>
                        <m:t>𝑂</m:t>
                      </m:r>
                    </m:oMath>
                  </m:oMathPara>
                </a14:m>
                <a:endParaRPr lang="en-IN" sz="2200" dirty="0">
                  <a:latin typeface="Times New Roman" panose="02020603050405020304" pitchFamily="18" charset="0"/>
                  <a:cs typeface="Times New Roman" panose="02020603050405020304" pitchFamily="18" charset="0"/>
                </a:endParaRPr>
              </a:p>
              <a:p>
                <a:pPr marL="0" indent="0">
                  <a:lnSpc>
                    <a:spcPct val="120000"/>
                  </a:lnSpc>
                  <a:buNone/>
                </a:pPr>
                <a14:m>
                  <m:oMathPara xmlns:m="http://schemas.openxmlformats.org/officeDocument/2006/math">
                    <m:oMathParaPr>
                      <m:jc m:val="left"/>
                    </m:oMathParaPr>
                    <m:oMath xmlns:m="http://schemas.openxmlformats.org/officeDocument/2006/math">
                      <m:f>
                        <m:fPr>
                          <m:ctrlPr>
                            <a:rPr lang="en-IN" sz="2200" i="1" smtClean="0">
                              <a:latin typeface="Cambria Math" panose="02040503050406030204" pitchFamily="18" charset="0"/>
                            </a:rPr>
                          </m:ctrlPr>
                        </m:fPr>
                        <m:num>
                          <m:r>
                            <a:rPr lang="en-IN" sz="2200" b="0" i="1" smtClean="0">
                              <a:latin typeface="Cambria Math" panose="02040503050406030204" pitchFamily="18" charset="0"/>
                            </a:rPr>
                            <m:t>𝑑𝑅</m:t>
                          </m:r>
                        </m:num>
                        <m:den>
                          <m:r>
                            <a:rPr lang="en-IN" sz="2200" b="0" i="1" smtClean="0">
                              <a:latin typeface="Cambria Math" panose="02040503050406030204" pitchFamily="18" charset="0"/>
                            </a:rPr>
                            <m:t>𝑑𝑡</m:t>
                          </m:r>
                        </m:den>
                      </m:f>
                      <m:r>
                        <a:rPr lang="en-IN" sz="2200" b="0" i="1" smtClean="0">
                          <a:latin typeface="Cambria Math" panose="02040503050406030204" pitchFamily="18" charset="0"/>
                        </a:rPr>
                        <m:t>=</m:t>
                      </m:r>
                      <m:r>
                        <a:rPr lang="en-IN" sz="2200" b="0" i="1" smtClean="0">
                          <a:latin typeface="Cambria Math" panose="02040503050406030204" pitchFamily="18" charset="0"/>
                        </a:rPr>
                        <m:t>𝑉</m:t>
                      </m:r>
                      <m:r>
                        <a:rPr lang="en-IN" sz="2200" b="0" i="1" smtClean="0">
                          <a:latin typeface="Cambria Math" panose="02040503050406030204" pitchFamily="18" charset="0"/>
                        </a:rPr>
                        <m:t>=</m:t>
                      </m:r>
                      <m:r>
                        <a:rPr lang="en-IN" sz="2200" b="0" i="1" smtClean="0">
                          <a:latin typeface="Cambria Math" panose="02040503050406030204" pitchFamily="18" charset="0"/>
                        </a:rPr>
                        <m:t>𝑣𝑒𝑙𝑜𝑐𝑖𝑡𝑦</m:t>
                      </m:r>
                      <m:r>
                        <a:rPr lang="en-IN" sz="2200" b="0" i="1" smtClean="0">
                          <a:latin typeface="Cambria Math" panose="02040503050406030204" pitchFamily="18" charset="0"/>
                        </a:rPr>
                        <m:t> </m:t>
                      </m:r>
                      <m:r>
                        <a:rPr lang="en-IN" sz="2200" b="0" i="1" smtClean="0">
                          <a:latin typeface="Cambria Math" panose="02040503050406030204" pitchFamily="18" charset="0"/>
                        </a:rPr>
                        <m:t>𝑜𝑓𝑂</m:t>
                      </m:r>
                      <m:r>
                        <a:rPr lang="en-IN" sz="2200" b="0" i="1" smtClean="0">
                          <a:latin typeface="Cambria Math" panose="02040503050406030204" pitchFamily="18" charset="0"/>
                        </a:rPr>
                        <m:t> </m:t>
                      </m:r>
                      <m:r>
                        <a:rPr lang="en-IN" sz="2200" b="0" i="1" smtClean="0">
                          <a:latin typeface="Cambria Math" panose="02040503050406030204" pitchFamily="18" charset="0"/>
                        </a:rPr>
                        <m:t>𝑟𝑒𝑙𝑎𝑡𝑖𝑣𝑒</m:t>
                      </m:r>
                      <m:r>
                        <a:rPr lang="en-IN" sz="2200" b="0" i="1" smtClean="0">
                          <a:latin typeface="Cambria Math" panose="02040503050406030204" pitchFamily="18" charset="0"/>
                        </a:rPr>
                        <m:t> </m:t>
                      </m:r>
                      <m:r>
                        <a:rPr lang="en-IN" sz="2200" b="0" i="1" smtClean="0">
                          <a:latin typeface="Cambria Math" panose="02040503050406030204" pitchFamily="18" charset="0"/>
                        </a:rPr>
                        <m:t>𝑡𝑜</m:t>
                      </m:r>
                      <m:r>
                        <a:rPr lang="en-IN" sz="2200" b="0" i="1" smtClean="0">
                          <a:latin typeface="Cambria Math" panose="02040503050406030204" pitchFamily="18" charset="0"/>
                        </a:rPr>
                        <m:t> </m:t>
                      </m:r>
                      <m:r>
                        <a:rPr lang="en-IN" sz="2200" b="0" i="1" smtClean="0">
                          <a:latin typeface="Cambria Math" panose="02040503050406030204" pitchFamily="18" charset="0"/>
                        </a:rPr>
                        <m:t>𝑂</m:t>
                      </m:r>
                      <m:r>
                        <a:rPr lang="en-IN" sz="2200" b="0" i="1" smtClean="0">
                          <a:latin typeface="Cambria Math" panose="02040503050406030204" pitchFamily="18" charset="0"/>
                        </a:rPr>
                        <m:t>′</m:t>
                      </m:r>
                    </m:oMath>
                  </m:oMathPara>
                </a14:m>
                <a:endParaRPr lang="en-IN" sz="2200" dirty="0">
                  <a:latin typeface="Times New Roman" panose="02020603050405020304" pitchFamily="18" charset="0"/>
                  <a:cs typeface="Times New Roman" panose="02020603050405020304" pitchFamily="18" charset="0"/>
                </a:endParaRPr>
              </a:p>
              <a:p>
                <a:pPr marL="0" indent="0">
                  <a:buNone/>
                </a:pPr>
                <a:r>
                  <a:rPr lang="en-IN" sz="2400" dirty="0">
                    <a:latin typeface="Times New Roman" panose="02020603050405020304" pitchFamily="18" charset="0"/>
                    <a:cs typeface="Times New Roman" panose="02020603050405020304" pitchFamily="18" charset="0"/>
                  </a:rPr>
                  <a:t>Hence equation (2) becomes</a:t>
                </a:r>
              </a:p>
              <a:p>
                <a:pPr marL="0" indent="0">
                  <a:buNone/>
                </a:pPr>
                <a:r>
                  <a:rPr lang="en-IN" sz="2400" dirty="0">
                    <a:latin typeface="Times New Roman" panose="02020603050405020304" pitchFamily="18" charset="0"/>
                    <a:cs typeface="Times New Roman" panose="02020603050405020304" pitchFamily="18" charset="0"/>
                  </a:rPr>
                  <a:t>v’ = v + V		            ….....(3)</a:t>
                </a:r>
              </a:p>
              <a:p>
                <a:pPr marL="0" indent="0">
                  <a:buNone/>
                </a:pPr>
                <a:r>
                  <a:rPr lang="en-IN" sz="2200" dirty="0">
                    <a:latin typeface="Times New Roman" panose="02020603050405020304" pitchFamily="18" charset="0"/>
                    <a:cs typeface="Times New Roman" panose="02020603050405020304" pitchFamily="18" charset="0"/>
                  </a:rPr>
                  <a:t>Differentiate equation (2) with respect to time t,</a:t>
                </a:r>
              </a:p>
              <a:p>
                <a:pPr marL="0" indent="0">
                  <a:buNone/>
                </a:pPr>
                <a14:m>
                  <m:oMath xmlns:m="http://schemas.openxmlformats.org/officeDocument/2006/math">
                    <m:f>
                      <m:fPr>
                        <m:ctrlPr>
                          <a:rPr lang="en-IN" sz="2200" i="1">
                            <a:latin typeface="Cambria Math" panose="02040503050406030204" pitchFamily="18" charset="0"/>
                          </a:rPr>
                        </m:ctrlPr>
                      </m:fPr>
                      <m:num>
                        <m:sSup>
                          <m:sSupPr>
                            <m:ctrlPr>
                              <a:rPr lang="en-IN" sz="2200" i="1">
                                <a:latin typeface="Cambria Math" panose="02040503050406030204" pitchFamily="18" charset="0"/>
                              </a:rPr>
                            </m:ctrlPr>
                          </m:sSupPr>
                          <m:e>
                            <m:r>
                              <a:rPr lang="en-IN" sz="2200" i="1">
                                <a:latin typeface="Cambria Math" panose="02040503050406030204" pitchFamily="18" charset="0"/>
                              </a:rPr>
                              <m:t>𝑑</m:t>
                            </m:r>
                          </m:e>
                          <m:sup>
                            <m:r>
                              <a:rPr lang="en-IN" sz="2200" i="1">
                                <a:latin typeface="Cambria Math" panose="02040503050406030204" pitchFamily="18" charset="0"/>
                              </a:rPr>
                              <m:t>2</m:t>
                            </m:r>
                          </m:sup>
                        </m:sSup>
                        <m:r>
                          <a:rPr lang="en-IN" sz="2200" i="1">
                            <a:latin typeface="Cambria Math" panose="02040503050406030204" pitchFamily="18" charset="0"/>
                          </a:rPr>
                          <m:t>𝑟</m:t>
                        </m:r>
                        <m:r>
                          <a:rPr lang="en-IN" sz="2200" i="1">
                            <a:latin typeface="Cambria Math" panose="02040503050406030204" pitchFamily="18" charset="0"/>
                          </a:rPr>
                          <m:t>′</m:t>
                        </m:r>
                      </m:num>
                      <m:den>
                        <m:r>
                          <a:rPr lang="en-IN" sz="2200" i="1">
                            <a:latin typeface="Cambria Math" panose="02040503050406030204" pitchFamily="18" charset="0"/>
                          </a:rPr>
                          <m:t>𝑑</m:t>
                        </m:r>
                        <m:sSup>
                          <m:sSupPr>
                            <m:ctrlPr>
                              <a:rPr lang="en-IN" sz="2200" i="1">
                                <a:latin typeface="Cambria Math" panose="02040503050406030204" pitchFamily="18" charset="0"/>
                              </a:rPr>
                            </m:ctrlPr>
                          </m:sSupPr>
                          <m:e>
                            <m:r>
                              <a:rPr lang="en-IN" sz="2200" i="1">
                                <a:latin typeface="Cambria Math" panose="02040503050406030204" pitchFamily="18" charset="0"/>
                              </a:rPr>
                              <m:t>𝑡</m:t>
                            </m:r>
                          </m:e>
                          <m:sup>
                            <m:r>
                              <a:rPr lang="en-IN" sz="2200" i="1">
                                <a:latin typeface="Cambria Math" panose="02040503050406030204" pitchFamily="18" charset="0"/>
                              </a:rPr>
                              <m:t>2</m:t>
                            </m:r>
                          </m:sup>
                        </m:sSup>
                      </m:den>
                    </m:f>
                    <m:r>
                      <a:rPr lang="en-IN" sz="2200" i="1">
                        <a:latin typeface="Cambria Math" panose="02040503050406030204" pitchFamily="18" charset="0"/>
                      </a:rPr>
                      <m:t>= </m:t>
                    </m:r>
                    <m:f>
                      <m:fPr>
                        <m:ctrlPr>
                          <a:rPr lang="en-IN" sz="2200" i="1">
                            <a:latin typeface="Cambria Math" panose="02040503050406030204" pitchFamily="18" charset="0"/>
                          </a:rPr>
                        </m:ctrlPr>
                      </m:fPr>
                      <m:num>
                        <m:sSup>
                          <m:sSupPr>
                            <m:ctrlPr>
                              <a:rPr lang="en-IN" sz="2200" i="1">
                                <a:latin typeface="Cambria Math" panose="02040503050406030204" pitchFamily="18" charset="0"/>
                              </a:rPr>
                            </m:ctrlPr>
                          </m:sSupPr>
                          <m:e>
                            <m:r>
                              <a:rPr lang="en-IN" sz="2200" i="1">
                                <a:latin typeface="Cambria Math" panose="02040503050406030204" pitchFamily="18" charset="0"/>
                              </a:rPr>
                              <m:t>𝑑</m:t>
                            </m:r>
                          </m:e>
                          <m:sup>
                            <m:r>
                              <a:rPr lang="en-IN" sz="2200" i="1">
                                <a:latin typeface="Cambria Math" panose="02040503050406030204" pitchFamily="18" charset="0"/>
                              </a:rPr>
                              <m:t>2</m:t>
                            </m:r>
                          </m:sup>
                        </m:sSup>
                        <m:r>
                          <a:rPr lang="en-IN" sz="2200" i="1">
                            <a:latin typeface="Cambria Math" panose="02040503050406030204" pitchFamily="18" charset="0"/>
                          </a:rPr>
                          <m:t>𝑟</m:t>
                        </m:r>
                      </m:num>
                      <m:den>
                        <m:r>
                          <a:rPr lang="en-IN" sz="2200" i="1">
                            <a:latin typeface="Cambria Math" panose="02040503050406030204" pitchFamily="18" charset="0"/>
                          </a:rPr>
                          <m:t>𝑑</m:t>
                        </m:r>
                        <m:sSup>
                          <m:sSupPr>
                            <m:ctrlPr>
                              <a:rPr lang="en-IN" sz="2200" i="1">
                                <a:latin typeface="Cambria Math" panose="02040503050406030204" pitchFamily="18" charset="0"/>
                              </a:rPr>
                            </m:ctrlPr>
                          </m:sSupPr>
                          <m:e>
                            <m:r>
                              <a:rPr lang="en-IN" sz="2200" i="1">
                                <a:latin typeface="Cambria Math" panose="02040503050406030204" pitchFamily="18" charset="0"/>
                              </a:rPr>
                              <m:t>𝑡</m:t>
                            </m:r>
                          </m:e>
                          <m:sup>
                            <m:r>
                              <a:rPr lang="en-IN" sz="2200" i="1">
                                <a:latin typeface="Cambria Math" panose="02040503050406030204" pitchFamily="18" charset="0"/>
                              </a:rPr>
                              <m:t>2</m:t>
                            </m:r>
                          </m:sup>
                        </m:sSup>
                      </m:den>
                    </m:f>
                    <m:r>
                      <a:rPr lang="en-IN" sz="2200" i="1">
                        <a:latin typeface="Cambria Math" panose="02040503050406030204" pitchFamily="18" charset="0"/>
                        <a:ea typeface="Cambria Math" panose="02040503050406030204" pitchFamily="18" charset="0"/>
                      </a:rPr>
                      <m:t>+</m:t>
                    </m:r>
                    <m:f>
                      <m:fPr>
                        <m:ctrlPr>
                          <a:rPr lang="en-IN" sz="2200" i="1">
                            <a:latin typeface="Cambria Math" panose="02040503050406030204" pitchFamily="18" charset="0"/>
                            <a:ea typeface="Cambria Math" panose="02040503050406030204" pitchFamily="18" charset="0"/>
                          </a:rPr>
                        </m:ctrlPr>
                      </m:fPr>
                      <m:num>
                        <m:sSup>
                          <m:sSupPr>
                            <m:ctrlPr>
                              <a:rPr lang="en-IN" sz="2200" i="1">
                                <a:latin typeface="Cambria Math" panose="02040503050406030204" pitchFamily="18" charset="0"/>
                                <a:ea typeface="Cambria Math" panose="02040503050406030204" pitchFamily="18" charset="0"/>
                              </a:rPr>
                            </m:ctrlPr>
                          </m:sSupPr>
                          <m:e>
                            <m:r>
                              <a:rPr lang="en-IN" sz="2200" i="1">
                                <a:latin typeface="Cambria Math" panose="02040503050406030204" pitchFamily="18" charset="0"/>
                                <a:ea typeface="Cambria Math" panose="02040503050406030204" pitchFamily="18" charset="0"/>
                              </a:rPr>
                              <m:t>𝑑</m:t>
                            </m:r>
                          </m:e>
                          <m:sup>
                            <m:r>
                              <a:rPr lang="en-IN" sz="2200" i="1">
                                <a:latin typeface="Cambria Math" panose="02040503050406030204" pitchFamily="18" charset="0"/>
                                <a:ea typeface="Cambria Math" panose="02040503050406030204" pitchFamily="18" charset="0"/>
                              </a:rPr>
                              <m:t>2</m:t>
                            </m:r>
                          </m:sup>
                        </m:sSup>
                        <m:r>
                          <a:rPr lang="en-IN" sz="2200" i="1">
                            <a:latin typeface="Cambria Math" panose="02040503050406030204" pitchFamily="18" charset="0"/>
                            <a:ea typeface="Cambria Math" panose="02040503050406030204" pitchFamily="18" charset="0"/>
                          </a:rPr>
                          <m:t>𝑅</m:t>
                        </m:r>
                      </m:num>
                      <m:den>
                        <m:r>
                          <a:rPr lang="en-IN" sz="2200" i="1">
                            <a:latin typeface="Cambria Math" panose="02040503050406030204" pitchFamily="18" charset="0"/>
                            <a:ea typeface="Cambria Math" panose="02040503050406030204" pitchFamily="18" charset="0"/>
                          </a:rPr>
                          <m:t>𝑑</m:t>
                        </m:r>
                        <m:sSup>
                          <m:sSupPr>
                            <m:ctrlPr>
                              <a:rPr lang="en-IN" sz="2200" i="1">
                                <a:latin typeface="Cambria Math" panose="02040503050406030204" pitchFamily="18" charset="0"/>
                                <a:ea typeface="Cambria Math" panose="02040503050406030204" pitchFamily="18" charset="0"/>
                              </a:rPr>
                            </m:ctrlPr>
                          </m:sSupPr>
                          <m:e>
                            <m:r>
                              <a:rPr lang="en-IN" sz="2200" i="1">
                                <a:latin typeface="Cambria Math" panose="02040503050406030204" pitchFamily="18" charset="0"/>
                                <a:ea typeface="Cambria Math" panose="02040503050406030204" pitchFamily="18" charset="0"/>
                              </a:rPr>
                              <m:t>𝑡</m:t>
                            </m:r>
                          </m:e>
                          <m:sup>
                            <m:r>
                              <a:rPr lang="en-IN" sz="2200" i="1">
                                <a:latin typeface="Cambria Math" panose="02040503050406030204" pitchFamily="18" charset="0"/>
                                <a:ea typeface="Cambria Math" panose="02040503050406030204" pitchFamily="18" charset="0"/>
                              </a:rPr>
                              <m:t>2</m:t>
                            </m:r>
                          </m:sup>
                        </m:sSup>
                      </m:den>
                    </m:f>
                  </m:oMath>
                </a14:m>
                <a:r>
                  <a:rPr lang="en-IN" sz="2200" dirty="0">
                    <a:latin typeface="Times New Roman" panose="02020603050405020304" pitchFamily="18" charset="0"/>
                    <a:cs typeface="Times New Roman" panose="02020603050405020304" pitchFamily="18" charset="0"/>
                  </a:rPr>
                  <a:t>		…….(4)</a:t>
                </a:r>
              </a:p>
              <a:p>
                <a:pPr marL="0" indent="0">
                  <a:lnSpc>
                    <a:spcPct val="120000"/>
                  </a:lnSpc>
                  <a:buNone/>
                </a:pPr>
                <a:endParaRPr lang="en-IN" sz="2200" dirty="0">
                  <a:latin typeface="Times New Roman" panose="02020603050405020304" pitchFamily="18" charset="0"/>
                  <a:cs typeface="Times New Roman" panose="02020603050405020304" pitchFamily="18" charset="0"/>
                </a:endParaRPr>
              </a:p>
              <a:p>
                <a:pPr marL="0" indent="0">
                  <a:buNone/>
                </a:pPr>
                <a:endParaRPr lang="en-IN" dirty="0"/>
              </a:p>
              <a:p>
                <a:pPr marL="0" indent="0">
                  <a:buNone/>
                </a:pPr>
                <a:endParaRPr lang="en-IN" dirty="0"/>
              </a:p>
              <a:p>
                <a:pPr marL="0" indent="0">
                  <a:buNone/>
                </a:pPr>
                <a:endParaRPr lang="en-IN" dirty="0"/>
              </a:p>
            </p:txBody>
          </p:sp>
        </mc:Choice>
        <mc:Fallback>
          <p:sp>
            <p:nvSpPr>
              <p:cNvPr id="3" name="Content Placeholder 2">
                <a:extLst>
                  <a:ext uri="{FF2B5EF4-FFF2-40B4-BE49-F238E27FC236}">
                    <a16:creationId xmlns:a16="http://schemas.microsoft.com/office/drawing/2014/main" xmlns="" xmlns:a14="http://schemas.microsoft.com/office/drawing/2010/main" id="{9ECCEA56-F761-47BB-BD22-EFD554B094C7}"/>
                  </a:ext>
                </a:extLst>
              </p:cNvPr>
              <p:cNvSpPr>
                <a:spLocks noGrp="1" noRot="1" noChangeAspect="1" noMove="1" noResize="1" noEditPoints="1" noAdjustHandles="1" noChangeArrowheads="1" noChangeShapeType="1" noTextEdit="1"/>
              </p:cNvSpPr>
              <p:nvPr>
                <p:ph idx="1"/>
              </p:nvPr>
            </p:nvSpPr>
            <p:spPr>
              <a:xfrm>
                <a:off x="423081" y="177420"/>
                <a:ext cx="7997587" cy="6503159"/>
              </a:xfrm>
              <a:blipFill>
                <a:blip r:embed="rId2"/>
                <a:stretch>
                  <a:fillRect l="-1143" t="-1125" b="-843"/>
                </a:stretch>
              </a:blipFill>
            </p:spPr>
            <p:txBody>
              <a:bodyPr/>
              <a:lstStyle/>
              <a:p>
                <a:r>
                  <a:rPr lang="en-IN">
                    <a:noFill/>
                  </a:rPr>
                  <a:t> </a:t>
                </a:r>
              </a:p>
            </p:txBody>
          </p:sp>
        </mc:Fallback>
      </mc:AlternateContent>
    </p:spTree>
    <p:extLst>
      <p:ext uri="{BB962C8B-B14F-4D97-AF65-F5344CB8AC3E}">
        <p14:creationId xmlns:p14="http://schemas.microsoft.com/office/powerpoint/2010/main" xmlns="" val="1075248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 calcmode="lin" valueType="num">
                                      <p:cBhvr additive="base">
                                        <p:cTn id="4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 calcmode="lin" valueType="num">
                                      <p:cBhvr additive="base">
                                        <p:cTn id="5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xEl>
                                              <p:pRg st="10" end="10"/>
                                            </p:txEl>
                                          </p:spTgt>
                                        </p:tgtEl>
                                        <p:attrNameLst>
                                          <p:attrName>style.visibility</p:attrName>
                                        </p:attrNameLst>
                                      </p:cBhvr>
                                      <p:to>
                                        <p:strVal val="visible"/>
                                      </p:to>
                                    </p:set>
                                    <p:anim calcmode="lin" valueType="num">
                                      <p:cBhvr additive="base">
                                        <p:cTn id="5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6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3">
                                            <p:txEl>
                                              <p:pRg st="11" end="11"/>
                                            </p:txEl>
                                          </p:spTgt>
                                        </p:tgtEl>
                                        <p:attrNameLst>
                                          <p:attrName>style.visibility</p:attrName>
                                        </p:attrNameLst>
                                      </p:cBhvr>
                                      <p:to>
                                        <p:strVal val="visible"/>
                                      </p:to>
                                    </p:set>
                                    <p:anim calcmode="lin" valueType="num">
                                      <p:cBhvr additive="base">
                                        <p:cTn id="6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Rectangle 1">
                <a:extLst>
                  <a:ext uri="{FF2B5EF4-FFF2-40B4-BE49-F238E27FC236}">
                    <a16:creationId xmlns:a16="http://schemas.microsoft.com/office/drawing/2014/main" id="{56DE876E-2191-476E-B89D-899793B9787C}"/>
                  </a:ext>
                </a:extLst>
              </p:cNvPr>
              <p:cNvSpPr/>
              <p:nvPr/>
            </p:nvSpPr>
            <p:spPr>
              <a:xfrm>
                <a:off x="272955" y="410662"/>
                <a:ext cx="8109045" cy="6003823"/>
              </a:xfrm>
              <a:prstGeom prst="rect">
                <a:avLst/>
              </a:prstGeom>
            </p:spPr>
            <p:txBody>
              <a:bodyPr wrap="square">
                <a:spAutoFit/>
              </a:bodyPr>
              <a:lstStyle/>
              <a:p>
                <a14:m>
                  <m:oMath xmlns:m="http://schemas.openxmlformats.org/officeDocument/2006/math">
                    <m:acc>
                      <m:accPr>
                        <m:chr m:val="̈"/>
                        <m:ctrlPr>
                          <a:rPr lang="en-IN" sz="2200" i="1" smtClean="0">
                            <a:latin typeface="Cambria Math" panose="02040503050406030204" pitchFamily="18" charset="0"/>
                            <a:cs typeface="Times New Roman" panose="02020603050405020304" pitchFamily="18" charset="0"/>
                          </a:rPr>
                        </m:ctrlPr>
                      </m:accPr>
                      <m:e>
                        <m:sSup>
                          <m:sSupPr>
                            <m:ctrlPr>
                              <a:rPr lang="en-IN" sz="2200" i="1" smtClean="0">
                                <a:latin typeface="Cambria Math" panose="02040503050406030204" pitchFamily="18" charset="0"/>
                                <a:cs typeface="Times New Roman" panose="02020603050405020304" pitchFamily="18" charset="0"/>
                              </a:rPr>
                            </m:ctrlPr>
                          </m:sSupPr>
                          <m:e>
                            <m:r>
                              <a:rPr lang="en-IN" sz="2200" b="0" i="1" smtClean="0">
                                <a:latin typeface="Cambria Math" panose="02040503050406030204" pitchFamily="18" charset="0"/>
                                <a:cs typeface="Times New Roman" panose="02020603050405020304" pitchFamily="18" charset="0"/>
                              </a:rPr>
                              <m:t>𝑟</m:t>
                            </m:r>
                          </m:e>
                          <m:sup>
                            <m:r>
                              <a:rPr lang="en-IN" sz="2200" b="0" i="1" smtClean="0">
                                <a:latin typeface="Cambria Math" panose="02040503050406030204" pitchFamily="18" charset="0"/>
                                <a:cs typeface="Times New Roman" panose="02020603050405020304" pitchFamily="18" charset="0"/>
                              </a:rPr>
                              <m:t>′</m:t>
                            </m:r>
                          </m:sup>
                        </m:sSup>
                      </m:e>
                    </m:acc>
                    <m:r>
                      <a:rPr lang="en-IN" sz="2200" i="1">
                        <a:latin typeface="Cambria Math" panose="02040503050406030204" pitchFamily="18" charset="0"/>
                        <a:ea typeface="Cambria Math" panose="02040503050406030204" pitchFamily="18" charset="0"/>
                        <a:cs typeface="Times New Roman" panose="02020603050405020304" pitchFamily="18" charset="0"/>
                      </a:rPr>
                      <m:t>=</m:t>
                    </m:r>
                    <m:acc>
                      <m:accPr>
                        <m:chr m:val="̈"/>
                        <m:ctrlPr>
                          <a:rPr lang="en-IN" sz="2200" i="1" smtClean="0">
                            <a:latin typeface="Cambria Math" panose="02040503050406030204" pitchFamily="18" charset="0"/>
                            <a:ea typeface="Cambria Math" panose="02040503050406030204" pitchFamily="18" charset="0"/>
                            <a:cs typeface="Times New Roman" panose="02020603050405020304" pitchFamily="18" charset="0"/>
                          </a:rPr>
                        </m:ctrlPr>
                      </m:accPr>
                      <m:e>
                        <m:r>
                          <a:rPr lang="en-IN" sz="2200" b="0" i="1" smtClean="0">
                            <a:latin typeface="Cambria Math" panose="02040503050406030204" pitchFamily="18" charset="0"/>
                            <a:ea typeface="Cambria Math" panose="02040503050406030204" pitchFamily="18" charset="0"/>
                            <a:cs typeface="Times New Roman" panose="02020603050405020304" pitchFamily="18" charset="0"/>
                          </a:rPr>
                          <m:t>𝑟</m:t>
                        </m:r>
                        <m:r>
                          <a:rPr lang="en-IN" sz="2200" b="0" i="1" smtClean="0">
                            <a:latin typeface="Cambria Math" panose="02040503050406030204" pitchFamily="18" charset="0"/>
                            <a:ea typeface="Cambria Math" panose="02040503050406030204" pitchFamily="18" charset="0"/>
                            <a:cs typeface="Times New Roman" panose="02020603050405020304" pitchFamily="18" charset="0"/>
                          </a:rPr>
                          <m:t> </m:t>
                        </m:r>
                      </m:e>
                    </m:acc>
                    <m:r>
                      <a:rPr lang="en-IN" sz="2200" i="1" smtClean="0">
                        <a:latin typeface="Cambria Math" panose="02040503050406030204" pitchFamily="18" charset="0"/>
                        <a:ea typeface="Cambria Math" panose="02040503050406030204" pitchFamily="18" charset="0"/>
                        <a:cs typeface="Times New Roman" panose="02020603050405020304" pitchFamily="18" charset="0"/>
                      </a:rPr>
                      <m:t>+</m:t>
                    </m:r>
                    <m:r>
                      <a:rPr lang="en-IN" sz="2200" b="0" i="1" smtClean="0">
                        <a:latin typeface="Cambria Math" panose="02040503050406030204" pitchFamily="18" charset="0"/>
                        <a:ea typeface="Cambria Math" panose="02040503050406030204" pitchFamily="18" charset="0"/>
                        <a:cs typeface="Times New Roman" panose="02020603050405020304" pitchFamily="18" charset="0"/>
                      </a:rPr>
                      <m:t> </m:t>
                    </m:r>
                    <m:acc>
                      <m:accPr>
                        <m:chr m:val="̈"/>
                        <m:ctrlPr>
                          <a:rPr lang="en-IN" sz="2200" b="0" i="1" smtClean="0">
                            <a:latin typeface="Cambria Math" panose="02040503050406030204" pitchFamily="18" charset="0"/>
                            <a:ea typeface="Cambria Math" panose="02040503050406030204" pitchFamily="18" charset="0"/>
                            <a:cs typeface="Times New Roman" panose="02020603050405020304" pitchFamily="18" charset="0"/>
                          </a:rPr>
                        </m:ctrlPr>
                      </m:accPr>
                      <m:e>
                        <m:r>
                          <a:rPr lang="en-IN" sz="2200" b="0" i="1" smtClean="0">
                            <a:latin typeface="Cambria Math" panose="02040503050406030204" pitchFamily="18" charset="0"/>
                            <a:ea typeface="Cambria Math" panose="02040503050406030204" pitchFamily="18" charset="0"/>
                            <a:cs typeface="Times New Roman" panose="02020603050405020304" pitchFamily="18" charset="0"/>
                          </a:rPr>
                          <m:t>𝑅</m:t>
                        </m:r>
                      </m:e>
                    </m:acc>
                  </m:oMath>
                </a14:m>
                <a:r>
                  <a:rPr lang="en-IN" sz="2200" dirty="0">
                    <a:latin typeface="Times New Roman" panose="02020603050405020304" pitchFamily="18" charset="0"/>
                    <a:cs typeface="Times New Roman" panose="02020603050405020304" pitchFamily="18" charset="0"/>
                  </a:rPr>
                  <a:t>		        …….(5)</a:t>
                </a:r>
              </a:p>
              <a:p>
                <a:r>
                  <a:rPr lang="en-IN" sz="2200" dirty="0">
                    <a:latin typeface="Times New Roman" panose="02020603050405020304" pitchFamily="18" charset="0"/>
                    <a:cs typeface="Times New Roman" panose="02020603050405020304" pitchFamily="18" charset="0"/>
                  </a:rPr>
                  <a:t>From equation (2) operator equation becomes,</a:t>
                </a:r>
              </a:p>
              <a:p>
                <a14:m>
                  <m:oMath xmlns:m="http://schemas.openxmlformats.org/officeDocument/2006/math">
                    <m:f>
                      <m:fPr>
                        <m:ctrlPr>
                          <a:rPr lang="en-IN" sz="2200" i="1" smtClean="0">
                            <a:solidFill>
                              <a:srgbClr val="FF0000"/>
                            </a:solidFill>
                            <a:latin typeface="Cambria Math" panose="02040503050406030204" pitchFamily="18" charset="0"/>
                          </a:rPr>
                        </m:ctrlPr>
                      </m:fPr>
                      <m:num>
                        <m:sSup>
                          <m:sSupPr>
                            <m:ctrlPr>
                              <a:rPr lang="en-IN" sz="2200" i="1">
                                <a:solidFill>
                                  <a:srgbClr val="FF0000"/>
                                </a:solidFill>
                                <a:latin typeface="Cambria Math" panose="02040503050406030204" pitchFamily="18" charset="0"/>
                              </a:rPr>
                            </m:ctrlPr>
                          </m:sSupPr>
                          <m:e>
                            <m:r>
                              <a:rPr lang="en-IN" sz="2200" i="1">
                                <a:solidFill>
                                  <a:srgbClr val="FF0000"/>
                                </a:solidFill>
                                <a:latin typeface="Cambria Math" panose="02040503050406030204" pitchFamily="18" charset="0"/>
                              </a:rPr>
                              <m:t>𝑑</m:t>
                            </m:r>
                          </m:e>
                          <m:sup>
                            <m:r>
                              <a:rPr lang="en-IN" sz="2200" i="1">
                                <a:solidFill>
                                  <a:srgbClr val="FF0000"/>
                                </a:solidFill>
                                <a:latin typeface="Cambria Math" panose="02040503050406030204" pitchFamily="18" charset="0"/>
                              </a:rPr>
                              <m:t>′</m:t>
                            </m:r>
                          </m:sup>
                        </m:sSup>
                        <m:r>
                          <a:rPr lang="en-IN" sz="2200" i="1">
                            <a:solidFill>
                              <a:srgbClr val="FF0000"/>
                            </a:solidFill>
                            <a:latin typeface="Cambria Math" panose="02040503050406030204" pitchFamily="18" charset="0"/>
                          </a:rPr>
                          <m:t>…</m:t>
                        </m:r>
                      </m:num>
                      <m:den>
                        <m:r>
                          <a:rPr lang="en-IN" sz="2200" i="1">
                            <a:solidFill>
                              <a:srgbClr val="FF0000"/>
                            </a:solidFill>
                            <a:latin typeface="Cambria Math" panose="02040503050406030204" pitchFamily="18" charset="0"/>
                          </a:rPr>
                          <m:t>𝑑𝑡</m:t>
                        </m:r>
                      </m:den>
                    </m:f>
                    <m:r>
                      <a:rPr lang="en-IN" sz="2200" i="1">
                        <a:solidFill>
                          <a:srgbClr val="FF0000"/>
                        </a:solidFill>
                        <a:latin typeface="Cambria Math" panose="02040503050406030204" pitchFamily="18" charset="0"/>
                      </a:rPr>
                      <m:t>= </m:t>
                    </m:r>
                    <m:f>
                      <m:fPr>
                        <m:ctrlPr>
                          <a:rPr lang="en-IN" sz="2200" i="1">
                            <a:solidFill>
                              <a:srgbClr val="FF0000"/>
                            </a:solidFill>
                            <a:latin typeface="Cambria Math" panose="02040503050406030204" pitchFamily="18" charset="0"/>
                          </a:rPr>
                        </m:ctrlPr>
                      </m:fPr>
                      <m:num>
                        <m:r>
                          <a:rPr lang="en-IN" sz="2200" i="1">
                            <a:solidFill>
                              <a:srgbClr val="FF0000"/>
                            </a:solidFill>
                            <a:latin typeface="Cambria Math" panose="02040503050406030204" pitchFamily="18" charset="0"/>
                          </a:rPr>
                          <m:t>𝑑</m:t>
                        </m:r>
                        <m:r>
                          <a:rPr lang="en-IN" sz="2200" i="1">
                            <a:solidFill>
                              <a:srgbClr val="FF0000"/>
                            </a:solidFill>
                            <a:latin typeface="Cambria Math" panose="02040503050406030204" pitchFamily="18" charset="0"/>
                          </a:rPr>
                          <m:t>…</m:t>
                        </m:r>
                      </m:num>
                      <m:den>
                        <m:r>
                          <a:rPr lang="en-IN" sz="2200" i="1">
                            <a:solidFill>
                              <a:srgbClr val="FF0000"/>
                            </a:solidFill>
                            <a:latin typeface="Cambria Math" panose="02040503050406030204" pitchFamily="18" charset="0"/>
                          </a:rPr>
                          <m:t>𝑑𝑡</m:t>
                        </m:r>
                      </m:den>
                    </m:f>
                    <m:r>
                      <a:rPr lang="en-IN" sz="2200" dirty="0">
                        <a:solidFill>
                          <a:srgbClr val="FF0000"/>
                        </a:solidFill>
                        <a:latin typeface="Cambria Math" panose="02040503050406030204" pitchFamily="18" charset="0"/>
                        <a:ea typeface="Cambria Math" panose="02040503050406030204" pitchFamily="18" charset="0"/>
                      </a:rPr>
                      <m:t>+</m:t>
                    </m:r>
                    <m:f>
                      <m:fPr>
                        <m:ctrlPr>
                          <a:rPr lang="en-IN" sz="2200" i="1" dirty="0">
                            <a:solidFill>
                              <a:srgbClr val="FF0000"/>
                            </a:solidFill>
                            <a:latin typeface="Cambria Math" panose="02040503050406030204" pitchFamily="18" charset="0"/>
                            <a:ea typeface="Cambria Math" panose="02040503050406030204" pitchFamily="18" charset="0"/>
                          </a:rPr>
                        </m:ctrlPr>
                      </m:fPr>
                      <m:num>
                        <m:r>
                          <a:rPr lang="en-IN" sz="2200" i="1" dirty="0">
                            <a:solidFill>
                              <a:srgbClr val="FF0000"/>
                            </a:solidFill>
                            <a:latin typeface="Cambria Math" panose="02040503050406030204" pitchFamily="18" charset="0"/>
                            <a:ea typeface="Cambria Math" panose="02040503050406030204" pitchFamily="18" charset="0"/>
                          </a:rPr>
                          <m:t>𝑑</m:t>
                        </m:r>
                        <m:r>
                          <a:rPr lang="en-IN" sz="2200" i="1" dirty="0">
                            <a:solidFill>
                              <a:srgbClr val="FF0000"/>
                            </a:solidFill>
                            <a:latin typeface="Cambria Math" panose="02040503050406030204" pitchFamily="18" charset="0"/>
                            <a:ea typeface="Cambria Math" panose="02040503050406030204" pitchFamily="18" charset="0"/>
                          </a:rPr>
                          <m:t>…</m:t>
                        </m:r>
                      </m:num>
                      <m:den>
                        <m:r>
                          <a:rPr lang="en-IN" sz="2200" i="1" dirty="0">
                            <a:solidFill>
                              <a:srgbClr val="FF0000"/>
                            </a:solidFill>
                            <a:latin typeface="Cambria Math" panose="02040503050406030204" pitchFamily="18" charset="0"/>
                            <a:ea typeface="Cambria Math" panose="02040503050406030204" pitchFamily="18" charset="0"/>
                          </a:rPr>
                          <m:t>𝑑𝑡</m:t>
                        </m:r>
                      </m:den>
                    </m:f>
                  </m:oMath>
                </a14:m>
                <a:r>
                  <a:rPr lang="en-IN" sz="2200" dirty="0">
                    <a:latin typeface="Times New Roman" panose="02020603050405020304" pitchFamily="18" charset="0"/>
                    <a:cs typeface="Times New Roman" panose="02020603050405020304" pitchFamily="18" charset="0"/>
                  </a:rPr>
                  <a:t>		…….(6)</a:t>
                </a:r>
              </a:p>
              <a:p>
                <a:r>
                  <a:rPr lang="en-IN" sz="2200" dirty="0">
                    <a:latin typeface="Times New Roman" panose="02020603050405020304" pitchFamily="18" charset="0"/>
                    <a:cs typeface="Times New Roman" panose="02020603050405020304" pitchFamily="18" charset="0"/>
                  </a:rPr>
                  <a:t>Also from equation (3) operator equation becomes,</a:t>
                </a:r>
              </a:p>
              <a:p>
                <a14:m>
                  <m:oMath xmlns:m="http://schemas.openxmlformats.org/officeDocument/2006/math">
                    <m:f>
                      <m:fPr>
                        <m:ctrlPr>
                          <a:rPr lang="en-IN" sz="2200" i="1" smtClean="0">
                            <a:solidFill>
                              <a:srgbClr val="FF0000"/>
                            </a:solidFill>
                            <a:latin typeface="Cambria Math" panose="02040503050406030204" pitchFamily="18" charset="0"/>
                          </a:rPr>
                        </m:ctrlPr>
                      </m:fPr>
                      <m:num>
                        <m:sSup>
                          <m:sSupPr>
                            <m:ctrlPr>
                              <a:rPr lang="en-IN" sz="2200" i="1">
                                <a:solidFill>
                                  <a:srgbClr val="FF0000"/>
                                </a:solidFill>
                                <a:latin typeface="Cambria Math" panose="02040503050406030204" pitchFamily="18" charset="0"/>
                              </a:rPr>
                            </m:ctrlPr>
                          </m:sSupPr>
                          <m:e>
                            <m:sSup>
                              <m:sSupPr>
                                <m:ctrlPr>
                                  <a:rPr lang="en-IN" sz="2200" i="1">
                                    <a:solidFill>
                                      <a:srgbClr val="FF0000"/>
                                    </a:solidFill>
                                    <a:latin typeface="Cambria Math" panose="02040503050406030204" pitchFamily="18" charset="0"/>
                                  </a:rPr>
                                </m:ctrlPr>
                              </m:sSupPr>
                              <m:e>
                                <m:r>
                                  <a:rPr lang="en-IN" sz="2200" i="1">
                                    <a:solidFill>
                                      <a:srgbClr val="FF0000"/>
                                    </a:solidFill>
                                    <a:latin typeface="Cambria Math" panose="02040503050406030204" pitchFamily="18" charset="0"/>
                                  </a:rPr>
                                  <m:t>𝑑</m:t>
                                </m:r>
                              </m:e>
                              <m:sup>
                                <m:r>
                                  <a:rPr lang="en-IN" sz="2200" i="1">
                                    <a:solidFill>
                                      <a:srgbClr val="FF0000"/>
                                    </a:solidFill>
                                    <a:latin typeface="Cambria Math" panose="02040503050406030204" pitchFamily="18" charset="0"/>
                                  </a:rPr>
                                  <m:t>2</m:t>
                                </m:r>
                              </m:sup>
                            </m:sSup>
                          </m:e>
                          <m:sup>
                            <m:r>
                              <a:rPr lang="en-IN" sz="2200" i="1">
                                <a:solidFill>
                                  <a:srgbClr val="FF0000"/>
                                </a:solidFill>
                                <a:latin typeface="Cambria Math" panose="02040503050406030204" pitchFamily="18" charset="0"/>
                              </a:rPr>
                              <m:t>′</m:t>
                            </m:r>
                          </m:sup>
                        </m:sSup>
                        <m:r>
                          <a:rPr lang="en-IN" sz="2200" i="1">
                            <a:solidFill>
                              <a:srgbClr val="FF0000"/>
                            </a:solidFill>
                            <a:latin typeface="Cambria Math" panose="02040503050406030204" pitchFamily="18" charset="0"/>
                          </a:rPr>
                          <m:t>…</m:t>
                        </m:r>
                      </m:num>
                      <m:den>
                        <m:r>
                          <a:rPr lang="en-IN" sz="2200" i="1">
                            <a:solidFill>
                              <a:srgbClr val="FF0000"/>
                            </a:solidFill>
                            <a:latin typeface="Cambria Math" panose="02040503050406030204" pitchFamily="18" charset="0"/>
                          </a:rPr>
                          <m:t>𝑑</m:t>
                        </m:r>
                        <m:sSup>
                          <m:sSupPr>
                            <m:ctrlPr>
                              <a:rPr lang="en-IN" sz="2200" i="1">
                                <a:solidFill>
                                  <a:srgbClr val="FF0000"/>
                                </a:solidFill>
                                <a:latin typeface="Cambria Math" panose="02040503050406030204" pitchFamily="18" charset="0"/>
                              </a:rPr>
                            </m:ctrlPr>
                          </m:sSupPr>
                          <m:e>
                            <m:r>
                              <a:rPr lang="en-IN" sz="2200" i="1">
                                <a:solidFill>
                                  <a:srgbClr val="FF0000"/>
                                </a:solidFill>
                                <a:latin typeface="Cambria Math" panose="02040503050406030204" pitchFamily="18" charset="0"/>
                              </a:rPr>
                              <m:t>𝑡</m:t>
                            </m:r>
                          </m:e>
                          <m:sup>
                            <m:r>
                              <a:rPr lang="en-IN" sz="2200" i="1">
                                <a:solidFill>
                                  <a:srgbClr val="FF0000"/>
                                </a:solidFill>
                                <a:latin typeface="Cambria Math" panose="02040503050406030204" pitchFamily="18" charset="0"/>
                              </a:rPr>
                              <m:t>2</m:t>
                            </m:r>
                          </m:sup>
                        </m:sSup>
                      </m:den>
                    </m:f>
                    <m:r>
                      <a:rPr lang="en-IN" sz="2200" i="1">
                        <a:solidFill>
                          <a:srgbClr val="FF0000"/>
                        </a:solidFill>
                        <a:latin typeface="Cambria Math" panose="02040503050406030204" pitchFamily="18" charset="0"/>
                      </a:rPr>
                      <m:t>= </m:t>
                    </m:r>
                    <m:f>
                      <m:fPr>
                        <m:ctrlPr>
                          <a:rPr lang="en-IN" sz="2200" i="1">
                            <a:solidFill>
                              <a:srgbClr val="FF0000"/>
                            </a:solidFill>
                            <a:latin typeface="Cambria Math" panose="02040503050406030204" pitchFamily="18" charset="0"/>
                          </a:rPr>
                        </m:ctrlPr>
                      </m:fPr>
                      <m:num>
                        <m:sSup>
                          <m:sSupPr>
                            <m:ctrlPr>
                              <a:rPr lang="en-IN" sz="2200" i="1">
                                <a:solidFill>
                                  <a:srgbClr val="FF0000"/>
                                </a:solidFill>
                                <a:latin typeface="Cambria Math" panose="02040503050406030204" pitchFamily="18" charset="0"/>
                              </a:rPr>
                            </m:ctrlPr>
                          </m:sSupPr>
                          <m:e>
                            <m:r>
                              <a:rPr lang="en-IN" sz="2200" i="1">
                                <a:solidFill>
                                  <a:srgbClr val="FF0000"/>
                                </a:solidFill>
                                <a:latin typeface="Cambria Math" panose="02040503050406030204" pitchFamily="18" charset="0"/>
                              </a:rPr>
                              <m:t>𝑑</m:t>
                            </m:r>
                          </m:e>
                          <m:sup>
                            <m:r>
                              <a:rPr lang="en-IN" sz="2200" i="1">
                                <a:solidFill>
                                  <a:srgbClr val="FF0000"/>
                                </a:solidFill>
                                <a:latin typeface="Cambria Math" panose="02040503050406030204" pitchFamily="18" charset="0"/>
                              </a:rPr>
                              <m:t>2</m:t>
                            </m:r>
                          </m:sup>
                        </m:sSup>
                        <m:r>
                          <a:rPr lang="en-IN" sz="2200" i="1">
                            <a:solidFill>
                              <a:srgbClr val="FF0000"/>
                            </a:solidFill>
                            <a:latin typeface="Cambria Math" panose="02040503050406030204" pitchFamily="18" charset="0"/>
                          </a:rPr>
                          <m:t>…</m:t>
                        </m:r>
                      </m:num>
                      <m:den>
                        <m:r>
                          <a:rPr lang="en-IN" sz="2200" i="1">
                            <a:solidFill>
                              <a:srgbClr val="FF0000"/>
                            </a:solidFill>
                            <a:latin typeface="Cambria Math" panose="02040503050406030204" pitchFamily="18" charset="0"/>
                          </a:rPr>
                          <m:t>𝑑</m:t>
                        </m:r>
                        <m:sSup>
                          <m:sSupPr>
                            <m:ctrlPr>
                              <a:rPr lang="en-IN" sz="2200" i="1">
                                <a:solidFill>
                                  <a:srgbClr val="FF0000"/>
                                </a:solidFill>
                                <a:latin typeface="Cambria Math" panose="02040503050406030204" pitchFamily="18" charset="0"/>
                              </a:rPr>
                            </m:ctrlPr>
                          </m:sSupPr>
                          <m:e>
                            <m:r>
                              <a:rPr lang="en-IN" sz="2200" i="1">
                                <a:solidFill>
                                  <a:srgbClr val="FF0000"/>
                                </a:solidFill>
                                <a:latin typeface="Cambria Math" panose="02040503050406030204" pitchFamily="18" charset="0"/>
                              </a:rPr>
                              <m:t>𝑡</m:t>
                            </m:r>
                          </m:e>
                          <m:sup>
                            <m:r>
                              <a:rPr lang="en-IN" sz="2200" i="1">
                                <a:solidFill>
                                  <a:srgbClr val="FF0000"/>
                                </a:solidFill>
                                <a:latin typeface="Cambria Math" panose="02040503050406030204" pitchFamily="18" charset="0"/>
                              </a:rPr>
                              <m:t>2</m:t>
                            </m:r>
                          </m:sup>
                        </m:sSup>
                      </m:den>
                    </m:f>
                    <m:r>
                      <a:rPr lang="en-IN" sz="2200" i="1">
                        <a:solidFill>
                          <a:srgbClr val="FF0000"/>
                        </a:solidFill>
                        <a:latin typeface="Cambria Math" panose="02040503050406030204" pitchFamily="18" charset="0"/>
                        <a:ea typeface="Cambria Math" panose="02040503050406030204" pitchFamily="18" charset="0"/>
                      </a:rPr>
                      <m:t>+</m:t>
                    </m:r>
                    <m:f>
                      <m:fPr>
                        <m:ctrlPr>
                          <a:rPr lang="en-IN" sz="2200" i="1">
                            <a:solidFill>
                              <a:srgbClr val="FF0000"/>
                            </a:solidFill>
                            <a:latin typeface="Cambria Math" panose="02040503050406030204" pitchFamily="18" charset="0"/>
                            <a:ea typeface="Cambria Math" panose="02040503050406030204" pitchFamily="18" charset="0"/>
                          </a:rPr>
                        </m:ctrlPr>
                      </m:fPr>
                      <m:num>
                        <m:sSup>
                          <m:sSupPr>
                            <m:ctrlPr>
                              <a:rPr lang="en-IN" sz="2200" i="1">
                                <a:solidFill>
                                  <a:srgbClr val="FF0000"/>
                                </a:solidFill>
                                <a:latin typeface="Cambria Math" panose="02040503050406030204" pitchFamily="18" charset="0"/>
                                <a:ea typeface="Cambria Math" panose="02040503050406030204" pitchFamily="18" charset="0"/>
                              </a:rPr>
                            </m:ctrlPr>
                          </m:sSupPr>
                          <m:e>
                            <m:r>
                              <a:rPr lang="en-IN" sz="2200" i="1">
                                <a:solidFill>
                                  <a:srgbClr val="FF0000"/>
                                </a:solidFill>
                                <a:latin typeface="Cambria Math" panose="02040503050406030204" pitchFamily="18" charset="0"/>
                                <a:ea typeface="Cambria Math" panose="02040503050406030204" pitchFamily="18" charset="0"/>
                              </a:rPr>
                              <m:t>𝑑</m:t>
                            </m:r>
                          </m:e>
                          <m:sup>
                            <m:r>
                              <a:rPr lang="en-IN" sz="2200" i="1">
                                <a:solidFill>
                                  <a:srgbClr val="FF0000"/>
                                </a:solidFill>
                                <a:latin typeface="Cambria Math" panose="02040503050406030204" pitchFamily="18" charset="0"/>
                                <a:ea typeface="Cambria Math" panose="02040503050406030204" pitchFamily="18" charset="0"/>
                              </a:rPr>
                              <m:t>2</m:t>
                            </m:r>
                          </m:sup>
                        </m:sSup>
                        <m:r>
                          <a:rPr lang="en-IN" sz="2200" i="1">
                            <a:solidFill>
                              <a:srgbClr val="FF0000"/>
                            </a:solidFill>
                            <a:latin typeface="Cambria Math" panose="02040503050406030204" pitchFamily="18" charset="0"/>
                            <a:ea typeface="Cambria Math" panose="02040503050406030204" pitchFamily="18" charset="0"/>
                          </a:rPr>
                          <m:t>…</m:t>
                        </m:r>
                      </m:num>
                      <m:den>
                        <m:r>
                          <a:rPr lang="en-IN" sz="2200" i="1">
                            <a:solidFill>
                              <a:srgbClr val="FF0000"/>
                            </a:solidFill>
                            <a:latin typeface="Cambria Math" panose="02040503050406030204" pitchFamily="18" charset="0"/>
                            <a:ea typeface="Cambria Math" panose="02040503050406030204" pitchFamily="18" charset="0"/>
                          </a:rPr>
                          <m:t>𝑑</m:t>
                        </m:r>
                        <m:sSup>
                          <m:sSupPr>
                            <m:ctrlPr>
                              <a:rPr lang="en-IN" sz="2200" i="1">
                                <a:solidFill>
                                  <a:srgbClr val="FF0000"/>
                                </a:solidFill>
                                <a:latin typeface="Cambria Math" panose="02040503050406030204" pitchFamily="18" charset="0"/>
                                <a:ea typeface="Cambria Math" panose="02040503050406030204" pitchFamily="18" charset="0"/>
                              </a:rPr>
                            </m:ctrlPr>
                          </m:sSupPr>
                          <m:e>
                            <m:r>
                              <a:rPr lang="en-IN" sz="2200" i="1">
                                <a:solidFill>
                                  <a:srgbClr val="FF0000"/>
                                </a:solidFill>
                                <a:latin typeface="Cambria Math" panose="02040503050406030204" pitchFamily="18" charset="0"/>
                                <a:ea typeface="Cambria Math" panose="02040503050406030204" pitchFamily="18" charset="0"/>
                              </a:rPr>
                              <m:t>𝑡</m:t>
                            </m:r>
                          </m:e>
                          <m:sup>
                            <m:r>
                              <a:rPr lang="en-IN" sz="2200" i="1">
                                <a:solidFill>
                                  <a:srgbClr val="FF0000"/>
                                </a:solidFill>
                                <a:latin typeface="Cambria Math" panose="02040503050406030204" pitchFamily="18" charset="0"/>
                                <a:ea typeface="Cambria Math" panose="02040503050406030204" pitchFamily="18" charset="0"/>
                              </a:rPr>
                              <m:t>2</m:t>
                            </m:r>
                          </m:sup>
                        </m:sSup>
                      </m:den>
                    </m:f>
                  </m:oMath>
                </a14:m>
                <a:r>
                  <a:rPr lang="en-IN" sz="2200" dirty="0">
                    <a:latin typeface="Times New Roman" panose="02020603050405020304" pitchFamily="18" charset="0"/>
                    <a:ea typeface="Cambria Math" panose="02040503050406030204" pitchFamily="18" charset="0"/>
                    <a:cs typeface="Times New Roman" panose="02020603050405020304" pitchFamily="18" charset="0"/>
                  </a:rPr>
                  <a:t>		…….(7)</a:t>
                </a:r>
              </a:p>
              <a:p>
                <a:r>
                  <a:rPr lang="en-IN" sz="2200" dirty="0">
                    <a:latin typeface="Times New Roman" panose="02020603050405020304" pitchFamily="18" charset="0"/>
                    <a:cs typeface="Times New Roman" panose="02020603050405020304" pitchFamily="18" charset="0"/>
                  </a:rPr>
                  <a:t> multiply equation (7) by mass m of body at point P,</a:t>
                </a:r>
              </a:p>
              <a:p>
                <a:pPr/>
                <a14:m>
                  <m:oMathPara xmlns:m="http://schemas.openxmlformats.org/officeDocument/2006/math">
                    <m:oMathParaPr>
                      <m:jc m:val="left"/>
                    </m:oMathParaPr>
                    <m:oMath xmlns:m="http://schemas.openxmlformats.org/officeDocument/2006/math">
                      <m:acc>
                        <m:accPr>
                          <m:chr m:val="̈"/>
                          <m:ctrlPr>
                            <a:rPr lang="en-IN" sz="2200" i="1">
                              <a:latin typeface="Cambria Math" panose="02040503050406030204" pitchFamily="18" charset="0"/>
                              <a:cs typeface="Times New Roman" panose="02020603050405020304" pitchFamily="18" charset="0"/>
                            </a:rPr>
                          </m:ctrlPr>
                        </m:accPr>
                        <m:e>
                          <m:sSup>
                            <m:sSupPr>
                              <m:ctrlPr>
                                <a:rPr lang="en-IN" sz="2200" i="1">
                                  <a:latin typeface="Cambria Math" panose="02040503050406030204" pitchFamily="18" charset="0"/>
                                  <a:cs typeface="Times New Roman" panose="02020603050405020304" pitchFamily="18" charset="0"/>
                                </a:rPr>
                              </m:ctrlPr>
                            </m:sSupPr>
                            <m:e>
                              <m:r>
                                <a:rPr lang="en-IN" sz="2200" b="0" i="1" smtClean="0">
                                  <a:latin typeface="Cambria Math" panose="02040503050406030204" pitchFamily="18" charset="0"/>
                                  <a:cs typeface="Times New Roman" panose="02020603050405020304" pitchFamily="18" charset="0"/>
                                </a:rPr>
                                <m:t>𝑚</m:t>
                              </m:r>
                              <m:r>
                                <a:rPr lang="en-IN" sz="2200" i="1">
                                  <a:latin typeface="Cambria Math" panose="02040503050406030204" pitchFamily="18" charset="0"/>
                                  <a:cs typeface="Times New Roman" panose="02020603050405020304" pitchFamily="18" charset="0"/>
                                </a:rPr>
                                <m:t>𝑟</m:t>
                              </m:r>
                            </m:e>
                            <m:sup>
                              <m:r>
                                <a:rPr lang="en-IN" sz="2200" i="1">
                                  <a:latin typeface="Cambria Math" panose="02040503050406030204" pitchFamily="18" charset="0"/>
                                  <a:cs typeface="Times New Roman" panose="02020603050405020304" pitchFamily="18" charset="0"/>
                                </a:rPr>
                                <m:t>′</m:t>
                              </m:r>
                            </m:sup>
                          </m:sSup>
                        </m:e>
                      </m:acc>
                      <m:r>
                        <a:rPr lang="en-IN" sz="2200" i="1">
                          <a:latin typeface="Cambria Math" panose="02040503050406030204" pitchFamily="18" charset="0"/>
                          <a:ea typeface="Cambria Math" panose="02040503050406030204" pitchFamily="18" charset="0"/>
                          <a:cs typeface="Times New Roman" panose="02020603050405020304" pitchFamily="18" charset="0"/>
                        </a:rPr>
                        <m:t>=</m:t>
                      </m:r>
                      <m:r>
                        <a:rPr lang="en-IN" sz="2200" b="0" i="1" smtClean="0">
                          <a:latin typeface="Cambria Math" panose="02040503050406030204" pitchFamily="18" charset="0"/>
                          <a:ea typeface="Cambria Math" panose="02040503050406030204" pitchFamily="18" charset="0"/>
                          <a:cs typeface="Times New Roman" panose="02020603050405020304" pitchFamily="18" charset="0"/>
                        </a:rPr>
                        <m:t>𝑚</m:t>
                      </m:r>
                      <m:acc>
                        <m:accPr>
                          <m:chr m:val="̈"/>
                          <m:ctrlPr>
                            <a:rPr lang="en-IN" sz="2200" i="1">
                              <a:latin typeface="Cambria Math" panose="02040503050406030204" pitchFamily="18" charset="0"/>
                              <a:ea typeface="Cambria Math" panose="02040503050406030204" pitchFamily="18" charset="0"/>
                              <a:cs typeface="Times New Roman" panose="02020603050405020304" pitchFamily="18" charset="0"/>
                            </a:rPr>
                          </m:ctrlPr>
                        </m:accPr>
                        <m:e>
                          <m:r>
                            <a:rPr lang="en-IN" sz="2200" i="1">
                              <a:latin typeface="Cambria Math" panose="02040503050406030204" pitchFamily="18" charset="0"/>
                              <a:ea typeface="Cambria Math" panose="02040503050406030204" pitchFamily="18" charset="0"/>
                              <a:cs typeface="Times New Roman" panose="02020603050405020304" pitchFamily="18" charset="0"/>
                            </a:rPr>
                            <m:t>𝑟</m:t>
                          </m:r>
                          <m:r>
                            <a:rPr lang="en-IN" sz="2200" i="1">
                              <a:latin typeface="Cambria Math" panose="02040503050406030204" pitchFamily="18" charset="0"/>
                              <a:ea typeface="Cambria Math" panose="02040503050406030204" pitchFamily="18" charset="0"/>
                              <a:cs typeface="Times New Roman" panose="02020603050405020304" pitchFamily="18" charset="0"/>
                            </a:rPr>
                            <m:t> </m:t>
                          </m:r>
                        </m:e>
                      </m:acc>
                      <m:r>
                        <a:rPr lang="en-IN" sz="2200" i="1">
                          <a:latin typeface="Cambria Math" panose="02040503050406030204" pitchFamily="18" charset="0"/>
                          <a:ea typeface="Cambria Math" panose="02040503050406030204" pitchFamily="18" charset="0"/>
                          <a:cs typeface="Times New Roman" panose="02020603050405020304" pitchFamily="18" charset="0"/>
                        </a:rPr>
                        <m:t>+</m:t>
                      </m:r>
                      <m:r>
                        <a:rPr lang="en-IN" sz="2200" b="0" i="1" smtClean="0">
                          <a:latin typeface="Cambria Math" panose="02040503050406030204" pitchFamily="18" charset="0"/>
                          <a:ea typeface="Cambria Math" panose="02040503050406030204" pitchFamily="18" charset="0"/>
                          <a:cs typeface="Times New Roman" panose="02020603050405020304" pitchFamily="18" charset="0"/>
                        </a:rPr>
                        <m:t>𝑚</m:t>
                      </m:r>
                      <m:acc>
                        <m:accPr>
                          <m:chr m:val="̈"/>
                          <m:ctrlPr>
                            <a:rPr lang="en-IN" sz="2200" i="1">
                              <a:latin typeface="Cambria Math" panose="02040503050406030204" pitchFamily="18" charset="0"/>
                              <a:ea typeface="Cambria Math" panose="02040503050406030204" pitchFamily="18" charset="0"/>
                              <a:cs typeface="Times New Roman" panose="02020603050405020304" pitchFamily="18" charset="0"/>
                            </a:rPr>
                          </m:ctrlPr>
                        </m:accPr>
                        <m:e>
                          <m:r>
                            <a:rPr lang="en-IN" sz="2200" b="0" i="1" smtClean="0">
                              <a:latin typeface="Cambria Math" panose="02040503050406030204" pitchFamily="18" charset="0"/>
                              <a:ea typeface="Cambria Math" panose="02040503050406030204" pitchFamily="18" charset="0"/>
                              <a:cs typeface="Times New Roman" panose="02020603050405020304" pitchFamily="18" charset="0"/>
                            </a:rPr>
                            <m:t>𝑅</m:t>
                          </m:r>
                        </m:e>
                      </m:acc>
                    </m:oMath>
                  </m:oMathPara>
                </a14:m>
                <a:endParaRPr lang="en-IN" sz="2200" dirty="0">
                  <a:latin typeface="Times New Roman" panose="02020603050405020304" pitchFamily="18" charset="0"/>
                  <a:cs typeface="Times New Roman" panose="02020603050405020304" pitchFamily="18" charset="0"/>
                </a:endParaRPr>
              </a:p>
              <a:p>
                <a:endParaRPr lang="en-IN" sz="2200" dirty="0">
                  <a:latin typeface="Times New Roman" panose="02020603050405020304" pitchFamily="18" charset="0"/>
                  <a:cs typeface="Times New Roman" panose="02020603050405020304" pitchFamily="18" charset="0"/>
                </a:endParaRPr>
              </a:p>
              <a:p>
                <a:r>
                  <a:rPr lang="en-IN" sz="2200" dirty="0">
                    <a:latin typeface="Times New Roman" panose="02020603050405020304" pitchFamily="18" charset="0"/>
                    <a:cs typeface="Times New Roman" panose="02020603050405020304" pitchFamily="18" charset="0"/>
                  </a:rPr>
                  <a:t>From above equation we have following conclusions,</a:t>
                </a:r>
              </a:p>
              <a:p>
                <a:pPr marL="342900" indent="-342900">
                  <a:buAutoNum type="arabicPeriod"/>
                </a:pPr>
                <a:r>
                  <a:rPr lang="en-IN" sz="2200" dirty="0">
                    <a:solidFill>
                      <a:schemeClr val="tx1"/>
                    </a:solidFill>
                    <a:latin typeface="Times New Roman" panose="02020603050405020304" pitchFamily="18" charset="0"/>
                    <a:cs typeface="Times New Roman" panose="02020603050405020304" pitchFamily="18" charset="0"/>
                  </a:rPr>
                  <a:t>Force acting on the mass in fixed frame S’ </a:t>
                </a:r>
                <a:r>
                  <a:rPr lang="en-IN" sz="2200" dirty="0">
                    <a:solidFill>
                      <a:srgbClr val="F21694"/>
                    </a:solidFill>
                    <a:latin typeface="Times New Roman" panose="02020603050405020304" pitchFamily="18" charset="0"/>
                    <a:cs typeface="Times New Roman" panose="02020603050405020304" pitchFamily="18" charset="0"/>
                  </a:rPr>
                  <a:t>is higher than </a:t>
                </a:r>
                <a:r>
                  <a:rPr lang="en-IN" sz="2200" dirty="0">
                    <a:solidFill>
                      <a:schemeClr val="tx1"/>
                    </a:solidFill>
                    <a:latin typeface="Times New Roman" panose="02020603050405020304" pitchFamily="18" charset="0"/>
                    <a:cs typeface="Times New Roman" panose="02020603050405020304" pitchFamily="18" charset="0"/>
                  </a:rPr>
                  <a:t>that acting on the same mass relative to moving frame S </a:t>
                </a:r>
                <a:r>
                  <a:rPr lang="en-IN" sz="2200" dirty="0">
                    <a:solidFill>
                      <a:srgbClr val="F21694"/>
                    </a:solidFill>
                    <a:latin typeface="Times New Roman" panose="02020603050405020304" pitchFamily="18" charset="0"/>
                    <a:cs typeface="Times New Roman" panose="02020603050405020304" pitchFamily="18" charset="0"/>
                  </a:rPr>
                  <a:t>by factor </a:t>
                </a:r>
                <a14:m>
                  <m:oMath xmlns:m="http://schemas.openxmlformats.org/officeDocument/2006/math">
                    <m:r>
                      <a:rPr lang="en-IN" sz="2200" i="1">
                        <a:solidFill>
                          <a:srgbClr val="F21694"/>
                        </a:solidFill>
                        <a:latin typeface="Cambria Math" panose="02040503050406030204" pitchFamily="18" charset="0"/>
                        <a:ea typeface="Cambria Math" panose="02040503050406030204" pitchFamily="18" charset="0"/>
                        <a:cs typeface="Times New Roman" panose="02020603050405020304" pitchFamily="18" charset="0"/>
                      </a:rPr>
                      <m:t>𝑚</m:t>
                    </m:r>
                    <m:acc>
                      <m:accPr>
                        <m:chr m:val="̈"/>
                        <m:ctrlPr>
                          <a:rPr lang="en-IN" sz="2200" i="1">
                            <a:solidFill>
                              <a:srgbClr val="F21694"/>
                            </a:solidFill>
                            <a:latin typeface="Cambria Math" panose="02040503050406030204" pitchFamily="18" charset="0"/>
                            <a:ea typeface="Cambria Math" panose="02040503050406030204" pitchFamily="18" charset="0"/>
                            <a:cs typeface="Times New Roman" panose="02020603050405020304" pitchFamily="18" charset="0"/>
                          </a:rPr>
                        </m:ctrlPr>
                      </m:accPr>
                      <m:e>
                        <m:r>
                          <a:rPr lang="en-IN" sz="2200" i="1">
                            <a:solidFill>
                              <a:srgbClr val="F21694"/>
                            </a:solidFill>
                            <a:latin typeface="Cambria Math" panose="02040503050406030204" pitchFamily="18" charset="0"/>
                            <a:ea typeface="Cambria Math" panose="02040503050406030204" pitchFamily="18" charset="0"/>
                            <a:cs typeface="Times New Roman" panose="02020603050405020304" pitchFamily="18" charset="0"/>
                          </a:rPr>
                          <m:t>𝑅</m:t>
                        </m:r>
                      </m:e>
                    </m:acc>
                  </m:oMath>
                </a14:m>
                <a:r>
                  <a:rPr lang="en-IN" sz="2200" dirty="0">
                    <a:solidFill>
                      <a:srgbClr val="F21694"/>
                    </a:solidFill>
                    <a:latin typeface="Times New Roman" panose="02020603050405020304" pitchFamily="18" charset="0"/>
                    <a:cs typeface="Times New Roman" panose="02020603050405020304" pitchFamily="18" charset="0"/>
                  </a:rPr>
                  <a:t/>
                </a:r>
                <a:endParaRPr lang="en-IN" sz="2200" dirty="0">
                  <a:solidFill>
                    <a:schemeClr val="tx1"/>
                  </a:solidFill>
                  <a:latin typeface="Times New Roman" panose="02020603050405020304" pitchFamily="18" charset="0"/>
                  <a:cs typeface="Times New Roman" panose="02020603050405020304" pitchFamily="18" charset="0"/>
                </a:endParaRPr>
              </a:p>
              <a:p>
                <a:pPr marL="342900" indent="-342900">
                  <a:buAutoNum type="arabicPeriod"/>
                </a:pPr>
                <a:r>
                  <a:rPr lang="en-IN" sz="2200" dirty="0">
                    <a:solidFill>
                      <a:schemeClr val="tx1"/>
                    </a:solidFill>
                    <a:latin typeface="Times New Roman" panose="02020603050405020304" pitchFamily="18" charset="0"/>
                    <a:cs typeface="Times New Roman" panose="02020603050405020304" pitchFamily="18" charset="0"/>
                  </a:rPr>
                  <a:t>When system </a:t>
                </a:r>
                <a:r>
                  <a:rPr lang="en-IN" sz="2200" dirty="0">
                    <a:solidFill>
                      <a:srgbClr val="F21694"/>
                    </a:solidFill>
                    <a:latin typeface="Times New Roman" panose="02020603050405020304" pitchFamily="18" charset="0"/>
                    <a:cs typeface="Times New Roman" panose="02020603050405020304" pitchFamily="18" charset="0"/>
                  </a:rPr>
                  <a:t>S and S’ are moving with uniform relative velocity </a:t>
                </a:r>
                <a:r>
                  <a:rPr lang="en-IN" sz="2200" dirty="0">
                    <a:solidFill>
                      <a:schemeClr val="tx1"/>
                    </a:solidFill>
                    <a:latin typeface="Times New Roman" panose="02020603050405020304" pitchFamily="18" charset="0"/>
                    <a:cs typeface="Times New Roman" panose="02020603050405020304" pitchFamily="18" charset="0"/>
                  </a:rPr>
                  <a:t>then </a:t>
                </a:r>
                <a:r>
                  <a:rPr lang="en-IN" sz="2200" dirty="0">
                    <a:solidFill>
                      <a:srgbClr val="F21694"/>
                    </a:solidFill>
                    <a:latin typeface="Times New Roman" panose="02020603050405020304" pitchFamily="18" charset="0"/>
                    <a:cs typeface="Times New Roman" panose="02020603050405020304" pitchFamily="18" charset="0"/>
                  </a:rPr>
                  <a:t>V = </a:t>
                </a:r>
                <a14:m>
                  <m:oMath xmlns:m="http://schemas.openxmlformats.org/officeDocument/2006/math">
                    <m:acc>
                      <m:accPr>
                        <m:chr m:val="̇"/>
                        <m:ctrlPr>
                          <a:rPr lang="en-IN" sz="2200" i="1" smtClean="0">
                            <a:solidFill>
                              <a:srgbClr val="F21694"/>
                            </a:solidFill>
                            <a:latin typeface="Cambria Math" panose="02040503050406030204" pitchFamily="18" charset="0"/>
                          </a:rPr>
                        </m:ctrlPr>
                      </m:accPr>
                      <m:e>
                        <m:r>
                          <a:rPr lang="en-IN" sz="2200" b="0" i="1" smtClean="0">
                            <a:solidFill>
                              <a:srgbClr val="F21694"/>
                            </a:solidFill>
                            <a:latin typeface="Cambria Math" panose="02040503050406030204" pitchFamily="18" charset="0"/>
                          </a:rPr>
                          <m:t>𝑅</m:t>
                        </m:r>
                        <m:r>
                          <a:rPr lang="en-IN" sz="2200" b="0" i="1" smtClean="0">
                            <a:solidFill>
                              <a:srgbClr val="F21694"/>
                            </a:solidFill>
                            <a:latin typeface="Cambria Math" panose="02040503050406030204" pitchFamily="18" charset="0"/>
                          </a:rPr>
                          <m:t> </m:t>
                        </m:r>
                      </m:e>
                    </m:acc>
                    <m:r>
                      <a:rPr lang="en-IN" sz="2200" b="0" i="1" smtClean="0">
                        <a:solidFill>
                          <a:srgbClr val="F21694"/>
                        </a:solidFill>
                        <a:latin typeface="Cambria Math" panose="02040503050406030204" pitchFamily="18" charset="0"/>
                      </a:rPr>
                      <m:t>=</m:t>
                    </m:r>
                    <m:r>
                      <m:rPr>
                        <m:sty m:val="p"/>
                      </m:rPr>
                      <a:rPr lang="en-IN" sz="2200" b="0" i="0" smtClean="0">
                        <a:solidFill>
                          <a:srgbClr val="F21694"/>
                        </a:solidFill>
                        <a:latin typeface="Cambria Math" panose="02040503050406030204" pitchFamily="18" charset="0"/>
                      </a:rPr>
                      <m:t>constant</m:t>
                    </m:r>
                    <m:r>
                      <a:rPr lang="en-IN" sz="2200" b="0" i="0" smtClean="0">
                        <a:solidFill>
                          <a:srgbClr val="F21694"/>
                        </a:solidFill>
                        <a:latin typeface="Cambria Math" panose="02040503050406030204" pitchFamily="18" charset="0"/>
                      </a:rPr>
                      <m:t> </m:t>
                    </m:r>
                  </m:oMath>
                </a14:m>
                <a:r>
                  <a:rPr lang="en-IN" sz="2200" dirty="0">
                    <a:solidFill>
                      <a:schemeClr val="tx1"/>
                    </a:solidFill>
                    <a:latin typeface="Times New Roman" panose="02020603050405020304" pitchFamily="18" charset="0"/>
                    <a:cs typeface="Times New Roman" panose="02020603050405020304" pitchFamily="18" charset="0"/>
                  </a:rPr>
                  <a:t>,then second term on RHS becomes zero. In this case S and S’ are called inertial frames of reference.</a:t>
                </a:r>
              </a:p>
              <a:p>
                <a:pPr marL="342900" indent="-342900">
                  <a:buAutoNum type="arabicPeriod"/>
                </a:pPr>
                <a:r>
                  <a:rPr lang="en-IN" sz="2200" dirty="0">
                    <a:solidFill>
                      <a:schemeClr val="tx1"/>
                    </a:solidFill>
                    <a:latin typeface="Times New Roman" panose="02020603050405020304" pitchFamily="18" charset="0"/>
                    <a:cs typeface="Times New Roman" panose="02020603050405020304" pitchFamily="18" charset="0"/>
                  </a:rPr>
                  <a:t>The second term on RHS gives rise to pseudo force i.e. </a:t>
                </a:r>
                <a:r>
                  <a:rPr lang="en-IN" sz="2200" dirty="0">
                    <a:solidFill>
                      <a:srgbClr val="FF0000"/>
                    </a:solidFill>
                    <a:latin typeface="Times New Roman" panose="02020603050405020304" pitchFamily="18" charset="0"/>
                    <a:cs typeface="Times New Roman" panose="02020603050405020304" pitchFamily="18" charset="0"/>
                  </a:rPr>
                  <a:t>pseudo force = </a:t>
                </a:r>
                <a14:m>
                  <m:oMath xmlns:m="http://schemas.openxmlformats.org/officeDocument/2006/math">
                    <m:r>
                      <a:rPr lang="en-IN" sz="2200" i="1">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𝑚</m:t>
                    </m:r>
                    <m:acc>
                      <m:accPr>
                        <m:chr m:val="̈"/>
                        <m:ctrlPr>
                          <a:rPr lang="en-IN" sz="2200" i="1">
                            <a:solidFill>
                              <a:srgbClr val="FF0000"/>
                            </a:solidFill>
                            <a:latin typeface="Cambria Math" panose="02040503050406030204" pitchFamily="18" charset="0"/>
                            <a:ea typeface="Cambria Math" panose="02040503050406030204" pitchFamily="18" charset="0"/>
                            <a:cs typeface="Times New Roman" panose="02020603050405020304" pitchFamily="18" charset="0"/>
                          </a:rPr>
                        </m:ctrlPr>
                      </m:accPr>
                      <m:e>
                        <m:r>
                          <a:rPr lang="en-IN" sz="2200" i="1">
                            <a:solidFill>
                              <a:srgbClr val="FF0000"/>
                            </a:solidFill>
                            <a:latin typeface="Cambria Math" panose="02040503050406030204" pitchFamily="18" charset="0"/>
                            <a:ea typeface="Cambria Math" panose="02040503050406030204" pitchFamily="18" charset="0"/>
                            <a:cs typeface="Times New Roman" panose="02020603050405020304" pitchFamily="18" charset="0"/>
                          </a:rPr>
                          <m:t>𝑅</m:t>
                        </m:r>
                      </m:e>
                    </m:acc>
                  </m:oMath>
                </a14:m>
                <a:endParaRPr lang="en-IN" sz="2200" dirty="0">
                  <a:solidFill>
                    <a:schemeClr val="tx1"/>
                  </a:solidFill>
                  <a:latin typeface="Times New Roman" panose="02020603050405020304" pitchFamily="18" charset="0"/>
                  <a:cs typeface="Times New Roman" panose="02020603050405020304" pitchFamily="18" charset="0"/>
                </a:endParaRPr>
              </a:p>
            </p:txBody>
          </p:sp>
        </mc:Choice>
        <mc:Fallback>
          <p:sp>
            <p:nvSpPr>
              <p:cNvPr id="2" name="Rectangle 1">
                <a:extLst>
                  <a:ext uri="{FF2B5EF4-FFF2-40B4-BE49-F238E27FC236}">
                    <a16:creationId xmlns:a16="http://schemas.microsoft.com/office/drawing/2014/main" xmlns="" xmlns:a14="http://schemas.microsoft.com/office/drawing/2010/main" id="{56DE876E-2191-476E-B89D-899793B9787C}"/>
                  </a:ext>
                </a:extLst>
              </p:cNvPr>
              <p:cNvSpPr>
                <a:spLocks noRot="1" noChangeAspect="1" noMove="1" noResize="1" noEditPoints="1" noAdjustHandles="1" noChangeArrowheads="1" noChangeShapeType="1" noTextEdit="1"/>
              </p:cNvSpPr>
              <p:nvPr/>
            </p:nvSpPr>
            <p:spPr>
              <a:xfrm>
                <a:off x="272955" y="410662"/>
                <a:ext cx="8109045" cy="6003823"/>
              </a:xfrm>
              <a:prstGeom prst="rect">
                <a:avLst/>
              </a:prstGeom>
              <a:blipFill>
                <a:blip r:embed="rId2"/>
                <a:stretch>
                  <a:fillRect l="-977" t="-305" r="-1579" b="-1218"/>
                </a:stretch>
              </a:blipFill>
            </p:spPr>
            <p:txBody>
              <a:bodyPr/>
              <a:lstStyle/>
              <a:p>
                <a:r>
                  <a:rPr lang="en-IN">
                    <a:noFill/>
                  </a:rPr>
                  <a:t> </a:t>
                </a:r>
              </a:p>
            </p:txBody>
          </p:sp>
        </mc:Fallback>
      </mc:AlternateContent>
    </p:spTree>
    <p:extLst>
      <p:ext uri="{BB962C8B-B14F-4D97-AF65-F5344CB8AC3E}">
        <p14:creationId xmlns:p14="http://schemas.microsoft.com/office/powerpoint/2010/main" xmlns="" val="147272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additive="base">
                                        <p:cTn id="14"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2">
                                            <p:txEl>
                                              <p:pRg st="3" end="3"/>
                                            </p:txEl>
                                          </p:spTgt>
                                        </p:tgtEl>
                                        <p:attrNameLst>
                                          <p:attrName>style.visibility</p:attrName>
                                        </p:attrNameLst>
                                      </p:cBhvr>
                                      <p:to>
                                        <p:strVal val="visible"/>
                                      </p:to>
                                    </p:set>
                                    <p:anim calcmode="lin" valueType="num">
                                      <p:cBhvr additive="base">
                                        <p:cTn id="20"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2">
                                            <p:txEl>
                                              <p:pRg st="4" end="4"/>
                                            </p:txEl>
                                          </p:spTgt>
                                        </p:tgtEl>
                                        <p:attrNameLst>
                                          <p:attrName>style.visibility</p:attrName>
                                        </p:attrNameLst>
                                      </p:cBhvr>
                                      <p:to>
                                        <p:strVal val="visible"/>
                                      </p:to>
                                    </p:set>
                                    <p:animEffect transition="in" filter="fade">
                                      <p:cBhvr>
                                        <p:cTn id="26" dur="1000"/>
                                        <p:tgtEl>
                                          <p:spTgt spid="2">
                                            <p:txEl>
                                              <p:pRg st="4" end="4"/>
                                            </p:txEl>
                                          </p:spTgt>
                                        </p:tgtEl>
                                      </p:cBhvr>
                                    </p:animEffect>
                                    <p:anim calcmode="lin" valueType="num">
                                      <p:cBhvr>
                                        <p:cTn id="27"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28"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2">
                                            <p:txEl>
                                              <p:pRg st="5" end="5"/>
                                            </p:txEl>
                                          </p:spTgt>
                                        </p:tgtEl>
                                        <p:attrNameLst>
                                          <p:attrName>style.visibility</p:attrName>
                                        </p:attrNameLst>
                                      </p:cBhvr>
                                      <p:to>
                                        <p:strVal val="visible"/>
                                      </p:to>
                                    </p:set>
                                    <p:animEffect transition="in" filter="barn(inVertical)">
                                      <p:cBhvr>
                                        <p:cTn id="33" dur="500"/>
                                        <p:tgtEl>
                                          <p:spTgt spid="2">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 presetClass="entr" presetSubtype="4" fill="hold" nodeType="clickEffect">
                                  <p:stCondLst>
                                    <p:cond delay="0"/>
                                  </p:stCondLst>
                                  <p:childTnLst>
                                    <p:set>
                                      <p:cBhvr>
                                        <p:cTn id="37" dur="1" fill="hold">
                                          <p:stCondLst>
                                            <p:cond delay="0"/>
                                          </p:stCondLst>
                                        </p:cTn>
                                        <p:tgtEl>
                                          <p:spTgt spid="2">
                                            <p:txEl>
                                              <p:pRg st="6" end="6"/>
                                            </p:txEl>
                                          </p:spTgt>
                                        </p:tgtEl>
                                        <p:attrNameLst>
                                          <p:attrName>style.visibility</p:attrName>
                                        </p:attrNameLst>
                                      </p:cBhvr>
                                      <p:to>
                                        <p:strVal val="visible"/>
                                      </p:to>
                                    </p:set>
                                    <p:anim calcmode="lin" valueType="num">
                                      <p:cBhvr additive="base">
                                        <p:cTn id="38"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9"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4" fill="hold" nodeType="clickEffect">
                                  <p:stCondLst>
                                    <p:cond delay="0"/>
                                  </p:stCondLst>
                                  <p:childTnLst>
                                    <p:set>
                                      <p:cBhvr>
                                        <p:cTn id="43" dur="1" fill="hold">
                                          <p:stCondLst>
                                            <p:cond delay="0"/>
                                          </p:stCondLst>
                                        </p:cTn>
                                        <p:tgtEl>
                                          <p:spTgt spid="2">
                                            <p:txEl>
                                              <p:pRg st="8" end="8"/>
                                            </p:txEl>
                                          </p:spTgt>
                                        </p:tgtEl>
                                        <p:attrNameLst>
                                          <p:attrName>style.visibility</p:attrName>
                                        </p:attrNameLst>
                                      </p:cBhvr>
                                      <p:to>
                                        <p:strVal val="visible"/>
                                      </p:to>
                                    </p:set>
                                    <p:anim calcmode="lin" valueType="num">
                                      <p:cBhvr additive="base">
                                        <p:cTn id="44"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5"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nodeType="clickEffect">
                                  <p:stCondLst>
                                    <p:cond delay="0"/>
                                  </p:stCondLst>
                                  <p:childTnLst>
                                    <p:set>
                                      <p:cBhvr>
                                        <p:cTn id="49" dur="1" fill="hold">
                                          <p:stCondLst>
                                            <p:cond delay="0"/>
                                          </p:stCondLst>
                                        </p:cTn>
                                        <p:tgtEl>
                                          <p:spTgt spid="2">
                                            <p:txEl>
                                              <p:pRg st="9" end="9"/>
                                            </p:txEl>
                                          </p:spTgt>
                                        </p:tgtEl>
                                        <p:attrNameLst>
                                          <p:attrName>style.visibility</p:attrName>
                                        </p:attrNameLst>
                                      </p:cBhvr>
                                      <p:to>
                                        <p:strVal val="visible"/>
                                      </p:to>
                                    </p:set>
                                    <p:anim calcmode="lin" valueType="num">
                                      <p:cBhvr additive="base">
                                        <p:cTn id="50" dur="5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4" fill="hold" nodeType="clickEffect">
                                  <p:stCondLst>
                                    <p:cond delay="0"/>
                                  </p:stCondLst>
                                  <p:childTnLst>
                                    <p:set>
                                      <p:cBhvr>
                                        <p:cTn id="55" dur="1" fill="hold">
                                          <p:stCondLst>
                                            <p:cond delay="0"/>
                                          </p:stCondLst>
                                        </p:cTn>
                                        <p:tgtEl>
                                          <p:spTgt spid="2">
                                            <p:txEl>
                                              <p:pRg st="10" end="10"/>
                                            </p:txEl>
                                          </p:spTgt>
                                        </p:tgtEl>
                                        <p:attrNameLst>
                                          <p:attrName>style.visibility</p:attrName>
                                        </p:attrNameLst>
                                      </p:cBhvr>
                                      <p:to>
                                        <p:strVal val="visible"/>
                                      </p:to>
                                    </p:set>
                                    <p:anim calcmode="lin" valueType="num">
                                      <p:cBhvr additive="base">
                                        <p:cTn id="56" dur="5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7" dur="5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4" fill="hold" nodeType="clickEffect">
                                  <p:stCondLst>
                                    <p:cond delay="0"/>
                                  </p:stCondLst>
                                  <p:childTnLst>
                                    <p:set>
                                      <p:cBhvr>
                                        <p:cTn id="61" dur="1" fill="hold">
                                          <p:stCondLst>
                                            <p:cond delay="0"/>
                                          </p:stCondLst>
                                        </p:cTn>
                                        <p:tgtEl>
                                          <p:spTgt spid="2">
                                            <p:txEl>
                                              <p:pRg st="11" end="11"/>
                                            </p:txEl>
                                          </p:spTgt>
                                        </p:tgtEl>
                                        <p:attrNameLst>
                                          <p:attrName>style.visibility</p:attrName>
                                        </p:attrNameLst>
                                      </p:cBhvr>
                                      <p:to>
                                        <p:strVal val="visible"/>
                                      </p:to>
                                    </p:set>
                                    <p:anim calcmode="lin" valueType="num">
                                      <p:cBhvr additive="base">
                                        <p:cTn id="62" dur="500" fill="hold"/>
                                        <p:tgtEl>
                                          <p:spTgt spid="2">
                                            <p:txEl>
                                              <p:pRg st="11" end="11"/>
                                            </p:txEl>
                                          </p:spTgt>
                                        </p:tgtEl>
                                        <p:attrNameLst>
                                          <p:attrName>ppt_x</p:attrName>
                                        </p:attrNameLst>
                                      </p:cBhvr>
                                      <p:tavLst>
                                        <p:tav tm="0">
                                          <p:val>
                                            <p:strVal val="#ppt_x"/>
                                          </p:val>
                                        </p:tav>
                                        <p:tav tm="100000">
                                          <p:val>
                                            <p:strVal val="#ppt_x"/>
                                          </p:val>
                                        </p:tav>
                                      </p:tavLst>
                                    </p:anim>
                                    <p:anim calcmode="lin" valueType="num">
                                      <p:cBhvr additive="base">
                                        <p:cTn id="63" dur="5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xmlns="" id="{1909975A-4FD9-4E7D-9246-1FE5C3351A77}"/>
              </a:ext>
            </a:extLst>
          </p:cNvPr>
          <p:cNvSpPr txBox="1"/>
          <p:nvPr/>
        </p:nvSpPr>
        <p:spPr>
          <a:xfrm>
            <a:off x="5065307" y="596666"/>
            <a:ext cx="3976528" cy="461665"/>
          </a:xfrm>
          <a:prstGeom prst="rect">
            <a:avLst/>
          </a:prstGeom>
          <a:noFill/>
        </p:spPr>
        <p:txBody>
          <a:bodyPr wrap="square" rtlCol="0">
            <a:spAutoFit/>
          </a:bodyPr>
          <a:lstStyle/>
          <a:p>
            <a:r>
              <a:rPr lang="en-IN" sz="2400" dirty="0">
                <a:solidFill>
                  <a:srgbClr val="002060"/>
                </a:solidFill>
                <a:latin typeface="Times New Roman" panose="02020603050405020304" pitchFamily="18" charset="0"/>
                <a:cs typeface="Times New Roman" panose="02020603050405020304" pitchFamily="18" charset="0"/>
              </a:rPr>
              <a:t>Rotating Co-ordinate System</a:t>
            </a:r>
          </a:p>
        </p:txBody>
      </p:sp>
      <p:cxnSp>
        <p:nvCxnSpPr>
          <p:cNvPr id="4" name="Straight Arrow Connector 3">
            <a:extLst>
              <a:ext uri="{FF2B5EF4-FFF2-40B4-BE49-F238E27FC236}">
                <a16:creationId xmlns:a16="http://schemas.microsoft.com/office/drawing/2014/main" xmlns="" id="{D8ED7433-38B9-4101-BAD4-5934BD09D690}"/>
              </a:ext>
            </a:extLst>
          </p:cNvPr>
          <p:cNvCxnSpPr>
            <a:cxnSpLocks/>
          </p:cNvCxnSpPr>
          <p:nvPr/>
        </p:nvCxnSpPr>
        <p:spPr>
          <a:xfrm>
            <a:off x="1416045" y="3089189"/>
            <a:ext cx="2247026" cy="28703"/>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6" name="Straight Arrow Connector 5">
            <a:extLst>
              <a:ext uri="{FF2B5EF4-FFF2-40B4-BE49-F238E27FC236}">
                <a16:creationId xmlns:a16="http://schemas.microsoft.com/office/drawing/2014/main" xmlns="" id="{40CEE729-4CF4-4A9E-81DC-8DBF7F7484A8}"/>
              </a:ext>
            </a:extLst>
          </p:cNvPr>
          <p:cNvCxnSpPr>
            <a:cxnSpLocks/>
          </p:cNvCxnSpPr>
          <p:nvPr/>
        </p:nvCxnSpPr>
        <p:spPr>
          <a:xfrm flipV="1">
            <a:off x="1416045" y="1037968"/>
            <a:ext cx="0" cy="2026508"/>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8" name="Straight Arrow Connector 7">
            <a:extLst>
              <a:ext uri="{FF2B5EF4-FFF2-40B4-BE49-F238E27FC236}">
                <a16:creationId xmlns:a16="http://schemas.microsoft.com/office/drawing/2014/main" xmlns="" id="{DD0D2E8E-285B-4B4F-8E59-96EC34485F97}"/>
              </a:ext>
            </a:extLst>
          </p:cNvPr>
          <p:cNvCxnSpPr>
            <a:cxnSpLocks/>
          </p:cNvCxnSpPr>
          <p:nvPr/>
        </p:nvCxnSpPr>
        <p:spPr>
          <a:xfrm flipH="1">
            <a:off x="328650" y="3089189"/>
            <a:ext cx="1087395" cy="134688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10" name="Straight Arrow Connector 9">
            <a:extLst>
              <a:ext uri="{FF2B5EF4-FFF2-40B4-BE49-F238E27FC236}">
                <a16:creationId xmlns:a16="http://schemas.microsoft.com/office/drawing/2014/main" xmlns="" id="{AC5BD6AA-669B-4AD7-93F0-7706AE8EC6B1}"/>
              </a:ext>
            </a:extLst>
          </p:cNvPr>
          <p:cNvCxnSpPr>
            <a:cxnSpLocks/>
          </p:cNvCxnSpPr>
          <p:nvPr/>
        </p:nvCxnSpPr>
        <p:spPr>
          <a:xfrm flipV="1">
            <a:off x="1416045" y="2051222"/>
            <a:ext cx="2286000" cy="1013254"/>
          </a:xfrm>
          <a:prstGeom prst="straightConnector1">
            <a:avLst/>
          </a:prstGeom>
          <a:ln w="28575" cap="flat" cmpd="sng" algn="ctr">
            <a:solidFill>
              <a:srgbClr val="6600CC"/>
            </a:solidFill>
            <a:prstDash val="lgDashDot"/>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2" name="Straight Arrow Connector 11">
            <a:extLst>
              <a:ext uri="{FF2B5EF4-FFF2-40B4-BE49-F238E27FC236}">
                <a16:creationId xmlns:a16="http://schemas.microsoft.com/office/drawing/2014/main" xmlns="" id="{4427800D-3B49-4911-90D7-67AAF330A0E3}"/>
              </a:ext>
            </a:extLst>
          </p:cNvPr>
          <p:cNvCxnSpPr>
            <a:cxnSpLocks/>
          </p:cNvCxnSpPr>
          <p:nvPr/>
        </p:nvCxnSpPr>
        <p:spPr>
          <a:xfrm flipH="1" flipV="1">
            <a:off x="439861" y="1346886"/>
            <a:ext cx="976184" cy="1717590"/>
          </a:xfrm>
          <a:prstGeom prst="straightConnector1">
            <a:avLst/>
          </a:prstGeom>
          <a:ln w="28575" cap="flat" cmpd="sng" algn="ctr">
            <a:solidFill>
              <a:srgbClr val="6600CC"/>
            </a:solidFill>
            <a:prstDash val="lgDashDot"/>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14" name="Straight Arrow Connector 13">
            <a:extLst>
              <a:ext uri="{FF2B5EF4-FFF2-40B4-BE49-F238E27FC236}">
                <a16:creationId xmlns:a16="http://schemas.microsoft.com/office/drawing/2014/main" xmlns="" id="{2EF97132-B0CD-4EC6-B0D3-794847F9A72E}"/>
              </a:ext>
            </a:extLst>
          </p:cNvPr>
          <p:cNvCxnSpPr>
            <a:cxnSpLocks/>
          </p:cNvCxnSpPr>
          <p:nvPr/>
        </p:nvCxnSpPr>
        <p:spPr>
          <a:xfrm flipH="1">
            <a:off x="1238172" y="3064476"/>
            <a:ext cx="177873" cy="1594021"/>
          </a:xfrm>
          <a:prstGeom prst="straightConnector1">
            <a:avLst/>
          </a:prstGeom>
          <a:ln w="28575" cap="flat" cmpd="sng" algn="ctr">
            <a:solidFill>
              <a:srgbClr val="6600CC"/>
            </a:solidFill>
            <a:prstDash val="lgDashDot"/>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15" name="TextBox 14">
            <a:extLst>
              <a:ext uri="{FF2B5EF4-FFF2-40B4-BE49-F238E27FC236}">
                <a16:creationId xmlns:a16="http://schemas.microsoft.com/office/drawing/2014/main" xmlns="" id="{D59901E1-F59F-4B72-8A44-B8A582E18E62}"/>
              </a:ext>
            </a:extLst>
          </p:cNvPr>
          <p:cNvSpPr txBox="1"/>
          <p:nvPr/>
        </p:nvSpPr>
        <p:spPr>
          <a:xfrm>
            <a:off x="1288203" y="652543"/>
            <a:ext cx="493427"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y’</a:t>
            </a:r>
          </a:p>
        </p:txBody>
      </p:sp>
      <p:sp>
        <p:nvSpPr>
          <p:cNvPr id="16" name="TextBox 15">
            <a:extLst>
              <a:ext uri="{FF2B5EF4-FFF2-40B4-BE49-F238E27FC236}">
                <a16:creationId xmlns:a16="http://schemas.microsoft.com/office/drawing/2014/main" xmlns="" id="{76E214E5-8B81-4617-AEC5-211B4C1B23CD}"/>
              </a:ext>
            </a:extLst>
          </p:cNvPr>
          <p:cNvSpPr txBox="1"/>
          <p:nvPr/>
        </p:nvSpPr>
        <p:spPr>
          <a:xfrm>
            <a:off x="69179" y="4226350"/>
            <a:ext cx="370682"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z’</a:t>
            </a:r>
          </a:p>
        </p:txBody>
      </p:sp>
      <p:sp>
        <p:nvSpPr>
          <p:cNvPr id="17" name="TextBox 16">
            <a:extLst>
              <a:ext uri="{FF2B5EF4-FFF2-40B4-BE49-F238E27FC236}">
                <a16:creationId xmlns:a16="http://schemas.microsoft.com/office/drawing/2014/main" xmlns="" id="{7F065FCC-1FC3-4DE1-9ACF-5671C11AB89B}"/>
              </a:ext>
            </a:extLst>
          </p:cNvPr>
          <p:cNvSpPr txBox="1"/>
          <p:nvPr/>
        </p:nvSpPr>
        <p:spPr>
          <a:xfrm>
            <a:off x="3459548" y="1723800"/>
            <a:ext cx="370682"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x</a:t>
            </a:r>
          </a:p>
        </p:txBody>
      </p:sp>
      <p:sp>
        <p:nvSpPr>
          <p:cNvPr id="18" name="TextBox 17">
            <a:extLst>
              <a:ext uri="{FF2B5EF4-FFF2-40B4-BE49-F238E27FC236}">
                <a16:creationId xmlns:a16="http://schemas.microsoft.com/office/drawing/2014/main" xmlns="" id="{A403DF40-DB81-44A6-9DE0-5567D00C0E3C}"/>
              </a:ext>
            </a:extLst>
          </p:cNvPr>
          <p:cNvSpPr txBox="1"/>
          <p:nvPr/>
        </p:nvSpPr>
        <p:spPr>
          <a:xfrm>
            <a:off x="3478755" y="2800865"/>
            <a:ext cx="391268"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x’</a:t>
            </a:r>
          </a:p>
        </p:txBody>
      </p:sp>
      <p:sp>
        <p:nvSpPr>
          <p:cNvPr id="19" name="TextBox 18">
            <a:extLst>
              <a:ext uri="{FF2B5EF4-FFF2-40B4-BE49-F238E27FC236}">
                <a16:creationId xmlns:a16="http://schemas.microsoft.com/office/drawing/2014/main" xmlns="" id="{1AB42EBC-E1E7-4AF7-83FD-2D648EA5261A}"/>
              </a:ext>
            </a:extLst>
          </p:cNvPr>
          <p:cNvSpPr txBox="1"/>
          <p:nvPr/>
        </p:nvSpPr>
        <p:spPr>
          <a:xfrm>
            <a:off x="258633" y="1056424"/>
            <a:ext cx="370682"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y</a:t>
            </a:r>
          </a:p>
        </p:txBody>
      </p:sp>
      <p:sp>
        <p:nvSpPr>
          <p:cNvPr id="20" name="TextBox 19">
            <a:extLst>
              <a:ext uri="{FF2B5EF4-FFF2-40B4-BE49-F238E27FC236}">
                <a16:creationId xmlns:a16="http://schemas.microsoft.com/office/drawing/2014/main" xmlns="" id="{48E265B8-7981-4AA7-9DF8-B8209C3436CD}"/>
              </a:ext>
            </a:extLst>
          </p:cNvPr>
          <p:cNvSpPr txBox="1"/>
          <p:nvPr/>
        </p:nvSpPr>
        <p:spPr>
          <a:xfrm>
            <a:off x="1094780" y="4592388"/>
            <a:ext cx="370682"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z</a:t>
            </a:r>
          </a:p>
        </p:txBody>
      </p:sp>
      <p:sp>
        <p:nvSpPr>
          <p:cNvPr id="21" name="TextBox 20">
            <a:extLst>
              <a:ext uri="{FF2B5EF4-FFF2-40B4-BE49-F238E27FC236}">
                <a16:creationId xmlns:a16="http://schemas.microsoft.com/office/drawing/2014/main" xmlns="" id="{10829E4F-7B73-4761-B60A-2795BD26F1A8}"/>
              </a:ext>
            </a:extLst>
          </p:cNvPr>
          <p:cNvSpPr txBox="1"/>
          <p:nvPr/>
        </p:nvSpPr>
        <p:spPr>
          <a:xfrm>
            <a:off x="1371197" y="3080952"/>
            <a:ext cx="370682"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O</a:t>
            </a:r>
          </a:p>
        </p:txBody>
      </p:sp>
      <p:sp>
        <p:nvSpPr>
          <p:cNvPr id="22" name="TextBox 21">
            <a:extLst>
              <a:ext uri="{FF2B5EF4-FFF2-40B4-BE49-F238E27FC236}">
                <a16:creationId xmlns:a16="http://schemas.microsoft.com/office/drawing/2014/main" xmlns="" id="{FC28BB74-05F6-4C11-AD80-64B2CD2C5ED0}"/>
              </a:ext>
            </a:extLst>
          </p:cNvPr>
          <p:cNvSpPr txBox="1"/>
          <p:nvPr/>
        </p:nvSpPr>
        <p:spPr>
          <a:xfrm>
            <a:off x="1432270" y="1493106"/>
            <a:ext cx="386907"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S’</a:t>
            </a:r>
          </a:p>
        </p:txBody>
      </p:sp>
      <p:sp>
        <p:nvSpPr>
          <p:cNvPr id="23" name="TextBox 22">
            <a:extLst>
              <a:ext uri="{FF2B5EF4-FFF2-40B4-BE49-F238E27FC236}">
                <a16:creationId xmlns:a16="http://schemas.microsoft.com/office/drawing/2014/main" xmlns="" id="{F9A257C0-B508-4BEF-9027-31008E181F69}"/>
              </a:ext>
            </a:extLst>
          </p:cNvPr>
          <p:cNvSpPr txBox="1"/>
          <p:nvPr/>
        </p:nvSpPr>
        <p:spPr>
          <a:xfrm>
            <a:off x="1045753" y="2933226"/>
            <a:ext cx="549464"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O’</a:t>
            </a:r>
          </a:p>
        </p:txBody>
      </p:sp>
      <p:cxnSp>
        <p:nvCxnSpPr>
          <p:cNvPr id="25" name="Straight Arrow Connector 24">
            <a:extLst>
              <a:ext uri="{FF2B5EF4-FFF2-40B4-BE49-F238E27FC236}">
                <a16:creationId xmlns:a16="http://schemas.microsoft.com/office/drawing/2014/main" xmlns="" id="{EE8FF0E6-7C34-4901-9DA5-E41F73C40F3B}"/>
              </a:ext>
            </a:extLst>
          </p:cNvPr>
          <p:cNvCxnSpPr/>
          <p:nvPr/>
        </p:nvCxnSpPr>
        <p:spPr>
          <a:xfrm flipV="1">
            <a:off x="1416045" y="1668162"/>
            <a:ext cx="1050324" cy="1396314"/>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xmlns="" id="{D6190FF6-58AB-4B99-B547-442B9731F99C}"/>
              </a:ext>
            </a:extLst>
          </p:cNvPr>
          <p:cNvSpPr txBox="1"/>
          <p:nvPr/>
        </p:nvSpPr>
        <p:spPr>
          <a:xfrm>
            <a:off x="2392229" y="1396377"/>
            <a:ext cx="441917"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P</a:t>
            </a:r>
          </a:p>
        </p:txBody>
      </p:sp>
      <p:sp>
        <p:nvSpPr>
          <p:cNvPr id="27" name="Arc 26">
            <a:extLst>
              <a:ext uri="{FF2B5EF4-FFF2-40B4-BE49-F238E27FC236}">
                <a16:creationId xmlns:a16="http://schemas.microsoft.com/office/drawing/2014/main" xmlns="" id="{A026A232-CBD6-4F18-A7BE-5FE2B26C04EA}"/>
              </a:ext>
            </a:extLst>
          </p:cNvPr>
          <p:cNvSpPr/>
          <p:nvPr/>
        </p:nvSpPr>
        <p:spPr>
          <a:xfrm rot="13852488" flipV="1">
            <a:off x="704437" y="170946"/>
            <a:ext cx="797689" cy="1079556"/>
          </a:xfrm>
          <a:prstGeom prst="arc">
            <a:avLst/>
          </a:prstGeom>
          <a:ln w="9525" cap="flat" cmpd="sng" algn="ctr">
            <a:solidFill>
              <a:schemeClr val="dk1"/>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txBody>
          <a:bodyPr rtlCol="0" anchor="ctr"/>
          <a:lstStyle/>
          <a:p>
            <a:pPr algn="ctr"/>
            <a:endParaRPr lang="en-IN"/>
          </a:p>
        </p:txBody>
      </p:sp>
      <p:sp>
        <p:nvSpPr>
          <p:cNvPr id="28" name="TextBox 27">
            <a:extLst>
              <a:ext uri="{FF2B5EF4-FFF2-40B4-BE49-F238E27FC236}">
                <a16:creationId xmlns:a16="http://schemas.microsoft.com/office/drawing/2014/main" xmlns="" id="{D3C45236-C648-4C74-A02F-96E2B86706A1}"/>
              </a:ext>
            </a:extLst>
          </p:cNvPr>
          <p:cNvSpPr txBox="1"/>
          <p:nvPr/>
        </p:nvSpPr>
        <p:spPr>
          <a:xfrm>
            <a:off x="883815" y="372139"/>
            <a:ext cx="415903" cy="369332"/>
          </a:xfrm>
          <a:prstGeom prst="rect">
            <a:avLst/>
          </a:prstGeom>
          <a:noFill/>
        </p:spPr>
        <p:txBody>
          <a:bodyPr wrap="square" rtlCol="0">
            <a:spAutoFit/>
          </a:bodyPr>
          <a:lstStyle/>
          <a:p>
            <a:r>
              <a:rPr lang="el-GR" dirty="0">
                <a:latin typeface="Times New Roman" panose="02020603050405020304" pitchFamily="18" charset="0"/>
                <a:cs typeface="Times New Roman" panose="02020603050405020304" pitchFamily="18" charset="0"/>
              </a:rPr>
              <a:t>ω</a:t>
            </a:r>
            <a:endParaRPr lang="en-IN" dirty="0">
              <a:latin typeface="Times New Roman" panose="02020603050405020304" pitchFamily="18" charset="0"/>
              <a:cs typeface="Times New Roman" panose="02020603050405020304" pitchFamily="18" charset="0"/>
            </a:endParaRPr>
          </a:p>
        </p:txBody>
      </p:sp>
      <p:sp>
        <p:nvSpPr>
          <p:cNvPr id="30" name="TextBox 29">
            <a:extLst>
              <a:ext uri="{FF2B5EF4-FFF2-40B4-BE49-F238E27FC236}">
                <a16:creationId xmlns:a16="http://schemas.microsoft.com/office/drawing/2014/main" xmlns="" id="{7A153932-DBCD-4144-96C2-59019E4DE33D}"/>
              </a:ext>
            </a:extLst>
          </p:cNvPr>
          <p:cNvSpPr txBox="1"/>
          <p:nvPr/>
        </p:nvSpPr>
        <p:spPr>
          <a:xfrm>
            <a:off x="439861" y="1792758"/>
            <a:ext cx="370682"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S</a:t>
            </a:r>
          </a:p>
        </p:txBody>
      </p:sp>
      <p:sp>
        <p:nvSpPr>
          <p:cNvPr id="31" name="TextBox 30">
            <a:extLst>
              <a:ext uri="{FF2B5EF4-FFF2-40B4-BE49-F238E27FC236}">
                <a16:creationId xmlns:a16="http://schemas.microsoft.com/office/drawing/2014/main" xmlns="" id="{FD4CB461-67D9-4C82-98D1-B64C6AB130BF}"/>
              </a:ext>
            </a:extLst>
          </p:cNvPr>
          <p:cNvSpPr txBox="1"/>
          <p:nvPr/>
        </p:nvSpPr>
        <p:spPr>
          <a:xfrm>
            <a:off x="2086220" y="2051222"/>
            <a:ext cx="185353"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r</a:t>
            </a:r>
          </a:p>
        </p:txBody>
      </p:sp>
      <p:cxnSp>
        <p:nvCxnSpPr>
          <p:cNvPr id="33" name="Straight Arrow Connector 32">
            <a:extLst>
              <a:ext uri="{FF2B5EF4-FFF2-40B4-BE49-F238E27FC236}">
                <a16:creationId xmlns:a16="http://schemas.microsoft.com/office/drawing/2014/main" xmlns="" id="{F3E813D5-1F75-42F7-9C9B-D8FB05A45C3C}"/>
              </a:ext>
            </a:extLst>
          </p:cNvPr>
          <p:cNvCxnSpPr>
            <a:cxnSpLocks/>
          </p:cNvCxnSpPr>
          <p:nvPr/>
        </p:nvCxnSpPr>
        <p:spPr>
          <a:xfrm>
            <a:off x="1416045" y="3089189"/>
            <a:ext cx="691978" cy="0"/>
          </a:xfrm>
          <a:prstGeom prst="straightConnector1">
            <a:avLst/>
          </a:prstGeom>
          <a:ln>
            <a:tailEnd type="triangle"/>
          </a:ln>
        </p:spPr>
        <p:style>
          <a:lnRef idx="2">
            <a:schemeClr val="dk1"/>
          </a:lnRef>
          <a:fillRef idx="0">
            <a:schemeClr val="dk1"/>
          </a:fillRef>
          <a:effectRef idx="1">
            <a:schemeClr val="dk1"/>
          </a:effectRef>
          <a:fontRef idx="minor">
            <a:schemeClr val="tx1"/>
          </a:fontRef>
        </p:style>
      </p:cxnSp>
      <p:cxnSp>
        <p:nvCxnSpPr>
          <p:cNvPr id="41" name="Straight Arrow Connector 40">
            <a:extLst>
              <a:ext uri="{FF2B5EF4-FFF2-40B4-BE49-F238E27FC236}">
                <a16:creationId xmlns:a16="http://schemas.microsoft.com/office/drawing/2014/main" xmlns="" id="{98243DC5-A42C-4AC4-95B4-E4A29C4B33EF}"/>
              </a:ext>
            </a:extLst>
          </p:cNvPr>
          <p:cNvCxnSpPr/>
          <p:nvPr/>
        </p:nvCxnSpPr>
        <p:spPr>
          <a:xfrm flipV="1">
            <a:off x="1416045" y="2611399"/>
            <a:ext cx="0" cy="453077"/>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cxnSp>
        <p:nvCxnSpPr>
          <p:cNvPr id="51" name="Straight Arrow Connector 50">
            <a:extLst>
              <a:ext uri="{FF2B5EF4-FFF2-40B4-BE49-F238E27FC236}">
                <a16:creationId xmlns:a16="http://schemas.microsoft.com/office/drawing/2014/main" xmlns="" id="{C31D6FD5-AFD6-4EE1-BD07-444AE7B5DB14}"/>
              </a:ext>
            </a:extLst>
          </p:cNvPr>
          <p:cNvCxnSpPr>
            <a:cxnSpLocks/>
          </p:cNvCxnSpPr>
          <p:nvPr/>
        </p:nvCxnSpPr>
        <p:spPr>
          <a:xfrm flipH="1">
            <a:off x="1371197" y="3089189"/>
            <a:ext cx="44848" cy="469557"/>
          </a:xfrm>
          <a:prstGeom prst="straightConnector1">
            <a:avLst/>
          </a:prstGeom>
          <a:ln w="28575" cap="flat" cmpd="sng" algn="ctr">
            <a:solidFill>
              <a:srgbClr val="6600CC"/>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cxnSp>
        <p:nvCxnSpPr>
          <p:cNvPr id="57" name="Straight Arrow Connector 56">
            <a:extLst>
              <a:ext uri="{FF2B5EF4-FFF2-40B4-BE49-F238E27FC236}">
                <a16:creationId xmlns:a16="http://schemas.microsoft.com/office/drawing/2014/main" xmlns="" id="{C7E2EF6C-9F46-4D53-85E3-C1E2B0770384}"/>
              </a:ext>
            </a:extLst>
          </p:cNvPr>
          <p:cNvCxnSpPr>
            <a:cxnSpLocks/>
          </p:cNvCxnSpPr>
          <p:nvPr/>
        </p:nvCxnSpPr>
        <p:spPr>
          <a:xfrm flipH="1" flipV="1">
            <a:off x="1144196" y="2571576"/>
            <a:ext cx="271850" cy="492900"/>
          </a:xfrm>
          <a:prstGeom prst="straightConnector1">
            <a:avLst/>
          </a:prstGeom>
          <a:ln w="28575">
            <a:solidFill>
              <a:srgbClr val="6600CC"/>
            </a:solidFill>
            <a:headEnd type="none" w="med" len="med"/>
            <a:tailEnd type="arrow" w="med" len="med"/>
          </a:ln>
        </p:spPr>
        <p:style>
          <a:lnRef idx="1">
            <a:schemeClr val="dk1"/>
          </a:lnRef>
          <a:fillRef idx="0">
            <a:schemeClr val="dk1"/>
          </a:fillRef>
          <a:effectRef idx="0">
            <a:schemeClr val="dk1"/>
          </a:effectRef>
          <a:fontRef idx="minor">
            <a:schemeClr val="tx1"/>
          </a:fontRef>
        </p:style>
      </p:cxnSp>
      <p:cxnSp>
        <p:nvCxnSpPr>
          <p:cNvPr id="61" name="Straight Arrow Connector 60">
            <a:extLst>
              <a:ext uri="{FF2B5EF4-FFF2-40B4-BE49-F238E27FC236}">
                <a16:creationId xmlns:a16="http://schemas.microsoft.com/office/drawing/2014/main" xmlns="" id="{A3B4C1A2-4084-421F-BD6B-0D431E34DF7D}"/>
              </a:ext>
            </a:extLst>
          </p:cNvPr>
          <p:cNvCxnSpPr>
            <a:cxnSpLocks/>
          </p:cNvCxnSpPr>
          <p:nvPr/>
        </p:nvCxnSpPr>
        <p:spPr>
          <a:xfrm flipV="1">
            <a:off x="1416045" y="2817341"/>
            <a:ext cx="531340" cy="247135"/>
          </a:xfrm>
          <a:prstGeom prst="straightConnector1">
            <a:avLst/>
          </a:prstGeom>
          <a:ln w="28575" cap="flat" cmpd="sng" algn="ctr">
            <a:solidFill>
              <a:srgbClr val="6600CC"/>
            </a:solidFill>
            <a:prstDash val="solid"/>
            <a:round/>
            <a:headEnd type="none" w="med" len="med"/>
            <a:tailEnd type="arrow" w="med" len="med"/>
          </a:ln>
        </p:spPr>
        <p:style>
          <a:lnRef idx="0">
            <a:scrgbClr r="0" g="0" b="0"/>
          </a:lnRef>
          <a:fillRef idx="0">
            <a:scrgbClr r="0" g="0" b="0"/>
          </a:fillRef>
          <a:effectRef idx="0">
            <a:scrgbClr r="0" g="0" b="0"/>
          </a:effectRef>
          <a:fontRef idx="minor">
            <a:schemeClr val="tx1"/>
          </a:fontRef>
        </p:style>
      </p:cxnSp>
      <p:sp>
        <p:nvSpPr>
          <p:cNvPr id="62" name="TextBox 61">
            <a:extLst>
              <a:ext uri="{FF2B5EF4-FFF2-40B4-BE49-F238E27FC236}">
                <a16:creationId xmlns:a16="http://schemas.microsoft.com/office/drawing/2014/main" xmlns="" id="{A9AEE6C4-1E6D-4540-9140-A7B0A80878C1}"/>
              </a:ext>
            </a:extLst>
          </p:cNvPr>
          <p:cNvSpPr txBox="1"/>
          <p:nvPr/>
        </p:nvSpPr>
        <p:spPr>
          <a:xfrm>
            <a:off x="1777044" y="3054200"/>
            <a:ext cx="391269"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i’</a:t>
            </a:r>
          </a:p>
        </p:txBody>
      </p:sp>
      <p:sp>
        <p:nvSpPr>
          <p:cNvPr id="63" name="TextBox 62">
            <a:extLst>
              <a:ext uri="{FF2B5EF4-FFF2-40B4-BE49-F238E27FC236}">
                <a16:creationId xmlns:a16="http://schemas.microsoft.com/office/drawing/2014/main" xmlns="" id="{FCE80D81-69F9-4991-83BE-2EF0893E8A3B}"/>
              </a:ext>
            </a:extLst>
          </p:cNvPr>
          <p:cNvSpPr txBox="1"/>
          <p:nvPr/>
        </p:nvSpPr>
        <p:spPr>
          <a:xfrm>
            <a:off x="1399583" y="3269217"/>
            <a:ext cx="391269"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k</a:t>
            </a:r>
          </a:p>
        </p:txBody>
      </p:sp>
      <p:sp>
        <p:nvSpPr>
          <p:cNvPr id="64" name="TextBox 63">
            <a:extLst>
              <a:ext uri="{FF2B5EF4-FFF2-40B4-BE49-F238E27FC236}">
                <a16:creationId xmlns:a16="http://schemas.microsoft.com/office/drawing/2014/main" xmlns="" id="{3CDBCD77-D03C-4FE4-A515-173249B36756}"/>
              </a:ext>
            </a:extLst>
          </p:cNvPr>
          <p:cNvSpPr txBox="1"/>
          <p:nvPr/>
        </p:nvSpPr>
        <p:spPr>
          <a:xfrm>
            <a:off x="1923706" y="2736460"/>
            <a:ext cx="391269"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i</a:t>
            </a:r>
          </a:p>
        </p:txBody>
      </p:sp>
      <p:sp>
        <p:nvSpPr>
          <p:cNvPr id="65" name="TextBox 64">
            <a:extLst>
              <a:ext uri="{FF2B5EF4-FFF2-40B4-BE49-F238E27FC236}">
                <a16:creationId xmlns:a16="http://schemas.microsoft.com/office/drawing/2014/main" xmlns="" id="{8AE82EAE-446D-42AA-940A-0A16D21A8A09}"/>
              </a:ext>
            </a:extLst>
          </p:cNvPr>
          <p:cNvSpPr txBox="1"/>
          <p:nvPr/>
        </p:nvSpPr>
        <p:spPr>
          <a:xfrm>
            <a:off x="800756" y="3244334"/>
            <a:ext cx="391269"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k’</a:t>
            </a:r>
          </a:p>
        </p:txBody>
      </p:sp>
      <p:sp>
        <p:nvSpPr>
          <p:cNvPr id="66" name="TextBox 65">
            <a:extLst>
              <a:ext uri="{FF2B5EF4-FFF2-40B4-BE49-F238E27FC236}">
                <a16:creationId xmlns:a16="http://schemas.microsoft.com/office/drawing/2014/main" xmlns="" id="{163783CD-D67A-4D9C-AD1D-AF75825B08DC}"/>
              </a:ext>
            </a:extLst>
          </p:cNvPr>
          <p:cNvSpPr txBox="1"/>
          <p:nvPr/>
        </p:nvSpPr>
        <p:spPr>
          <a:xfrm>
            <a:off x="996010" y="2559645"/>
            <a:ext cx="391269"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j</a:t>
            </a:r>
          </a:p>
        </p:txBody>
      </p:sp>
      <p:sp>
        <p:nvSpPr>
          <p:cNvPr id="67" name="TextBox 66">
            <a:extLst>
              <a:ext uri="{FF2B5EF4-FFF2-40B4-BE49-F238E27FC236}">
                <a16:creationId xmlns:a16="http://schemas.microsoft.com/office/drawing/2014/main" xmlns="" id="{EBA9F2E9-DA52-4991-8923-80A6CC4BB250}"/>
              </a:ext>
            </a:extLst>
          </p:cNvPr>
          <p:cNvSpPr txBox="1"/>
          <p:nvPr/>
        </p:nvSpPr>
        <p:spPr>
          <a:xfrm>
            <a:off x="1404727" y="2431533"/>
            <a:ext cx="391269" cy="369332"/>
          </a:xfrm>
          <a:prstGeom prst="rect">
            <a:avLst/>
          </a:prstGeom>
          <a:noFill/>
        </p:spPr>
        <p:txBody>
          <a:bodyPr wrap="square" rtlCol="0">
            <a:spAutoFit/>
          </a:bodyPr>
          <a:lstStyle/>
          <a:p>
            <a:r>
              <a:rPr lang="en-IN" dirty="0">
                <a:latin typeface="Times New Roman" panose="02020603050405020304" pitchFamily="18" charset="0"/>
                <a:cs typeface="Times New Roman" panose="02020603050405020304" pitchFamily="18" charset="0"/>
              </a:rPr>
              <a:t>j’</a:t>
            </a:r>
          </a:p>
        </p:txBody>
      </p:sp>
      <p:cxnSp>
        <p:nvCxnSpPr>
          <p:cNvPr id="13" name="Straight Arrow Connector 12">
            <a:extLst>
              <a:ext uri="{FF2B5EF4-FFF2-40B4-BE49-F238E27FC236}">
                <a16:creationId xmlns:a16="http://schemas.microsoft.com/office/drawing/2014/main" xmlns="" id="{E12785C2-809A-4990-8AAC-D5AA3D36ADBD}"/>
              </a:ext>
            </a:extLst>
          </p:cNvPr>
          <p:cNvCxnSpPr/>
          <p:nvPr/>
        </p:nvCxnSpPr>
        <p:spPr>
          <a:xfrm flipH="1">
            <a:off x="1045753" y="3101916"/>
            <a:ext cx="358974" cy="4401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mc:AlternateContent xmlns:mc="http://schemas.openxmlformats.org/markup-compatibility/2006">
        <mc:Choice xmlns:a14="http://schemas.microsoft.com/office/drawing/2010/main" xmlns="" Requires="a14">
          <p:sp>
            <p:nvSpPr>
              <p:cNvPr id="34" name="TextBox 33">
                <a:extLst>
                  <a:ext uri="{FF2B5EF4-FFF2-40B4-BE49-F238E27FC236}">
                    <a16:creationId xmlns:a16="http://schemas.microsoft.com/office/drawing/2014/main" id="{2C539CBB-10D1-40C2-8D2F-7F806FB781A1}"/>
                  </a:ext>
                </a:extLst>
              </p:cNvPr>
              <p:cNvSpPr txBox="1"/>
              <p:nvPr/>
            </p:nvSpPr>
            <p:spPr>
              <a:xfrm>
                <a:off x="4571999" y="1396377"/>
                <a:ext cx="4421875" cy="4099007"/>
              </a:xfrm>
              <a:prstGeom prst="rect">
                <a:avLst/>
              </a:prstGeom>
              <a:noFill/>
            </p:spPr>
            <p:txBody>
              <a:bodyPr wrap="square" rtlCol="0">
                <a:spAutoFit/>
              </a:bodyPr>
              <a:lstStyle/>
              <a:p>
                <a:r>
                  <a:rPr lang="en-IN" b="0" dirty="0">
                    <a:latin typeface="Times New Roman" panose="02020603050405020304" pitchFamily="18" charset="0"/>
                    <a:cs typeface="Times New Roman" panose="02020603050405020304" pitchFamily="18" charset="0"/>
                  </a:rPr>
                  <a:t>Force acting on mass m in fixed and rotating system.</a:t>
                </a:r>
              </a:p>
              <a:p>
                <a:endParaRPr lang="en-IN" b="0" dirty="0">
                  <a:latin typeface="Times New Roman" panose="02020603050405020304" pitchFamily="18" charset="0"/>
                  <a:cs typeface="Times New Roman" panose="02020603050405020304" pitchFamily="18" charset="0"/>
                </a:endParaRPr>
              </a:p>
              <a:p>
                <a14:m>
                  <m:oMath xmlns:m="http://schemas.openxmlformats.org/officeDocument/2006/math">
                    <m:r>
                      <a:rPr lang="en-IN" b="0" i="1" smtClean="0">
                        <a:latin typeface="Cambria Math" panose="02040503050406030204" pitchFamily="18" charset="0"/>
                      </a:rPr>
                      <m:t>𝑚</m:t>
                    </m:r>
                    <m:sSub>
                      <m:sSubPr>
                        <m:ctrlPr>
                          <a:rPr lang="en-IN" b="0" i="1" smtClean="0">
                            <a:latin typeface="Cambria Math" panose="02040503050406030204" pitchFamily="18" charset="0"/>
                          </a:rPr>
                        </m:ctrlPr>
                      </m:sSubPr>
                      <m:e>
                        <m:d>
                          <m:dPr>
                            <m:ctrlPr>
                              <a:rPr lang="en-IN" b="0" i="1" smtClean="0">
                                <a:latin typeface="Cambria Math" panose="02040503050406030204" pitchFamily="18" charset="0"/>
                              </a:rPr>
                            </m:ctrlPr>
                          </m:dPr>
                          <m:e>
                            <m:f>
                              <m:fPr>
                                <m:ctrlPr>
                                  <a:rPr lang="en-IN" b="0" i="1" smtClean="0">
                                    <a:latin typeface="Cambria Math" panose="02040503050406030204" pitchFamily="18" charset="0"/>
                                  </a:rPr>
                                </m:ctrlPr>
                              </m:fPr>
                              <m:num>
                                <m:sSup>
                                  <m:sSupPr>
                                    <m:ctrlPr>
                                      <a:rPr lang="en-IN" b="0" i="1" smtClean="0">
                                        <a:latin typeface="Cambria Math" panose="02040503050406030204" pitchFamily="18" charset="0"/>
                                      </a:rPr>
                                    </m:ctrlPr>
                                  </m:sSupPr>
                                  <m:e>
                                    <m:r>
                                      <a:rPr lang="en-IN" b="0" i="1" smtClean="0">
                                        <a:latin typeface="Cambria Math" panose="02040503050406030204" pitchFamily="18" charset="0"/>
                                      </a:rPr>
                                      <m:t>𝑑</m:t>
                                    </m:r>
                                  </m:e>
                                  <m:sup>
                                    <m:r>
                                      <a:rPr lang="en-IN" b="0" i="1" smtClean="0">
                                        <a:latin typeface="Cambria Math" panose="02040503050406030204" pitchFamily="18" charset="0"/>
                                      </a:rPr>
                                      <m:t>2</m:t>
                                    </m:r>
                                  </m:sup>
                                </m:sSup>
                                <m:r>
                                  <a:rPr lang="en-IN" b="0" i="1" smtClean="0">
                                    <a:latin typeface="Cambria Math" panose="02040503050406030204" pitchFamily="18" charset="0"/>
                                  </a:rPr>
                                  <m:t>𝑟</m:t>
                                </m:r>
                              </m:num>
                              <m:den>
                                <m:r>
                                  <a:rPr lang="en-IN" b="0" i="1" smtClean="0">
                                    <a:latin typeface="Cambria Math" panose="02040503050406030204" pitchFamily="18" charset="0"/>
                                  </a:rPr>
                                  <m:t>𝑑</m:t>
                                </m:r>
                                <m:sSup>
                                  <m:sSupPr>
                                    <m:ctrlPr>
                                      <a:rPr lang="en-IN" b="0" i="1" smtClean="0">
                                        <a:latin typeface="Cambria Math" panose="02040503050406030204" pitchFamily="18" charset="0"/>
                                      </a:rPr>
                                    </m:ctrlPr>
                                  </m:sSupPr>
                                  <m:e>
                                    <m:r>
                                      <a:rPr lang="en-IN" b="0" i="1" smtClean="0">
                                        <a:latin typeface="Cambria Math" panose="02040503050406030204" pitchFamily="18" charset="0"/>
                                      </a:rPr>
                                      <m:t>𝑡</m:t>
                                    </m:r>
                                  </m:e>
                                  <m:sup>
                                    <m:r>
                                      <a:rPr lang="en-IN" b="0" i="1" smtClean="0">
                                        <a:latin typeface="Cambria Math" panose="02040503050406030204" pitchFamily="18" charset="0"/>
                                      </a:rPr>
                                      <m:t>2</m:t>
                                    </m:r>
                                  </m:sup>
                                </m:sSup>
                              </m:den>
                            </m:f>
                          </m:e>
                        </m:d>
                      </m:e>
                      <m:sub>
                        <m:r>
                          <a:rPr lang="en-IN" b="0" i="1" smtClean="0">
                            <a:latin typeface="Cambria Math" panose="02040503050406030204" pitchFamily="18" charset="0"/>
                          </a:rPr>
                          <m:t>𝑓𝑖𝑥</m:t>
                        </m:r>
                      </m:sub>
                    </m:sSub>
                  </m:oMath>
                </a14:m>
                <a:r>
                  <a:rPr lang="en-IN" dirty="0"/>
                  <a:t>= </a:t>
                </a:r>
                <a14:m>
                  <m:oMath xmlns:m="http://schemas.openxmlformats.org/officeDocument/2006/math">
                    <m:r>
                      <a:rPr lang="en-IN" dirty="0">
                        <a:latin typeface="Cambria Math" panose="02040503050406030204" pitchFamily="18" charset="0"/>
                      </a:rPr>
                      <m:t> </m:t>
                    </m:r>
                    <m:r>
                      <a:rPr lang="en-IN" i="1">
                        <a:latin typeface="Cambria Math" panose="02040503050406030204" pitchFamily="18" charset="0"/>
                      </a:rPr>
                      <m:t>𝑚</m:t>
                    </m:r>
                    <m:sSub>
                      <m:sSubPr>
                        <m:ctrlPr>
                          <a:rPr lang="en-IN" i="1">
                            <a:latin typeface="Cambria Math" panose="02040503050406030204" pitchFamily="18" charset="0"/>
                          </a:rPr>
                        </m:ctrlPr>
                      </m:sSubPr>
                      <m:e>
                        <m:d>
                          <m:dPr>
                            <m:ctrlPr>
                              <a:rPr lang="en-IN" i="1">
                                <a:latin typeface="Cambria Math" panose="02040503050406030204" pitchFamily="18" charset="0"/>
                              </a:rPr>
                            </m:ctrlPr>
                          </m:dPr>
                          <m:e>
                            <m:f>
                              <m:fPr>
                                <m:ctrlPr>
                                  <a:rPr lang="en-IN" i="1">
                                    <a:latin typeface="Cambria Math" panose="02040503050406030204" pitchFamily="18" charset="0"/>
                                  </a:rPr>
                                </m:ctrlPr>
                              </m:fPr>
                              <m:num>
                                <m:sSup>
                                  <m:sSupPr>
                                    <m:ctrlPr>
                                      <a:rPr lang="en-IN" i="1">
                                        <a:latin typeface="Cambria Math" panose="02040503050406030204" pitchFamily="18" charset="0"/>
                                      </a:rPr>
                                    </m:ctrlPr>
                                  </m:sSupPr>
                                  <m:e>
                                    <m:r>
                                      <a:rPr lang="en-IN" i="1">
                                        <a:latin typeface="Cambria Math" panose="02040503050406030204" pitchFamily="18" charset="0"/>
                                      </a:rPr>
                                      <m:t>𝑑</m:t>
                                    </m:r>
                                  </m:e>
                                  <m:sup>
                                    <m:r>
                                      <a:rPr lang="en-IN" i="1">
                                        <a:latin typeface="Cambria Math" panose="02040503050406030204" pitchFamily="18" charset="0"/>
                                      </a:rPr>
                                      <m:t>2</m:t>
                                    </m:r>
                                  </m:sup>
                                </m:sSup>
                                <m:r>
                                  <a:rPr lang="en-IN" i="1">
                                    <a:latin typeface="Cambria Math" panose="02040503050406030204" pitchFamily="18" charset="0"/>
                                  </a:rPr>
                                  <m:t>𝑟</m:t>
                                </m:r>
                              </m:num>
                              <m:den>
                                <m:r>
                                  <a:rPr lang="en-IN" i="1">
                                    <a:latin typeface="Cambria Math" panose="02040503050406030204" pitchFamily="18" charset="0"/>
                                  </a:rPr>
                                  <m:t>𝑑</m:t>
                                </m:r>
                                <m:sSup>
                                  <m:sSupPr>
                                    <m:ctrlPr>
                                      <a:rPr lang="en-IN" i="1">
                                        <a:latin typeface="Cambria Math" panose="02040503050406030204" pitchFamily="18" charset="0"/>
                                      </a:rPr>
                                    </m:ctrlPr>
                                  </m:sSupPr>
                                  <m:e>
                                    <m:r>
                                      <a:rPr lang="en-IN" i="1">
                                        <a:latin typeface="Cambria Math" panose="02040503050406030204" pitchFamily="18" charset="0"/>
                                      </a:rPr>
                                      <m:t>𝑡</m:t>
                                    </m:r>
                                  </m:e>
                                  <m:sup>
                                    <m:r>
                                      <a:rPr lang="en-IN" i="1">
                                        <a:latin typeface="Cambria Math" panose="02040503050406030204" pitchFamily="18" charset="0"/>
                                      </a:rPr>
                                      <m:t>2</m:t>
                                    </m:r>
                                  </m:sup>
                                </m:sSup>
                              </m:den>
                            </m:f>
                          </m:e>
                        </m:d>
                      </m:e>
                      <m:sub>
                        <m:r>
                          <a:rPr lang="en-IN" b="0" i="1" smtClean="0">
                            <a:latin typeface="Cambria Math" panose="02040503050406030204" pitchFamily="18" charset="0"/>
                          </a:rPr>
                          <m:t>𝑟𝑜𝑡</m:t>
                        </m:r>
                      </m:sub>
                    </m:sSub>
                  </m:oMath>
                </a14:m>
                <a:r>
                  <a:rPr lang="en-IN" dirty="0"/>
                  <a:t>+ </a:t>
                </a:r>
                <a:r>
                  <a:rPr lang="en-IN" dirty="0">
                    <a:solidFill>
                      <a:srgbClr val="FF0000"/>
                    </a:solidFill>
                  </a:rPr>
                  <a:t>2m</a:t>
                </a:r>
                <a:r>
                  <a:rPr lang="el-GR" dirty="0">
                    <a:solidFill>
                      <a:srgbClr val="FF0000"/>
                    </a:solidFill>
                  </a:rPr>
                  <a:t>ω</a:t>
                </a:r>
                <a:r>
                  <a:rPr lang="en-IN" dirty="0">
                    <a:solidFill>
                      <a:srgbClr val="FF0000"/>
                    </a:solidFill>
                  </a:rPr>
                  <a:t/>
                </a:r>
                <a14:m>
                  <m:oMath xmlns:m="http://schemas.openxmlformats.org/officeDocument/2006/math">
                    <m:r>
                      <a:rPr lang="en-IN" i="1" smtClean="0">
                        <a:solidFill>
                          <a:srgbClr val="FF0000"/>
                        </a:solidFill>
                        <a:latin typeface="Cambria Math" panose="02040503050406030204" pitchFamily="18" charset="0"/>
                        <a:ea typeface="Cambria Math" panose="02040503050406030204" pitchFamily="18" charset="0"/>
                      </a:rPr>
                      <m:t>×</m:t>
                    </m:r>
                    <m:r>
                      <a:rPr lang="en-IN" b="0" i="1" smtClean="0">
                        <a:solidFill>
                          <a:srgbClr val="FF0000"/>
                        </a:solidFill>
                        <a:latin typeface="Cambria Math" panose="02040503050406030204" pitchFamily="18" charset="0"/>
                        <a:ea typeface="Cambria Math" panose="02040503050406030204" pitchFamily="18" charset="0"/>
                      </a:rPr>
                      <m:t> </m:t>
                    </m:r>
                    <m:sSub>
                      <m:sSubPr>
                        <m:ctrlPr>
                          <a:rPr lang="en-IN" i="1">
                            <a:solidFill>
                              <a:srgbClr val="FF0000"/>
                            </a:solidFill>
                            <a:latin typeface="Cambria Math" panose="02040503050406030204" pitchFamily="18" charset="0"/>
                          </a:rPr>
                        </m:ctrlPr>
                      </m:sSubPr>
                      <m:e>
                        <m:d>
                          <m:dPr>
                            <m:ctrlPr>
                              <a:rPr lang="en-IN" i="1">
                                <a:solidFill>
                                  <a:srgbClr val="FF0000"/>
                                </a:solidFill>
                                <a:latin typeface="Cambria Math" panose="02040503050406030204" pitchFamily="18" charset="0"/>
                              </a:rPr>
                            </m:ctrlPr>
                          </m:dPr>
                          <m:e>
                            <m:f>
                              <m:fPr>
                                <m:ctrlPr>
                                  <a:rPr lang="en-IN" i="1">
                                    <a:solidFill>
                                      <a:srgbClr val="FF0000"/>
                                    </a:solidFill>
                                    <a:latin typeface="Cambria Math" panose="02040503050406030204" pitchFamily="18" charset="0"/>
                                  </a:rPr>
                                </m:ctrlPr>
                              </m:fPr>
                              <m:num>
                                <m:r>
                                  <a:rPr lang="en-IN" b="0" i="1" smtClean="0">
                                    <a:solidFill>
                                      <a:srgbClr val="FF0000"/>
                                    </a:solidFill>
                                    <a:latin typeface="Cambria Math" panose="02040503050406030204" pitchFamily="18" charset="0"/>
                                  </a:rPr>
                                  <m:t>𝑑</m:t>
                                </m:r>
                                <m:r>
                                  <a:rPr lang="en-IN" i="1">
                                    <a:solidFill>
                                      <a:srgbClr val="FF0000"/>
                                    </a:solidFill>
                                    <a:latin typeface="Cambria Math" panose="02040503050406030204" pitchFamily="18" charset="0"/>
                                  </a:rPr>
                                  <m:t>𝑟</m:t>
                                </m:r>
                              </m:num>
                              <m:den>
                                <m:r>
                                  <a:rPr lang="en-IN" i="1">
                                    <a:solidFill>
                                      <a:srgbClr val="FF0000"/>
                                    </a:solidFill>
                                    <a:latin typeface="Cambria Math" panose="02040503050406030204" pitchFamily="18" charset="0"/>
                                  </a:rPr>
                                  <m:t>𝑑</m:t>
                                </m:r>
                                <m:r>
                                  <a:rPr lang="en-IN" b="0" i="1" smtClean="0">
                                    <a:solidFill>
                                      <a:srgbClr val="FF0000"/>
                                    </a:solidFill>
                                    <a:latin typeface="Cambria Math" panose="02040503050406030204" pitchFamily="18" charset="0"/>
                                  </a:rPr>
                                  <m:t>𝑡</m:t>
                                </m:r>
                              </m:den>
                            </m:f>
                          </m:e>
                        </m:d>
                      </m:e>
                      <m:sub>
                        <m:r>
                          <a:rPr lang="en-IN" i="1">
                            <a:solidFill>
                              <a:srgbClr val="FF0000"/>
                            </a:solidFill>
                            <a:latin typeface="Cambria Math" panose="02040503050406030204" pitchFamily="18" charset="0"/>
                          </a:rPr>
                          <m:t>𝑟𝑜𝑡</m:t>
                        </m:r>
                      </m:sub>
                    </m:sSub>
                  </m:oMath>
                </a14:m>
                <a:r>
                  <a:rPr lang="en-IN" dirty="0"/>
                  <a:t>+m</a:t>
                </a:r>
                <a:r>
                  <a:rPr lang="en-IN" dirty="0">
                    <a:ea typeface="Cambria Math" panose="02040503050406030204" pitchFamily="18" charset="0"/>
                  </a:rPr>
                  <a:t/>
                </a:r>
                <a14:m>
                  <m:oMath xmlns:m="http://schemas.openxmlformats.org/officeDocument/2006/math">
                    <m:r>
                      <a:rPr lang="en-IN" i="1">
                        <a:latin typeface="Cambria Math" panose="02040503050406030204" pitchFamily="18" charset="0"/>
                        <a:ea typeface="Cambria Math" panose="02040503050406030204" pitchFamily="18" charset="0"/>
                      </a:rPr>
                      <m:t>×</m:t>
                    </m:r>
                  </m:oMath>
                </a14:m>
                <a:r>
                  <a:rPr lang="el-GR" dirty="0"/>
                  <a:t> ω</a:t>
                </a:r>
                <a:r>
                  <a:rPr lang="en-IN" dirty="0"/>
                  <a:t/>
                </a:r>
                <a14:m>
                  <m:oMath xmlns:m="http://schemas.openxmlformats.org/officeDocument/2006/math">
                    <m:r>
                      <a:rPr lang="en-IN" i="1">
                        <a:latin typeface="Cambria Math" panose="02040503050406030204" pitchFamily="18" charset="0"/>
                        <a:ea typeface="Cambria Math" panose="02040503050406030204" pitchFamily="18" charset="0"/>
                      </a:rPr>
                      <m:t>×</m:t>
                    </m:r>
                  </m:oMath>
                </a14:m>
                <a:r>
                  <a:rPr lang="el-GR" dirty="0"/>
                  <a:t>ω</a:t>
                </a:r>
                <a14:m>
                  <m:oMath xmlns:m="http://schemas.openxmlformats.org/officeDocument/2006/math">
                    <m:r>
                      <a:rPr lang="en-IN" i="1">
                        <a:latin typeface="Cambria Math" panose="02040503050406030204" pitchFamily="18" charset="0"/>
                        <a:ea typeface="Cambria Math" panose="02040503050406030204" pitchFamily="18" charset="0"/>
                      </a:rPr>
                      <m:t>×</m:t>
                    </m:r>
                  </m:oMath>
                </a14:m>
                <a:r>
                  <a:rPr lang="en-IN" dirty="0"/>
                  <a:t>r</a:t>
                </a:r>
              </a:p>
              <a:p>
                <a:endParaRPr lang="en-IN" dirty="0"/>
              </a:p>
              <a:p>
                <a:r>
                  <a:rPr lang="en-IN" u="sng" dirty="0">
                    <a:solidFill>
                      <a:srgbClr val="FF0000"/>
                    </a:solidFill>
                    <a:latin typeface="Times New Roman" panose="02020603050405020304" pitchFamily="18" charset="0"/>
                    <a:cs typeface="Times New Roman" panose="02020603050405020304" pitchFamily="18" charset="0"/>
                  </a:rPr>
                  <a:t>Coriolis force</a:t>
                </a:r>
              </a:p>
              <a:p>
                <a:endParaRPr lang="en-IN" u="sng" dirty="0">
                  <a:solidFill>
                    <a:srgbClr val="FF0000"/>
                  </a:solidFill>
                  <a:latin typeface="Times New Roman" panose="02020603050405020304" pitchFamily="18" charset="0"/>
                  <a:cs typeface="Times New Roman" panose="02020603050405020304" pitchFamily="18" charset="0"/>
                </a:endParaRPr>
              </a:p>
              <a:p>
                <a14:m>
                  <m:oMath xmlns:m="http://schemas.openxmlformats.org/officeDocument/2006/math">
                    <m:sSub>
                      <m:sSubPr>
                        <m:ctrlPr>
                          <a:rPr lang="en-IN" i="1">
                            <a:solidFill>
                              <a:srgbClr val="FF0000"/>
                            </a:solidFill>
                            <a:latin typeface="Cambria Math" panose="02040503050406030204" pitchFamily="18" charset="0"/>
                          </a:rPr>
                        </m:ctrlPr>
                      </m:sSubPr>
                      <m:e>
                        <m:r>
                          <a:rPr lang="en-IN" i="1">
                            <a:solidFill>
                              <a:srgbClr val="FF0000"/>
                            </a:solidFill>
                            <a:latin typeface="Cambria Math" panose="02040503050406030204" pitchFamily="18" charset="0"/>
                          </a:rPr>
                          <m:t>𝐹</m:t>
                        </m:r>
                      </m:e>
                      <m:sub>
                        <m:r>
                          <a:rPr lang="en-IN" i="1">
                            <a:solidFill>
                              <a:srgbClr val="FF0000"/>
                            </a:solidFill>
                            <a:latin typeface="Cambria Math" panose="02040503050406030204" pitchFamily="18" charset="0"/>
                          </a:rPr>
                          <m:t>𝑐</m:t>
                        </m:r>
                      </m:sub>
                    </m:sSub>
                    <m:r>
                      <a:rPr lang="en-IN">
                        <a:solidFill>
                          <a:srgbClr val="FF0000"/>
                        </a:solidFill>
                        <a:latin typeface="Cambria Math" panose="02040503050406030204" pitchFamily="18" charset="0"/>
                      </a:rPr>
                      <m:t>= </m:t>
                    </m:r>
                  </m:oMath>
                </a14:m>
                <a:r>
                  <a:rPr lang="en-IN" dirty="0">
                    <a:solidFill>
                      <a:srgbClr val="FF0000"/>
                    </a:solidFill>
                  </a:rPr>
                  <a:t>2 m. </a:t>
                </a:r>
                <a:r>
                  <a:rPr lang="el-GR" dirty="0">
                    <a:solidFill>
                      <a:srgbClr val="FF0000"/>
                    </a:solidFill>
                  </a:rPr>
                  <a:t>ω</a:t>
                </a:r>
                <a:r>
                  <a:rPr lang="en-IN" dirty="0">
                    <a:solidFill>
                      <a:srgbClr val="FF0000"/>
                    </a:solidFill>
                  </a:rPr>
                  <a:t/>
                </a:r>
                <a14:m>
                  <m:oMath xmlns:m="http://schemas.openxmlformats.org/officeDocument/2006/math">
                    <m:r>
                      <a:rPr lang="en-IN" i="1">
                        <a:solidFill>
                          <a:srgbClr val="FF0000"/>
                        </a:solidFill>
                        <a:latin typeface="Cambria Math" panose="02040503050406030204" pitchFamily="18" charset="0"/>
                        <a:ea typeface="Cambria Math" panose="02040503050406030204" pitchFamily="18" charset="0"/>
                      </a:rPr>
                      <m:t>× </m:t>
                    </m:r>
                    <m:sSub>
                      <m:sSubPr>
                        <m:ctrlPr>
                          <a:rPr lang="en-IN" i="1">
                            <a:solidFill>
                              <a:srgbClr val="FF0000"/>
                            </a:solidFill>
                            <a:latin typeface="Cambria Math" panose="02040503050406030204" pitchFamily="18" charset="0"/>
                          </a:rPr>
                        </m:ctrlPr>
                      </m:sSubPr>
                      <m:e>
                        <m:d>
                          <m:dPr>
                            <m:ctrlPr>
                              <a:rPr lang="en-IN" i="1">
                                <a:solidFill>
                                  <a:srgbClr val="FF0000"/>
                                </a:solidFill>
                                <a:latin typeface="Cambria Math" panose="02040503050406030204" pitchFamily="18" charset="0"/>
                              </a:rPr>
                            </m:ctrlPr>
                          </m:dPr>
                          <m:e>
                            <m:f>
                              <m:fPr>
                                <m:ctrlPr>
                                  <a:rPr lang="en-IN" i="1">
                                    <a:solidFill>
                                      <a:srgbClr val="FF0000"/>
                                    </a:solidFill>
                                    <a:latin typeface="Cambria Math" panose="02040503050406030204" pitchFamily="18" charset="0"/>
                                  </a:rPr>
                                </m:ctrlPr>
                              </m:fPr>
                              <m:num>
                                <m:r>
                                  <a:rPr lang="en-IN" i="1">
                                    <a:solidFill>
                                      <a:srgbClr val="FF0000"/>
                                    </a:solidFill>
                                    <a:latin typeface="Cambria Math" panose="02040503050406030204" pitchFamily="18" charset="0"/>
                                  </a:rPr>
                                  <m:t>𝑑𝑟</m:t>
                                </m:r>
                              </m:num>
                              <m:den>
                                <m:r>
                                  <a:rPr lang="en-IN" i="1">
                                    <a:solidFill>
                                      <a:srgbClr val="FF0000"/>
                                    </a:solidFill>
                                    <a:latin typeface="Cambria Math" panose="02040503050406030204" pitchFamily="18" charset="0"/>
                                  </a:rPr>
                                  <m:t>𝑑𝑡</m:t>
                                </m:r>
                              </m:den>
                            </m:f>
                          </m:e>
                        </m:d>
                      </m:e>
                      <m:sub>
                        <m:r>
                          <a:rPr lang="en-IN" i="1">
                            <a:solidFill>
                              <a:srgbClr val="FF0000"/>
                            </a:solidFill>
                            <a:latin typeface="Cambria Math" panose="02040503050406030204" pitchFamily="18" charset="0"/>
                          </a:rPr>
                          <m:t>𝑟𝑜𝑡</m:t>
                        </m:r>
                      </m:sub>
                    </m:sSub>
                  </m:oMath>
                </a14:m>
                <a:endParaRPr lang="en-IN" dirty="0">
                  <a:solidFill>
                    <a:srgbClr val="FF0000"/>
                  </a:solidFill>
                </a:endParaRPr>
              </a:p>
              <a:p>
                <a:endParaRPr lang="en-IN" u="sng" dirty="0">
                  <a:solidFill>
                    <a:srgbClr val="FF0000"/>
                  </a:solidFill>
                  <a:latin typeface="Times New Roman" panose="02020603050405020304" pitchFamily="18" charset="0"/>
                  <a:cs typeface="Times New Roman" panose="02020603050405020304" pitchFamily="18" charset="0"/>
                </a:endParaRPr>
              </a:p>
              <a:p>
                <a:endParaRPr lang="en-IN" dirty="0"/>
              </a:p>
              <a:p>
                <a:endParaRPr lang="en-IN" dirty="0"/>
              </a:p>
              <a:p>
                <a:endParaRPr lang="en-IN" dirty="0"/>
              </a:p>
            </p:txBody>
          </p:sp>
        </mc:Choice>
        <mc:Fallback>
          <p:sp>
            <p:nvSpPr>
              <p:cNvPr id="34" name="TextBox 33">
                <a:extLst>
                  <a:ext uri="{FF2B5EF4-FFF2-40B4-BE49-F238E27FC236}">
                    <a16:creationId xmlns:a16="http://schemas.microsoft.com/office/drawing/2014/main" xmlns="" id="{2C539CBB-10D1-40C2-8D2F-7F806FB781A1}"/>
                  </a:ext>
                </a:extLst>
              </p:cNvPr>
              <p:cNvSpPr txBox="1">
                <a:spLocks noRot="1" noChangeAspect="1" noMove="1" noResize="1" noEditPoints="1" noAdjustHandles="1" noChangeArrowheads="1" noChangeShapeType="1" noTextEdit="1"/>
              </p:cNvSpPr>
              <p:nvPr/>
            </p:nvSpPr>
            <p:spPr>
              <a:xfrm>
                <a:off x="4571999" y="1396377"/>
                <a:ext cx="4421875" cy="4099007"/>
              </a:xfrm>
              <a:prstGeom prst="rect">
                <a:avLst/>
              </a:prstGeom>
              <a:blipFill>
                <a:blip r:embed="rId2"/>
                <a:stretch>
                  <a:fillRect l="-1103" t="-744" r="-414"/>
                </a:stretch>
              </a:blipFill>
            </p:spPr>
            <p:txBody>
              <a:bodyPr/>
              <a:lstStyle/>
              <a:p>
                <a:r>
                  <a:rPr lang="en-IN">
                    <a:noFill/>
                  </a:rPr>
                  <a:t> </a:t>
                </a:r>
              </a:p>
            </p:txBody>
          </p:sp>
        </mc:Fallback>
      </mc:AlternateContent>
    </p:spTree>
    <p:extLst>
      <p:ext uri="{BB962C8B-B14F-4D97-AF65-F5344CB8AC3E}">
        <p14:creationId xmlns:p14="http://schemas.microsoft.com/office/powerpoint/2010/main" xmlns="" val="2743000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ppt_x"/>
                                          </p:val>
                                        </p:tav>
                                        <p:tav tm="100000">
                                          <p:val>
                                            <p:strVal val="#ppt_x"/>
                                          </p:val>
                                        </p:tav>
                                      </p:tavLst>
                                    </p:anim>
                                    <p:anim calcmode="lin" valueType="num">
                                      <p:cBhvr additive="base">
                                        <p:cTn id="12" dur="500" fill="hold"/>
                                        <p:tgtEl>
                                          <p:spTgt spid="12"/>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anim calcmode="lin" valueType="num">
                                      <p:cBhvr additive="base">
                                        <p:cTn id="15" dur="500" fill="hold"/>
                                        <p:tgtEl>
                                          <p:spTgt spid="14"/>
                                        </p:tgtEl>
                                        <p:attrNameLst>
                                          <p:attrName>ppt_x</p:attrName>
                                        </p:attrNameLst>
                                      </p:cBhvr>
                                      <p:tavLst>
                                        <p:tav tm="0">
                                          <p:val>
                                            <p:strVal val="#ppt_x"/>
                                          </p:val>
                                        </p:tav>
                                        <p:tav tm="100000">
                                          <p:val>
                                            <p:strVal val="#ppt_x"/>
                                          </p:val>
                                        </p:tav>
                                      </p:tavLst>
                                    </p:anim>
                                    <p:anim calcmode="lin" valueType="num">
                                      <p:cBhvr additive="base">
                                        <p:cTn id="16" dur="500" fill="hold"/>
                                        <p:tgtEl>
                                          <p:spTgt spid="14"/>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 calcmode="lin" valueType="num">
                                      <p:cBhvr additive="base">
                                        <p:cTn id="19" dur="500" fill="hold"/>
                                        <p:tgtEl>
                                          <p:spTgt spid="17"/>
                                        </p:tgtEl>
                                        <p:attrNameLst>
                                          <p:attrName>ppt_x</p:attrName>
                                        </p:attrNameLst>
                                      </p:cBhvr>
                                      <p:tavLst>
                                        <p:tav tm="0">
                                          <p:val>
                                            <p:strVal val="#ppt_x"/>
                                          </p:val>
                                        </p:tav>
                                        <p:tav tm="100000">
                                          <p:val>
                                            <p:strVal val="#ppt_x"/>
                                          </p:val>
                                        </p:tav>
                                      </p:tavLst>
                                    </p:anim>
                                    <p:anim calcmode="lin" valueType="num">
                                      <p:cBhvr additive="base">
                                        <p:cTn id="20" dur="500" fill="hold"/>
                                        <p:tgtEl>
                                          <p:spTgt spid="17"/>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19"/>
                                        </p:tgtEl>
                                        <p:attrNameLst>
                                          <p:attrName>style.visibility</p:attrName>
                                        </p:attrNameLst>
                                      </p:cBhvr>
                                      <p:to>
                                        <p:strVal val="visible"/>
                                      </p:to>
                                    </p:set>
                                    <p:anim calcmode="lin" valueType="num">
                                      <p:cBhvr additive="base">
                                        <p:cTn id="23" dur="500" fill="hold"/>
                                        <p:tgtEl>
                                          <p:spTgt spid="19"/>
                                        </p:tgtEl>
                                        <p:attrNameLst>
                                          <p:attrName>ppt_x</p:attrName>
                                        </p:attrNameLst>
                                      </p:cBhvr>
                                      <p:tavLst>
                                        <p:tav tm="0">
                                          <p:val>
                                            <p:strVal val="#ppt_x"/>
                                          </p:val>
                                        </p:tav>
                                        <p:tav tm="100000">
                                          <p:val>
                                            <p:strVal val="#ppt_x"/>
                                          </p:val>
                                        </p:tav>
                                      </p:tavLst>
                                    </p:anim>
                                    <p:anim calcmode="lin" valueType="num">
                                      <p:cBhvr additive="base">
                                        <p:cTn id="24" dur="500" fill="hold"/>
                                        <p:tgtEl>
                                          <p:spTgt spid="19"/>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 calcmode="lin" valueType="num">
                                      <p:cBhvr additive="base">
                                        <p:cTn id="27" dur="500" fill="hold"/>
                                        <p:tgtEl>
                                          <p:spTgt spid="20"/>
                                        </p:tgtEl>
                                        <p:attrNameLst>
                                          <p:attrName>ppt_x</p:attrName>
                                        </p:attrNameLst>
                                      </p:cBhvr>
                                      <p:tavLst>
                                        <p:tav tm="0">
                                          <p:val>
                                            <p:strVal val="#ppt_x"/>
                                          </p:val>
                                        </p:tav>
                                        <p:tav tm="100000">
                                          <p:val>
                                            <p:strVal val="#ppt_x"/>
                                          </p:val>
                                        </p:tav>
                                      </p:tavLst>
                                    </p:anim>
                                    <p:anim calcmode="lin" valueType="num">
                                      <p:cBhvr additive="base">
                                        <p:cTn id="28" dur="500" fill="hold"/>
                                        <p:tgtEl>
                                          <p:spTgt spid="20"/>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ppt_x"/>
                                          </p:val>
                                        </p:tav>
                                        <p:tav tm="100000">
                                          <p:val>
                                            <p:strVal val="#ppt_x"/>
                                          </p:val>
                                        </p:tav>
                                      </p:tavLst>
                                    </p:anim>
                                    <p:anim calcmode="lin" valueType="num">
                                      <p:cBhvr additive="base">
                                        <p:cTn id="32" dur="500" fill="hold"/>
                                        <p:tgtEl>
                                          <p:spTgt spid="21"/>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51"/>
                                        </p:tgtEl>
                                        <p:attrNameLst>
                                          <p:attrName>style.visibility</p:attrName>
                                        </p:attrNameLst>
                                      </p:cBhvr>
                                      <p:to>
                                        <p:strVal val="visible"/>
                                      </p:to>
                                    </p:set>
                                    <p:anim calcmode="lin" valueType="num">
                                      <p:cBhvr additive="base">
                                        <p:cTn id="35" dur="500" fill="hold"/>
                                        <p:tgtEl>
                                          <p:spTgt spid="51"/>
                                        </p:tgtEl>
                                        <p:attrNameLst>
                                          <p:attrName>ppt_x</p:attrName>
                                        </p:attrNameLst>
                                      </p:cBhvr>
                                      <p:tavLst>
                                        <p:tav tm="0">
                                          <p:val>
                                            <p:strVal val="#ppt_x"/>
                                          </p:val>
                                        </p:tav>
                                        <p:tav tm="100000">
                                          <p:val>
                                            <p:strVal val="#ppt_x"/>
                                          </p:val>
                                        </p:tav>
                                      </p:tavLst>
                                    </p:anim>
                                    <p:anim calcmode="lin" valueType="num">
                                      <p:cBhvr additive="base">
                                        <p:cTn id="36" dur="500" fill="hold"/>
                                        <p:tgtEl>
                                          <p:spTgt spid="51"/>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57"/>
                                        </p:tgtEl>
                                        <p:attrNameLst>
                                          <p:attrName>style.visibility</p:attrName>
                                        </p:attrNameLst>
                                      </p:cBhvr>
                                      <p:to>
                                        <p:strVal val="visible"/>
                                      </p:to>
                                    </p:set>
                                    <p:anim calcmode="lin" valueType="num">
                                      <p:cBhvr additive="base">
                                        <p:cTn id="39" dur="500" fill="hold"/>
                                        <p:tgtEl>
                                          <p:spTgt spid="57"/>
                                        </p:tgtEl>
                                        <p:attrNameLst>
                                          <p:attrName>ppt_x</p:attrName>
                                        </p:attrNameLst>
                                      </p:cBhvr>
                                      <p:tavLst>
                                        <p:tav tm="0">
                                          <p:val>
                                            <p:strVal val="#ppt_x"/>
                                          </p:val>
                                        </p:tav>
                                        <p:tav tm="100000">
                                          <p:val>
                                            <p:strVal val="#ppt_x"/>
                                          </p:val>
                                        </p:tav>
                                      </p:tavLst>
                                    </p:anim>
                                    <p:anim calcmode="lin" valueType="num">
                                      <p:cBhvr additive="base">
                                        <p:cTn id="40" dur="500" fill="hold"/>
                                        <p:tgtEl>
                                          <p:spTgt spid="57"/>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1"/>
                                        </p:tgtEl>
                                        <p:attrNameLst>
                                          <p:attrName>style.visibility</p:attrName>
                                        </p:attrNameLst>
                                      </p:cBhvr>
                                      <p:to>
                                        <p:strVal val="visible"/>
                                      </p:to>
                                    </p:set>
                                    <p:anim calcmode="lin" valueType="num">
                                      <p:cBhvr additive="base">
                                        <p:cTn id="43" dur="500" fill="hold"/>
                                        <p:tgtEl>
                                          <p:spTgt spid="61"/>
                                        </p:tgtEl>
                                        <p:attrNameLst>
                                          <p:attrName>ppt_x</p:attrName>
                                        </p:attrNameLst>
                                      </p:cBhvr>
                                      <p:tavLst>
                                        <p:tav tm="0">
                                          <p:val>
                                            <p:strVal val="#ppt_x"/>
                                          </p:val>
                                        </p:tav>
                                        <p:tav tm="100000">
                                          <p:val>
                                            <p:strVal val="#ppt_x"/>
                                          </p:val>
                                        </p:tav>
                                      </p:tavLst>
                                    </p:anim>
                                    <p:anim calcmode="lin" valueType="num">
                                      <p:cBhvr additive="base">
                                        <p:cTn id="44" dur="500" fill="hold"/>
                                        <p:tgtEl>
                                          <p:spTgt spid="6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additive="base">
                                        <p:cTn id="47" dur="500" fill="hold"/>
                                        <p:tgtEl>
                                          <p:spTgt spid="66"/>
                                        </p:tgtEl>
                                        <p:attrNameLst>
                                          <p:attrName>ppt_x</p:attrName>
                                        </p:attrNameLst>
                                      </p:cBhvr>
                                      <p:tavLst>
                                        <p:tav tm="0">
                                          <p:val>
                                            <p:strVal val="#ppt_x"/>
                                          </p:val>
                                        </p:tav>
                                        <p:tav tm="100000">
                                          <p:val>
                                            <p:strVal val="#ppt_x"/>
                                          </p:val>
                                        </p:tav>
                                      </p:tavLst>
                                    </p:anim>
                                    <p:anim calcmode="lin" valueType="num">
                                      <p:cBhvr additive="base">
                                        <p:cTn id="48" dur="500" fill="hold"/>
                                        <p:tgtEl>
                                          <p:spTgt spid="6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63"/>
                                        </p:tgtEl>
                                        <p:attrNameLst>
                                          <p:attrName>style.visibility</p:attrName>
                                        </p:attrNameLst>
                                      </p:cBhvr>
                                      <p:to>
                                        <p:strVal val="visible"/>
                                      </p:to>
                                    </p:set>
                                    <p:anim calcmode="lin" valueType="num">
                                      <p:cBhvr additive="base">
                                        <p:cTn id="51" dur="500" fill="hold"/>
                                        <p:tgtEl>
                                          <p:spTgt spid="63"/>
                                        </p:tgtEl>
                                        <p:attrNameLst>
                                          <p:attrName>ppt_x</p:attrName>
                                        </p:attrNameLst>
                                      </p:cBhvr>
                                      <p:tavLst>
                                        <p:tav tm="0">
                                          <p:val>
                                            <p:strVal val="#ppt_x"/>
                                          </p:val>
                                        </p:tav>
                                        <p:tav tm="100000">
                                          <p:val>
                                            <p:strVal val="#ppt_x"/>
                                          </p:val>
                                        </p:tav>
                                      </p:tavLst>
                                    </p:anim>
                                    <p:anim calcmode="lin" valueType="num">
                                      <p:cBhvr additive="base">
                                        <p:cTn id="52" dur="500" fill="hold"/>
                                        <p:tgtEl>
                                          <p:spTgt spid="63"/>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64"/>
                                        </p:tgtEl>
                                        <p:attrNameLst>
                                          <p:attrName>style.visibility</p:attrName>
                                        </p:attrNameLst>
                                      </p:cBhvr>
                                      <p:to>
                                        <p:strVal val="visible"/>
                                      </p:to>
                                    </p:set>
                                    <p:anim calcmode="lin" valueType="num">
                                      <p:cBhvr additive="base">
                                        <p:cTn id="55" dur="500" fill="hold"/>
                                        <p:tgtEl>
                                          <p:spTgt spid="64"/>
                                        </p:tgtEl>
                                        <p:attrNameLst>
                                          <p:attrName>ppt_x</p:attrName>
                                        </p:attrNameLst>
                                      </p:cBhvr>
                                      <p:tavLst>
                                        <p:tav tm="0">
                                          <p:val>
                                            <p:strVal val="#ppt_x"/>
                                          </p:val>
                                        </p:tav>
                                        <p:tav tm="100000">
                                          <p:val>
                                            <p:strVal val="#ppt_x"/>
                                          </p:val>
                                        </p:tav>
                                      </p:tavLst>
                                    </p:anim>
                                    <p:anim calcmode="lin" valueType="num">
                                      <p:cBhvr additive="base">
                                        <p:cTn id="56" dur="500" fill="hold"/>
                                        <p:tgtEl>
                                          <p:spTgt spid="64"/>
                                        </p:tgtEl>
                                        <p:attrNameLst>
                                          <p:attrName>ppt_y</p:attrName>
                                        </p:attrNameLst>
                                      </p:cBhvr>
                                      <p:tavLst>
                                        <p:tav tm="0">
                                          <p:val>
                                            <p:strVal val="1+#ppt_h/2"/>
                                          </p:val>
                                        </p:tav>
                                        <p:tav tm="100000">
                                          <p:val>
                                            <p:strVal val="#ppt_y"/>
                                          </p:val>
                                        </p:tav>
                                      </p:tavLst>
                                    </p:anim>
                                  </p:childTnLst>
                                </p:cTn>
                              </p:par>
                              <p:par>
                                <p:cTn id="57" presetID="2" presetClass="entr" presetSubtype="4" fill="hold" grpId="0" nodeType="with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additive="base">
                                        <p:cTn id="59" dur="500" fill="hold"/>
                                        <p:tgtEl>
                                          <p:spTgt spid="30"/>
                                        </p:tgtEl>
                                        <p:attrNameLst>
                                          <p:attrName>ppt_x</p:attrName>
                                        </p:attrNameLst>
                                      </p:cBhvr>
                                      <p:tavLst>
                                        <p:tav tm="0">
                                          <p:val>
                                            <p:strVal val="#ppt_x"/>
                                          </p:val>
                                        </p:tav>
                                        <p:tav tm="100000">
                                          <p:val>
                                            <p:strVal val="#ppt_x"/>
                                          </p:val>
                                        </p:tav>
                                      </p:tavLst>
                                    </p:anim>
                                    <p:anim calcmode="lin" valueType="num">
                                      <p:cBhvr additive="base">
                                        <p:cTn id="60"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26"/>
                                        </p:tgtEl>
                                        <p:attrNameLst>
                                          <p:attrName>style.visibility</p:attrName>
                                        </p:attrNameLst>
                                      </p:cBhvr>
                                      <p:to>
                                        <p:strVal val="visible"/>
                                      </p:to>
                                    </p:set>
                                    <p:animEffect transition="in" filter="fade">
                                      <p:cBhvr>
                                        <p:cTn id="65" dur="1000"/>
                                        <p:tgtEl>
                                          <p:spTgt spid="26"/>
                                        </p:tgtEl>
                                      </p:cBhvr>
                                    </p:animEffect>
                                    <p:anim calcmode="lin" valueType="num">
                                      <p:cBhvr>
                                        <p:cTn id="66" dur="1000" fill="hold"/>
                                        <p:tgtEl>
                                          <p:spTgt spid="26"/>
                                        </p:tgtEl>
                                        <p:attrNameLst>
                                          <p:attrName>ppt_x</p:attrName>
                                        </p:attrNameLst>
                                      </p:cBhvr>
                                      <p:tavLst>
                                        <p:tav tm="0">
                                          <p:val>
                                            <p:strVal val="#ppt_x"/>
                                          </p:val>
                                        </p:tav>
                                        <p:tav tm="100000">
                                          <p:val>
                                            <p:strVal val="#ppt_x"/>
                                          </p:val>
                                        </p:tav>
                                      </p:tavLst>
                                    </p:anim>
                                    <p:anim calcmode="lin" valueType="num">
                                      <p:cBhvr>
                                        <p:cTn id="67" dur="1000" fill="hold"/>
                                        <p:tgtEl>
                                          <p:spTgt spid="26"/>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42" presetClass="entr" presetSubtype="0" fill="hold" grpId="0" nodeType="clickEffect">
                                  <p:stCondLst>
                                    <p:cond delay="0"/>
                                  </p:stCondLst>
                                  <p:childTnLst>
                                    <p:set>
                                      <p:cBhvr>
                                        <p:cTn id="71" dur="1" fill="hold">
                                          <p:stCondLst>
                                            <p:cond delay="0"/>
                                          </p:stCondLst>
                                        </p:cTn>
                                        <p:tgtEl>
                                          <p:spTgt spid="31"/>
                                        </p:tgtEl>
                                        <p:attrNameLst>
                                          <p:attrName>style.visibility</p:attrName>
                                        </p:attrNameLst>
                                      </p:cBhvr>
                                      <p:to>
                                        <p:strVal val="visible"/>
                                      </p:to>
                                    </p:set>
                                    <p:animEffect transition="in" filter="fade">
                                      <p:cBhvr>
                                        <p:cTn id="72" dur="1000"/>
                                        <p:tgtEl>
                                          <p:spTgt spid="31"/>
                                        </p:tgtEl>
                                      </p:cBhvr>
                                    </p:animEffect>
                                    <p:anim calcmode="lin" valueType="num">
                                      <p:cBhvr>
                                        <p:cTn id="73" dur="1000" fill="hold"/>
                                        <p:tgtEl>
                                          <p:spTgt spid="31"/>
                                        </p:tgtEl>
                                        <p:attrNameLst>
                                          <p:attrName>ppt_x</p:attrName>
                                        </p:attrNameLst>
                                      </p:cBhvr>
                                      <p:tavLst>
                                        <p:tav tm="0">
                                          <p:val>
                                            <p:strVal val="#ppt_x"/>
                                          </p:val>
                                        </p:tav>
                                        <p:tav tm="100000">
                                          <p:val>
                                            <p:strVal val="#ppt_x"/>
                                          </p:val>
                                        </p:tav>
                                      </p:tavLst>
                                    </p:anim>
                                    <p:anim calcmode="lin" valueType="num">
                                      <p:cBhvr>
                                        <p:cTn id="74" dur="1000" fill="hold"/>
                                        <p:tgtEl>
                                          <p:spTgt spid="31"/>
                                        </p:tgtEl>
                                        <p:attrNameLst>
                                          <p:attrName>ppt_y</p:attrName>
                                        </p:attrNameLst>
                                      </p:cBhvr>
                                      <p:tavLst>
                                        <p:tav tm="0">
                                          <p:val>
                                            <p:strVal val="#ppt_y+.1"/>
                                          </p:val>
                                        </p:tav>
                                        <p:tav tm="100000">
                                          <p:val>
                                            <p:strVal val="#ppt_y"/>
                                          </p:val>
                                        </p:tav>
                                      </p:tavLst>
                                    </p:anim>
                                  </p:childTnLst>
                                </p:cTn>
                              </p:par>
                              <p:par>
                                <p:cTn id="75" presetID="42" presetClass="entr" presetSubtype="0" fill="hold"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fade">
                                      <p:cBhvr>
                                        <p:cTn id="77" dur="1000"/>
                                        <p:tgtEl>
                                          <p:spTgt spid="25"/>
                                        </p:tgtEl>
                                      </p:cBhvr>
                                    </p:animEffect>
                                    <p:anim calcmode="lin" valueType="num">
                                      <p:cBhvr>
                                        <p:cTn id="78" dur="1000" fill="hold"/>
                                        <p:tgtEl>
                                          <p:spTgt spid="25"/>
                                        </p:tgtEl>
                                        <p:attrNameLst>
                                          <p:attrName>ppt_x</p:attrName>
                                        </p:attrNameLst>
                                      </p:cBhvr>
                                      <p:tavLst>
                                        <p:tav tm="0">
                                          <p:val>
                                            <p:strVal val="#ppt_x"/>
                                          </p:val>
                                        </p:tav>
                                        <p:tav tm="100000">
                                          <p:val>
                                            <p:strVal val="#ppt_x"/>
                                          </p:val>
                                        </p:tav>
                                      </p:tavLst>
                                    </p:anim>
                                    <p:anim calcmode="lin" valueType="num">
                                      <p:cBhvr>
                                        <p:cTn id="79" dur="1000" fill="hold"/>
                                        <p:tgtEl>
                                          <p:spTgt spid="25"/>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28"/>
                                        </p:tgtEl>
                                        <p:attrNameLst>
                                          <p:attrName>style.visibility</p:attrName>
                                        </p:attrNameLst>
                                      </p:cBhvr>
                                      <p:to>
                                        <p:strVal val="visible"/>
                                      </p:to>
                                    </p:set>
                                  </p:childTnLst>
                                </p:cTn>
                              </p:par>
                              <p:par>
                                <p:cTn id="84" presetID="1" presetClass="entr" presetSubtype="0" fill="hold" grpId="0" nodeType="withEffect">
                                  <p:stCondLst>
                                    <p:cond delay="0"/>
                                  </p:stCondLst>
                                  <p:childTnLst>
                                    <p:set>
                                      <p:cBhvr>
                                        <p:cTn id="85"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9" grpId="0"/>
      <p:bldP spid="20" grpId="0"/>
      <p:bldP spid="21" grpId="0"/>
      <p:bldP spid="26" grpId="0"/>
      <p:bldP spid="27" grpId="0" animBg="1"/>
      <p:bldP spid="28" grpId="0"/>
      <p:bldP spid="30" grpId="0"/>
      <p:bldP spid="31" grpId="0"/>
      <p:bldP spid="63" grpId="0"/>
      <p:bldP spid="64" grpId="0"/>
      <p:bldP spid="6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4" name="TextBox 3">
                <a:extLst>
                  <a:ext uri="{FF2B5EF4-FFF2-40B4-BE49-F238E27FC236}">
                    <a16:creationId xmlns:a16="http://schemas.microsoft.com/office/drawing/2014/main" id="{F175E765-BB4E-42A5-A7F0-76939C8C48A1}"/>
                  </a:ext>
                </a:extLst>
              </p:cNvPr>
              <p:cNvSpPr txBox="1"/>
              <p:nvPr/>
            </p:nvSpPr>
            <p:spPr>
              <a:xfrm>
                <a:off x="204716" y="777923"/>
                <a:ext cx="8734567" cy="4832092"/>
              </a:xfrm>
              <a:prstGeom prst="rect">
                <a:avLst/>
              </a:prstGeom>
              <a:noFill/>
            </p:spPr>
            <p:txBody>
              <a:bodyPr wrap="square" rtlCol="0">
                <a:spAutoFit/>
              </a:bodyPr>
              <a:lstStyle/>
              <a:p>
                <a:pPr algn="ctr"/>
                <a:r>
                  <a:rPr lang="en-IN" sz="2800" dirty="0">
                    <a:solidFill>
                      <a:srgbClr val="0070C0"/>
                    </a:solidFill>
                    <a:latin typeface="Times New Roman" panose="02020603050405020304" pitchFamily="18" charset="0"/>
                    <a:cs typeface="Times New Roman" panose="02020603050405020304" pitchFamily="18" charset="0"/>
                  </a:rPr>
                  <a:t>Effect of Coriolis force on nature</a:t>
                </a:r>
              </a:p>
              <a:p>
                <a:pPr algn="ctr"/>
                <a:endParaRPr lang="en-IN" sz="2800" dirty="0">
                  <a:solidFill>
                    <a:srgbClr val="0070C0"/>
                  </a:solidFill>
                  <a:latin typeface="Times New Roman" panose="02020603050405020304" pitchFamily="18" charset="0"/>
                  <a:cs typeface="Times New Roman" panose="02020603050405020304" pitchFamily="18" charset="0"/>
                </a:endParaRPr>
              </a:p>
              <a:p>
                <a:pPr marL="342900" indent="-342900">
                  <a:lnSpc>
                    <a:spcPct val="250000"/>
                  </a:lnSpc>
                  <a:buAutoNum type="alphaLcParenR"/>
                </a:pPr>
                <a:r>
                  <a:rPr lang="en-IN" sz="2000" u="sng" dirty="0">
                    <a:solidFill>
                      <a:srgbClr val="7030A0"/>
                    </a:solidFill>
                    <a:latin typeface="Times New Roman" panose="02020603050405020304" pitchFamily="18" charset="0"/>
                    <a:cs typeface="Times New Roman" panose="02020603050405020304" pitchFamily="18" charset="0"/>
                  </a:rPr>
                  <a:t>Flight of missile</a:t>
                </a:r>
              </a:p>
              <a:p>
                <a:r>
                  <a:rPr lang="en-IN" dirty="0">
                    <a:latin typeface="Times New Roman" panose="02020603050405020304" pitchFamily="18" charset="0"/>
                    <a:cs typeface="Times New Roman" panose="02020603050405020304" pitchFamily="18" charset="0"/>
                  </a:rPr>
                  <a:t/>
                </a:r>
                <a:r>
                  <a:rPr lang="en-IN" dirty="0">
                    <a:solidFill>
                      <a:srgbClr val="FF0000"/>
                    </a:solidFill>
                    <a:latin typeface="Times New Roman" panose="02020603050405020304" pitchFamily="18" charset="0"/>
                    <a:cs typeface="Times New Roman" panose="02020603050405020304" pitchFamily="18" charset="0"/>
                  </a:rPr>
                  <a:t>The range and time of flight of missile  </a:t>
                </a:r>
                <a:r>
                  <a:rPr lang="en-IN" dirty="0">
                    <a:latin typeface="Times New Roman" panose="02020603050405020304" pitchFamily="18" charset="0"/>
                    <a:cs typeface="Times New Roman" panose="02020603050405020304" pitchFamily="18" charset="0"/>
                  </a:rPr>
                  <a:t>projected form the surface of the earth is affected by the Coriolis force. In Northern hemisphere, when missile travels towards the north then it is deflected to the east through an angle </a:t>
                </a:r>
                <a:r>
                  <a:rPr lang="el-GR" dirty="0">
                    <a:latin typeface="Times New Roman" panose="02020603050405020304" pitchFamily="18" charset="0"/>
                    <a:cs typeface="Times New Roman" panose="02020603050405020304" pitchFamily="18" charset="0"/>
                  </a:rPr>
                  <a:t>α</a:t>
                </a:r>
                <a:r>
                  <a:rPr lang="en-IN" dirty="0">
                    <a:latin typeface="Times New Roman" panose="02020603050405020304" pitchFamily="18" charset="0"/>
                    <a:cs typeface="Times New Roman" panose="02020603050405020304" pitchFamily="18" charset="0"/>
                  </a:rPr>
                  <a:t>.</a:t>
                </a:r>
                <a:endParaRPr lang="en-IN" i="1" dirty="0">
                  <a:latin typeface="Times New Roman" panose="02020603050405020304" pitchFamily="18" charset="0"/>
                  <a:ea typeface="Cambria Math" panose="02040503050406030204" pitchFamily="18" charset="0"/>
                  <a:cs typeface="Times New Roman" panose="02020603050405020304" pitchFamily="18" charset="0"/>
                </a:endParaRPr>
              </a:p>
              <a:p>
                <a14:m>
                  <m:oMathPara xmlns:m="http://schemas.openxmlformats.org/officeDocument/2006/math">
                    <m:oMathParaPr>
                      <m:jc m:val="centerGroup"/>
                    </m:oMathParaPr>
                    <m:oMath xmlns:m="http://schemas.openxmlformats.org/officeDocument/2006/math">
                      <m:r>
                        <a:rPr lang="en-IN" i="1" smtClean="0">
                          <a:latin typeface="Cambria Math" panose="02040503050406030204" pitchFamily="18" charset="0"/>
                          <a:ea typeface="Cambria Math" panose="02040503050406030204" pitchFamily="18" charset="0"/>
                        </a:rPr>
                        <m:t>𝛼</m:t>
                      </m:r>
                      <m:r>
                        <a:rPr lang="en-IN" b="0" i="1" smtClean="0">
                          <a:latin typeface="Cambria Math" panose="02040503050406030204" pitchFamily="18" charset="0"/>
                          <a:ea typeface="Cambria Math" panose="02040503050406030204" pitchFamily="18" charset="0"/>
                        </a:rPr>
                        <m:t>= </m:t>
                      </m:r>
                      <m:r>
                        <a:rPr lang="en-IN" b="0" i="1" smtClean="0">
                          <a:latin typeface="Cambria Math" panose="02040503050406030204" pitchFamily="18" charset="0"/>
                          <a:ea typeface="Cambria Math" panose="02040503050406030204" pitchFamily="18" charset="0"/>
                        </a:rPr>
                        <m:t>𝜔</m:t>
                      </m:r>
                      <m:r>
                        <a:rPr lang="en-IN" b="0" i="1" smtClean="0">
                          <a:latin typeface="Cambria Math" panose="02040503050406030204" pitchFamily="18" charset="0"/>
                          <a:ea typeface="Cambria Math" panose="02040503050406030204" pitchFamily="18" charset="0"/>
                        </a:rPr>
                        <m:t>𝑡</m:t>
                      </m:r>
                      <m:r>
                        <a:rPr lang="en-IN" b="0" i="1" smtClean="0">
                          <a:latin typeface="Cambria Math" panose="02040503050406030204" pitchFamily="18" charset="0"/>
                          <a:ea typeface="Cambria Math" panose="02040503050406030204" pitchFamily="18" charset="0"/>
                        </a:rPr>
                        <m:t> </m:t>
                      </m:r>
                      <m:r>
                        <a:rPr lang="en-IN" b="0" i="1" smtClean="0">
                          <a:latin typeface="Cambria Math" panose="02040503050406030204" pitchFamily="18" charset="0"/>
                          <a:ea typeface="Cambria Math" panose="02040503050406030204" pitchFamily="18" charset="0"/>
                        </a:rPr>
                        <m:t>𝑠𝑖𝑛</m:t>
                      </m:r>
                      <m:r>
                        <a:rPr lang="en-IN" b="0" i="1" smtClean="0">
                          <a:latin typeface="Cambria Math" panose="02040503050406030204" pitchFamily="18" charset="0"/>
                          <a:ea typeface="Cambria Math" panose="02040503050406030204" pitchFamily="18" charset="0"/>
                        </a:rPr>
                        <m:t>𝜃</m:t>
                      </m:r>
                    </m:oMath>
                  </m:oMathPara>
                </a14:m>
                <a:endParaRPr lang="en-IN" dirty="0">
                  <a:latin typeface="Times New Roman" panose="02020603050405020304" pitchFamily="18" charset="0"/>
                  <a:cs typeface="Times New Roman" panose="02020603050405020304" pitchFamily="18" charset="0"/>
                </a:endParaRPr>
              </a:p>
              <a:p>
                <a:r>
                  <a:rPr lang="en-IN" dirty="0">
                    <a:solidFill>
                      <a:srgbClr val="FF0000"/>
                    </a:solidFill>
                    <a:latin typeface="Times New Roman" panose="02020603050405020304" pitchFamily="18" charset="0"/>
                    <a:cs typeface="Times New Roman" panose="02020603050405020304" pitchFamily="18" charset="0"/>
                  </a:rPr>
                  <a:t>At poles defection is maximum and at equator there is no deflection.</a:t>
                </a:r>
              </a:p>
              <a:p>
                <a:endParaRPr lang="en-IN" dirty="0">
                  <a:solidFill>
                    <a:srgbClr val="FF0000"/>
                  </a:solidFill>
                  <a:latin typeface="Times New Roman" panose="02020603050405020304" pitchFamily="18" charset="0"/>
                  <a:cs typeface="Times New Roman" panose="02020603050405020304" pitchFamily="18" charset="0"/>
                </a:endParaRPr>
              </a:p>
              <a:p>
                <a:pPr>
                  <a:lnSpc>
                    <a:spcPct val="200000"/>
                  </a:lnSpc>
                </a:pPr>
                <a:r>
                  <a:rPr lang="en-IN" sz="2000" u="sng" dirty="0">
                    <a:solidFill>
                      <a:srgbClr val="7030A0"/>
                    </a:solidFill>
                    <a:latin typeface="Times New Roman" panose="02020603050405020304" pitchFamily="18" charset="0"/>
                    <a:cs typeface="Times New Roman" panose="02020603050405020304" pitchFamily="18" charset="0"/>
                  </a:rPr>
                  <a:t>b) Formation of cyclones</a:t>
                </a:r>
              </a:p>
              <a:p>
                <a:r>
                  <a:rPr lang="en-IN" dirty="0">
                    <a:latin typeface="Times New Roman" panose="02020603050405020304" pitchFamily="18" charset="0"/>
                    <a:cs typeface="Times New Roman" panose="02020603050405020304" pitchFamily="18" charset="0"/>
                  </a:rPr>
                  <a:t>	Cyclones formed in </a:t>
                </a:r>
                <a:r>
                  <a:rPr lang="en-IN" dirty="0">
                    <a:solidFill>
                      <a:srgbClr val="FF0000"/>
                    </a:solidFill>
                    <a:latin typeface="Times New Roman" panose="02020603050405020304" pitchFamily="18" charset="0"/>
                    <a:cs typeface="Times New Roman" panose="02020603050405020304" pitchFamily="18" charset="0"/>
                  </a:rPr>
                  <a:t>northern hemisphere are anticlockwise</a:t>
                </a:r>
                <a:r>
                  <a:rPr lang="en-IN" dirty="0">
                    <a:latin typeface="Times New Roman" panose="02020603050405020304" pitchFamily="18" charset="0"/>
                    <a:cs typeface="Times New Roman" panose="02020603050405020304" pitchFamily="18" charset="0"/>
                  </a:rPr>
                  <a:t> while those in </a:t>
                </a:r>
                <a:r>
                  <a:rPr lang="en-IN" dirty="0">
                    <a:solidFill>
                      <a:srgbClr val="FF0000"/>
                    </a:solidFill>
                    <a:latin typeface="Times New Roman" panose="02020603050405020304" pitchFamily="18" charset="0"/>
                    <a:cs typeface="Times New Roman" panose="02020603050405020304" pitchFamily="18" charset="0"/>
                  </a:rPr>
                  <a:t>southern hemisphere are clockwise</a:t>
                </a:r>
                <a:r>
                  <a:rPr lang="en-IN" dirty="0">
                    <a:latin typeface="Times New Roman" panose="02020603050405020304" pitchFamily="18" charset="0"/>
                    <a:cs typeface="Times New Roman" panose="02020603050405020304" pitchFamily="18" charset="0"/>
                  </a:rPr>
                  <a:t>. This is because of Coriolis force.</a:t>
                </a:r>
              </a:p>
              <a:p>
                <a:r>
                  <a:rPr lang="en-IN" dirty="0">
                    <a:latin typeface="Times New Roman" panose="02020603050405020304" pitchFamily="18" charset="0"/>
                    <a:cs typeface="Times New Roman" panose="02020603050405020304" pitchFamily="18" charset="0"/>
                  </a:rPr>
                  <a:t/>
                </a:r>
              </a:p>
            </p:txBody>
          </p:sp>
        </mc:Choice>
        <mc:Fallback>
          <p:sp>
            <p:nvSpPr>
              <p:cNvPr id="4" name="TextBox 3">
                <a:extLst>
                  <a:ext uri="{FF2B5EF4-FFF2-40B4-BE49-F238E27FC236}">
                    <a16:creationId xmlns:a16="http://schemas.microsoft.com/office/drawing/2014/main" xmlns="" id="{F175E765-BB4E-42A5-A7F0-76939C8C48A1}"/>
                  </a:ext>
                </a:extLst>
              </p:cNvPr>
              <p:cNvSpPr txBox="1">
                <a:spLocks noRot="1" noChangeAspect="1" noMove="1" noResize="1" noEditPoints="1" noAdjustHandles="1" noChangeArrowheads="1" noChangeShapeType="1" noTextEdit="1"/>
              </p:cNvSpPr>
              <p:nvPr/>
            </p:nvSpPr>
            <p:spPr>
              <a:xfrm>
                <a:off x="204716" y="777923"/>
                <a:ext cx="8734567" cy="4832092"/>
              </a:xfrm>
              <a:prstGeom prst="rect">
                <a:avLst/>
              </a:prstGeom>
              <a:blipFill>
                <a:blip r:embed="rId2"/>
                <a:stretch>
                  <a:fillRect l="-768" t="-1389"/>
                </a:stretch>
              </a:blipFill>
            </p:spPr>
            <p:txBody>
              <a:bodyPr/>
              <a:lstStyle/>
              <a:p>
                <a:r>
                  <a:rPr lang="en-IN">
                    <a:noFill/>
                  </a:rPr>
                  <a:t> </a:t>
                </a:r>
              </a:p>
            </p:txBody>
          </p:sp>
        </mc:Fallback>
      </mc:AlternateContent>
    </p:spTree>
    <p:extLst>
      <p:ext uri="{BB962C8B-B14F-4D97-AF65-F5344CB8AC3E}">
        <p14:creationId xmlns:p14="http://schemas.microsoft.com/office/powerpoint/2010/main" xmlns="" val="14571111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03C1D0C-0C08-4CAD-B3B7-4CC2D2FA52E0}"/>
              </a:ext>
            </a:extLst>
          </p:cNvPr>
          <p:cNvSpPr>
            <a:spLocks noGrp="1"/>
          </p:cNvSpPr>
          <p:nvPr>
            <p:ph type="title"/>
          </p:nvPr>
        </p:nvSpPr>
        <p:spPr>
          <a:xfrm>
            <a:off x="396638" y="2330404"/>
            <a:ext cx="7886700" cy="1325563"/>
          </a:xfrm>
        </p:spPr>
        <p:txBody>
          <a:bodyPr/>
          <a:lstStyle/>
          <a:p>
            <a:r>
              <a:rPr lang="en-IN" dirty="0">
                <a:solidFill>
                  <a:srgbClr val="6600CC"/>
                </a:solidFill>
                <a:latin typeface="Algerian" panose="04020705040A02060702" pitchFamily="82" charset="0"/>
              </a:rPr>
              <a:t>THANK YOU</a:t>
            </a:r>
          </a:p>
        </p:txBody>
      </p:sp>
    </p:spTree>
    <p:extLst>
      <p:ext uri="{BB962C8B-B14F-4D97-AF65-F5344CB8AC3E}">
        <p14:creationId xmlns:p14="http://schemas.microsoft.com/office/powerpoint/2010/main" xmlns="" val="1053273445"/>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317</TotalTime>
  <Words>203</Words>
  <Application>Microsoft Office PowerPoint</Application>
  <PresentationFormat>On-screen Show (4:3)</PresentationFormat>
  <Paragraphs>70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MOVING CO-ORDINATE SYSTEM</vt:lpstr>
      <vt:lpstr>OUTLINE</vt:lpstr>
      <vt:lpstr>Moving co-ordinate system(Translational motion)</vt:lpstr>
      <vt:lpstr>Slide 4</vt:lpstr>
      <vt:lpstr>Slide 5</vt:lpstr>
      <vt:lpstr>Slide 6</vt:lpstr>
      <vt:lpstr>Slide 7</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MOVING CO-ORDINATE SYSTEM</dc:title>
  <dc:creator>Mithila Sadakale</dc:creator>
  <cp:lastModifiedBy>admin</cp:lastModifiedBy>
  <cp:revision>45</cp:revision>
  <dcterms:created xsi:type="dcterms:W3CDTF">2019-09-28T07:07:36Z</dcterms:created>
  <dcterms:modified xsi:type="dcterms:W3CDTF">2019-11-18T06:38:29Z</dcterms:modified>
</cp:coreProperties>
</file>