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  <p:sldMasterId id="214748374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7" r:id="rId15"/>
    <p:sldId id="273" r:id="rId16"/>
    <p:sldId id="277" r:id="rId17"/>
    <p:sldId id="278" r:id="rId18"/>
    <p:sldId id="274" r:id="rId19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000" b="0" i="0" baseline="0">
        <a:solidFill>
          <a:schemeClr val="dk1"/>
        </a:solidFill>
        <a:latin typeface="Arial" charset="0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009" autoAdjust="0"/>
    <p:restoredTop sz="89677" autoAdjust="0"/>
  </p:normalViewPr>
  <p:slideViewPr>
    <p:cSldViewPr snapToGrid="0">
      <p:cViewPr varScale="1">
        <p:scale>
          <a:sx n="73" d="100"/>
          <a:sy n="73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8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Header Placeholder 104894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 eaLnBrk="1" latinLnBrk="1" hangingPunct="1"/>
            <a:endParaRPr lang="en-US" altLang="en-US" sz="1200"/>
          </a:p>
        </p:txBody>
      </p:sp>
      <p:sp>
        <p:nvSpPr>
          <p:cNvPr id="1048798" name="Date Placeholder 1048941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 algn="r" eaLnBrk="1" latinLnBrk="1" hangingPunct="1"/>
            <a:endParaRPr lang="en-US" altLang="en-US" sz="1200"/>
          </a:p>
        </p:txBody>
      </p:sp>
      <p:sp>
        <p:nvSpPr>
          <p:cNvPr id="1048799" name="Slide Image Placeholder 10489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lIns="91440" tIns="45720" rIns="91440" bIns="45720" anchor="ctr"/>
          <a:lstStyle/>
          <a:p>
            <a:endParaRPr/>
          </a:p>
        </p:txBody>
      </p:sp>
      <p:sp>
        <p:nvSpPr>
          <p:cNvPr id="1048800" name="Notes Placeholder 1048943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801" name="Footer Placeholder 1048944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eaLnBrk="1" latinLnBrk="1" hangingPunct="1"/>
            <a:endParaRPr lang="en-US" altLang="en-US" sz="1200"/>
          </a:p>
        </p:txBody>
      </p:sp>
      <p:sp>
        <p:nvSpPr>
          <p:cNvPr id="1048802" name="Slide Number Placeholder 1048945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/>
              <a:pPr lvl="0" algn="r" eaLnBrk="1" latinLnBrk="1" hangingPunct="1"/>
              <a:t>‹#›</a:t>
            </a:fld>
            <a:endParaRPr lang="en-US" altLang="en-US" sz="1200"/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baseline="0">
        <a:solidFill>
          <a:schemeClr val="dk1"/>
        </a:solidFill>
        <a:latin typeface="Arial" charset="0"/>
        <a:sym typeface="Arial" charset="0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716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17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18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8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39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40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8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09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10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00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1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2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3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04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05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0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2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23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24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2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93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94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2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3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34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35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9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80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81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7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88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89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6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97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98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12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13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4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45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46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5000"/>
              <a:buFont typeface="Wingdings" pitchFamily="2" charset="2"/>
              <a:buNone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8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29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730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Placeholder 1048903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7127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672" name="Text Placeholder 104890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673" name="Date Placeholder 1048905"/>
          <p:cNvSpPr>
            <a:spLocks noGrp="1"/>
          </p:cNvSpPr>
          <p:nvPr>
            <p:ph type="dt" sz="half" idx="2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74" name="Footer Placeholder 104890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048675" name="Slide Number Placeholder 1048907"/>
          <p:cNvSpPr>
            <a:spLocks noGrp="1"/>
          </p:cNvSpPr>
          <p:nvPr>
            <p:ph type="sldNum" sz="quarter" idx="4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65000"/>
        <a:buFont typeface="Wingdings" pitchFamily="2" charset="2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60000"/>
        <a:buFont typeface="Wingdings" pitchFamily="2" charset="2"/>
        <a:buChar char="–"/>
        <a:defRPr sz="28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65000"/>
        <a:buFont typeface="Wingdings" pitchFamily="2" charset="2"/>
        <a:buChar char="•"/>
        <a:defRPr sz="16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–"/>
        <a:defRPr sz="14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75000"/>
        <a:buFont typeface="Wingdings" pitchFamily="2" charset="2"/>
        <a:buChar char="»"/>
        <a:defRPr sz="12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3333CC"/>
        </a:buClr>
        <a:buSzPct val="75000"/>
        <a:buFont typeface="Wingdings" pitchFamily="2" charset="2"/>
        <a:defRPr sz="12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3333CC"/>
        </a:buClr>
        <a:buSzPct val="75000"/>
        <a:buFont typeface="Wingdings" pitchFamily="2" charset="2"/>
        <a:defRPr sz="12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3333CC"/>
        </a:buClr>
        <a:buSzPct val="75000"/>
        <a:buFont typeface="Wingdings" pitchFamily="2" charset="2"/>
        <a:defRPr sz="12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3333CC"/>
        </a:buClr>
        <a:buSzPct val="75000"/>
        <a:buFont typeface="Wingdings" pitchFamily="2" charset="2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algn="ctr" eaLnBrk="1" latinLnBrk="1" hangingPunct="1"/>
            <a:endParaRPr lang="en-US" altLang="en-US" sz="1200">
              <a:latin typeface="Garamond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 algn="r" eaLnBrk="1" latinLnBrk="1" hangingPunct="1"/>
            <a:fld id="{566ABCEB-ACFC-4714-9973-3DA970169C29}" type="slidenum">
              <a:rPr lang="en-US" altLang="en-US" sz="1200" smtClean="0">
                <a:latin typeface="Garamond" pitchFamily="18" charset="0"/>
              </a:rPr>
              <a:pPr lvl="0" algn="r" eaLnBrk="1" latinLnBrk="1" hangingPunct="1"/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1048580"/>
          <p:cNvSpPr/>
          <p:nvPr/>
        </p:nvSpPr>
        <p:spPr>
          <a:xfrm>
            <a:off x="169862" y="361631"/>
            <a:ext cx="9144000" cy="94043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>
              <a:tabLst>
                <a:tab pos="1535112" algn="l"/>
              </a:tabLst>
            </a:pPr>
            <a:endParaRPr lang="en-US" altLang="en-US" sz="1800">
              <a:latin typeface="Times New Roman" pitchFamily="18" charset="0"/>
              <a:ea typeface="Times New Roman" pitchFamily="18" charset="0"/>
            </a:endParaRPr>
          </a:p>
          <a:p>
            <a:pPr lvl="0" algn="ctr">
              <a:tabLst>
                <a:tab pos="1535112" algn="l"/>
              </a:tabLst>
            </a:pPr>
            <a:endParaRPr lang="en-US" altLang="en-US" sz="1800"/>
          </a:p>
          <a:p>
            <a:pPr lvl="0" algn="ctr">
              <a:tabLst>
                <a:tab pos="1535112" algn="l"/>
              </a:tabLst>
            </a:pPr>
            <a:endParaRPr lang="en-US" altLang="en-US" sz="1800"/>
          </a:p>
        </p:txBody>
      </p:sp>
      <p:sp>
        <p:nvSpPr>
          <p:cNvPr id="1048585" name="Rectangle 1048581"/>
          <p:cNvSpPr/>
          <p:nvPr/>
        </p:nvSpPr>
        <p:spPr>
          <a:xfrm>
            <a:off x="0" y="4614069"/>
            <a:ext cx="8991600" cy="196596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>
              <a:tabLst>
                <a:tab pos="1535112" algn="l"/>
              </a:tabLst>
            </a:pPr>
            <a:r>
              <a:rPr lang="en-US" altLang="en-US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</a:rPr>
              <a:t>Dr. J. S. </a:t>
            </a:r>
            <a:r>
              <a:rPr lang="en-US" altLang="en-US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</a:rPr>
              <a:t>Ghodake</a:t>
            </a:r>
            <a:r>
              <a:rPr lang="en-US" altLang="en-US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</a:rPr>
              <a:t> </a:t>
            </a:r>
          </a:p>
          <a:p>
            <a:pPr lvl="0" algn="ctr">
              <a:tabLst>
                <a:tab pos="1535112" algn="l"/>
              </a:tabLst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Assistant Professor</a:t>
            </a:r>
          </a:p>
          <a:p>
            <a:pPr lvl="0" algn="ctr">
              <a:tabLst>
                <a:tab pos="1535112" algn="l"/>
              </a:tabLst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Department of Physics</a:t>
            </a:r>
          </a:p>
          <a:p>
            <a:pPr lvl="0" algn="ctr">
              <a:tabLst>
                <a:tab pos="1535112" algn="l"/>
              </a:tabLst>
            </a:pPr>
            <a:r>
              <a:rPr lang="en-US" altLang="en-US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Padmabhushan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 Dr. </a:t>
            </a:r>
            <a:r>
              <a:rPr lang="en-US" altLang="en-US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Vasantraodada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Patil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 </a:t>
            </a:r>
          </a:p>
          <a:p>
            <a:pPr lvl="0" algn="ctr">
              <a:tabLst>
                <a:tab pos="1535112" algn="l"/>
              </a:tabLst>
            </a:pPr>
            <a:r>
              <a:rPr lang="en-US" altLang="en-US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Mahavidyalaya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Tasgaon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endParaRPr lang="en-US" altLang="en-US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ctr">
              <a:tabLst>
                <a:tab pos="1535112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Pin-416312, </a:t>
            </a: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Maharashtra</a:t>
            </a:r>
          </a:p>
        </p:txBody>
      </p:sp>
      <p:sp>
        <p:nvSpPr>
          <p:cNvPr id="1048586" name="TextBox 104858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587" name="Rectangle 1048583"/>
          <p:cNvSpPr/>
          <p:nvPr/>
        </p:nvSpPr>
        <p:spPr>
          <a:xfrm>
            <a:off x="4762" y="1979612"/>
            <a:ext cx="9063038" cy="1946274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r>
              <a:rPr lang="en-US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Quantum 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Mechanics</a:t>
            </a:r>
          </a:p>
          <a:p>
            <a:pPr lvl="0" algn="ctr"/>
            <a:r>
              <a:rPr lang="en-US" altLang="en-US" sz="3600" dirty="0">
                <a:solidFill>
                  <a:srgbClr val="0070C0"/>
                </a:solidFill>
                <a:latin typeface="Calibri" pitchFamily="34" charset="0"/>
              </a:rPr>
              <a:t>Schrodinger </a:t>
            </a:r>
            <a:r>
              <a:rPr lang="en-US" altLang="en-US" sz="3600" dirty="0" smtClean="0">
                <a:solidFill>
                  <a:srgbClr val="0070C0"/>
                </a:solidFill>
                <a:latin typeface="Calibri" pitchFamily="34" charset="0"/>
              </a:rPr>
              <a:t>wave equation</a:t>
            </a:r>
            <a:endParaRPr lang="en-US" altLang="en-US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 algn="ctr"/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8" name="Rectangle 1048584"/>
          <p:cNvSpPr/>
          <p:nvPr/>
        </p:nvSpPr>
        <p:spPr>
          <a:xfrm>
            <a:off x="4762" y="368300"/>
            <a:ext cx="8986838" cy="707886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>
              <a:tabLst>
                <a:tab pos="1535112" algn="l"/>
              </a:tabLst>
            </a:pPr>
            <a:r>
              <a:rPr lang="en-US" altLang="en-US" dirty="0" smtClean="0">
                <a:latin typeface="Times New Roman" pitchFamily="18" charset="0"/>
                <a:ea typeface="Times New Roman" pitchFamily="18" charset="0"/>
              </a:rPr>
              <a:t>PHYSICS  </a:t>
            </a:r>
            <a:endParaRPr lang="en-US" altLang="en-US" dirty="0">
              <a:latin typeface="Times New Roman" pitchFamily="18" charset="0"/>
              <a:ea typeface="Times New Roman" pitchFamily="18" charset="0"/>
            </a:endParaRPr>
          </a:p>
          <a:p>
            <a:pPr lvl="0" algn="ctr">
              <a:tabLst>
                <a:tab pos="1535112" algn="l"/>
              </a:tabLst>
            </a:pPr>
            <a:r>
              <a:rPr lang="en-US" altLang="en-US" dirty="0">
                <a:latin typeface="Times New Roman" pitchFamily="18" charset="0"/>
                <a:ea typeface="Times New Roman" pitchFamily="18" charset="0"/>
              </a:rPr>
              <a:t>Paper X,  B. Sc. III</a:t>
            </a:r>
          </a:p>
        </p:txBody>
      </p:sp>
      <p:sp>
        <p:nvSpPr>
          <p:cNvPr id="104858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lide Number Placeholder 1048612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14" name="TextBox 1048613"/>
          <p:cNvSpPr txBox="1"/>
          <p:nvPr/>
        </p:nvSpPr>
        <p:spPr>
          <a:xfrm>
            <a:off x="287383" y="419695"/>
            <a:ext cx="8543108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us consider above equations</a:t>
            </a:r>
          </a:p>
          <a:p>
            <a:pPr algn="just"/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155043" y="968919"/>
          <a:ext cx="1860306" cy="507184"/>
        </p:xfrm>
        <a:graphic>
          <a:graphicData uri="http://schemas.openxmlformats.org/presentationml/2006/ole">
            <p:oleObj spid="_x0000_s6146" name="Equation" r:id="rId3" imgW="83808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119028" y="2108380"/>
          <a:ext cx="1186193" cy="425813"/>
        </p:xfrm>
        <a:graphic>
          <a:graphicData uri="http://schemas.openxmlformats.org/presentationml/2006/ole">
            <p:oleObj spid="_x0000_s6147" name="Equation" r:id="rId4" imgW="495000" imgH="1774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190421" y="2716076"/>
          <a:ext cx="1068070" cy="461868"/>
        </p:xfrm>
        <a:graphic>
          <a:graphicData uri="http://schemas.openxmlformats.org/presentationml/2006/ole">
            <p:oleObj spid="_x0000_s6148" name="Equation" r:id="rId5" imgW="469800" imgH="2030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824116" y="4299403"/>
          <a:ext cx="2205084" cy="862859"/>
        </p:xfrm>
        <a:graphic>
          <a:graphicData uri="http://schemas.openxmlformats.org/presentationml/2006/ole">
            <p:oleObj spid="_x0000_s6150" name="Equation" r:id="rId6" imgW="876240" imgH="34272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41422" y="3842900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 get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Slide Number Placeholder 1048614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562906" y="275589"/>
          <a:ext cx="2205037" cy="863600"/>
        </p:xfrm>
        <a:graphic>
          <a:graphicData uri="http://schemas.openxmlformats.org/presentationml/2006/ole">
            <p:oleObj spid="_x0000_s7170" name="Equation" r:id="rId3" imgW="876240" imgH="34272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428359" y="1217266"/>
            <a:ext cx="6292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Differentiating above equation (1) with respect ‘x’, we get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548" y="720878"/>
            <a:ext cx="1616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Now consider</a:t>
            </a: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699747" y="1736634"/>
          <a:ext cx="1859189" cy="687092"/>
        </p:xfrm>
        <a:graphic>
          <a:graphicData uri="http://schemas.openxmlformats.org/presentationml/2006/ole">
            <p:oleObj spid="_x0000_s7171" name="Equation" r:id="rId4" imgW="1168200" imgH="431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02382" y="2480009"/>
            <a:ext cx="6925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Again differentiating above equation (1) with respect ‘x’, we get  </a:t>
            </a: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727960" y="2925355"/>
          <a:ext cx="1928710" cy="601616"/>
        </p:xfrm>
        <a:graphic>
          <a:graphicData uri="http://schemas.openxmlformats.org/presentationml/2006/ole">
            <p:oleObj spid="_x0000_s7172" name="Equation" r:id="rId5" imgW="1384200" imgH="4316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806337" y="3734888"/>
          <a:ext cx="1347652" cy="609213"/>
        </p:xfrm>
        <a:graphic>
          <a:graphicData uri="http://schemas.openxmlformats.org/presentationml/2006/ole">
            <p:oleObj spid="_x0000_s7173" name="Equation" r:id="rId6" imgW="927000" imgH="419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65774" y="4404602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equation gives</a:t>
            </a:r>
            <a:endParaRPr lang="en-US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880358" y="4806042"/>
          <a:ext cx="1508761" cy="614681"/>
        </p:xfrm>
        <a:graphic>
          <a:graphicData uri="http://schemas.openxmlformats.org/presentationml/2006/ole">
            <p:oleObj spid="_x0000_s7174" name="Equation" r:id="rId7" imgW="1028520" imgH="4190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50279" y="5414797"/>
            <a:ext cx="5929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Differentiating above equation with respect ‘t’, we get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72005" y="707814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02783" y="4844385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588" y="868923"/>
            <a:ext cx="6234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Differentiating above equation (1) with respect ‘t’, we get  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448231" y="1488439"/>
          <a:ext cx="1687290" cy="562430"/>
        </p:xfrm>
        <a:graphic>
          <a:graphicData uri="http://schemas.openxmlformats.org/presentationml/2006/ole">
            <p:oleObj spid="_x0000_s8194" name="Equation" r:id="rId3" imgW="1295280" imgH="43164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341551" y="2297249"/>
          <a:ext cx="1477859" cy="694146"/>
        </p:xfrm>
        <a:graphic>
          <a:graphicData uri="http://schemas.openxmlformats.org/presentationml/2006/ole">
            <p:oleObj spid="_x0000_s8195" name="Equation" r:id="rId4" imgW="838080" imgH="39348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17580" y="3163630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equation gives</a:t>
            </a:r>
            <a:endParaRPr lang="en-US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198347" y="3472904"/>
          <a:ext cx="1739413" cy="759462"/>
        </p:xfrm>
        <a:graphic>
          <a:graphicData uri="http://schemas.openxmlformats.org/presentationml/2006/ole">
            <p:oleObj spid="_x0000_s8196" name="Equation" r:id="rId5" imgW="901440" imgH="39348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441699" y="4531132"/>
          <a:ext cx="1729448" cy="837701"/>
        </p:xfrm>
        <a:graphic>
          <a:graphicData uri="http://schemas.openxmlformats.org/presentationml/2006/ole">
            <p:oleObj spid="_x0000_s8198" name="Equation" r:id="rId6" imgW="812520" imgH="3934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132460" y="4820193"/>
            <a:ext cx="497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Slide Number Placeholder 1048615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17" name="TextBox 1048616"/>
          <p:cNvSpPr txBox="1"/>
          <p:nvPr/>
        </p:nvSpPr>
        <p:spPr>
          <a:xfrm>
            <a:off x="252482" y="542374"/>
            <a:ext cx="8641062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speed of particle is small compared to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velocity of    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light, the total energy E of a particle is sum of kinetic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energy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potential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86" y="2771745"/>
            <a:ext cx="3270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Multiplying on both sides by </a:t>
            </a:r>
            <a:endParaRPr lang="en-US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644537" y="2891609"/>
          <a:ext cx="287383" cy="311331"/>
        </p:xfrm>
        <a:graphic>
          <a:graphicData uri="http://schemas.openxmlformats.org/presentationml/2006/ole">
            <p:oleObj spid="_x0000_s41987" name="Equation" r:id="rId3" imgW="152280" imgH="16488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9846" y="4112865"/>
            <a:ext cx="4394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Substituting equation (2) and (3), we get </a:t>
            </a:r>
            <a:endParaRPr lang="en-US" dirty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752577" y="3440066"/>
          <a:ext cx="1664361" cy="609419"/>
        </p:xfrm>
        <a:graphic>
          <a:graphicData uri="http://schemas.openxmlformats.org/presentationml/2006/ole">
            <p:oleObj spid="_x0000_s41989" name="Equation" r:id="rId4" imgW="1143000" imgH="41904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851365" y="2120717"/>
          <a:ext cx="1078208" cy="583293"/>
        </p:xfrm>
        <a:graphic>
          <a:graphicData uri="http://schemas.openxmlformats.org/presentationml/2006/ole">
            <p:oleObj spid="_x0000_s41990" name="Equation" r:id="rId5" imgW="774360" imgH="419040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369036" y="4924107"/>
          <a:ext cx="2465121" cy="666795"/>
        </p:xfrm>
        <a:graphic>
          <a:graphicData uri="http://schemas.openxmlformats.org/presentationml/2006/ole">
            <p:oleObj spid="_x0000_s41991" name="Equation" r:id="rId6" imgW="1549080" imgH="419040" progId="Equation.3">
              <p:embed/>
            </p:oleObj>
          </a:graphicData>
        </a:graphic>
      </p:graphicFrame>
      <p:sp>
        <p:nvSpPr>
          <p:cNvPr id="12" name="TextBox 1048592"/>
          <p:cNvSpPr txBox="1"/>
          <p:nvPr/>
        </p:nvSpPr>
        <p:spPr>
          <a:xfrm>
            <a:off x="279400" y="5653087"/>
            <a:ext cx="8864600" cy="8493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marL="342900" lvl="0" indent="-342900" algn="just">
              <a:spcBef>
                <a:spcPct val="20000"/>
              </a:spcBef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time-dependent Schrodinger wave equation for a particle of 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energy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moving in a potential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in one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dimension.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None/>
            </a:pPr>
            <a:endParaRPr lang="en-US" altLang="en-US" sz="2400" dirty="0">
              <a:solidFill>
                <a:schemeClr val="lt1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15340" y="5044682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14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9" name="TextBox 1048594"/>
          <p:cNvSpPr txBox="1"/>
          <p:nvPr/>
        </p:nvSpPr>
        <p:spPr>
          <a:xfrm>
            <a:off x="169818" y="961119"/>
            <a:ext cx="8817428" cy="246221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 eaLnBrk="1" latinLnBrk="1" hangingPunct="1">
              <a:spcBef>
                <a:spcPct val="20000"/>
              </a:spcBef>
              <a:buClr>
                <a:srgbClr val="3333CC"/>
              </a:buClr>
              <a:buSzPct val="65000"/>
              <a:buFont typeface="Wingdings" pitchFamily="2" charset="2"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Schrodinger’s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Equation is the fundamental equation of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Quantum  Mechanics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Schrodinger's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equation simplified by removing all time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dependant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part we get Schrodingers time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independent          equation 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823" y="420430"/>
            <a:ext cx="8543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Schrodinger’s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303723" y="3330439"/>
          <a:ext cx="2339263" cy="627607"/>
        </p:xfrm>
        <a:graphic>
          <a:graphicData uri="http://schemas.openxmlformats.org/presentationml/2006/ole">
            <p:oleObj spid="_x0000_s43011" name="Equation" r:id="rId3" imgW="1562040" imgH="41904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148352" y="3928200"/>
          <a:ext cx="1121608" cy="304165"/>
        </p:xfrm>
        <a:graphic>
          <a:graphicData uri="http://schemas.openxmlformats.org/presentationml/2006/ole">
            <p:oleObj spid="_x0000_s43012" name="Equation" r:id="rId4" imgW="749160" imgH="20304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297286" y="3842899"/>
            <a:ext cx="875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endParaRPr lang="en-US" dirty="0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402511" y="5577024"/>
          <a:ext cx="1713427" cy="301262"/>
        </p:xfrm>
        <a:graphic>
          <a:graphicData uri="http://schemas.openxmlformats.org/presentationml/2006/ole">
            <p:oleObj spid="_x0000_s43013" name="Equation" r:id="rId5" imgW="1155600" imgH="2030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79869" y="4792133"/>
            <a:ext cx="793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This equation can be solved by separation of variables method 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10497" y="5536716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Let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328403" y="5501882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(6)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37112" y="3472785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0828" y="6159379"/>
            <a:ext cx="6960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Substitute equation (6) in equation (5), we get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512728" y="743494"/>
          <a:ext cx="2517371" cy="601980"/>
        </p:xfrm>
        <a:graphic>
          <a:graphicData uri="http://schemas.openxmlformats.org/presentationml/2006/ole">
            <p:oleObj spid="_x0000_s44034" name="Equation" r:id="rId3" imgW="1752480" imgH="41904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585392" y="1644831"/>
          <a:ext cx="2319020" cy="538927"/>
        </p:xfrm>
        <a:graphic>
          <a:graphicData uri="http://schemas.openxmlformats.org/presentationml/2006/ole">
            <p:oleObj spid="_x0000_s44035" name="Equation" r:id="rId4" imgW="1803240" imgH="419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" y="2523550"/>
            <a:ext cx="44190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Dividing above equation throughout by  </a:t>
            </a:r>
            <a:endParaRPr lang="en-US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326164" y="2625635"/>
          <a:ext cx="520157" cy="296672"/>
        </p:xfrm>
        <a:graphic>
          <a:graphicData uri="http://schemas.openxmlformats.org/presentationml/2006/ole">
            <p:oleObj spid="_x0000_s44036" name="Equation" r:id="rId5" imgW="228600" imgH="20304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415483" y="3683362"/>
          <a:ext cx="2334408" cy="614318"/>
        </p:xfrm>
        <a:graphic>
          <a:graphicData uri="http://schemas.openxmlformats.org/presentationml/2006/ole">
            <p:oleObj spid="_x0000_s44038" name="Equation" r:id="rId6" imgW="1688760" imgH="4442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00248" y="4766007"/>
            <a:ext cx="8743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The right hand side of above equation is a function of ‘x’ only and left hand side is a function of ‘t’.  This is possible only when both sides are equal to some constant , say E,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436348" y="678905"/>
          <a:ext cx="2216560" cy="731883"/>
        </p:xfrm>
        <a:graphic>
          <a:graphicData uri="http://schemas.openxmlformats.org/presentationml/2006/ole">
            <p:oleObj spid="_x0000_s45058" name="Equation" r:id="rId3" imgW="1346040" imgH="44424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41271" y="1723208"/>
          <a:ext cx="1544683" cy="835648"/>
        </p:xfrm>
        <a:graphic>
          <a:graphicData uri="http://schemas.openxmlformats.org/presentationml/2006/ole">
            <p:oleObj spid="_x0000_s45059" name="Equation" r:id="rId4" imgW="774360" imgH="419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57297" y="720876"/>
            <a:ext cx="2212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Therefore we write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3754" y="2754327"/>
            <a:ext cx="8210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From equation (7) and (8) it is observed that the constant E has dimensions of </a:t>
            </a: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energy. Therefore (7) can be written as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14108" y="860214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(7)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62005" y="1913951"/>
            <a:ext cx="482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en-US" dirty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145336" y="3996145"/>
          <a:ext cx="2594724" cy="719546"/>
        </p:xfrm>
        <a:graphic>
          <a:graphicData uri="http://schemas.openxmlformats.org/presentationml/2006/ole">
            <p:oleObj spid="_x0000_s45060" name="Equation" r:id="rId5" imgW="1511280" imgH="419040" progId="Equation.3">
              <p:embed/>
            </p:oleObj>
          </a:graphicData>
        </a:graphic>
      </p:graphicFrame>
      <p:sp>
        <p:nvSpPr>
          <p:cNvPr id="10" name="TextBox 1048592"/>
          <p:cNvSpPr txBox="1"/>
          <p:nvPr/>
        </p:nvSpPr>
        <p:spPr>
          <a:xfrm>
            <a:off x="279400" y="5417956"/>
            <a:ext cx="8551091" cy="8493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marL="342900" lvl="0" indent="-342900" algn="just">
              <a:spcBef>
                <a:spcPct val="2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Schrodinger’s time-independent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wave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equation</a:t>
            </a:r>
            <a:endParaRPr lang="en-US" altLang="en-US" sz="2400" dirty="0">
              <a:solidFill>
                <a:schemeClr val="l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ectangle 1"/>
          <p:cNvSpPr/>
          <p:nvPr/>
        </p:nvSpPr>
        <p:spPr>
          <a:xfrm>
            <a:off x="209006" y="744974"/>
            <a:ext cx="8630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Applications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48667" name="TextBox 2"/>
          <p:cNvSpPr txBox="1"/>
          <p:nvPr/>
        </p:nvSpPr>
        <p:spPr>
          <a:xfrm>
            <a:off x="1523999" y="2116137"/>
            <a:ext cx="6770915" cy="3925434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en-US" sz="2400" dirty="0" smtClean="0">
                <a:solidFill>
                  <a:schemeClr val="tx1"/>
                </a:solidFill>
                <a:latin typeface="Calibri" pitchFamily="34" charset="0"/>
              </a:rPr>
              <a:t>Schrodinger </a:t>
            </a:r>
            <a:r>
              <a:rPr lang="en-US" altLang="en-US" sz="2400" dirty="0">
                <a:solidFill>
                  <a:schemeClr val="tx1"/>
                </a:solidFill>
                <a:latin typeface="Calibri" pitchFamily="34" charset="0"/>
              </a:rPr>
              <a:t>Wave </a:t>
            </a:r>
            <a:r>
              <a:rPr lang="en-US" altLang="en-US" sz="2400" dirty="0" smtClean="0">
                <a:solidFill>
                  <a:schemeClr val="tx1"/>
                </a:solidFill>
                <a:latin typeface="Calibri" pitchFamily="34" charset="0"/>
              </a:rPr>
              <a:t>Equation can apply to</a:t>
            </a:r>
          </a:p>
          <a:p>
            <a:pPr lvl="0" eaLnBrk="1" latinLnBrk="1" hangingPunct="1"/>
            <a:endParaRPr lang="en-US" alt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eaLnBrk="1" latinLnBrk="1" hangingPunct="1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</a:rPr>
              <a:t>One and Three Dimensional problem</a:t>
            </a:r>
          </a:p>
          <a:p>
            <a:pPr marL="342900" lvl="0" indent="-342900" eaLnBrk="1" latinLnBrk="1" hangingPunct="1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</a:rPr>
              <a:t>Linear harmonic oscillator</a:t>
            </a:r>
          </a:p>
          <a:p>
            <a:pPr marL="342900" lvl="0" indent="-342900" eaLnBrk="1" latinLnBrk="1" hangingPunct="1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</a:rPr>
              <a:t>Step potential</a:t>
            </a:r>
          </a:p>
          <a:p>
            <a:pPr marL="342900" lvl="0" indent="-342900" eaLnBrk="1" latinLnBrk="1" hangingPunct="1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</a:rPr>
              <a:t>Potential barrier</a:t>
            </a:r>
          </a:p>
          <a:p>
            <a:pPr marL="342900" lvl="0" indent="-342900" eaLnBrk="1" latinLnBrk="1" hangingPunct="1">
              <a:buFont typeface="Arial" pitchFamily="34" charset="0"/>
              <a:buChar char="•"/>
            </a:pPr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</a:rPr>
              <a:t>Hydrogen atom</a:t>
            </a:r>
          </a:p>
          <a:p>
            <a:pPr lvl="0" algn="ctr" eaLnBrk="1" latinLnBrk="1" hangingPunct="1"/>
            <a:endParaRPr lang="en-US" alt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 descr="Erwin Schrödinger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27094" y="875482"/>
            <a:ext cx="2593271" cy="22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0" name="TextBox 1048586"/>
          <p:cNvSpPr txBox="1"/>
          <p:nvPr/>
        </p:nvSpPr>
        <p:spPr>
          <a:xfrm>
            <a:off x="604726" y="3422243"/>
            <a:ext cx="8281850" cy="249299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>
              <a:spcBef>
                <a:spcPct val="50000"/>
              </a:spcBef>
            </a:pPr>
            <a:r>
              <a:rPr lang="en-US" altLang="en-US" sz="2400" dirty="0">
                <a:solidFill>
                  <a:srgbClr val="D66565"/>
                </a:solidFill>
              </a:rPr>
              <a:t>A careful analysis of the process of observation in </a:t>
            </a:r>
            <a:r>
              <a:rPr lang="en-US" altLang="en-US" sz="2400" dirty="0" smtClean="0">
                <a:solidFill>
                  <a:srgbClr val="D66565"/>
                </a:solidFill>
              </a:rPr>
              <a:t>atomic   physics </a:t>
            </a:r>
            <a:r>
              <a:rPr lang="en-US" altLang="en-US" sz="2400" dirty="0">
                <a:solidFill>
                  <a:srgbClr val="D66565"/>
                </a:solidFill>
              </a:rPr>
              <a:t>has shown that the subatomic particles have no </a:t>
            </a:r>
            <a:r>
              <a:rPr lang="en-US" altLang="en-US" sz="2400" dirty="0" smtClean="0">
                <a:solidFill>
                  <a:srgbClr val="D66565"/>
                </a:solidFill>
              </a:rPr>
              <a:t>   meaning </a:t>
            </a:r>
            <a:r>
              <a:rPr lang="en-US" altLang="en-US" sz="2400" dirty="0">
                <a:solidFill>
                  <a:srgbClr val="D66565"/>
                </a:solidFill>
              </a:rPr>
              <a:t>as isolated entities, but can only be understood as interconnections between the preparation of an experiment and the subsequent measurement. </a:t>
            </a:r>
            <a:endParaRPr sz="2400">
              <a:solidFill>
                <a:srgbClr val="D66565"/>
              </a:solidFill>
            </a:endParaRPr>
          </a:p>
          <a:p>
            <a:pPr lvl="0" algn="r">
              <a:spcBef>
                <a:spcPct val="50000"/>
              </a:spcBef>
            </a:pPr>
            <a:r>
              <a:rPr lang="en-US" altLang="en-US" sz="2400" dirty="0">
                <a:solidFill>
                  <a:srgbClr val="D66565"/>
                </a:solidFill>
              </a:rPr>
              <a:t>- Erwin Schrödinger</a:t>
            </a:r>
            <a:endParaRPr sz="2400">
              <a:solidFill>
                <a:srgbClr val="D66565"/>
              </a:solidFill>
            </a:endParaRPr>
          </a:p>
        </p:txBody>
      </p:sp>
      <p:sp>
        <p:nvSpPr>
          <p:cNvPr id="104859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Number Placeholder 1048591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593" name="TextBox 1048585"/>
          <p:cNvSpPr txBox="1"/>
          <p:nvPr/>
        </p:nvSpPr>
        <p:spPr>
          <a:xfrm>
            <a:off x="74940" y="833114"/>
            <a:ext cx="9069060" cy="28931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>
              <a:spcBef>
                <a:spcPct val="50000"/>
              </a:spcBef>
            </a:pPr>
            <a:r>
              <a:rPr lang="en-US" sz="2800" dirty="0">
                <a:solidFill>
                  <a:srgbClr val="3399FF"/>
                </a:solidFill>
              </a:rPr>
              <a:t>The most important </a:t>
            </a:r>
            <a:r>
              <a:rPr lang="en-US" sz="2800" dirty="0" smtClean="0">
                <a:solidFill>
                  <a:srgbClr val="3399FF"/>
                </a:solidFill>
              </a:rPr>
              <a:t>characteristics features </a:t>
            </a:r>
            <a:r>
              <a:rPr lang="en-US" sz="2800" dirty="0">
                <a:solidFill>
                  <a:srgbClr val="3399FF"/>
                </a:solidFill>
              </a:rPr>
              <a:t>of quantum theory is the wave particle duality. </a:t>
            </a:r>
            <a:endParaRPr lang="zh-CN" altLang="en-US" sz="2800" dirty="0">
              <a:solidFill>
                <a:srgbClr val="3399FF"/>
              </a:solidFill>
            </a:endParaRPr>
          </a:p>
          <a:p>
            <a:pPr lvl="0" algn="just">
              <a:spcBef>
                <a:spcPct val="50000"/>
              </a:spcBef>
            </a:pPr>
            <a:r>
              <a:rPr lang="en-US" sz="2800" dirty="0">
                <a:solidFill>
                  <a:srgbClr val="3399FF"/>
                </a:solidFill>
              </a:rPr>
              <a:t>According to de </a:t>
            </a:r>
            <a:r>
              <a:rPr lang="en-US" sz="2800" dirty="0" smtClean="0">
                <a:solidFill>
                  <a:srgbClr val="3399FF"/>
                </a:solidFill>
              </a:rPr>
              <a:t>Broglie </a:t>
            </a:r>
            <a:r>
              <a:rPr lang="en-US" sz="2800" dirty="0">
                <a:solidFill>
                  <a:srgbClr val="3399FF"/>
                </a:solidFill>
              </a:rPr>
              <a:t>hypothesis, wave associated </a:t>
            </a:r>
            <a:r>
              <a:rPr lang="en-US" sz="2800" dirty="0" smtClean="0">
                <a:solidFill>
                  <a:srgbClr val="3399FF"/>
                </a:solidFill>
              </a:rPr>
              <a:t>   with </a:t>
            </a:r>
            <a:r>
              <a:rPr lang="en-US" sz="2800" dirty="0">
                <a:solidFill>
                  <a:srgbClr val="3399FF"/>
                </a:solidFill>
              </a:rPr>
              <a:t>moving particle in matter. This waves </a:t>
            </a:r>
            <a:r>
              <a:rPr lang="en-US" sz="2800" dirty="0" smtClean="0">
                <a:solidFill>
                  <a:srgbClr val="3399FF"/>
                </a:solidFill>
              </a:rPr>
              <a:t>are </a:t>
            </a:r>
            <a:r>
              <a:rPr lang="en-US" sz="2800" dirty="0">
                <a:solidFill>
                  <a:srgbClr val="3399FF"/>
                </a:solidFill>
              </a:rPr>
              <a:t>controlled by particle having mass </a:t>
            </a:r>
            <a:r>
              <a:rPr lang="en-US" sz="2800" dirty="0" smtClean="0">
                <a:solidFill>
                  <a:srgbClr val="3399FF"/>
                </a:solidFill>
              </a:rPr>
              <a:t>‘m’, velocity ‘v’ </a:t>
            </a:r>
            <a:r>
              <a:rPr lang="en-US" sz="2800" dirty="0">
                <a:solidFill>
                  <a:srgbClr val="3399FF"/>
                </a:solidFill>
              </a:rPr>
              <a:t>and </a:t>
            </a:r>
            <a:r>
              <a:rPr lang="en-US" sz="2800" dirty="0" smtClean="0">
                <a:solidFill>
                  <a:srgbClr val="3399FF"/>
                </a:solidFill>
              </a:rPr>
              <a:t>momentum  ‘p</a:t>
            </a:r>
            <a:r>
              <a:rPr lang="en-US" sz="2800" dirty="0" smtClean="0">
                <a:solidFill>
                  <a:srgbClr val="3399FF"/>
                </a:solidFill>
              </a:rPr>
              <a:t>’. </a:t>
            </a:r>
            <a:r>
              <a:rPr lang="en-US" sz="2800" dirty="0">
                <a:solidFill>
                  <a:srgbClr val="3399FF"/>
                </a:solidFill>
              </a:rPr>
              <a:t>The wavelength of wave is </a:t>
            </a:r>
            <a:r>
              <a:rPr lang="en-US" sz="2800" dirty="0" smtClean="0">
                <a:solidFill>
                  <a:srgbClr val="3399FF"/>
                </a:solidFill>
              </a:rPr>
              <a:t>  </a:t>
            </a:r>
            <a:endParaRPr lang="zh-CN" altLang="en-US" sz="2800" dirty="0">
              <a:solidFill>
                <a:srgbClr val="3399FF"/>
              </a:solidFill>
            </a:endParaRPr>
          </a:p>
        </p:txBody>
      </p:sp>
      <p:sp>
        <p:nvSpPr>
          <p:cNvPr id="1048594" name="TextBox 1048585"/>
          <p:cNvSpPr txBox="1"/>
          <p:nvPr/>
        </p:nvSpPr>
        <p:spPr>
          <a:xfrm>
            <a:off x="251295" y="4292538"/>
            <a:ext cx="8892705" cy="224676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>
              <a:spcBef>
                <a:spcPct val="50000"/>
              </a:spcBef>
            </a:pPr>
            <a:r>
              <a:rPr lang="en-US" sz="2800" dirty="0">
                <a:solidFill>
                  <a:srgbClr val="3399FF"/>
                </a:solidFill>
              </a:rPr>
              <a:t>The scientist Schrodinger in 1926 starting with de </a:t>
            </a:r>
            <a:r>
              <a:rPr lang="en-US" sz="2800" dirty="0" smtClean="0">
                <a:solidFill>
                  <a:srgbClr val="3399FF"/>
                </a:solidFill>
              </a:rPr>
              <a:t>       Broglie </a:t>
            </a:r>
            <a:r>
              <a:rPr lang="en-US" sz="2800" dirty="0">
                <a:solidFill>
                  <a:srgbClr val="3399FF"/>
                </a:solidFill>
              </a:rPr>
              <a:t>relationship between momentum of the particle and wavelength of wave, developed a mathematical </a:t>
            </a:r>
            <a:r>
              <a:rPr lang="en-US" sz="2800" dirty="0" smtClean="0">
                <a:solidFill>
                  <a:srgbClr val="3399FF"/>
                </a:solidFill>
              </a:rPr>
              <a:t>    theory </a:t>
            </a:r>
            <a:r>
              <a:rPr lang="en-US" sz="2800" dirty="0">
                <a:solidFill>
                  <a:srgbClr val="3399FF"/>
                </a:solidFill>
              </a:rPr>
              <a:t>known </a:t>
            </a:r>
            <a:r>
              <a:rPr lang="en-US" sz="2800" dirty="0" smtClean="0">
                <a:solidFill>
                  <a:srgbClr val="3399FF"/>
                </a:solidFill>
              </a:rPr>
              <a:t>as wave </a:t>
            </a:r>
            <a:r>
              <a:rPr lang="en-US" sz="2800" dirty="0">
                <a:solidFill>
                  <a:srgbClr val="3399FF"/>
                </a:solidFill>
              </a:rPr>
              <a:t>mechanics or </a:t>
            </a:r>
            <a:r>
              <a:rPr lang="en-US" sz="2800" dirty="0" smtClean="0">
                <a:solidFill>
                  <a:srgbClr val="3399FF"/>
                </a:solidFill>
              </a:rPr>
              <a:t>quantum             mechanics  </a:t>
            </a:r>
            <a:endParaRPr lang="zh-CN" altLang="en-US" sz="2800" dirty="0">
              <a:solidFill>
                <a:srgbClr val="3399FF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33427" y="3632064"/>
          <a:ext cx="891269" cy="690734"/>
        </p:xfrm>
        <a:graphic>
          <a:graphicData uri="http://schemas.openxmlformats.org/presentationml/2006/ole">
            <p:oleObj spid="_x0000_s1027" name="Equation" r:id="rId3" imgW="507960" imgH="39348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87383" y="315927"/>
            <a:ext cx="86737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1048946"/>
          <p:cNvSpPr/>
          <p:nvPr/>
        </p:nvSpPr>
        <p:spPr>
          <a:xfrm>
            <a:off x="202381" y="2627141"/>
            <a:ext cx="8719550" cy="35966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>
              <a:tabLst>
                <a:tab pos="1535112" algn="l"/>
              </a:tabLst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Behavior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of particle should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be mathematically  described </a:t>
            </a:r>
          </a:p>
          <a:p>
            <a:pPr lvl="0" algn="just">
              <a:tabLst>
                <a:tab pos="1535112" algn="l"/>
              </a:tabLst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by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wave function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    .</a:t>
            </a:r>
          </a:p>
          <a:p>
            <a:pPr lvl="0" algn="just">
              <a:tabLst>
                <a:tab pos="1535112" algn="l"/>
              </a:tabLst>
            </a:pPr>
            <a:endParaRPr lang="en-US" altLang="en-US" sz="28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just">
              <a:tabLst>
                <a:tab pos="1535112" algn="l"/>
              </a:tabLst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Wave function - as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a 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measure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of the probability of finding a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particle around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a particular position. </a:t>
            </a:r>
            <a:endParaRPr lang="en-US" altLang="en-US" sz="28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just">
              <a:tabLst>
                <a:tab pos="1535112" algn="l"/>
              </a:tabLst>
            </a:pPr>
            <a:endParaRPr lang="en-US" altLang="en-US" sz="28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just">
              <a:tabLst>
                <a:tab pos="1535112" algn="l"/>
              </a:tabLst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Since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probability must be real and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non-negative may be    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positive,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negative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or complex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.</a:t>
            </a:r>
            <a:endParaRPr sz="2800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597" name="Rectangle 2"/>
          <p:cNvSpPr/>
          <p:nvPr/>
        </p:nvSpPr>
        <p:spPr>
          <a:xfrm>
            <a:off x="261258" y="765502"/>
            <a:ext cx="8543108" cy="1405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Quantum mrchanics describes the behaviour of atomic      systems and their interaction with other particles and        electromagnetic radiations. </a:t>
            </a:r>
            <a:endParaRPr lang="zh-CN" altLang="en-US" sz="2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44708" y="3253242"/>
          <a:ext cx="368753" cy="299856"/>
        </p:xfrm>
        <a:graphic>
          <a:graphicData uri="http://schemas.openxmlformats.org/presentationml/2006/ole">
            <p:oleObj spid="_x0000_s2050" name="Equation" r:id="rId3" imgW="152280" imgH="164880" progId="Equation.3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048614"/>
          <p:cNvSpPr/>
          <p:nvPr/>
        </p:nvSpPr>
        <p:spPr>
          <a:xfrm>
            <a:off x="317500" y="4510358"/>
            <a:ext cx="8826500" cy="52322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>
            <a:spAutoFit/>
          </a:bodyPr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probability of the particle being between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00" name="TextBox 1048613"/>
          <p:cNvSpPr txBox="1"/>
          <p:nvPr/>
        </p:nvSpPr>
        <p:spPr>
          <a:xfrm>
            <a:off x="261258" y="976427"/>
            <a:ext cx="8712926" cy="136411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just" eaLnBrk="1" latinLnBrk="1" hangingPunct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square of magnitude of the wave function are 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called  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probability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density,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which is proportional to probability of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finding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particle at that time.  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TextBox 1048600"/>
          <p:cNvSpPr txBox="1"/>
          <p:nvPr/>
        </p:nvSpPr>
        <p:spPr>
          <a:xfrm>
            <a:off x="308698" y="2496995"/>
            <a:ext cx="8547919" cy="9677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just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probability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of a particle being between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is given in the equation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80847" y="3560807"/>
          <a:ext cx="2992936" cy="411243"/>
        </p:xfrm>
        <a:graphic>
          <a:graphicData uri="http://schemas.openxmlformats.org/presentationml/2006/ole">
            <p:oleObj spid="_x0000_s3074" name="Equation" r:id="rId3" imgW="166356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082834" y="5353097"/>
          <a:ext cx="2312126" cy="760320"/>
        </p:xfrm>
        <a:graphic>
          <a:graphicData uri="http://schemas.openxmlformats.org/presentationml/2006/ole">
            <p:oleObj spid="_x0000_s3076" name="Equation" r:id="rId4" imgW="8632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lide Number Placeholder 1048601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03" name="TextBox 1048602"/>
          <p:cNvSpPr txBox="1"/>
          <p:nvPr/>
        </p:nvSpPr>
        <p:spPr>
          <a:xfrm>
            <a:off x="339633" y="1006714"/>
            <a:ext cx="8804367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probability of the particle being somewhere must be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equal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unity.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So that the wave function must be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normalized.</a:t>
            </a:r>
          </a:p>
          <a:p>
            <a:pPr lvl="0"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73222" y="3652248"/>
          <a:ext cx="2483485" cy="843018"/>
        </p:xfrm>
        <a:graphic>
          <a:graphicData uri="http://schemas.openxmlformats.org/presentationml/2006/ole">
            <p:oleObj spid="_x0000_s4100" name="Equation" r:id="rId3" imgW="1384200" imgH="4698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75197" y="2967688"/>
            <a:ext cx="57903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Then normalization condition becomes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1048590"/>
          <p:cNvSpPr txBox="1"/>
          <p:nvPr/>
        </p:nvSpPr>
        <p:spPr>
          <a:xfrm>
            <a:off x="209006" y="483552"/>
            <a:ext cx="8673737" cy="71278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 eaLnBrk="1" latin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FF0000"/>
                </a:solidFill>
                <a:latin typeface="Calibri" pitchFamily="34" charset="0"/>
              </a:rPr>
              <a:t>Requirements of Wave Functions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48605" name="TextBox 1048591"/>
          <p:cNvSpPr txBox="1"/>
          <p:nvPr/>
        </p:nvSpPr>
        <p:spPr>
          <a:xfrm>
            <a:off x="235130" y="1231900"/>
            <a:ext cx="8673739" cy="496887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0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marL="495300" lvl="0" indent="-495300" algn="just" eaLnBrk="1" latinLnBrk="1" hangingPunct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Wave function must obey the following conditions,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20000"/>
              </a:spcBef>
              <a:buNone/>
            </a:pP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1. The wave function must be finite everywhere.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2. The wave function must be single valued.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3. The wave function must be twice differentiable.  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This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means that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wave function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and its derivative must be 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continuous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algn="just" eaLnBrk="1" latinLnBrk="1" hangingPunct="1">
              <a:lnSpc>
                <a:spcPct val="80000"/>
              </a:lnSpc>
              <a:spcBef>
                <a:spcPct val="60000"/>
              </a:spcBef>
              <a:buClr>
                <a:schemeClr val="dk1"/>
              </a:buClr>
              <a:buSzPct val="90000"/>
              <a:buFont typeface="Wingdings" pitchFamily="2" charset="2"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In order to normalize a wave function, it must approach zero as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value of ‘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x’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tends to infinity.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95300" lvl="0" indent="-495300" eaLnBrk="1" latin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en-US" sz="2800" dirty="0">
              <a:latin typeface="Calibri" pitchFamily="34" charset="0"/>
            </a:endParaRPr>
          </a:p>
          <a:p>
            <a:pPr marL="495300" lvl="0" indent="-495300" eaLnBrk="1" latin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en-US" sz="2800" dirty="0">
              <a:latin typeface="Calibri" pitchFamily="34" charset="0"/>
            </a:endParaRPr>
          </a:p>
          <a:p>
            <a:pPr marL="495300" lvl="0" indent="-495300" eaLnBrk="1" latin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en-US" sz="2800" dirty="0" smtClean="0">
              <a:latin typeface="Calibri" pitchFamily="34" charset="0"/>
            </a:endParaRPr>
          </a:p>
        </p:txBody>
      </p:sp>
      <p:sp>
        <p:nvSpPr>
          <p:cNvPr id="104860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566ABCEB-ACFC-4714-9973-3DA970169C29}" type="slidenum">
              <a:rPr lang="en-US" altLang="en-US" sz="1200" smtClean="0">
                <a:solidFill>
                  <a:srgbClr val="898989"/>
                </a:solidFill>
              </a:rPr>
              <a:pPr lvl="0" algn="r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Slide Number Placeholder 1048606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08" name="Rectangle 2"/>
          <p:cNvSpPr/>
          <p:nvPr/>
        </p:nvSpPr>
        <p:spPr>
          <a:xfrm>
            <a:off x="156754" y="1049568"/>
            <a:ext cx="87913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quantum mechanics, the Schrodinger’s equation is a         partial differential equation that describes how the quantum state of a physical system changes with time. </a:t>
            </a:r>
            <a:endParaRPr lang="en-US" altLang="en-US" sz="28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Schrodinger’s equation is the fundamental equation of   physics for describing quantum mechanical behavior.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9" name="TextBox 1048608"/>
          <p:cNvSpPr txBox="1"/>
          <p:nvPr/>
        </p:nvSpPr>
        <p:spPr>
          <a:xfrm>
            <a:off x="169817" y="3159759"/>
            <a:ext cx="8732176" cy="39703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obtain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Schrodinger’s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equation, let us consider general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equation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wave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motion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 y=A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 [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-wt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)]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Where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A-is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amplitude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k-is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wave vector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w-is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angular frequency</a:t>
            </a:r>
            <a:r>
              <a:rPr lang="en-US" sz="2800" dirty="0">
                <a:solidFill>
                  <a:srgbClr val="000000"/>
                </a:solidFill>
              </a:rPr>
              <a:t>
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559" y="394305"/>
            <a:ext cx="8617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Schrodinger’s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 dependant equation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Slide Number Placeholder 1048609"/>
          <p:cNvSpPr>
            <a:spLocks noGrp="1"/>
          </p:cNvSpPr>
          <p:nvPr>
            <p:ph type="sldNum" sz="quarter" idx="12"/>
          </p:nvPr>
        </p:nvSpPr>
        <p:spPr/>
        <p:txBody>
          <a:bodyPr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Calibri" pitchFamily="34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611" name="TextBox 1048610"/>
          <p:cNvSpPr txBox="1"/>
          <p:nvPr/>
        </p:nvSpPr>
        <p:spPr>
          <a:xfrm>
            <a:off x="261257" y="1743701"/>
            <a:ext cx="8673737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Einstein’s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theory of light, energy E of a photon is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proportional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l-G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2" name="TextBox 1048611"/>
          <p:cNvSpPr txBox="1"/>
          <p:nvPr/>
        </p:nvSpPr>
        <p:spPr>
          <a:xfrm>
            <a:off x="195943" y="3238138"/>
            <a:ext cx="8791303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 de Broglie hypothesis, the wavelength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05" y="168365"/>
            <a:ext cx="8732176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wave function for a particle moving freely along          positive  x axis is specified by equation</a:t>
            </a:r>
          </a:p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6302" y="1178470"/>
          <a:ext cx="1560648" cy="425631"/>
        </p:xfrm>
        <a:graphic>
          <a:graphicData uri="http://schemas.openxmlformats.org/presentationml/2006/ole">
            <p:oleObj spid="_x0000_s5122" name="Equation" r:id="rId3" imgW="83808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477531" y="3819161"/>
          <a:ext cx="1107532" cy="580136"/>
        </p:xfrm>
        <a:graphic>
          <a:graphicData uri="http://schemas.openxmlformats.org/presentationml/2006/ole">
            <p:oleObj spid="_x0000_s5123" name="Equation" r:id="rId4" imgW="799920" imgH="419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628480" y="2855503"/>
          <a:ext cx="943520" cy="338699"/>
        </p:xfrm>
        <a:graphic>
          <a:graphicData uri="http://schemas.openxmlformats.org/presentationml/2006/ole">
            <p:oleObj spid="_x0000_s5124" name="Equation" r:id="rId5" imgW="495000" imgH="1774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88972" y="4652796"/>
            <a:ext cx="36134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 can write above equations as </a:t>
            </a:r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367223" y="5154567"/>
          <a:ext cx="1897108" cy="506986"/>
        </p:xfrm>
        <a:graphic>
          <a:graphicData uri="http://schemas.openxmlformats.org/presentationml/2006/ole">
            <p:oleObj spid="_x0000_s5125" name="Equation" r:id="rId6" imgW="147312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365680" y="5814512"/>
          <a:ext cx="1833337" cy="541271"/>
        </p:xfrm>
        <a:graphic>
          <a:graphicData uri="http://schemas.openxmlformats.org/presentationml/2006/ole">
            <p:oleObj spid="_x0000_s5126" name="Equation" r:id="rId7" imgW="1333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5F5F5F"/>
      </a:dk2>
      <a:lt2>
        <a:srgbClr val="00663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996600"/>
      </a:hlink>
      <a:folHlink>
        <a:srgbClr val="AFBF3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FFFFFF"/>
        </a:dk1>
        <a:lt1>
          <a:srgbClr val="820000"/>
        </a:lt1>
        <a:dk2>
          <a:srgbClr val="3333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82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2">
        <a:dk1>
          <a:srgbClr val="CCCCFF"/>
        </a:dk1>
        <a:lt1>
          <a:srgbClr val="0B0506"/>
        </a:lt1>
        <a:dk2>
          <a:srgbClr val="333333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0B0506"/>
        </a:accent3>
        <a:accent4>
          <a:srgbClr val="CCCCFF"/>
        </a:accent4>
        <a:accent5>
          <a:srgbClr val="000000"/>
        </a:accent5>
        <a:accent6>
          <a:srgbClr val="0000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3">
        <a:dk1>
          <a:srgbClr val="FFFFFF"/>
        </a:dk1>
        <a:lt1>
          <a:srgbClr val="221013"/>
        </a:lt1>
        <a:dk2>
          <a:srgbClr val="33333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221013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808080"/>
        </a:hlink>
        <a:folHlink>
          <a:srgbClr val="666633"/>
        </a:folHlink>
      </a:clrScheme>
    </a:extraClrScheme>
    <a:extraClrScheme>
      <a:clrScheme name="Default Color Scheme 4">
        <a:dk1>
          <a:srgbClr val="FFFFFF"/>
        </a:dk1>
        <a:lt1>
          <a:srgbClr val="0000CC"/>
        </a:lt1>
        <a:dk2>
          <a:srgbClr val="11054B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0000CC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9900"/>
        </a:hlink>
        <a:folHlink>
          <a:srgbClr val="B2B2B2"/>
        </a:folHlink>
      </a:clrScheme>
    </a:extraClrScheme>
    <a:extraClrScheme>
      <a:clrScheme name="Default Color Scheme 5">
        <a:dk1>
          <a:srgbClr val="F8F8F8"/>
        </a:dk1>
        <a:lt1>
          <a:srgbClr val="002600"/>
        </a:lt1>
        <a:dk2>
          <a:srgbClr val="9B8D65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002600"/>
        </a:accent3>
        <a:accent4>
          <a:srgbClr val="F8F8F8"/>
        </a:accent4>
        <a:accent5>
          <a:srgbClr val="000000"/>
        </a:accent5>
        <a:accent6>
          <a:srgbClr val="000000"/>
        </a:accent6>
        <a:hlink>
          <a:srgbClr val="336600"/>
        </a:hlink>
        <a:folHlink>
          <a:srgbClr val="808000"/>
        </a:folHlink>
      </a:clrScheme>
    </a:extraClrScheme>
    <a:extraClrScheme>
      <a:clrScheme name="Default Color Scheme 6">
        <a:dk1>
          <a:srgbClr val="FFFFFF"/>
        </a:dk1>
        <a:lt1>
          <a:srgbClr val="006699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00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00"/>
        </a:hlink>
        <a:folHlink>
          <a:srgbClr val="706F37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5F5F5F"/>
        </a:dk2>
        <a:lt2>
          <a:srgbClr val="006633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996600"/>
        </a:hlink>
        <a:folHlink>
          <a:srgbClr val="AFBF39"/>
        </a:folHlink>
      </a:clrScheme>
    </a:extraClrScheme>
    <a:extraClrScheme>
      <a:clrScheme name="Default Color Scheme 8">
        <a:dk1>
          <a:srgbClr val="000000"/>
        </a:dk1>
        <a:lt1>
          <a:srgbClr val="FFFFFF"/>
        </a:lt1>
        <a:dk2>
          <a:srgbClr val="666699"/>
        </a:dk2>
        <a:lt2>
          <a:srgbClr val="CC0000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4C6D80"/>
        </a:hlink>
        <a:folHlink>
          <a:srgbClr val="B2B2B2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666699"/>
        </a:dk2>
        <a:lt2>
          <a:srgbClr val="0033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4C6D80"/>
        </a:hlink>
        <a:folHlink>
          <a:srgbClr val="B2B2B2"/>
        </a:folHlink>
      </a:clrScheme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832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主题</vt:lpstr>
      <vt:lpstr>Flow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Quantum Mechanics II</dc:title>
  <dc:creator>Rick Trebino</dc:creator>
  <cp:lastModifiedBy>admin</cp:lastModifiedBy>
  <cp:revision>106</cp:revision>
  <dcterms:created xsi:type="dcterms:W3CDTF">2005-01-17T22:22:57Z</dcterms:created>
  <dcterms:modified xsi:type="dcterms:W3CDTF">2019-12-16T07:37:12Z</dcterms:modified>
</cp:coreProperties>
</file>