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9" r:id="rId2"/>
    <p:sldId id="262" r:id="rId3"/>
    <p:sldId id="260" r:id="rId4"/>
    <p:sldId id="271" r:id="rId5"/>
    <p:sldId id="272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10F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84AB9-41F5-413B-9E48-04BD330967A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E27BE-EDD3-4580-A697-A606BFB424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84D27-6FCC-4A66-BBB5-E32B5D9EAF6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3ECAE-78F6-4BF2-8EA2-5E43E83720B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985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F30A63-A827-4464-A86C-70EC29E89A5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D7A91E-CCEB-4985-9C08-0ADF589B6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9B800-0A28-4DD6-B71B-478A150982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76200"/>
            <a:ext cx="8686800" cy="120032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B.Sc</a:t>
            </a:r>
            <a:r>
              <a:rPr lang="en-US" sz="3600" b="1" dirty="0">
                <a:solidFill>
                  <a:schemeClr val="bg1"/>
                </a:solidFill>
                <a:latin typeface="Cambria" pitchFamily="18" charset="0"/>
              </a:rPr>
              <a:t>. Part – </a:t>
            </a:r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II (Sem- III)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ambria" pitchFamily="18" charset="0"/>
              </a:rPr>
              <a:t>Year: 2020-21</a:t>
            </a:r>
            <a:endParaRPr lang="en-US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3400" y="48768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Miss.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Ankita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S. Yadav 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Department of Physics</a:t>
            </a:r>
          </a:p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P.D.V.P. College, Tasgaon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7977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Waves and Optics- I</a:t>
            </a:r>
            <a:endParaRPr lang="en-US" sz="4000" b="1" dirty="0">
              <a:latin typeface="Cambria" pitchFamily="18" charset="0"/>
            </a:endParaRPr>
          </a:p>
          <a:p>
            <a:pPr algn="ctr"/>
            <a:r>
              <a:rPr lang="en-US" sz="4000" b="1" dirty="0" smtClean="0">
                <a:latin typeface="Cambria" pitchFamily="18" charset="0"/>
              </a:rPr>
              <a:t>(Paper: VI)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2264" y="63819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858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Characteristics of a Vacuum Pump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Clr>
                <a:srgbClr val="7030A0"/>
              </a:buClr>
              <a:buFont typeface="+mj-lt"/>
              <a:buAutoNum type="alphaLcParenR"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Speed of a pump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</a:t>
            </a:r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Gaede’s equation for pumping speed as,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285992"/>
            <a:ext cx="1714512" cy="77523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922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436" y="4286256"/>
            <a:ext cx="3495630" cy="878809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842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b) Influence of connecting tubes: 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Flow of gases through tubes at low pressures, greatly influences the vacuum obtainable.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c) Degree of vacuum attainable: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is the lower limit of pressure obtained in the vessel to be evacuated by using a vacuum pump.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143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Rotary Oil Pump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Rotary Oil Pump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types of rotary pumps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Rotary vane type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Stationary vane type </a:t>
            </a:r>
          </a:p>
          <a:p>
            <a:pPr marL="514350" indent="-51435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7030A0"/>
              </a:buClr>
              <a:buSzPct val="90000"/>
              <a:buFont typeface="Wingdings" pitchFamily="2" charset="2"/>
              <a:buChar char="v"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Principle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marL="514350" indent="-514350">
              <a:buClr>
                <a:srgbClr val="FF0000"/>
              </a:buClr>
              <a:buSzPct val="90000"/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Rotor</a:t>
            </a:r>
          </a:p>
          <a:p>
            <a:pPr marL="514350" indent="-514350">
              <a:buClr>
                <a:srgbClr val="FF0000"/>
              </a:buClr>
              <a:buSzPct val="90000"/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Stators</a:t>
            </a:r>
          </a:p>
          <a:p>
            <a:pPr marL="514350" indent="-514350">
              <a:buClr>
                <a:srgbClr val="FF0000"/>
              </a:buClr>
              <a:buSzPct val="90000"/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144390"/>
            <a:ext cx="3000396" cy="285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42852"/>
            <a:ext cx="8643998" cy="607308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Construction:</a:t>
            </a:r>
          </a:p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99000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SzPct val="99000"/>
              <a:buFont typeface="Wingdings" pitchFamily="2" charset="2"/>
              <a:buChar char="v"/>
            </a:pP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SzPct val="99000"/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Working: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FF0000"/>
              </a:buClr>
              <a:buSzPct val="95000"/>
              <a:buFont typeface="Wingdings" pitchFamily="2" charset="2"/>
              <a:buChar char="q"/>
            </a:pP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First stage:</a:t>
            </a:r>
          </a:p>
          <a:p>
            <a:pPr algn="just">
              <a:buClr>
                <a:srgbClr val="FF0000"/>
              </a:buClr>
              <a:buSzPct val="95000"/>
              <a:buFont typeface="Wingdings" pitchFamily="2" charset="2"/>
              <a:buChar char="q"/>
            </a:pP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stage:</a:t>
            </a:r>
          </a:p>
          <a:p>
            <a:pPr algn="just">
              <a:buClr>
                <a:srgbClr val="FF0000"/>
              </a:buClr>
              <a:buSzPct val="95000"/>
              <a:buFont typeface="Wingdings" pitchFamily="2" charset="2"/>
              <a:buChar char="q"/>
            </a:pP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Third stage: </a:t>
            </a:r>
            <a:endParaRPr lang="en-US" sz="32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84"/>
          <a:stretch>
            <a:fillRect/>
          </a:stretch>
        </p:blipFill>
        <p:spPr bwMode="auto">
          <a:xfrm>
            <a:off x="1285852" y="735936"/>
            <a:ext cx="7215238" cy="305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Diffusion pump</a:t>
            </a:r>
            <a:endParaRPr lang="en-US" sz="36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Principle 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is produce low pressure upto 10</a:t>
            </a:r>
            <a:r>
              <a:rPr lang="en-US" sz="2600" baseline="40000" dirty="0" smtClean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mm</a:t>
            </a:r>
            <a:endParaRPr lang="en-US" sz="2600" baseline="4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Construction :</a:t>
            </a:r>
          </a:p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None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Working 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500306"/>
            <a:ext cx="6000792" cy="37862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Molecular pump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Principle:</a:t>
            </a:r>
          </a:p>
          <a:p>
            <a:pPr>
              <a:buClr>
                <a:srgbClr val="FF0000"/>
              </a:buClr>
              <a:buSzPct val="95000"/>
              <a:buNone/>
            </a:pPr>
            <a:endParaRPr lang="en-US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Construction:</a:t>
            </a:r>
          </a:p>
          <a:p>
            <a:pPr>
              <a:buClr>
                <a:srgbClr val="FF0000"/>
              </a:buClr>
              <a:buSzPct val="95000"/>
              <a:buNone/>
            </a:pPr>
            <a:endParaRPr lang="en-US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None/>
            </a:pPr>
            <a:endParaRPr lang="en-US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2707" y="2685240"/>
            <a:ext cx="4985507" cy="324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91390" cy="5313254"/>
          </a:xfrm>
        </p:spPr>
        <p:txBody>
          <a:bodyPr/>
          <a:lstStyle/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Working: </a:t>
            </a:r>
          </a:p>
          <a:p>
            <a:pPr>
              <a:buClr>
                <a:srgbClr val="FF0000"/>
              </a:buClr>
              <a:buSzPct val="95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Clr>
                <a:srgbClr val="FF0000"/>
              </a:buClr>
              <a:buSzPct val="95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According to kinetic theory of gases the pressure different created is given by, </a:t>
            </a:r>
          </a:p>
          <a:p>
            <a:pPr>
              <a:buClr>
                <a:srgbClr val="FF0000"/>
              </a:buClr>
              <a:buSzPct val="95000"/>
              <a:buFont typeface="Wingdings" pitchFamily="2" charset="2"/>
              <a:buChar char="v"/>
            </a:pPr>
            <a:endParaRPr lang="en-US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None/>
            </a:pPr>
            <a:endParaRPr lang="en-US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9500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Gaede showed that the pressure ratio is given by the relation,</a:t>
            </a:r>
          </a:p>
          <a:p>
            <a:pPr>
              <a:buClr>
                <a:srgbClr val="FF0000"/>
              </a:buClr>
              <a:buSzPct val="95000"/>
              <a:buNone/>
            </a:pPr>
            <a:endParaRPr lang="en-US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500306"/>
            <a:ext cx="2587599" cy="928694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058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720" y="4357694"/>
            <a:ext cx="1910926" cy="1143008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173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</a:rPr>
              <a:t>Detection of leakage 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503920" cy="5330952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FF0000"/>
              </a:buClr>
              <a:buSzPct val="101000"/>
              <a:buFont typeface="Wingdings" pitchFamily="2" charset="2"/>
              <a:buChar char="v"/>
            </a:pPr>
            <a:r>
              <a:rPr lang="en-US" sz="7000" i="1" dirty="0" smtClean="0">
                <a:solidFill>
                  <a:srgbClr val="7030A0"/>
                </a:solidFill>
                <a:cs typeface="Times New Roman" pitchFamily="18" charset="0"/>
              </a:rPr>
              <a:t>Sizes of the leaks</a:t>
            </a:r>
            <a:r>
              <a:rPr lang="en-US" sz="4300" i="1" dirty="0" smtClean="0">
                <a:solidFill>
                  <a:srgbClr val="7030A0"/>
                </a:solidFill>
              </a:rPr>
              <a:t>:</a:t>
            </a:r>
          </a:p>
          <a:p>
            <a:pPr>
              <a:buClr>
                <a:srgbClr val="FF0000"/>
              </a:buClr>
              <a:buSzPct val="101000"/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Font typeface="Wingdings" pitchFamily="2" charset="2"/>
              <a:buChar char="v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514350" indent="-514350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en-US" sz="5800" i="1" dirty="0" smtClean="0">
                <a:solidFill>
                  <a:srgbClr val="0070C0"/>
                </a:solidFill>
              </a:rPr>
              <a:t>Physical verification </a:t>
            </a:r>
            <a:r>
              <a:rPr lang="en-US" sz="5800" dirty="0" smtClean="0">
                <a:solidFill>
                  <a:srgbClr val="0070C0"/>
                </a:solidFill>
              </a:rPr>
              <a:t>:</a:t>
            </a:r>
            <a:r>
              <a:rPr lang="en-US" sz="5800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>
              <a:buClr>
                <a:srgbClr val="FF0000"/>
              </a:buClr>
              <a:buSzPct val="101000"/>
              <a:buNone/>
            </a:pPr>
            <a:r>
              <a:rPr lang="en-US" sz="5100" dirty="0" smtClean="0">
                <a:solidFill>
                  <a:srgbClr val="7030A0"/>
                </a:solidFill>
              </a:rPr>
              <a:t>        </a:t>
            </a:r>
          </a:p>
          <a:p>
            <a:pPr marL="514350" indent="-514350">
              <a:buClr>
                <a:srgbClr val="FF0000"/>
              </a:buClr>
              <a:buSzPct val="101000"/>
              <a:buNone/>
            </a:pPr>
            <a:r>
              <a:rPr lang="en-US" sz="5100" dirty="0" smtClean="0">
                <a:solidFill>
                  <a:srgbClr val="7030A0"/>
                </a:solidFill>
              </a:rPr>
              <a:t>         </a:t>
            </a:r>
            <a:r>
              <a:rPr lang="en-US" sz="5100" dirty="0" smtClean="0"/>
              <a:t>This Techniques is used if even roughing vacuum (</a:t>
            </a:r>
            <a:r>
              <a:rPr lang="en-US" sz="5100" dirty="0" smtClean="0">
                <a:cs typeface="Aharoni"/>
              </a:rPr>
              <a:t>~ 10</a:t>
            </a:r>
            <a:r>
              <a:rPr lang="en-US" sz="5100" baseline="42000" dirty="0" smtClean="0">
                <a:cs typeface="Aharoni"/>
              </a:rPr>
              <a:t>-1</a:t>
            </a:r>
            <a:r>
              <a:rPr lang="en-US" sz="5100" dirty="0" smtClean="0"/>
              <a:t> torr) can’t be reached</a:t>
            </a:r>
            <a:r>
              <a:rPr lang="en-US" dirty="0" smtClean="0"/>
              <a:t>.</a:t>
            </a:r>
          </a:p>
          <a:p>
            <a:pPr marL="514350" indent="-514350">
              <a:buClr>
                <a:srgbClr val="FF0000"/>
              </a:buClr>
              <a:buSzPct val="101000"/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  <a:buSzPct val="101000"/>
              <a:buNone/>
            </a:pPr>
            <a:r>
              <a:rPr lang="en-US" dirty="0" smtClean="0">
                <a:solidFill>
                  <a:srgbClr val="7030A0"/>
                </a:solidFill>
              </a:rPr>
              <a:t>   </a:t>
            </a:r>
          </a:p>
          <a:p>
            <a:pPr>
              <a:buClr>
                <a:srgbClr val="FF0000"/>
              </a:buClr>
              <a:buSzPct val="101000"/>
              <a:buNone/>
            </a:pPr>
            <a:r>
              <a:rPr lang="en-US" dirty="0" smtClean="0">
                <a:solidFill>
                  <a:srgbClr val="7030A0"/>
                </a:solidFill>
              </a:rPr>
              <a:t>  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285992"/>
            <a:ext cx="2789303" cy="860429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46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92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503920" cy="6357958"/>
          </a:xfrm>
        </p:spPr>
        <p:txBody>
          <a:bodyPr/>
          <a:lstStyle/>
          <a:p>
            <a:pPr marL="514350" indent="-514350">
              <a:buClr>
                <a:schemeClr val="accent5"/>
              </a:buClr>
              <a:buSzPct val="95000"/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2. </a:t>
            </a:r>
            <a:r>
              <a:rPr lang="en-US" sz="3200" b="1" i="1" dirty="0" smtClean="0">
                <a:solidFill>
                  <a:srgbClr val="0070C0"/>
                </a:solidFill>
              </a:rPr>
              <a:t>Pirani gauge and Solvent Method : </a:t>
            </a:r>
          </a:p>
          <a:p>
            <a:pPr>
              <a:buNone/>
            </a:pPr>
            <a:r>
              <a:rPr lang="en-US" dirty="0" smtClean="0"/>
              <a:t>        This method is used for small leakages in this case the vacuum climbs above the roughing stage.</a:t>
            </a:r>
          </a:p>
          <a:p>
            <a:pPr>
              <a:buNone/>
            </a:pPr>
            <a:r>
              <a:rPr lang="en-US" sz="3200" b="1" i="1" dirty="0" smtClean="0">
                <a:solidFill>
                  <a:srgbClr val="C00000"/>
                </a:solidFill>
              </a:rPr>
              <a:t>3</a:t>
            </a:r>
            <a:r>
              <a:rPr lang="en-US" sz="3200" dirty="0" smtClean="0">
                <a:solidFill>
                  <a:srgbClr val="C00000"/>
                </a:solidFill>
              </a:rPr>
              <a:t>.</a:t>
            </a:r>
            <a:r>
              <a:rPr lang="en-US" dirty="0" smtClean="0"/>
              <a:t> </a:t>
            </a:r>
            <a:r>
              <a:rPr lang="en-US" sz="3600" b="1" i="1" dirty="0" smtClean="0">
                <a:solidFill>
                  <a:srgbClr val="0070C0"/>
                </a:solidFill>
              </a:rPr>
              <a:t>Helium leak detector : 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70C0"/>
                </a:solidFill>
              </a:rPr>
              <a:t>      </a:t>
            </a:r>
            <a:r>
              <a:rPr lang="en-US" sz="2800" i="1" dirty="0" smtClean="0"/>
              <a:t>Helium being very light gas, the He</a:t>
            </a:r>
            <a:r>
              <a:rPr lang="en-US" sz="2800" i="1" baseline="38000" dirty="0" smtClean="0"/>
              <a:t>4 </a:t>
            </a:r>
            <a:r>
              <a:rPr lang="en-US" sz="2800" i="1" dirty="0" smtClean="0"/>
              <a:t> molecules are very small in size.</a:t>
            </a:r>
          </a:p>
          <a:p>
            <a:pPr>
              <a:buClr>
                <a:srgbClr val="C00000"/>
              </a:buClr>
              <a:buSzPct val="96000"/>
              <a:buFont typeface="Wingdings" pitchFamily="2" charset="2"/>
              <a:buChar char="Ø"/>
            </a:pPr>
            <a:endParaRPr lang="en-US" sz="2800" i="1" baseline="38000" dirty="0" smtClean="0"/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0000"/>
                </a:solidFill>
              </a:rPr>
              <a:t>General rules for leak testing : 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742950" indent="-742950">
              <a:buClr>
                <a:srgbClr val="7030A0"/>
              </a:buClr>
              <a:buSzPct val="102000"/>
              <a:buFont typeface="+mj-lt"/>
              <a:buAutoNum type="arabicPeriod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 all components before assembly.</a:t>
            </a:r>
          </a:p>
          <a:p>
            <a:pPr marL="742950" indent="-742950">
              <a:buClr>
                <a:srgbClr val="7030A0"/>
              </a:buClr>
              <a:buSzPct val="103000"/>
              <a:buFont typeface="+mj-lt"/>
              <a:buAutoNum type="arabicPeriod"/>
            </a:pP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Connect the part to the vacuum system and test it for leak.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Knudsen Absolute Gauge 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buSzPct val="102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7030A0"/>
                </a:solidFill>
              </a:rPr>
              <a:t>Principle: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pPr>
              <a:buClr>
                <a:schemeClr val="bg2">
                  <a:lumMod val="50000"/>
                </a:schemeClr>
              </a:buClr>
              <a:buSzPct val="102000"/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</a:t>
            </a:r>
            <a:r>
              <a:rPr lang="en-US" sz="2500" i="1" dirty="0" smtClean="0"/>
              <a:t>It can measure pressure in the range from 10</a:t>
            </a:r>
            <a:r>
              <a:rPr lang="en-US" sz="2500" i="1" baseline="44000" dirty="0" smtClean="0"/>
              <a:t>-3</a:t>
            </a:r>
            <a:r>
              <a:rPr lang="en-US" sz="2500" i="1" dirty="0" smtClean="0"/>
              <a:t> torr to 10</a:t>
            </a:r>
            <a:r>
              <a:rPr lang="en-US" sz="2500" i="1" baseline="42000" dirty="0" smtClean="0"/>
              <a:t>-7</a:t>
            </a:r>
            <a:r>
              <a:rPr lang="en-US" sz="2500" i="1" dirty="0" smtClean="0"/>
              <a:t> torr.</a:t>
            </a:r>
          </a:p>
          <a:p>
            <a:pPr>
              <a:buClr>
                <a:srgbClr val="7030A0"/>
              </a:buClr>
              <a:buSzPct val="102000"/>
              <a:buFont typeface="Wingdings" pitchFamily="2" charset="2"/>
              <a:buChar char="Ø"/>
            </a:pPr>
            <a:r>
              <a:rPr lang="en-US" sz="2500" b="1" i="1" dirty="0" smtClean="0">
                <a:solidFill>
                  <a:schemeClr val="bg2">
                    <a:lumMod val="25000"/>
                  </a:schemeClr>
                </a:solidFill>
              </a:rPr>
              <a:t>Construction:</a:t>
            </a:r>
          </a:p>
          <a:p>
            <a:pPr>
              <a:buClr>
                <a:srgbClr val="7030A0"/>
              </a:buClr>
              <a:buSzPct val="102000"/>
              <a:buNone/>
            </a:pPr>
            <a:endParaRPr lang="en-US" sz="25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lum bright="-30000" contrast="20000"/>
          </a:blip>
          <a:srcRect t="2415"/>
          <a:stretch>
            <a:fillRect/>
          </a:stretch>
        </p:blipFill>
        <p:spPr bwMode="auto">
          <a:xfrm>
            <a:off x="4571999" y="2928934"/>
            <a:ext cx="3440675" cy="295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Cambria" pitchFamily="18" charset="0"/>
              </a:rPr>
              <a:pPr/>
              <a:t>2</a:t>
            </a:fld>
            <a:endParaRPr lang="en-US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44" y="142852"/>
            <a:ext cx="86868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Shivaji University,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Kolhapur: 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CBCS Syllabus 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Chemistry 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B.Sc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. Part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–II  Semester  (III and IV)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To 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be implemented from June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-2018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0000" y="1357298"/>
            <a:ext cx="40703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Nature of </a:t>
            </a:r>
            <a:r>
              <a:rPr lang="en-US" sz="3200" b="1" dirty="0" smtClean="0">
                <a:solidFill>
                  <a:srgbClr val="FF0000"/>
                </a:solidFill>
              </a:rPr>
              <a:t>Syllabus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927105"/>
            <a:ext cx="88583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Semester III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Paper – V    : Thermal Physics and Statistics Physics - 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Paper – VI  : Waves and Optics- I</a:t>
            </a:r>
          </a:p>
          <a:p>
            <a:pPr marL="285750" indent="-285750" algn="ctr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Semester IV </a:t>
            </a:r>
            <a:endParaRPr lang="en-US" sz="36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Paper – VII   : Thermal Physics and Statistics Physics - II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Paper – VIII  : Waves and Optics- II</a:t>
            </a:r>
          </a:p>
          <a:p>
            <a:pPr marL="285750" indent="-28575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Theory: 200 (50+50+50+50 =200 marks for each semester)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Practical   : 100 [Annual(Last Semester)]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Total          : 500 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081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503920" cy="6143668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SzPct val="91000"/>
              <a:buFont typeface="Wingdings" pitchFamily="2" charset="2"/>
              <a:buChar char="v"/>
            </a:pPr>
            <a:r>
              <a:rPr lang="en-US" sz="3600" b="1" i="1" dirty="0" smtClean="0">
                <a:solidFill>
                  <a:srgbClr val="C00000"/>
                </a:solidFill>
              </a:rPr>
              <a:t>Working : </a:t>
            </a:r>
          </a:p>
          <a:p>
            <a:pPr>
              <a:buClr>
                <a:srgbClr val="7030A0"/>
              </a:buClr>
              <a:buSzPct val="91000"/>
              <a:buNone/>
            </a:pPr>
            <a:r>
              <a:rPr lang="en-IN" sz="2800" dirty="0" smtClean="0"/>
              <a:t>                            ……………  (eq</a:t>
            </a:r>
            <a:r>
              <a:rPr lang="en-IN" sz="2800" baseline="30000" dirty="0" smtClean="0"/>
              <a:t>n</a:t>
            </a:r>
            <a:r>
              <a:rPr lang="en-IN" sz="2800" dirty="0" smtClean="0"/>
              <a:t> 1)</a:t>
            </a:r>
            <a:endParaRPr lang="en-US" sz="2800" dirty="0" smtClean="0"/>
          </a:p>
          <a:p>
            <a:pPr>
              <a:buClr>
                <a:srgbClr val="7030A0"/>
              </a:buClr>
              <a:buSzPct val="91000"/>
              <a:buNone/>
            </a:pPr>
            <a:r>
              <a:rPr lang="en-IN" sz="2800" b="1" dirty="0" smtClean="0"/>
              <a:t>  </a:t>
            </a:r>
            <a:r>
              <a:rPr lang="en-IN" sz="2800" dirty="0" smtClean="0"/>
              <a:t>i.e.</a:t>
            </a:r>
            <a:r>
              <a:rPr lang="en-IN" sz="2800" b="1" dirty="0" smtClean="0"/>
              <a:t> </a:t>
            </a:r>
          </a:p>
          <a:p>
            <a:pPr>
              <a:buClr>
                <a:srgbClr val="7030A0"/>
              </a:buClr>
              <a:buSzPct val="91000"/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                                                                        </a:t>
            </a:r>
            <a:r>
              <a:rPr lang="en-IN" sz="2800" b="1" dirty="0" smtClean="0"/>
              <a:t>… (eq</a:t>
            </a:r>
            <a:r>
              <a:rPr lang="en-IN" sz="2800" b="1" baseline="30000" dirty="0" smtClean="0"/>
              <a:t>n</a:t>
            </a:r>
            <a:r>
              <a:rPr lang="en-IN" sz="2800" b="1" dirty="0" smtClean="0"/>
              <a:t> 2)</a:t>
            </a:r>
          </a:p>
          <a:p>
            <a:pPr>
              <a:buClr>
                <a:srgbClr val="7030A0"/>
              </a:buClr>
              <a:buSzPct val="91000"/>
              <a:buNone/>
            </a:pPr>
            <a:endParaRPr lang="en-IN" sz="2800" b="1" i="1" dirty="0" smtClean="0">
              <a:solidFill>
                <a:srgbClr val="C00000"/>
              </a:solidFill>
            </a:endParaRPr>
          </a:p>
          <a:p>
            <a:pPr>
              <a:buClr>
                <a:srgbClr val="7030A0"/>
              </a:buClr>
              <a:buSzPct val="91000"/>
              <a:buNone/>
            </a:pPr>
            <a:r>
              <a:rPr lang="en-IN" sz="2800" i="1" dirty="0" smtClean="0"/>
              <a:t>Total pressure</a:t>
            </a:r>
            <a:r>
              <a:rPr lang="en-US" sz="2800" i="1" dirty="0" smtClean="0"/>
              <a:t>  between the plates,                    </a:t>
            </a:r>
          </a:p>
          <a:p>
            <a:pPr>
              <a:buClr>
                <a:srgbClr val="7030A0"/>
              </a:buClr>
              <a:buSzPct val="91000"/>
              <a:buNone/>
            </a:pPr>
            <a:endParaRPr lang="en-US" sz="2800" i="1" dirty="0" smtClean="0"/>
          </a:p>
          <a:p>
            <a:pPr>
              <a:buClr>
                <a:srgbClr val="7030A0"/>
              </a:buClr>
              <a:buSzPct val="91000"/>
              <a:buNone/>
            </a:pPr>
            <a:endParaRPr lang="en-US" sz="2800" i="1" dirty="0" smtClean="0"/>
          </a:p>
          <a:p>
            <a:pPr>
              <a:buClr>
                <a:srgbClr val="7030A0"/>
              </a:buClr>
              <a:buSzPct val="91000"/>
              <a:buNone/>
            </a:pPr>
            <a:endParaRPr lang="en-US" sz="2800" i="1" dirty="0" smtClean="0"/>
          </a:p>
          <a:p>
            <a:pPr>
              <a:buClr>
                <a:srgbClr val="7030A0"/>
              </a:buClr>
              <a:buSzPct val="91000"/>
              <a:buNone/>
            </a:pPr>
            <a:r>
              <a:rPr lang="en-IN" sz="2800" b="1" dirty="0" smtClean="0"/>
              <a:t>Pressure inside the vessel, </a:t>
            </a:r>
            <a:endParaRPr lang="en-US" sz="2800" dirty="0" smtClean="0"/>
          </a:p>
          <a:p>
            <a:pPr>
              <a:buClr>
                <a:srgbClr val="7030A0"/>
              </a:buClr>
              <a:buSzPct val="91000"/>
              <a:buNone/>
            </a:pPr>
            <a:r>
              <a:rPr lang="en-US" sz="2800" i="1" dirty="0" smtClean="0"/>
              <a:t>                                         </a:t>
            </a:r>
            <a:endParaRPr lang="en-US" sz="2800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989263"/>
            <a:ext cx="2214578" cy="504559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928802"/>
            <a:ext cx="6429420" cy="722407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7060" y="3571876"/>
            <a:ext cx="5192706" cy="1143008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786321"/>
            <a:ext cx="1785950" cy="984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5731" y="571480"/>
            <a:ext cx="3886335" cy="857256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2874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1617442"/>
            <a:ext cx="3714776" cy="855872"/>
          </a:xfrm>
          <a:prstGeom prst="rect">
            <a:avLst/>
          </a:prstGeom>
          <a:noFill/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643182"/>
            <a:ext cx="2141538" cy="884238"/>
          </a:xfrm>
          <a:prstGeom prst="rect">
            <a:avLst/>
          </a:prstGeom>
          <a:noFill/>
        </p:spPr>
      </p:pic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000496" y="1785926"/>
            <a:ext cx="664370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…………  (From eq</a:t>
            </a:r>
            <a:r>
              <a:rPr kumimoji="0" lang="en-US" sz="2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n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2)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57752" y="2928934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…….. (eq</a:t>
            </a:r>
            <a:r>
              <a:rPr lang="en-IN" b="1" baseline="30000" dirty="0" smtClean="0"/>
              <a:t>n </a:t>
            </a:r>
            <a:r>
              <a:rPr lang="en-IN" b="1" dirty="0" smtClean="0"/>
              <a:t>3 )</a:t>
            </a:r>
            <a:endParaRPr lang="en-US" dirty="0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69985" y="3643314"/>
            <a:ext cx="1307830" cy="1143008"/>
          </a:xfrm>
          <a:prstGeom prst="rect">
            <a:avLst/>
          </a:prstGeom>
          <a:noFill/>
        </p:spPr>
      </p:pic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-142908" y="38576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……. ( Eq</a:t>
            </a:r>
            <a:r>
              <a:rPr kumimoji="0" lang="en-US" sz="2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4)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9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4417" y="5000636"/>
            <a:ext cx="3131831" cy="1176338"/>
          </a:xfrm>
          <a:prstGeom prst="rect">
            <a:avLst/>
          </a:prstGeom>
          <a:noFill/>
        </p:spPr>
      </p:pic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28604"/>
            <a:ext cx="3143272" cy="118383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928802"/>
            <a:ext cx="2247900" cy="11049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286248" y="2273850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……… ( Eq</a:t>
            </a:r>
            <a:r>
              <a:rPr lang="en-IN" b="1" baseline="30000" dirty="0" smtClean="0"/>
              <a:t>n</a:t>
            </a:r>
            <a:r>
              <a:rPr lang="en-IN" b="1" dirty="0" smtClean="0"/>
              <a:t>5)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3357562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So, if p</a:t>
            </a:r>
            <a:r>
              <a:rPr lang="en-US" sz="2000" b="1" dirty="0" smtClean="0">
                <a:cs typeface="Aharoni"/>
              </a:rPr>
              <a:t>´ is the pressure between the plates (P</a:t>
            </a:r>
            <a:r>
              <a:rPr lang="en-US" sz="2000" b="1" baseline="-24000" dirty="0" smtClean="0">
                <a:cs typeface="Aharoni"/>
              </a:rPr>
              <a:t>1 </a:t>
            </a:r>
            <a:r>
              <a:rPr lang="en-US" sz="2000" b="1" dirty="0" smtClean="0">
                <a:cs typeface="Aharoni"/>
              </a:rPr>
              <a:t>and A), then </a:t>
            </a:r>
            <a:endParaRPr lang="en-US" sz="2000" b="1" dirty="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000504"/>
            <a:ext cx="2248954" cy="1071570"/>
          </a:xfrm>
          <a:prstGeom prst="rect">
            <a:avLst/>
          </a:prstGeom>
          <a:noFill/>
        </p:spPr>
      </p:pic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902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06" y="5115000"/>
            <a:ext cx="1590676" cy="11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71480"/>
            <a:ext cx="2338393" cy="928694"/>
          </a:xfrm>
          <a:prstGeom prst="rect">
            <a:avLst/>
          </a:prstGeom>
          <a:noFill/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571612"/>
            <a:ext cx="2456674" cy="857256"/>
          </a:xfrm>
          <a:prstGeom prst="rect">
            <a:avLst/>
          </a:prstGeom>
          <a:noFill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786058"/>
            <a:ext cx="2675828" cy="857256"/>
          </a:xfrm>
          <a:prstGeom prst="rect">
            <a:avLst/>
          </a:prstGeom>
          <a:noFill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77" y="3929066"/>
            <a:ext cx="2824486" cy="714380"/>
          </a:xfrm>
          <a:prstGeom prst="rect">
            <a:avLst/>
          </a:prstGeom>
          <a:noFill/>
        </p:spPr>
      </p:pic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6649" y="5000636"/>
            <a:ext cx="3654230" cy="785818"/>
          </a:xfrm>
          <a:prstGeom prst="rect">
            <a:avLst/>
          </a:prstGeom>
          <a:noFill/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1165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2330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347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447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548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665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43570" y="5143512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……… ( Eq</a:t>
            </a:r>
            <a:r>
              <a:rPr lang="en-IN" b="1" baseline="30000" dirty="0" smtClean="0"/>
              <a:t>n</a:t>
            </a:r>
            <a:r>
              <a:rPr lang="en-IN" b="1" dirty="0" smtClean="0"/>
              <a:t>6)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297" y="457200"/>
            <a:ext cx="2947913" cy="542908"/>
          </a:xfrm>
          <a:prstGeom prst="rect">
            <a:avLst/>
          </a:prstGeom>
          <a:noFill/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265238"/>
            <a:ext cx="1393828" cy="881547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080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0364" y="157161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……… ( Eq</a:t>
            </a:r>
            <a:r>
              <a:rPr lang="en-IN" b="1" baseline="30000" dirty="0" smtClean="0"/>
              <a:t>n</a:t>
            </a:r>
            <a:r>
              <a:rPr lang="en-IN" b="1" dirty="0" smtClean="0"/>
              <a:t>7)</a:t>
            </a:r>
            <a:endParaRPr lang="en-US" dirty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2428868"/>
            <a:ext cx="87153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From ( Eq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6) and ( Eq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7) , we get,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429000"/>
            <a:ext cx="3069293" cy="930277"/>
          </a:xfrm>
          <a:prstGeom prst="rect">
            <a:avLst/>
          </a:prstGeom>
          <a:noFill/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1096" y="4857760"/>
            <a:ext cx="2506524" cy="714380"/>
          </a:xfrm>
          <a:prstGeom prst="rect">
            <a:avLst/>
          </a:prstGeom>
          <a:noFill/>
        </p:spPr>
      </p:pic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11731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21796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928662" y="49720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……… ( Eq</a:t>
            </a:r>
            <a:r>
              <a:rPr kumimoji="0" lang="en-US" sz="2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Mangal" pitchFamily="18" charset="0"/>
              </a:rPr>
              <a:t>8)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If t is the time period of vibration of the frame (A) whose moment of inertia is (I), then,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1428736"/>
            <a:ext cx="1357322" cy="1148504"/>
          </a:xfrm>
          <a:prstGeom prst="rect">
            <a:avLst/>
          </a:prstGeom>
          <a:noFill/>
        </p:spPr>
      </p:pic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857496"/>
            <a:ext cx="1657780" cy="993777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1470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2635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4000504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Substituting for </a:t>
            </a:r>
            <a:r>
              <a:rPr lang="el-GR" sz="2000" b="1" dirty="0" smtClean="0">
                <a:latin typeface="Cambria Math"/>
                <a:ea typeface="Cambria Math"/>
              </a:rPr>
              <a:t>τ</a:t>
            </a:r>
            <a:r>
              <a:rPr lang="en-US" sz="2000" b="1" dirty="0" smtClean="0">
                <a:latin typeface="Cambria Math"/>
                <a:ea typeface="Cambria Math"/>
              </a:rPr>
              <a:t> in (eq</a:t>
            </a:r>
            <a:r>
              <a:rPr lang="en-US" sz="2000" b="1" baseline="30000" dirty="0" smtClean="0">
                <a:latin typeface="Cambria Math"/>
                <a:ea typeface="Cambria Math"/>
              </a:rPr>
              <a:t>n </a:t>
            </a:r>
            <a:r>
              <a:rPr lang="en-US" sz="2000" b="1" dirty="0" smtClean="0">
                <a:latin typeface="Cambria Math"/>
                <a:ea typeface="Cambria Math"/>
              </a:rPr>
              <a:t> 8) , we get, </a:t>
            </a:r>
            <a:endParaRPr lang="en-US" sz="2000" b="1" baseline="30000" dirty="0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15074" y="5143512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…….. (Eq</a:t>
            </a:r>
            <a:r>
              <a:rPr lang="en-IN" b="1" baseline="30000" dirty="0" smtClean="0"/>
              <a:t>n</a:t>
            </a:r>
            <a:r>
              <a:rPr lang="en-IN" b="1" dirty="0" smtClean="0"/>
              <a:t>9)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1071538" y="4857760"/>
            <a:ext cx="4714908" cy="1214446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929198"/>
            <a:ext cx="3857652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5">
                    <a:lumMod val="75000"/>
                  </a:schemeClr>
                </a:solidFill>
              </a:rPr>
              <a:t>Pirani Gauge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503920" cy="5286412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SzPct val="97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Principle: </a:t>
            </a:r>
            <a:r>
              <a:rPr lang="en-US" sz="2800" i="1" dirty="0" smtClean="0"/>
              <a:t>It can measure pressure in the range from 10</a:t>
            </a:r>
            <a:r>
              <a:rPr lang="en-US" sz="2800" i="1" baseline="44000" dirty="0" smtClean="0"/>
              <a:t>-2</a:t>
            </a:r>
            <a:r>
              <a:rPr lang="en-US" sz="2800" i="1" dirty="0" smtClean="0"/>
              <a:t> torr to 10</a:t>
            </a:r>
            <a:r>
              <a:rPr lang="en-US" sz="2800" i="1" baseline="42000" dirty="0" smtClean="0"/>
              <a:t>-4</a:t>
            </a:r>
            <a:r>
              <a:rPr lang="en-US" sz="2800" i="1" dirty="0" smtClean="0"/>
              <a:t> torr.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Clr>
                <a:srgbClr val="002060"/>
              </a:buClr>
              <a:buSzPct val="97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Construction: </a:t>
            </a:r>
          </a:p>
          <a:p>
            <a:pPr>
              <a:buClr>
                <a:srgbClr val="002060"/>
              </a:buClr>
              <a:buSzPct val="97000"/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working: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lum bright="-30000" contrast="10000"/>
          </a:blip>
          <a:srcRect/>
          <a:stretch>
            <a:fillRect/>
          </a:stretch>
        </p:blipFill>
        <p:spPr bwMode="auto">
          <a:xfrm>
            <a:off x="5643570" y="1878178"/>
            <a:ext cx="2643206" cy="451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– I</a:t>
            </a:r>
          </a:p>
          <a:p>
            <a:pPr marL="514350" indent="-514350"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Superposition of Harmonic Oscillations</a:t>
            </a:r>
          </a:p>
          <a:p>
            <a:pPr marL="514350" indent="-514350"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Coupled Oscillations</a:t>
            </a:r>
          </a:p>
          <a:p>
            <a:pPr marL="514350" indent="-514350"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Wave Motion and Ultrasonic Waves</a:t>
            </a:r>
          </a:p>
          <a:p>
            <a:pPr marL="514350" indent="-514350"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- II </a:t>
            </a:r>
          </a:p>
          <a:p>
            <a:pPr marL="514350" indent="-514350"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Sound and Acoustics of Buildings</a:t>
            </a:r>
          </a:p>
          <a:p>
            <a:pPr marL="514350" indent="-514350"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Viscosity</a:t>
            </a:r>
          </a:p>
          <a:p>
            <a:pPr marL="514350" indent="-514350">
              <a:buClr>
                <a:srgbClr val="FF0000"/>
              </a:buClr>
              <a:buSzPct val="91000"/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Physics of low pressure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Unit I                   Chapter – 1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Superposition of Harmonic Oscillations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rgbClr val="7030A0"/>
              </a:buClr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Linearity and superposition principle.</a:t>
            </a:r>
          </a:p>
          <a:p>
            <a:pPr>
              <a:buClr>
                <a:srgbClr val="7030A0"/>
              </a:buClr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Superposition of two collinear harmonic oscillations for oscillations having equal frequencies.</a:t>
            </a:r>
          </a:p>
          <a:p>
            <a:pPr>
              <a:buClr>
                <a:srgbClr val="7030A0"/>
              </a:buClr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Superposition of two collinear harmonic Oscillations having different frequencies (beats).</a:t>
            </a:r>
          </a:p>
          <a:p>
            <a:pPr>
              <a:buClr>
                <a:srgbClr val="7030A0"/>
              </a:buClr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Superposition of two perpendicular harmonic oscillations having equal frequencies. </a:t>
            </a:r>
          </a:p>
          <a:p>
            <a:pPr>
              <a:buClr>
                <a:srgbClr val="7030A0"/>
              </a:buClr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Superposition of two SHM’s at right angles to each other and having frequencies in the ratio 2:1</a:t>
            </a:r>
          </a:p>
          <a:p>
            <a:pPr>
              <a:buClr>
                <a:srgbClr val="7030A0"/>
              </a:buClr>
              <a:buSzPct val="93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Uses of Lissajous figures.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50392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Chapter - 2  </a:t>
            </a:r>
            <a:r>
              <a:rPr lang="en-US" sz="11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Coupled Oscillations</a:t>
            </a:r>
            <a:r>
              <a:rPr lang="en-US" sz="4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FF0000"/>
              </a:buClr>
              <a:buSzPct val="93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Frequencies of coupled oscillatory systems</a:t>
            </a:r>
          </a:p>
          <a:p>
            <a:pPr>
              <a:buClr>
                <a:srgbClr val="FF0000"/>
              </a:buClr>
              <a:buSzPct val="93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Normal modes and normal co-ordinates</a:t>
            </a:r>
          </a:p>
          <a:p>
            <a:pPr>
              <a:buClr>
                <a:srgbClr val="FF0000"/>
              </a:buClr>
              <a:buSzPct val="93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Energy of coupled oscillations</a:t>
            </a:r>
          </a:p>
          <a:p>
            <a:pPr>
              <a:buClr>
                <a:srgbClr val="FF0000"/>
              </a:buClr>
              <a:buSzPct val="93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Energy transfer in coupled oscillatory system.</a:t>
            </a:r>
          </a:p>
          <a:p>
            <a:pPr>
              <a:buClr>
                <a:srgbClr val="FF0000"/>
              </a:buClr>
              <a:buSzPct val="93000"/>
              <a:buNone/>
            </a:pP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b="1" i="1" dirty="0" smtClean="0">
                <a:solidFill>
                  <a:srgbClr val="C10F20"/>
                </a:solidFill>
                <a:latin typeface="Times New Roman" pitchFamily="18" charset="0"/>
                <a:cs typeface="Times New Roman" pitchFamily="18" charset="0"/>
              </a:rPr>
              <a:t>Chapter -3 </a:t>
            </a:r>
            <a:r>
              <a:rPr lang="en-US" sz="11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Waves Motion and Ultrasonic waves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Transverse waves on a string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Travelling and standing waves on a string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Normal modes of a string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Group velocity and Phase velocity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Plane waves and Spherical waves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Piezo-electric effect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Production of ultrasonic waves by Piezo-electric generator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Detection of ultrasonic waves 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Properties ultrasonic waves</a:t>
            </a:r>
          </a:p>
          <a:p>
            <a:pPr>
              <a:buClr>
                <a:srgbClr val="7030A0"/>
              </a:buClr>
              <a:buSzPct val="95000"/>
              <a:buFont typeface="Wingdings" pitchFamily="2" charset="2"/>
              <a:buChar char="v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Applications of Ultrasonic waves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27048"/>
            <a:ext cx="8519952" cy="5116662"/>
          </a:xfrm>
        </p:spPr>
        <p:txBody>
          <a:bodyPr>
            <a:noAutofit/>
          </a:bodyPr>
          <a:lstStyle/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Transducers and their characteristics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Pressure microphone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Moving coil loudspeaker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Intensity and loudness of sound,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Decibels, Intensity levels, musical notes and musical scale.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Reverberation and time of reverberation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Absorption Coefficient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Sabine’s formula for measurement of reverberation time(T)</a:t>
            </a:r>
          </a:p>
          <a:p>
            <a:pPr>
              <a:buClr>
                <a:srgbClr val="7030A0"/>
              </a:buClr>
              <a:buSzPct val="96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Acoustic aspects of halls and Auditoria.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Unit II                   Chapter – 1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Sound and Acoustics of buildings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21870" cy="12858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Chapter- 2 </a:t>
            </a:r>
            <a:b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Viscosity</a:t>
            </a:r>
            <a:endParaRPr lang="en-US" sz="49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SzPct val="97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Rate flow of liquid in a capillary tube - Poiseuille’s formula</a:t>
            </a:r>
          </a:p>
          <a:p>
            <a:pPr>
              <a:buClr>
                <a:srgbClr val="FF0000"/>
              </a:buClr>
              <a:buSzPct val="97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Experimental determination of coefficient of viscosity of a liquid by Poiseuille’s apparatus method</a:t>
            </a:r>
          </a:p>
          <a:p>
            <a:pPr>
              <a:buClr>
                <a:srgbClr val="FF0000"/>
              </a:buClr>
              <a:buSzPct val="97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Variations of viscosity of a liquid with temperature</a:t>
            </a:r>
          </a:p>
          <a:p>
            <a:pPr>
              <a:buClr>
                <a:srgbClr val="FF0000"/>
              </a:buClr>
              <a:buSzPct val="97000"/>
              <a:buFont typeface="Wingdings" pitchFamily="2" charset="2"/>
              <a:buChar char="q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Lubrication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Introduction : Production and Measurement of low pressure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Some Characteristics of a vacuum pump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Rotary oil pump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Diffusion pump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Molecular pump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Knudsen Absolute Gauge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Pirani Gauge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Detection of Leakage </a:t>
            </a:r>
          </a:p>
          <a:p>
            <a:pPr>
              <a:buClr>
                <a:srgbClr val="FF0000"/>
              </a:buClr>
              <a:buNone/>
            </a:pP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534400" cy="98582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Chapter – 3</a:t>
            </a:r>
            <a:b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Physics of low pressure</a:t>
            </a:r>
            <a:endParaRPr lang="en-US" sz="49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34400" cy="107157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Production and Measurement of low pressure</a:t>
            </a:r>
            <a:endParaRPr lang="en-US" sz="3500" b="1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Pump</a:t>
            </a:r>
          </a:p>
          <a:p>
            <a:pPr>
              <a:buClr>
                <a:srgbClr val="7030A0"/>
              </a:buClr>
              <a:buNone/>
            </a:pP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   A hydrodynamic pump machine is a device for converting the energy held by mechanical energy into fluid.</a:t>
            </a:r>
          </a:p>
          <a:p>
            <a:pPr>
              <a:buClr>
                <a:srgbClr val="7030A0"/>
              </a:buClr>
              <a:buNone/>
            </a:pPr>
            <a:endParaRPr lang="en-US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stage pump</a:t>
            </a:r>
          </a:p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endParaRPr lang="en-US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rgbClr val="7030A0"/>
              </a:buClr>
              <a:buFont typeface="+mj-lt"/>
              <a:buAutoNum type="arabicParenR"/>
            </a:pP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Multistage/ Double stage pump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9676D"/>
      </a:dk2>
      <a:lt2>
        <a:srgbClr val="F0CCE2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C9C2D1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1344</TotalTime>
  <Words>922</Words>
  <Application>Microsoft Office PowerPoint</Application>
  <PresentationFormat>On-screen Show (4:3)</PresentationFormat>
  <Paragraphs>204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Slide 1</vt:lpstr>
      <vt:lpstr>Slide 2</vt:lpstr>
      <vt:lpstr>CONTENTS</vt:lpstr>
      <vt:lpstr> Unit I                   Chapter – 1      Superposition of Harmonic Oscillations</vt:lpstr>
      <vt:lpstr>Slide 5</vt:lpstr>
      <vt:lpstr> Unit II                   Chapter – 1      Sound and Acoustics of buildings</vt:lpstr>
      <vt:lpstr>Chapter- 2  Viscosity</vt:lpstr>
      <vt:lpstr>  Chapter – 3 Physics of low pressure</vt:lpstr>
      <vt:lpstr>Production and Measurement of low pressure</vt:lpstr>
      <vt:lpstr>Some Characteristics of a Vacuum Pump</vt:lpstr>
      <vt:lpstr>Slide 11</vt:lpstr>
      <vt:lpstr>Rotary Oil Pump</vt:lpstr>
      <vt:lpstr>Slide 13</vt:lpstr>
      <vt:lpstr>Diffusion pump</vt:lpstr>
      <vt:lpstr>Molecular pump</vt:lpstr>
      <vt:lpstr>Slide 16</vt:lpstr>
      <vt:lpstr>Detection of leakage </vt:lpstr>
      <vt:lpstr>Slide 18</vt:lpstr>
      <vt:lpstr>Knudsen Absolute Gauge </vt:lpstr>
      <vt:lpstr>Slide 20</vt:lpstr>
      <vt:lpstr>Slide 21</vt:lpstr>
      <vt:lpstr>Slide 22</vt:lpstr>
      <vt:lpstr>Slide 23</vt:lpstr>
      <vt:lpstr>Slide 24</vt:lpstr>
      <vt:lpstr>Slide 25</vt:lpstr>
      <vt:lpstr>Pirani Gauge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170</cp:revision>
  <dcterms:created xsi:type="dcterms:W3CDTF">2021-01-05T15:24:14Z</dcterms:created>
  <dcterms:modified xsi:type="dcterms:W3CDTF">2021-08-04T06:15:04Z</dcterms:modified>
</cp:coreProperties>
</file>