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258" r:id="rId3"/>
    <p:sldId id="271" r:id="rId4"/>
    <p:sldId id="272" r:id="rId5"/>
    <p:sldId id="273" r:id="rId6"/>
    <p:sldId id="274" r:id="rId7"/>
    <p:sldId id="275" r:id="rId8"/>
    <p:sldId id="259" r:id="rId9"/>
    <p:sldId id="261" r:id="rId10"/>
    <p:sldId id="262" r:id="rId11"/>
    <p:sldId id="265" r:id="rId12"/>
    <p:sldId id="264" r:id="rId13"/>
    <p:sldId id="267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23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62112-BF84-4D8C-9678-BA96A11634A2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70558-765A-49A5-B5E9-A21814D2D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4D27-6FCC-4A66-BBB5-E32B5D9EAF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DBB58F-5A60-4CE4-B345-29FBB192F9B1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05F8C8-200F-48AB-A215-F9FC68AF8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9B800-0A28-4DD6-B71B-478A150982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76200"/>
            <a:ext cx="8686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Cambria" pitchFamily="18" charset="0"/>
              </a:rPr>
              <a:t>B.Sc</a:t>
            </a:r>
            <a:r>
              <a:rPr lang="en-US" sz="3600" b="1" i="1" dirty="0">
                <a:solidFill>
                  <a:srgbClr val="FF0000"/>
                </a:solidFill>
                <a:latin typeface="Cambria" pitchFamily="18" charset="0"/>
              </a:rPr>
              <a:t>. Part – </a:t>
            </a:r>
            <a:r>
              <a:rPr lang="en-US" sz="3600" b="1" i="1" dirty="0" smtClean="0">
                <a:solidFill>
                  <a:srgbClr val="FF0000"/>
                </a:solidFill>
                <a:latin typeface="Cambria" pitchFamily="18" charset="0"/>
              </a:rPr>
              <a:t>II (</a:t>
            </a:r>
            <a:r>
              <a:rPr lang="en-US" sz="3600" b="1" i="1" dirty="0" err="1" smtClean="0">
                <a:solidFill>
                  <a:srgbClr val="FF0000"/>
                </a:solidFill>
                <a:latin typeface="Cambria" pitchFamily="18" charset="0"/>
              </a:rPr>
              <a:t>Sem</a:t>
            </a:r>
            <a:r>
              <a:rPr lang="en-US" sz="3600" b="1" i="1" dirty="0" smtClean="0">
                <a:solidFill>
                  <a:srgbClr val="FF0000"/>
                </a:solidFill>
                <a:latin typeface="Cambria" pitchFamily="18" charset="0"/>
              </a:rPr>
              <a:t>- IV)</a:t>
            </a: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Cambria" pitchFamily="18" charset="0"/>
              </a:rPr>
              <a:t>Year: 2020-21</a:t>
            </a:r>
            <a:endParaRPr lang="en-US" sz="36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4876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Miss.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</a:rPr>
              <a:t>Ankita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S. Yadav 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Department of Physics</a:t>
            </a: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P.D.V.P. College, Tasgaon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2286000"/>
            <a:ext cx="84296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Physics Paper-VII</a:t>
            </a: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Waves and Optics – II</a:t>
            </a:r>
            <a:endParaRPr lang="en-US" sz="3600" b="1" i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64" y="6381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857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i="1" dirty="0" smtClean="0">
                <a:solidFill>
                  <a:srgbClr val="FF0000"/>
                </a:solidFill>
              </a:rPr>
              <a:t>Detection of Elliptically and Circularly Polarised light 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26626" name="AutoShape 2" descr="Learn About Specific Rotation | Cheg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4" descr="Learn About Specific Rotation | Cheg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Learn About Specific Rotation | Cheg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Learn About Specific Rotation | Cheg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Learn About Specific Rotation | Cheg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6250" t="39453" r="33996" b="34766"/>
          <a:stretch>
            <a:fillRect/>
          </a:stretch>
        </p:blipFill>
        <p:spPr bwMode="auto">
          <a:xfrm>
            <a:off x="642910" y="2633964"/>
            <a:ext cx="7072362" cy="329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28596" y="1500174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</a:rPr>
              <a:t>i</a:t>
            </a:r>
            <a:r>
              <a:rPr lang="en-US" sz="2800" b="1" i="1" dirty="0" smtClean="0">
                <a:solidFill>
                  <a:srgbClr val="FF0000"/>
                </a:solidFill>
              </a:rPr>
              <a:t>) Detection of Elliptically  Polarised light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ii) Detection Of Circularly Polarised Light 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41797" b="38281"/>
          <a:stretch>
            <a:fillRect/>
          </a:stretch>
        </p:blipFill>
        <p:spPr bwMode="auto">
          <a:xfrm>
            <a:off x="840441" y="1835033"/>
            <a:ext cx="7732087" cy="287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Optical Rotation 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47108" name="Picture 4" descr="Stereochemistry at Tetrahedral Centers - ppt download"/>
          <p:cNvPicPr>
            <a:picLocks noChangeAspect="1" noChangeArrowheads="1"/>
          </p:cNvPicPr>
          <p:nvPr/>
        </p:nvPicPr>
        <p:blipFill>
          <a:blip r:embed="rId2"/>
          <a:srcRect t="20147"/>
          <a:stretch>
            <a:fillRect/>
          </a:stretch>
        </p:blipFill>
        <p:spPr bwMode="auto">
          <a:xfrm>
            <a:off x="263121" y="1428736"/>
            <a:ext cx="861818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Laws of Rotation of plane of </a:t>
            </a:r>
            <a:r>
              <a:rPr lang="en-US" dirty="0" err="1" smtClean="0"/>
              <a:t>Polarisation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Path length(l)</a:t>
            </a:r>
          </a:p>
          <a:p>
            <a:r>
              <a:rPr lang="en-US" dirty="0" smtClean="0"/>
              <a:t>Concentration(C)</a:t>
            </a:r>
          </a:p>
          <a:p>
            <a:pPr>
              <a:buNone/>
            </a:pPr>
            <a:endParaRPr lang="en-US" dirty="0" smtClean="0">
              <a:latin typeface="Century"/>
            </a:endParaRPr>
          </a:p>
          <a:p>
            <a:r>
              <a:rPr lang="en-US" u="sng" dirty="0" smtClean="0">
                <a:solidFill>
                  <a:srgbClr val="FF0000"/>
                </a:solidFill>
                <a:latin typeface="Century"/>
              </a:rPr>
              <a:t>Specific Rotation: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entury"/>
              </a:rPr>
              <a:t>   </a:t>
            </a:r>
            <a:r>
              <a:rPr lang="en-US" dirty="0" smtClean="0">
                <a:latin typeface="Century"/>
              </a:rPr>
              <a:t>θ </a:t>
            </a:r>
            <a:r>
              <a:rPr lang="en-US" dirty="0" smtClean="0">
                <a:solidFill>
                  <a:srgbClr val="FF0000"/>
                </a:solidFill>
                <a:latin typeface="Century"/>
              </a:rPr>
              <a:t>   </a:t>
            </a:r>
            <a:r>
              <a:rPr lang="en-US" dirty="0" smtClean="0">
                <a:latin typeface="Century"/>
              </a:rPr>
              <a:t>l</a:t>
            </a:r>
          </a:p>
          <a:p>
            <a:pPr>
              <a:buNone/>
            </a:pPr>
            <a:r>
              <a:rPr lang="en-US" dirty="0" smtClean="0">
                <a:latin typeface="Century"/>
              </a:rPr>
              <a:t>      θ= </a:t>
            </a:r>
            <a:r>
              <a:rPr lang="el-GR" dirty="0" smtClean="0">
                <a:latin typeface="Century"/>
              </a:rPr>
              <a:t>ρ</a:t>
            </a:r>
            <a:r>
              <a:rPr lang="en-US" dirty="0" smtClean="0">
                <a:latin typeface="Century"/>
              </a:rPr>
              <a:t>l. C</a:t>
            </a:r>
          </a:p>
          <a:p>
            <a:pPr>
              <a:buNone/>
            </a:pPr>
            <a:endParaRPr lang="en-US" dirty="0" smtClean="0">
              <a:latin typeface="Century"/>
            </a:endParaRPr>
          </a:p>
          <a:p>
            <a:pPr>
              <a:buNone/>
            </a:pPr>
            <a:r>
              <a:rPr lang="en-US" dirty="0" smtClean="0">
                <a:latin typeface="Century"/>
              </a:rPr>
              <a:t>         </a:t>
            </a:r>
            <a:r>
              <a:rPr lang="el-GR" dirty="0" smtClean="0">
                <a:latin typeface="Century"/>
              </a:rPr>
              <a:t>ρ</a:t>
            </a:r>
            <a:r>
              <a:rPr lang="en-US" dirty="0" smtClean="0">
                <a:latin typeface="Century"/>
              </a:rPr>
              <a:t> = θ / </a:t>
            </a:r>
            <a:r>
              <a:rPr lang="en-US" dirty="0" err="1" smtClean="0">
                <a:latin typeface="Century"/>
              </a:rPr>
              <a:t>lc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744" y="3571876"/>
            <a:ext cx="219220" cy="388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Na lamp is used in a polarimeter ? - By 10 Microsoft Awarded MVP -  Learn in 30sec | wikitec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985" y="2401717"/>
            <a:ext cx="7916105" cy="22417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50112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7030A0"/>
                </a:solidFill>
              </a:rPr>
              <a:t>Polarimeter</a:t>
            </a:r>
            <a:endParaRPr lang="en-US" sz="4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9858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7030A0"/>
                </a:solidFill>
              </a:rPr>
              <a:t>Chapter- 3</a:t>
            </a:r>
            <a:br>
              <a:rPr lang="en-US" sz="3200" b="1" i="1" dirty="0" smtClean="0">
                <a:solidFill>
                  <a:srgbClr val="7030A0"/>
                </a:solidFill>
              </a:rPr>
            </a:br>
            <a:r>
              <a:rPr lang="en-US" sz="3200" dirty="0" smtClean="0"/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Polarization of light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"/>
          </p:nvPr>
        </p:nvSpPr>
        <p:spPr>
          <a:xfrm>
            <a:off x="71406" y="1357298"/>
            <a:ext cx="9144064" cy="5500702"/>
          </a:xfrm>
        </p:spPr>
        <p:txBody>
          <a:bodyPr>
            <a:noAutofit/>
          </a:bodyPr>
          <a:lstStyle/>
          <a:p>
            <a:r>
              <a:rPr lang="en-US" sz="3100" dirty="0" smtClean="0"/>
              <a:t>Idea of polarization,</a:t>
            </a:r>
          </a:p>
          <a:p>
            <a:r>
              <a:rPr lang="en-US" sz="3100" dirty="0" smtClean="0"/>
              <a:t>Polarization by double refraction, </a:t>
            </a:r>
          </a:p>
          <a:p>
            <a:r>
              <a:rPr lang="en-US" sz="3100" dirty="0" smtClean="0"/>
              <a:t>Huygens explanation of double refraction through </a:t>
            </a:r>
            <a:r>
              <a:rPr lang="en-US" sz="3100" dirty="0" err="1" smtClean="0"/>
              <a:t>uniaxial</a:t>
            </a:r>
            <a:r>
              <a:rPr lang="en-US" sz="3100" dirty="0" smtClean="0"/>
              <a:t> crystals, </a:t>
            </a:r>
          </a:p>
          <a:p>
            <a:r>
              <a:rPr lang="en-US" sz="3100" dirty="0" smtClean="0"/>
              <a:t>Nicol prism(construction, working),</a:t>
            </a:r>
          </a:p>
          <a:p>
            <a:r>
              <a:rPr lang="en-US" sz="3100" dirty="0" smtClean="0"/>
              <a:t>Production and detection of circularly and elliptically polarized light,</a:t>
            </a:r>
          </a:p>
          <a:p>
            <a:r>
              <a:rPr lang="en-US" sz="3100" dirty="0" smtClean="0"/>
              <a:t> Optical rotation - laws of rotation of plane of polarization, </a:t>
            </a:r>
          </a:p>
          <a:p>
            <a:r>
              <a:rPr lang="en-US" sz="3100" dirty="0" smtClean="0"/>
              <a:t>Polarimeter.</a:t>
            </a:r>
          </a:p>
          <a:p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98582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Chapter- 3</a:t>
            </a:r>
            <a:br>
              <a:rPr lang="en-US" sz="3200" b="1" i="1" dirty="0" smtClean="0">
                <a:solidFill>
                  <a:srgbClr val="7030A0"/>
                </a:solidFill>
              </a:rPr>
            </a:br>
            <a:r>
              <a:rPr lang="en-US" sz="3200" dirty="0" smtClean="0"/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Polarization of light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571612"/>
            <a:ext cx="8501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0000"/>
                </a:solidFill>
              </a:rPr>
              <a:t>Introduction: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Idea of Polarization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750" t="20703" r="16666" b="14844"/>
          <a:stretch>
            <a:fillRect/>
          </a:stretch>
        </p:blipFill>
        <p:spPr bwMode="auto">
          <a:xfrm rot="16200000">
            <a:off x="3402400" y="1725494"/>
            <a:ext cx="2158726" cy="624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56528" cy="91438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Polarisation by Double Refraction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n-US" dirty="0" smtClean="0"/>
              <a:t>Ordinary ray :</a:t>
            </a:r>
          </a:p>
          <a:p>
            <a:pPr marL="514350" indent="-514350">
              <a:buClr>
                <a:srgbClr val="7030A0"/>
              </a:buClr>
              <a:buFont typeface="+mj-lt"/>
              <a:buAutoNum type="arabicParenR"/>
            </a:pPr>
            <a:r>
              <a:rPr lang="en-US" dirty="0" smtClean="0"/>
              <a:t>Extray-ordinary ray 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000" t="17187" r="27083" b="20703"/>
          <a:stretch>
            <a:fillRect/>
          </a:stretch>
        </p:blipFill>
        <p:spPr bwMode="auto">
          <a:xfrm rot="16200000">
            <a:off x="3012788" y="1065334"/>
            <a:ext cx="2857520" cy="65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9858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Huygen’s Explanation of Double Refraction Through Uniaxial Crystals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t="25390" b="41797"/>
          <a:stretch>
            <a:fillRect/>
          </a:stretch>
        </p:blipFill>
        <p:spPr bwMode="auto">
          <a:xfrm>
            <a:off x="1285852" y="1571612"/>
            <a:ext cx="6191845" cy="337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5072074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SzPct val="109000"/>
              <a:buFont typeface="+mj-lt"/>
              <a:buAutoNum type="alphaLcParenR"/>
            </a:pPr>
            <a:r>
              <a:rPr lang="en-US" sz="2400" b="1" i="1" dirty="0" smtClean="0">
                <a:solidFill>
                  <a:srgbClr val="FF0000"/>
                </a:solidFill>
              </a:rPr>
              <a:t>Negative Crystal:</a:t>
            </a:r>
          </a:p>
          <a:p>
            <a:pPr marL="342900" indent="-342900">
              <a:buClr>
                <a:srgbClr val="FF0000"/>
              </a:buClr>
              <a:buSzPct val="109000"/>
              <a:buFont typeface="+mj-lt"/>
              <a:buAutoNum type="alphaLcParenR"/>
            </a:pPr>
            <a:endParaRPr lang="en-US" sz="2400" b="1" i="1" dirty="0">
              <a:solidFill>
                <a:srgbClr val="FF0000"/>
              </a:solidFill>
            </a:endParaRPr>
          </a:p>
          <a:p>
            <a:pPr marL="342900" indent="-342900">
              <a:buClr>
                <a:srgbClr val="FF0000"/>
              </a:buClr>
              <a:buSzPct val="109000"/>
              <a:buFont typeface="+mj-lt"/>
              <a:buAutoNum type="alphaLcParenR"/>
            </a:pPr>
            <a:r>
              <a:rPr lang="en-US" sz="2400" b="1" i="1" dirty="0" smtClean="0">
                <a:solidFill>
                  <a:srgbClr val="FF0000"/>
                </a:solidFill>
              </a:rPr>
              <a:t>Positive Crystal :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928670"/>
            <a:ext cx="4854575" cy="6254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143372" y="2786058"/>
            <a:ext cx="278608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lowchart: Connector 7"/>
          <p:cNvSpPr/>
          <p:nvPr/>
        </p:nvSpPr>
        <p:spPr>
          <a:xfrm>
            <a:off x="4714876" y="271462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715008" y="271462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000372"/>
            <a:ext cx="2163763" cy="24447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5720" y="214290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09000"/>
              <a:buFont typeface="+mj-lt"/>
              <a:buAutoNum type="alphaLcParenR"/>
            </a:pPr>
            <a:r>
              <a:rPr lang="en-US" sz="2800" b="1" i="1" dirty="0" smtClean="0">
                <a:solidFill>
                  <a:srgbClr val="FF0000"/>
                </a:solidFill>
              </a:rPr>
              <a:t>Negative Crystal: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034" y="3500438"/>
            <a:ext cx="3732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SzPct val="109000"/>
            </a:pPr>
            <a:r>
              <a:rPr lang="en-US" sz="2800" b="1" i="1" dirty="0" smtClean="0">
                <a:solidFill>
                  <a:srgbClr val="FF0000"/>
                </a:solidFill>
              </a:rPr>
              <a:t>b)Positive Crystal 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357686" y="4643446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965703" y="4750603"/>
            <a:ext cx="21352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036479" y="4749809"/>
            <a:ext cx="21352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929198"/>
            <a:ext cx="2370138" cy="34290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928802"/>
            <a:ext cx="3497263" cy="342900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572140"/>
            <a:ext cx="4225865" cy="41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621870" cy="8429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400" i="1" dirty="0" smtClean="0">
                <a:solidFill>
                  <a:srgbClr val="7030A0"/>
                </a:solidFill>
              </a:rPr>
              <a:t>Characteristic Properties of Calcite Crystal </a:t>
            </a:r>
            <a:endParaRPr lang="en-US" sz="3400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13542" t="18945" r="22916" b="12500"/>
          <a:stretch>
            <a:fillRect/>
          </a:stretch>
        </p:blipFill>
        <p:spPr bwMode="auto">
          <a:xfrm rot="5400000">
            <a:off x="2882642" y="509385"/>
            <a:ext cx="3323090" cy="637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i="1" cap="none" dirty="0" smtClean="0">
                <a:solidFill>
                  <a:srgbClr val="FF0000"/>
                </a:solidFill>
                <a:cs typeface="Times New Roman" pitchFamily="18" charset="0"/>
              </a:rPr>
              <a:t>Nicol Prism </a:t>
            </a:r>
            <a:endParaRPr lang="en-US" sz="5400" i="1" cap="none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14583" t="35937" b="38281"/>
          <a:stretch>
            <a:fillRect/>
          </a:stretch>
        </p:blipFill>
        <p:spPr bwMode="auto">
          <a:xfrm>
            <a:off x="857224" y="2071679"/>
            <a:ext cx="6913243" cy="370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143000"/>
          </a:xfrm>
        </p:spPr>
        <p:txBody>
          <a:bodyPr/>
          <a:lstStyle/>
          <a:p>
            <a:r>
              <a:rPr lang="en-US" i="1" cap="none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Nicol Prism as an analyser 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2500" t="37109" r="8333" b="50000"/>
          <a:stretch>
            <a:fillRect/>
          </a:stretch>
        </p:blipFill>
        <p:spPr bwMode="auto">
          <a:xfrm>
            <a:off x="413172" y="2000240"/>
            <a:ext cx="75813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271</TotalTime>
  <Words>188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Slide 1</vt:lpstr>
      <vt:lpstr>Chapter- 3  Polarization of light</vt:lpstr>
      <vt:lpstr>Chapter- 3  Polarization of light</vt:lpstr>
      <vt:lpstr>Polarisation by Double Refraction</vt:lpstr>
      <vt:lpstr>Huygen’s Explanation of Double Refraction Through Uniaxial Crystals</vt:lpstr>
      <vt:lpstr>Slide 6</vt:lpstr>
      <vt:lpstr>Characteristic Properties of Calcite Crystal </vt:lpstr>
      <vt:lpstr>Nicol Prism </vt:lpstr>
      <vt:lpstr>Nicol Prism as an analyser </vt:lpstr>
      <vt:lpstr>Detection of Elliptically and Circularly Polarised light </vt:lpstr>
      <vt:lpstr>ii) Detection Of Circularly Polarised Light </vt:lpstr>
      <vt:lpstr>Optical Rotation </vt:lpstr>
      <vt:lpstr>Laws of Rotation of plane of Polarisation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28</cp:revision>
  <dcterms:created xsi:type="dcterms:W3CDTF">2021-05-27T04:46:45Z</dcterms:created>
  <dcterms:modified xsi:type="dcterms:W3CDTF">2021-08-18T16:34:45Z</dcterms:modified>
</cp:coreProperties>
</file>