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5" r:id="rId2"/>
    <p:sldId id="256" r:id="rId3"/>
    <p:sldId id="306" r:id="rId4"/>
    <p:sldId id="357" r:id="rId5"/>
    <p:sldId id="358" r:id="rId6"/>
    <p:sldId id="356" r:id="rId7"/>
    <p:sldId id="307" r:id="rId8"/>
    <p:sldId id="308" r:id="rId9"/>
    <p:sldId id="309" r:id="rId10"/>
    <p:sldId id="310" r:id="rId11"/>
    <p:sldId id="311" r:id="rId12"/>
    <p:sldId id="355" r:id="rId13"/>
    <p:sldId id="362" r:id="rId14"/>
    <p:sldId id="361" r:id="rId15"/>
    <p:sldId id="364" r:id="rId16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7" autoAdjust="0"/>
  </p:normalViewPr>
  <p:slideViewPr>
    <p:cSldViewPr>
      <p:cViewPr>
        <p:scale>
          <a:sx n="50" d="100"/>
          <a:sy n="50" d="100"/>
        </p:scale>
        <p:origin x="-195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43111DE5-0383-4E8E-BB0D-A7D715670107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F27DD03C-4986-467C-8311-0B7A3DDBB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0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AGRITUATRAL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DD03C-4986-467C-8311-0B7A3DDBB3B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url?sa=i&amp;rct=j&amp;q=&amp;esrc=s&amp;frm=1&amp;source=images&amp;cd=&amp;cad=rja&amp;uact=8&amp;docid=0OW26HrLLIcxQM&amp;tbnid=WLT_dgUPAjmh9M:&amp;ved=0CAUQjRw&amp;url=http://technicaleducationmatters.org/2009/05/13/chapter-2-the-industrial-revolution-and-the-role-of-science-and-technology-in-the-development-of-technical-education/&amp;ei=BRTuU_n8Jsjf8AXqgoHICA&amp;psig=AFQjCNHleRQychlMqMMELcq16xa_d4JWuA&amp;ust=140819797682749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97511"/>
            <a:ext cx="7848600" cy="175432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Padmabhushan Dr. Vasantraodada Patil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Mahavidyalaya,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Tasgaon.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Sociology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75084"/>
            <a:ext cx="7543800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Vinodkumar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Kumbhar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 of Sociology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514350" indent="-514350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1. Tribal Social Change :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A.  Change In Family.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B.  Change In Marriage. 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C.  Change In Clan, Totem &amp;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Totemism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D.  Change In Youth House.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 Change In Social Relationship.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F. Change In Social Status &amp; Rights.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G. Change In Traditions.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514350" indent="-514350"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29600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2.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Tribal Economic Change :</a:t>
            </a:r>
          </a:p>
          <a:p>
            <a:pPr marL="514350" indent="-514350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A. Economic Actions.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B. Agriculture Changes.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C. New Occupations.  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D. Effect On Money &amp; Market.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E. Effect On N.G.O.S.</a:t>
            </a:r>
          </a:p>
          <a:p>
            <a:pPr marL="514350" indent="-514350">
              <a:buAutoNum type="alphaUcPeriod"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229599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Tribal Cultural Change 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Change In Life Style.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B.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Agencies Of Entertainment.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Language.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D.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Food-stuff.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Art.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Play.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19200"/>
            <a:ext cx="7772400" cy="495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Tribal Religious &amp; Magic Change: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(Beliefs – Prayer – Sacrifice- </a:t>
            </a:r>
            <a:r>
              <a:rPr lang="en-US" sz="2800" cap="none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Tabbo</a:t>
            </a:r>
            <a: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5. Tribal Political Change :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(King Method  -  </a:t>
            </a:r>
            <a:r>
              <a:rPr lang="en-US" sz="2800" cap="none" dirty="0" err="1" smtClean="0">
                <a:latin typeface="Times New Roman" pitchFamily="18" charset="0"/>
                <a:cs typeface="Times New Roman" pitchFamily="18" charset="0"/>
              </a:rPr>
              <a:t>Jat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cap="none" dirty="0" err="1" smtClean="0">
                <a:latin typeface="Times New Roman" pitchFamily="18" charset="0"/>
                <a:cs typeface="Times New Roman" pitchFamily="18" charset="0"/>
              </a:rPr>
              <a:t>Panchyat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-  Old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People -  Organization)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Tribal Health Change :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New Health Problems -  </a:t>
            </a:r>
            <a:r>
              <a:rPr lang="en-US" sz="2800" cap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Kuposhan</a:t>
            </a: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(Malnutrition)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1"/>
            <a:ext cx="7772400" cy="914399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    </a:t>
            </a:r>
            <a:r>
              <a:rPr lang="en-US" sz="3600" b="1" dirty="0" smtClean="0">
                <a:solidFill>
                  <a:schemeClr val="bg1"/>
                </a:solidFill>
              </a:rPr>
              <a:t>TRIBAL SOCIAL CHANGE IN INDIA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There Are So Many Changes In Tribal Community.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In Education.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In Thought Process.</a:t>
            </a:r>
          </a:p>
          <a:p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Manly Causes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British Rule – Law Of Forest- New Technology – Democracy System  – Developmental Process – Natural Incidents .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endParaRPr lang="en-US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6019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B.A.PART –II. SOCIOLOGY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SEMESTER-IV : Paper No. V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 CHANGE  IN 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SOCIAL CHANGE IN INDIA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229600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SEMESTER- . IV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Paper No. V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SOCIAL CHANGE IN INDIA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A) Tribal Social Change :     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B) Rural Social Change:            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C) Urban Social Change :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867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Is Law of Nature,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modification in established patterns of inter-human relationship.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observable differences in any social phenomena.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as a new fashions or mode.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new ideas or thoughts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Definitions 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Jons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is a term used to describe variations in or modifications of any aspect of social processes, social patterns, social interactions or social organization.”  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Ginsberg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structure.”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Davis 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structure and social functions of society .”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MacIver and Page 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relationships.”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SOCIAL CNGE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1" y="15240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8229600" cy="5170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Jons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b="1" dirty="0" smtClean="0"/>
          </a:p>
        </p:txBody>
      </p:sp>
      <p:pic>
        <p:nvPicPr>
          <p:cNvPr id="9" name="Picture 2" descr="https://encrypted-tbn2.gstatic.com/images?q=tbn:ANd9GcRK1K5jjibxREhRJkdNSPlLe-PXMUegwpWk4gJg-urwYPZL_018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810000" cy="2514600"/>
          </a:xfrm>
          <a:prstGeom prst="rect">
            <a:avLst/>
          </a:prstGeom>
          <a:noFill/>
        </p:spPr>
      </p:pic>
      <p:pic>
        <p:nvPicPr>
          <p:cNvPr id="46084" name="Picture 4" descr="https://encrypted-tbn3.gstatic.com/images?q=tbn:ANd9GcTjfZHyH0e3wSBIi9X6pCdF6lU9643JlgOfzG2sQcW2HXpZL-fsS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600200"/>
            <a:ext cx="3810001" cy="2514600"/>
          </a:xfrm>
          <a:prstGeom prst="rect">
            <a:avLst/>
          </a:prstGeom>
          <a:noFill/>
        </p:spPr>
      </p:pic>
      <p:pic>
        <p:nvPicPr>
          <p:cNvPr id="46086" name="Picture 6" descr="https://encrypted-tbn1.gstatic.com/images?q=tbn:ANd9GcT9KclWfmRQYbw_4KkbiT0GD1bb5N4GA9eLU0xOIo5I6Ei-NPu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14800"/>
            <a:ext cx="3810000" cy="2514600"/>
          </a:xfrm>
          <a:prstGeom prst="rect">
            <a:avLst/>
          </a:prstGeom>
          <a:noFill/>
        </p:spPr>
      </p:pic>
      <p:sp>
        <p:nvSpPr>
          <p:cNvPr id="31746" name="AutoShape 2" descr="data:image/jpeg;base64,/9j/4AAQSkZJRgABAQAAAQABAAD/2wCEAAkGBxQTEhUTExQWFhUXGR4bGRgYGRwdGxwYHxogHx8gGx0aHygiHSAlIBgcITEiJSkrLi4uGSAzODMsNygtLisBCgoKDg0OGxAQGywmICQsLCwsLCwsLCwsLCwsLCwsLCwsLCwsLCwsLCwsLCwsLCwsLCwsLCwsLCwsLCwsLCwsLP/AABEIANUA7QMBIgACEQEDEQH/xAAcAAACAwEBAQEAAAAAAAAAAAAFBgMEBwACAQj/xABCEAABAgMFBQYDBwMDAwUBAAABAhEAAyEEBRIxQQYiUWFxE4GRobHwMsHRBxQjQlLh8TNiciSCkhWishZTc5PSNP/EABoBAAMBAQEBAAAAAAAAAAAAAAIDBAEABQb/xAAsEQACAgICAQQBAwQDAQAAAAAAAQIRAyESMUEEEyJRYTJx8CNCkcEzgbEU/9oADAMBAAIRAxEAPwATYZIUFZV/mC8m7lKR2ctJUo5MNW1BHXOBVinFAoApRVQHi2vKsaXs1ORgKXDypy5aiAxWoM6qHr3FusstbHL6FO6dl7Qp04GKd04iwejimrcOMFZn2fzwQy5fw1LkeWHueGKy3sJeIOlKVFZC1EAAlZbM1JZR6JT+oRLN2wkYinGBQsoggM4rlVvbRsWgbZlN83fMs05ctYGNIzCnGhDZFqD27abc9sE1D/rQFt1r84Qtqr2FqnKmpGEYAkZVYmp96Q2bDzh2Mg1+Eo5UJA9BASV9mMg2bl9naLRKZ8LENwckeSvOGe1DcSRnQ5191gGtBl3istRct860YV8PODsib+Hp46NCW6f+Dmt2L9vllVslndZKQcznpl7zi7fYeSysID8H0PvxgVMWPviqud0Dluv4VygxeSwZdVM/J9c/n3GNbpo6j5ciycKi9ZacgMwSCPfGD6TTKFawT5qAhCJeJABxTaMN4ksBUtDTLs7odNTz158o57loxxa2eRLqS1OseFIaUtg1C3hHuc40jznLVlkR5Rsog2K1wzx2bAipLj9hyi5tHL/DBAOSTk4pm+uUAtn8Tli2bluf7PDTa5OOzKBqcJZvTueOkl2H5IrumEpUWymDKtDE9nsjdshLA4goeP0p3RBcchXZKxAuQinMGp60ePd9XibOrGEFSjLYJDnEt2anXPgY530cCdvrEVS3AoRmOPtmjMghk9HEa9ZJdqny/wARKEgjIp/d/wCNYqTtg5JSoY2WRSgYKrUjgXA5QzG9G8fsymYnXuPWCWy94mStSVVQsMQcny+ZfrFe8rGqUtSFpwkEg/UR9lJGGocKGmivfCGNpoGjQ7qnrQ6XDoyJ/MgimfIt1HMx14zcDT5at0ZpArhPHmCBAPZa8ipSZU1LqTlUbyTTLUj5QRvy3yrCpUpae0TMS+BJDpBcF+6o4vE7i7qjGhmlq7RPaIJY+Y4xbslpC3SXxAa5H98oUNg7+TMPYEkM5TjzIbKkNVqs+FYU9ff1hcsbR2kVpkllBhQ8aM2lDASwyyibOlMB2iCtI/uFaf7g/fDJbkBacQz00Ir75wGvNSUhM8DelLBNM0HMeDGOi9mk8yWmXIkTcQ/DmDTRRyHKoiC/ACuqnzyTpTygjaJKDZ5yRkE4ktSgqnwDezEc+SFsXZ60598bxXk6jHbHP7NRUpLuN3g7j33wyDacSpa1Ak41tLZiXJVjJTmkpStJIH5m41GXZKExJSUhQKsq5tnSsHpGyQylgIXVyokuCzMdKcH8ninJKPkZGP5PNy2crWFzGUcGJncBRNSKkAMBlpFa9rtlomNNwhahulsgXG8WPWp1MWLxQuyrStixAHhTPI0SMngFe6kqUClASuuJ0sX6uSeFcoVG3O70Ok1xo6SNw0Hw/SGfZO0gyyksDLmAjoQ/gCDT6wr4AzJb4O+hy/iLWydpwT8JLCYCOpzHoR3wyStNiPJot6J/1klbhjLWD5NTxi/Y5Y3hk44eNR6xSnjEiRNckpLO3HdOvTwi5ZJjBWZHd8jEkjAFZpYVapmbg+YSK/PxgjfKfwwavyLak+vmYXrIjHbTmWmPnwFPkfGGa9A6EpwhsVah/UaUjZ+GF5O2TtqZyT+GUaAFQJpQunTzgl99RZ37VSUihBDknMVHdTrAa7JhTNWsISkkuQ+I/pqWZ90FgeDxcvSWJyFYkIcbwJ0Yir6elKwMcii9J2Nljb3ei2m+JE0KZQKR+Y8eUekTElAVQg5EDMe9eUZTtdesta1mzyyRKDTZySW/SAdKktxz4RX2Mv5SZyQqcUIWsODhKaBmLl0ggM4yYRXGEpxtk06T0O2zsr8RQHNwAO71eDN4S1q7OWhapaXJVhopXBIPDN+PjFS6JbTFqq7sTVuPdFW8paplonS5ippC0JCBLCgAlyXJAoqgqSxyhMuVDIJOWxrkyRpiDJo509j0gHfbky1ULKLVaubHgxSO4xwtBlSQiUpbgu61Eq4tlXLJoGm2zJkrFMQQ28JiWwlixq7vyDM+UdGSkteApY3HsvyJtpSuUta0IQoJJlpqRSoUTUg6Mzd8XLwvFYWFSwgpIIZT/FVsqs+nXUwIuO1y0Yu0ISlRKg4Z1nPEW7w5hhsPZqAUjfD7pBDFTZA6t5V4QLlNOo9B/CrfZnO1lqTPIUpITMFCxcHgB0AfTOB+y91drM7Mnddy3DXPjTy4QavzZom0GbIUlQS4wKVXUbj/ABDMZ8sw0ds7c8wqmBZmSTgUkUIJcsNRXM98UctaYnjsY71uyRZbMJ2Eicj4FAnEVnIHN01qMs4VLn2TVaz2k1RUVqOJRzZs3NXJfphg5tTZ+zu6qyuZJIOJyaEgF8TnufSFbZnaNYWElRCanQVI58G9vGpp7RjVPY123ZuVIXLwkoKllIYkqYpNeAA4kU7qs9rkDsknPDu5u9WzNT/MJFs2lQu1gsVD4WqThIL4BpMyI0Dl4apd5JmJOFMxBZNFAAFIDcWoT1pA0qdmNOgFtrfapNnQiSpKZsxW6ogOAASSAXBOQ74UE2+biOIzJjt/UX+UgUAPyz5w27bbPi0yBgpMS6kDQkZpc5OOP6RCrddkmTZc4hCB2YSoqmJAUC5cKBNe9nYaGOxpKGjooLXffeCW+JSTgKa1SzEMxoP4gjd+0E5CAmYjGwDEEpLcwekCpNg/CE0EpWnCo7qQFE1DJRulnAyo2sL0y0iUtSZajVlHG5XUOMXd5RsYqTaQbX2Ml1XclLTAQHLCmuvh40aHu1TEyZSZrUAAycKFGS4yGZBVk/WFe7bMoSJeFJJQo5DNJL5a5M3MQ6TLOm0Wcy1DClaWozj6ER3Zr6R1lEtYDVSoBSXGhqM8++EzbjZcFS7RLdxVaWDMw3qecNOzKGkSpZUCuU6Fcd1RSfSLKrOoz5ilEGXgCQnxd6avHNKtAXTMTWhkOPiANO9/fTlFBMxSVJWAHBB8K++sNe1tz9hPUgUQtJUg8nFD3uM+cKRR1eDhs19mx3cpC0mWKhkrT0Ux4aEd0WhKGEskNT36QobG238KUpz+E6Fh/wAhNHHIEf8AGHZGSklzr78OMTTi1Zz7EhSwFTlpIG82ruVHvyEH7wWezlZOWLtlQE9M4V7LZ+07UhSgntBXlU8e+HC3JSJZooskAEZ0p58Y5/Rr7KiLQsSTNlqTQ1Sr8zaghy+mRFPFZv6/py0VmCXJDAlALqUKs+b0plWGW3KQiygFJqM+PeDo2LX4ekZltjbSqeJeSJQ+AfCJjOWalHHnBYsac+jpS+NsZtj7TJtNmtEhTSkoJ5giYnCFrT+YpUl+T6Qg2q71ylrlzE4VoLEaPyOoIqDrDx9ntjTLllasKjOFXDsgEniP04j3d8n2h4FS0KZONJCAWGPDhdi2gctzbm7IZEsziumZLG/b5Mg2C2pdSbPNLFmlqc7xB+A8+B5NDPtJe0qWpC2SuYHBQWO7z6FyOpjGppKCFA1cEcjGgbLXgJqFTCxUJa1Ko7FIAAbgSSWyNOcNzQXdfuDh7Gm77yEwnEzBlHLMmgbnXy5P4VZJcoLnEKCJhZKX3QXcsAc34ila5iI7iu11MokF8cw6F/yv5dAeMQ7b21JwFB/DGJAAZgrElzy4eMRRgk/iWZZXp9li6LnRNtEwTRjSjBhGItkonVmdqchBq340hQkYUpSkpBBYirqCTlioBiYsSczFC47egITMJZ0hStKocKduAL90WFJlky0LrMdKlAgMkrViIf8AVvu3CK8fH+7x/wCks1K6iGLJdctMplITgYkpIBAfrq3CEuftLLkoQqbPqG/CDKWAATvKTkTuj1doI/altIqyyUIlFpk12LfCkM5HOrDg8Yo759/OO9j3P1A+449DvtFtoq1vKkJIlEMUKKQpZzJUcgkNQAitYgu65MQStVB/7YqRyKwa8XYGraPCqmYUhxmaD/HXxNO6OkzCjJRH+JI9IOWFqPHG6Nx5oxlc1aNgkWazLUlYkhCk0YMAOlNQ4L1ineVsV94DOEpHwjLCcxl77oQbp2rmyZiFiYpYTmFF3BzFekP8xSZoRaZJJlzBSjlKhmk+84m9qcHc3Y2eWE/0KkFZU8KCTVn58M3HjAO22ZSbUWCim0IAIchAUEMcYSQ4bez1o7RBbtrE2U9klONQryS9WURUkOaD9oGqvs2uzqQpSUzw2EBwpSk5YG1Ul009DBKDFx0w/ZbQQFSwHUkMDmMqHprX9oI7N7OhHazZxSqZNUKzM2SGHfV+8DSB2zFiwS1LUsOQCpRfCgAEuS34h5As+pg3ZbUbSMUqXiQKY5xAxHXCPPm4jI3Btx2MnLkD515SpSUzcKkhawJoGQSQWUOByNKZ6wx3OQFM5JIzyxBqHOtISVS5s9EyXMCAVAlOEMMQyxOW0Afnlwn2VvdQlpkllLQQwU1UEhJSzVKSW7xHJO7OlHwH73X9xmqtAUTJmO6MLgTCB+YVS5D116iDNzTisKMwMsKIIy5huTNpCxb7HNtcwIX+EgLIQDUUJySPifCS5Lbr5MFNkixqQE4VAsAKjp8g0al8tC31sobV3WifJUhe6fyrAqklm7i1eXSMivK7pspRE1Ckl2Dg4csgWZ20jbrylTFJIQwLbpP6sx3UhPtEybZUiXMabMXRAJ3Q2ZUpVfzZ8jHN8W6Ogr0Jmydq7OapFcC0sWGoqD6+PKmqWObjDuCShlclpz05+XWAS7nlqSAESsSxvEOgF6EAJ0bkYKXbdRlAK7YKSPiDFwGyC9dKkVrxgJSjJhSjSFq5ZZwrQC2GYS3NiA/dDJaQTLUotQincPffCjed9SLJPXKxlSgo4lJSWB1BI4cnrSJ7FfsuYhWCYFYSDqG+mtG0OkMWFuV0KlNF+xqxCYuYQEyypKUnVZVieugSU/8ALlC/st90Mq2zJi5igsKVNSlOJSUY1pxuAcJUFE8cIJqDFi8ragpScYwKBCxoWScBA4uAC+jfpeM6k2laAtIUqWlbOlJIChX4mzG8aGlcoesLU5ID3U4onXb1yiUSJiwjEcKgSKPTpT6xSDuSouTqc/OIkAAx7VNYPn8zDkkhdtnyech18oM7CWgCfgU+9VIH6h78oAyphJ4n6xKFGWsLSWUCCD0jJLkmg4S4tM2YTgizTSlqpUpyXyDaU09YVr6l4LrlAh1K3yrhiLgV5AaaRNZLcbRZ5cqWP6gwdAScVeQB8ou7eyR92yYIwpSBw5g1AoREKXF1+UXN8tkN1TkrRarKxxKGJD8VJY9zmv8AkYbZdla1lWBJ7QIVjxCrJAJCXfNg7ZDOrRnNinlM3t01wqYgDNOEAjn9QO/UrvKilCk4FJYHEMyCQzHhV/dD5dp/xgSWk13/AKM9+21b2mzp0EonxV+whS2fuOZaipMvCAhJUpSiyUgcSfTkY0D7b7IOys0194KUjuIfyKfOMmlWpSXAUQ4YtqPpFMHcSV9licsOWFBQdNIp2rL94mCs4jfE4yEMQLKhVrGmbB7SWSVZxIWZgJcqIfDjcMaHl03axm9oYNh1EW7nnEGgoNcoDJjU1TCjLjsYrGlCjOVMBKSstliVTQdT3Rcu2xo7Rmdai39qX0HdmYEWSawdsnaozdyfNhBm7baZSZloA/pocOfzndR/3EdwOUTS0UroMXrNE6fKsMt1S5Sh2rfnm54X1CfIqfR4IXjeodKJQlqSkFsRAGEksz6lio8lJ4CEy5rebNImWlwZmQxZlawcSm1IJSfHKIBMXNJUmWolkuAXA3QAA3JPi8EoVoAdbtXvJYpejqFAQCBT1gSuf2U42hPxJWVYTrXlRjxp9b9ilpsqVLTQBJVgdxQ0Z8qnzhPvG8DMPBzUDIYnICRoPrCYxt6HtqN8jQ7q2ysilJOKYFAkdmQCpamDFLFs3TUjM9Tfl7YWhYV2dmUXokAElPEqOpH6QO+MrVL7NNkwjeUDMJAqSSAK9BTrzhrs97y8OITCWJbM5VYERub+nXFHenhHLfJ0Ocu9bUslpEwS8go0OFPxEj9SsgNBCltZtGmbNl03UJdRSfzmpwk6Cgq2UQSr3tSyCFLRK3Rvgud4UAKi+vCLG0l3S5llVNlpGJKsTjVDkKyajkHl3wPONpM6WFxTkvAJkbVGWoYQVJHPD3jNj4gvkMy23BtWmeVIKcBSlS3x0UzaEBzV9Qa0rGbyLpnqk9sJalS3YqFWajFqjvEfLNMUkgAsFBj0NO7OHe1jfXaJ3km1spWmZjUS5JUXPMmvjBHaKziXZ7JLDutBmzP7io08AAGj4nZK0KwqQqWsKGIALYtzB1DQbt2zU60oksQlUmSEKCy7qSTRxxSxfufSKHOLoRxasRkjDrHSlaHT3WGCbsRak7p7EqZ2Ew1HJ0jhAm9rtnWdhMwOeB1Z60pQiDUkBxZS7UCgrHwB+DaxGohusfZKiSwoOkbYRal8QGHrEkxINI+IBiLtd8jQRtoyhr+zW8xLnqkrbeDpJ0UCCRXiA/dBLbGavEMZcKKSNN1wSDoW8vMpUq8VJmyJpSkdnhG6GcpVmriojMw3bTTu1UnBQnm7uOlSxJpkDzES5Y/NMqxO40GNjZQKUuDiUpSt0s9BSujk5aCCf2c23slqssxToxrTKUdFBT4Dwcbw7xoHo2YtIlKTXsnfVgTTdGRFPbxHZTLTapgmLCJU8JWklTYZqGo5LgnTV0iF42pTpjMqajos/bhLV2NmVoJigeDlIb0MY8rMRsP2qLWu7pRmpIWmaGUzYhhUHbQ8jGQdnUGKYJLSJWTDI84rTU0/f0iwslixrz1irhcwYJ5lgsXr15xYsEyhpTlrHizySoqABICXLaJDVLZCoHeI9WPUeUccx/XaJOFJXLSSQGAG8ejVz1yi+m75E2UUTFoQFKCsCVFIBS7OSHUak0YUgNddlAkomsSVJYliRQkNyApTnzglMSJWIBJUClRSMRAoKkkHvpHltJTaTdnqPlKCbqihe1gkTFos8tMpxXtMZw9SVGrsKM+UFrHZJFnGGaxUqtJdG5FefdC3elxqSZcwElKkS1KUXZ1vifkmgJ0Z4a7qsRUj8WYUYThAUplOnPhiGRCnLgjKGt1G7ErvoGLcy7RjfNIrwBxnowq37CFu3S8KUcSMZy/MXHk3jDhbFE2ckUKkEt/cs4Uj/i/GF6+LP/WpSXhSMuLfL1g8epAZNlWUgLnoFSzAVySGSOmR8RxgjKsa5MmYkA4e3WCdHoA+n5TFjY2Qk22YmZidKMYCKqJxg0BIdhoHME5gKl3slCvwQqSsBiwUpioh+IcHWDn0Lx/qRPZrEZiAhxupSPEjwc0cZcCwECJl4LEianCUlKezI4JUWy6guePfDRd0/ClSgQSkJUwH6VJJ6mkXrZYkJnrWzoXNwKfIompCg7f306KMRYv0tv7PT9VqfFeV/oQU2+ZZrNJShZRMJXMV/goJCQdKgFTF/wAuUBpa3YktXQav4DM/xB/aySgzFrSsEPhCK4kgBuGQahc+sApQalYsi1VnmtbobtmJ7CWRmMaC/wDk/fQjxhmuzDiNKnPMkd45d1OEIFgvbsJZLYl4txObukBzyBEXJ20U8WdCJK1CYpRmTpmW8SyZaB+kN305iMrZjpjHbpiu1ruFJISAQssC4UTUPy7q1hX2xSJ7hSUpnYQqgIC8LuUH+4EnDo3fFu45ylyVFSySlTEEuQ9cTnMKc18mrFi3yxMlhxUEFKkllIUMiDoR35RNLNLFPfT/AJZdDBHPi12jMZ6Kax8k0Grkw2zrsFuWpKChNqTWY6t2aGqtNN1Wqk9T1KSJVku+V2wBtE79QYAO4xBVcKXDOAVc+FzzpLXf0ed7TumALv2aWE9taXloAdjm3FX6QWNDUs0EcEm2dnIkpCFJxBKiACvNTtQ5DLgNMoEXne9ot8xKN5Z/LJlpLUypmdanJzk5hpufZv7nLTarS3ag7ksmiVNmvklydRQQqbaVze/CQcauorQiXjYlSlrlLDKSX5dRxBd4Ztmk9spCjkgeKiaP1oO6AV7XgZ053JADAqzIOZ71F25tFzZe1lKlJ4HFTlp3w6VvHvsHHSnS6NJt8xMuVMKU4QlNVUGQfQ00ind1mk2qUCayyWzetQ5f1zzzzi5fbT7OZiv6aUhSkJcY6fmbMDNtSBWjQK2AGNajKUEDCkLlkOhS65D8p3cTjjlEkVplTdM97XTiu7VyZpPa2VUtTnNcoqwJW2f5mPMc4y+XmRGnfavOGGXLUwmGrJ0RT4jqMQDDiHjNZKACHLA58hFWH9OyPL2eCASx7i0eJUovhAc6MK90WrRJHaFMolYJZNCCeDCrE8I1XYrYkWWSq1WsBM0jdCmaUlqk6YjXoO+GSlxjYEVbBliuJFjuq2KmlImTUgA0+LNCU94L+OkZjKWAd56nSGvbXaT72pMtBIky3wvmpRzWr0A0HUiFKWtsnPSBx32wpU3oYbJMwyCpClpmJWkDCqhCiwcZHWLqr1tBnS7OvAp1pSDgYgqID0IehHCjRQuSViSEuKrQ/UKJ14CCFss3+oROSaJXJVzBEzAfNMJmkpuyiDbgqHG17P25ISlMyTMTjdIUCnIE8wxY0PzhcvW1ThNV24xKFGSWSkAkMO+NNvebgmSEn881LVNaqBccGUIVNp7tBmOEByVO+dS/DmYSnFUEnKRQQoTFJoUhU9CQGYjAlyCNDq31gJaUlUi0rGsyXpzVT/u5QVdQMpSiMSjPXR2KqpHpx15R6+6hNgmrzPaIWNPhb5cY2L8mPqgTd9nSbaZk0BkTGVqxUkgGlGCiDyq8aVZ7En/pkwpTvTZalqOqjhZJPclMK123EqbNtKpX9GfKTMQog4d5dUknJSSH5hjGg22VgshQSD+EQSBQ7jZQ3JL4f9Co6aEy51OCD+eX6jP59KwUtllK5U4hhuyVpJ0IQW9GgRYUswA/INenn9IbbvSFSAlQYlKUmnBRSOWj98RYd8qPV9b/AGy/YyjadJFomjIFTgB9Ri+ecCZco1D9MoZdqpZ7ZC/1IA70gP6iF+1zWxHXTr79YrhK4ogyKpMC2y0Lx0UaUJGbcHEXJFuUZbKJxA58tHbrFQSviFC/yyj2hO7pUw+tE6exh2MtRFqZ/wCokpL1BI3h6HxhyvCyyEOVgy8ThxVL057uYpwIaEHZmclFokrUWSFhzwFRn840/aKzIMleI4UhLkEuThFCPLrlEufGpDsOWWN2mJibmkonKmpmFUwDtQpIISEsQACQxUosFZ0JHOK/bIkTJc5aFCzzgSwZQ3mKgxoXfLiDk0W7NbwuSmSO0UlzRJDkE4iDuGrnMaRUu23ylSLRYppSspJXKUAwSSd4B3+Ek5ZgqEBC7+X8Q3J1a8k07aezSVPZMSQ5LCWhI7nFMvIQD2h2onWoBJLJoFfqUXBJJ0q26GA0gLaHSoiPsiK4YIJ32SSySaK6hvnwHy8xBW40/wCoAyCkq454C1OtIFTMz1i7YJoTNlq0xMensw19UBF00a5ZbXgsqZa1BKikoSACSd0nTXC9OUL/ANmqkyxNJUxSsu7aJ69fKCs1BmoKJYxLkykzEO4Pa4ikFL8knqVDpFa03fKssqYygmZMrgT+TdwqAOofwdo87lTa+y6r2Ku296feLQJrFsDBwxYLUz9QxhaRZ1LKEIBKlFgAHJJyp3wzSrt+8p7KWofeEJUUoLDtEEigJPxO7eGsN/2abJ9mEWmck9qQ6AfypIzI/UW8DFykoxJHC5BPYPYtFjT94tBBmgO5+GUGrU0firSoGpKx9pO2ibUnsbOSZAqtVRjPDTdDd/hEP2nbWdtM+6SVnsZZImEZTJg05pSe4l+AhBkTGDEgAvmCQaUDCorR+fKNVvbBf0j2GIf1DRWnylJUHoFBx/if3B8IuSrIrQpwgpFFpNVBw1a5VOkPN33QhciT+EFrQSlRYGoWculeVIzLl4K+w8OLnKm6AWzUg4UqFACDk9cKhn/v5RavNB+8KSNVobyUNf7vSNB/9P8AZWdapjAsMCQRxD5eghV2hu/BMs8wZTCgcsSS3PRoj91yyJyVX4LJY4wjUXf5NHvKyYptjUR8MxRP/wBZI5ZpgPfE15ihgLAlizu+obTLwhw7Abn9pcdcJHoTClf16y0zlIT2oKSyihDglnzPAFo7LH4Inxv5Cpe1nfsBkSlKG/uUCo/+afGC18oCLEZYyUmacq7iwB5AR9TLe1ynNEmZM6YUoSM+np3x3sf9FZ1Ys5U9L6OoOPFvONr4sLyGtlEkWOyD9UsOwzaoc+8zDDecsmUR/ar01gHMldlJsiEuwCU05N9IZLeHQRm4Ip0g2lUti34M4CWNAKISMzoE5w7XRiUgOKbtOjn1OcJsxLLUHBp14M8ONnUESART4fVPvviP0vcj1PXP+nAznaGdhEsHMFQoOBbPu0hdtEpCnB18v3p71d7TKSpa0qCSXUwNa4ifbQp3jYZgWomWnDxQwoSWcDq1RDsE01RL6mNZP3SYFk2BRVujFlQZtEdokKQtpiSjkpJHrnDNZbDhliYlT/3DTuVQg+3glKtrSQicEtM3QrNiSWxDTN+6H+5TJ+KES3OUJSkElSmZj4c9PKNG2hSuVdsmVMrNITLU1TSp60DGPNmueQJkuYpCcSFOkBwMYIzA0Du2TiKG181S5stBL4AVBiGLq5dPM9+PMno6OJymkU7nu5kGZvgnJi1Pbx5mXOlSkGXuFALUFST8Kh+mvWsFJatwEpah3X0zYd0UbTKmEKQggMHWonIZaB3Po8eVHLknk+LPopYsOPF8kVNqLEi0SBapKMJl7k1KRlok0oRQ72rjgTCqBhT3ecaHc1hwyyfy5LSQllJauKjtXrprCdtDYUy5xQkuhyR0Hv0j2ME2nxZ856iCvkgKqXu9YsIsMzClWE1YimfTyg5YtnThE+ekplkslBBdWtdQKQVtCipgXyADPk1M+EMnlSdICOK1bCt1XsAsFC3LYVMN5iQSCDmQXI6c4F22UrHMWtVVEBOdRw65UPA60g7ctxS7VLSqY75PhrQsQFZj1hT2tmiRbFSJZmdnKCRhWXYqSFnC9fzhu+JoxudrsfKXFUEdnLj7e2InTArsZQBf9SwThSP/ACI4dYaNv9oDZpPZSiROmggl6oRqQ2pyGWp4RU+z+c2IGoLGr0pnXTn/AGwr30s2i0qJU5WrChLZJdkhujePGNlN2r8HLHyToTkjyj3JoVJoQ7iL193eqTOXLUGILcjShHIwPxsR0+bRammrRG1RHNww3bJWnDLbJLlzSnB30cCFBfxAB8/esEplpKEBDk6swKXfVJcEU1EKyx5R4jsMlGVs2ace1s3xOUlJd6sf58oFbVS/9JJUMkz0VB4qaEm59p5pCBMUVb6kqcAA4kjCaAAYWA4UNGeHm91j7khJIxdtLYan8QZDx8DHnvHOE439lUskZJtGhoHw9eMZbtRbrVKtM1MpZSkrJwlOIdRwcN4eOpINNKQibTbQps1qmIFnM4nColyGdIYM3KKZ3x0Tw7K/3kYiQpLps81btxWe5t0RBtRLawWBDuThA/3Ir68ogsrmVaFnJFlw9cWJXi5g3tdZ2l2FAqErQB0GERi0FewxfCmNnD/m4cwPfdB21fD7MBL2UTMQNEpBPeWpB1fw90bDakBLwZ1aJbTFM2Q48hWGVa8VmSR/b0+NELlv/qzCzjmeYhgQn/Sp0bDQafiILD3rEfpbuSZ6frP+KDAipbWlb1AmHTmfrFW9EnF/So2pf2YPT5KFTlMd4zC9Mvrq3QwtX9tPLkqVKQ6lAMcmfg76a/XLIRlzaQj1OVS4tfRLLsoUgukEUbuHT9oC7RzUhUtIKQEkYgKli3d3c4gvK+VmWAhwqZpwRk/Uk+D5wKSgkkkuc/fvhFUIO7bJrsaztDIZSUyl1JILJDHKtcqcPSA952jtighBSxzYPVhoXzAbvikgEGvfn79mCN2OpaUhnJAqOXWN4pMKL3Y17O7PzzgWRhwkH8TVs6Z1HvSCN87PolWZSU5qNSQ5rlXPNujwz3bZezlpSNBnxOpiG/0A2eaDTcNe6nnHLBCEGwsnqp5Jb6EzYiUDjCiKAJY8GOmWsFFbHWZc5U1SXUzAaA6KbiAwHTlRdsVqwqTNpWi3LNoG4g5+6u1hmFYcMHrnX3SO1YEhI2lJ7JCVivaEtTIJqTQcfOBEtIUUh82SK8m/buzgztzIKZqEuAGKqPmSOJ5RT2flArCyUtLD1fOufcD4QPSD7DWxroxyz+RZHUHXyhU2muFc28Z6spZUne47iQQBxdJ6U6QX2UtrWk/CRMJz4kvp3gdRzija74xWq0oLbiiUM4erF3NWcHo8Y3KNyh3QcIQnkUZ9EXZmzy19iCABhNXOH82fVuVYD3YpRnoWXJTvOzu2R98DDLIYYUkAhq7z58dPfOA9usZs80KT8By1YapUfQ8n0hWDNzuMuyr1eD26nHryhjtuzwt0gzHaaHIVm+WfSMxve71yVFCwxBIB0I5HWNp2YtH+mxpIYu1Ca5NTgpx4wtX1apchJ7bCQqgR+rWgPXMw2OeWNqKV/gkjhhlvk6ryI6LGESkTlfFMLIHBOSj3kgDvgJNW6j7p09iDN7Xt26RuhOAYWBLEOcuFABAZZdtDFkOVXLslyKCdR6CF2ynlzD0Y9/7wS2VnqXaJaVqKh20rMvTtBx5cYqIPYSSlbBSq4Xr31pSLNwy/x5SgCD2kqh5r/iO1Zn0foaWiiizE6wt3jZUfeZq1S8RWlHDIAjjFq9NppciYJUwFIWknGaAAFqgAlubeURWidKnLxy1ImJKE1BBGaolz1wGQu7Fm55b3fbVtU7o47qQPnBfbFdLITpMSfBSa+XnpAmyTGumexIdTUFKlPAQU2sDosqal1EB9ap0gmt/4O8hlYxWpQp/THqk++kHFndPSAGVt1rJ7sx9IL3gvDJWQ/wAJ61pBRpWwH2hLsEuXNxqUqrlOWbHMVrp5dIY50hKZDJO7Q/8Aek6wuXJISUspBqonE4z3dHo+IDvJyMMSJryQSkD4GALhioHVvYiXFSySooyznJJN6BU9Lz1NhcLWS6mDNkaHQAxll5WNUuatB3lBRctrrnrp18Y1faKymVMxy0qImCZiZ1b7Jwlu4xmt7KUqapRDYlKVlxc6wzHFwkwHUlZTk1HFRzUW0yHLpy8PqKtm2Xv3rFizWU+b/KPqZBB4cvX30hrZ1HiWnPN88tP4g9cuFM2SSC+JIILfqb56ce+BUmSQWIrXVvTrBKxgjCcmLgPwq8C2FRsKDC/txaCmyqAPxEJ7mJP/AIt3wass7ElKg1QD5QkfaJeBxplJqEpxGuv7BvGDk7iJivkLNmnMaudTi/MOvga9Yc9nLYcIQ+TFJOeHJj0II7oSsYHxEAA5uGAPrT1gjsveeOYUVGB1Akhyx3qHLOFxvwPYW+0SQ6pav7SG6H94HXdIMuxzJgAZSTmHpQeb+XWGHayzdrIStIKiggkf2n2IQkX60kycbhRZmp/UHBOWHXFnA02CnSK9mnFE1KmYpUC/Q84JbS3HLTOm2lKnJDlAFMSmD4ssnpSBwSxSrAVJCqs2QFczyMNiLfZpuNMyYlKVIBwKIBcvwo7h/wDdGu6CVXf0Drku2dPQFS5ZIGpJqRmzqYdIs3vdakSiicjClWoDsQaEaUd2fjpDvsn/APzIZmrllmcosbRXf29nmStSk4f8tPpGL0cV809jsvr5zXBpUY7s/fZkFcpTmUvMEmheiuVAx7jpBe37Ni8SkJX2a5dArC6SklzRxwBfn0ivZ9jJ6ioqZDBg5qo8Kac4N/ZneoBVZJicM1JOF8yBmk8wMuQ5QyCjKfJPaJW6i0wRtj9msuz2OZOkLmKVLZagohigfEzB3yPdGeXbY1KUjAnHMWrDLSB+bj3Z8NchH6fnSgpJSoApUCCDqCGIhIsmzNmsc3tJKTiYgFSsWBJJong+VXNM4ZmzLErkBjg5ukZiu6ZcleCk2aCcS6tiB/KOVamvpHy6Zv8ArpRNRjTrmxfPuzgxfdjVLtkwZJW6waVBr6kiAtmS1rluwdTADmCBHQnyV/gySpmt4JFstMuaneSlCkLQoVSrNlA5GvlrFG6LLLs+NCAcw4xEVwjJzrn3xQ2RvmzpnKUZgRiDrxFnUAaBOR4DOC1gUqdjmhNFKJFWppkRE2ZrjsatdAmSg/8ASf8A5Z4A75jeo8IObQg4rEKf1fRm9DFe0WYIsNklnWbKemtTF3aWirHk/at3ND59gIIzpR+8JVSqCD3N8yfPm9+8rOZklSEs5TR8n0dtI8IkOoKp8PDiPSkXjlBQWnYDYhWKx2gKMoS8NXxKyqw/K+THxGkHbbZ+wkoSo4yZktLs1HGj50eC6Kqq0UdpVMiWc2mJLcWBhSjGKchik5NIkvlIw15j009+cLs5CFIYgnqOnHnn9YuWq9O0I3QOA95/KKpnAMGGXv1iXLkubodji0qITdsothTTOnHPSPNouiUvIEfzU5fX1izKmAVpxAd68Mo9G0sCGFf40hfN9WHRTlXWipCjk2XShakXLJd0otiA7g3E/N46dakSkYpi5aE6lRYHo5bPTWFc7UzFW+SUqRKs4AC0LIIbFvFWF95qprqHzh2OLm9C5yo0+xJaWgcAB5Qs3rdaJsxSyd7FWhOjfKLto2usQD/eUEAuyXJLdB7aKV37QIny502WhWFEzCxG8RhSXYf5ZcobnTUULx9lP/07KwgllV1FDlp3RasUmTJmpQCkHCVKApumnq/SA967ddkMKLNMWr+4YUJrqzl+TCEO8bzn2lRXNdSiSwCWCQdKDIczHY4SfYUpfg2RN5yEFWObK7NQYusNw8xw/jPLbcqFqVOsoVORjUEpDpShqOQd450YDLxUTZlsGoryHlDzsre5kSOxEkrILk4hUkvloIKa4RtbMim30UbDsxaFKJW8sGhUaMOCRmRT94F2W0gGcEIGBY3FKG8BQAvoT5PGgSb9WpwqyrGlKv6aHSIdn7os8opWJExx8JmKxANkzkBwzOzwpZ6TckMcH4C2wNuJlqkqopBNOWvgXhsUYRbNKMu3jDksP4v8x5Q7znw90V48lwuhGSNSAE6cXJ6+6QAXs4Z8mTapCsNoSKmoxMaGuShk+ohhkBnLOw90i/cA/CCmbFVusSek3J6GZdI9We1LMnFNTgmAbwBcONQ2kLs1SsTe/fvocvl0pycE8qcuYPlA1NTkfpT34Qn1s7lxa6G+mXFchE24/rS1HWWz9FE+ivecKNuLTUqD0UnyMaBt/KJNnwglTq3RqKd7PCrfF1nElVWK0prrVj4RV6Zr20T55fIo2IPPVuqWSrTSp9+MahdcxAlpDpA0fD8wo6xn2zl1CfaF4lLACzuoFSHPxEA4RyZ88mhn2qvDsjLSlyWL1NBQD81MjpA+o2+KOxsXbHtnOIs0qapHZSlpJLbxALVL6A6Q53ntPZZ9ossuXNfCSrEAcLlmGItWh9OUCF/Z5ZFh0TJia0wrSoeY+ekD7d9muH4LT/zR/wDk1MOeSF7ZnFmwSiAA9N3M/OPK7fKZ+0R/yH1jJrquyfJC0zVJtEth2YxEsXOi2YdD9II2K1zkEASZeZI/EIIzfQjU6xjzKOkb7LHiZebVQhcx6uxCcxqxbPhoYE3vei1kAjCAHaoPiQHz4RBK2kngYRJlJIGaphNeiUj1gbeE+dNViJQ9Aaacn7/ERLLK38bG48Tu6J0zjifFkB1aJO3cuTl9OHGnkeECJXbBXxIbLTh5fvE0yTMNA3iO8+UKuvJQ4l6XONCSBXKvl+0fZ9rMxC0ylJCyGSoh2U1KH6a9xGzbDNKWxDP9Q9deETWa7pyKs7jRuPBvfnHfFbOrwKlpuK0KYzViYoOd+YVeGncIks9wChmLwj9MsVPVSgwHQd8Nc9OF8UsGmnB21jjZkKDEYa9P4/bvhv8A9LS2gVgi+hVtez8pSsSFqQhvhqVUzLklnfg3rDNcV4Is8nspaSzkupTkk6kt784itd1sWTUDQ98fJVkAO8FU1H6a6/L9nGeVTjthLCk7oKIv1KqFLP0Prx7vrVtFrl13XBZ6e395R9XdqB8Kuj6cPn7EUbTY1Co1r84UuD2NjGlo+9rJxP2KT3DlTKJ7POlJDoS3T5wJM/CrIcGq/i/yiWTPlksrEnSn8QyUNGJqwwq3Cjmnv33Ras1uSU5n37aKUm70rDoUC3EPlofGPcu7V5BuHvw8omcUNtPstzZyRMlTnO6pjXNJPPh84eZqt0nlCBMsExQUhncHo7OOtQPKG6w2ztLKlepRV/1AMfOL/Sy/pys8/wBVFc1RURhG643ufvj5wTueSUSUJOiQIVZk/Rqu3l784apK8MoHXC9Yz0bq22DnjVFO9QoqplFBKFcWiO8LyONh0b6cdPSIzfASnEsoSOKi2XqeQ/eI5uU5OX2PgnGNHq9kgS1rmqKUpD4tR9XybXzhElTrTOWjEhIllYqU1qqhGrjlDXb5wtTKmOmzoqAc1rGppkBUDv6A7dblrdfZqEpFa5EUauTnhqTFGOUoqqA9uMnciHY27Fy1LKiGKmCTXIkYsJOdPWCl43bjmFTBQYJFMmz+ENmTxyipcl22iekk2haEFyoNWpJwg655vB+wYOxlhIDBLVzpTTpnDcuSK+QuGOpOwJstfRmrSgpJDHfrhJDMNQDXjr0gxarIlWM4i9aOflyEVbCqXLlhEtASkHQ68/fDhHxVpzY+/T6wjJmUptofj9PJKmVlyMAZ3DVHlXXT9o89qMQGLQEEc3p5xKsEjPyemVOX7xCtJflT5eH8QmOW2ypYdE0wl3BzHzeIp6SQfL3XpHyZy95eXyaIEPV/Uxim2xkcaPI/TUeuZj2ZuWbtoPfnxj2Tll5fP34RyzlllyjfcNeI5E7d7ni7Lt7UBNA3X19+dFB5ft7+sSJ9c39+6Qpz3ZvsolnTyoEh3GXIfyYjRPINXbPw9mJpYOI+nvpHxwdKRqyg+0vBEJ7vn71HhE8maQanTh7P8x4lgcM/5iQACggnkvwb7dEk5RKan378vKquW9UliIlnGgyiBKjSmZ4wCnsJQ0R2ixqUQzEmnvnECrqmFLlJz99YIFZ4enPw698TybYcNX/f2IaszoVLDvQGRiTyVpVicvp71LSb6MpBXMI7NNHIc1Uw+FzV+GsSqmJX8Sas1flFX7omqQxQrNCgGrT3z7oNZIydMW8UqCdm2wsqgopWFTMBUEpByA1JDJ72zgrs8oCVNlg4ghiCNQUA08IQJmyYBK5UxSFg7hTw4HUjx5vBC5Nsl2XFZ7RIDgn8QKwpVQMwKT1z4xbi4VUWQThJdjsLOmgS2JxwqHgjbi0tZJAADuS2XOEO/b7myEy58oJooYwQTukEdzGmcVbLabXeQONZkyqPuEPyQCa/5E0eF4XFYm5G5IS5I+Xlfsl91KlVzCgM+AYk9KQZF34C+J1UoUpPcMaSE1clogs+ztmlkHB2hDMZhxVHAHdDUyHoIITJlczxrxiSeRKvbKIxb/UB7xXOUQFOUhyxw4QBqWAy5/SKkud2hR2hIRRWEGpLjAVvk5KWToFJUcwAwKmgUdPIcenvV+UeEWWR+WUhJd2SMIzd2FDVIL8hwgoZ13NHThKqifUWsCShMgEFaXdTUSRqxoS7xXkS8CQl8Tak9+h5xfVLSdOTUyH8n3WIJkr9L+YjJZlLpGRjXZyrsSAKmv0MVpdgGIhzT946OjOEbGRyTcey7/04YXfWK827gwL6/UfKOjo6UIro6OSX2RJsjg73lwc/KK5stBU/xHR0LXQ+MnyPKrMNNGEfV2MDXTh74x0dApDFJ6JJV3hk1zr/ABH02ZlAYvKOjoYoLiL5vkfRJLPi95RF2XxZCnDl15x0dC/7Qk3ZLKs4KQePv5ecSTrGEih4R0dHUmjnN8qPKpQ8j5R0yzgJ/aOjoFqkE2yb7mkvwofOPM27wGYtlHR0Lt0Lc5X2fU2SuflHlNkcO5j7HQ/ijucj1MsrJcFi8RmTVjVsqcX+kdHRzVdHJ2tn2VLbLM6++sWZCOb+34x0dANuzJN0XfuiXJrRvSPsy70gjPxjo6NSTZJzl9lG2IDt1juwBDx0dHVoovSJhLbV9PNvlFiVK56+9Y+x0NwK3sTk6P/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8" name="AutoShape 4" descr="data:image/jpeg;base64,/9j/4AAQSkZJRgABAQAAAQABAAD/2wCEAAkGBxQTEhUTExQWFhUXGR4bGRgYGRwdGxwYHxogHx8gGx0aHygiHSAlIBgcITEiJSkrLi4uGSAzODMsNygtLisBCgoKDg0OGxAQGywmICQsLCwsLCwsLCwsLCwsLCwsLCwsLCwsLCwsLCwsLCwsLCwsLCwsLCwsLCwsLCwsLCwsLP/AABEIANUA7QMBIgACEQEDEQH/xAAcAAACAwEBAQEAAAAAAAAAAAAFBgMEBwACAQj/xABCEAABAgMFBQYDBwMDAwUBAAABAhEAAyEEBRIxQQYiUWFxE4GRobHwMsHRBxQjQlLh8TNiciSCkhWishZTc5PSNP/EABoBAAMBAQEBAAAAAAAAAAAAAAIDBAEABQb/xAAsEQACAgICAQQBAwQDAQAAAAAAAQIRAyESMUEEEyJRYTJx8CNCkcEzgbEU/9oADAMBAAIRAxEAPwATYZIUFZV/mC8m7lKR2ctJUo5MNW1BHXOBVinFAoApRVQHi2vKsaXs1ORgKXDypy5aiAxWoM6qHr3FusstbHL6FO6dl7Qp04GKd04iwejimrcOMFZn2fzwQy5fw1LkeWHueGKy3sJeIOlKVFZC1EAAlZbM1JZR6JT+oRLN2wkYinGBQsoggM4rlVvbRsWgbZlN83fMs05ctYGNIzCnGhDZFqD27abc9sE1D/rQFt1r84Qtqr2FqnKmpGEYAkZVYmp96Q2bDzh2Mg1+Eo5UJA9BASV9mMg2bl9naLRKZ8LENwckeSvOGe1DcSRnQ5191gGtBl3istRct860YV8PODsib+Hp46NCW6f+Dmt2L9vllVslndZKQcznpl7zi7fYeSysID8H0PvxgVMWPviqud0Dluv4VygxeSwZdVM/J9c/n3GNbpo6j5ciycKi9ZacgMwSCPfGD6TTKFawT5qAhCJeJABxTaMN4ksBUtDTLs7odNTz158o57loxxa2eRLqS1OseFIaUtg1C3hHuc40jznLVlkR5Rsog2K1wzx2bAipLj9hyi5tHL/DBAOSTk4pm+uUAtn8Tli2bluf7PDTa5OOzKBqcJZvTueOkl2H5IrumEpUWymDKtDE9nsjdshLA4goeP0p3RBcchXZKxAuQinMGp60ePd9XibOrGEFSjLYJDnEt2anXPgY530cCdvrEVS3AoRmOPtmjMghk9HEa9ZJdqny/wARKEgjIp/d/wCNYqTtg5JSoY2WRSgYKrUjgXA5QzG9G8fsymYnXuPWCWy94mStSVVQsMQcny+ZfrFe8rGqUtSFpwkEg/UR9lJGGocKGmivfCGNpoGjQ7qnrQ6XDoyJ/MgimfIt1HMx14zcDT5at0ZpArhPHmCBAPZa8ipSZU1LqTlUbyTTLUj5QRvy3yrCpUpae0TMS+BJDpBcF+6o4vE7i7qjGhmlq7RPaIJY+Y4xbslpC3SXxAa5H98oUNg7+TMPYEkM5TjzIbKkNVqs+FYU9ff1hcsbR2kVpkllBhQ8aM2lDASwyyibOlMB2iCtI/uFaf7g/fDJbkBacQz00Ir75wGvNSUhM8DelLBNM0HMeDGOi9mk8yWmXIkTcQ/DmDTRRyHKoiC/ACuqnzyTpTygjaJKDZ5yRkE4ktSgqnwDezEc+SFsXZ60598bxXk6jHbHP7NRUpLuN3g7j33wyDacSpa1Ak41tLZiXJVjJTmkpStJIH5m41GXZKExJSUhQKsq5tnSsHpGyQylgIXVyokuCzMdKcH8ninJKPkZGP5PNy2crWFzGUcGJncBRNSKkAMBlpFa9rtlomNNwhahulsgXG8WPWp1MWLxQuyrStixAHhTPI0SMngFe6kqUClASuuJ0sX6uSeFcoVG3O70Ok1xo6SNw0Hw/SGfZO0gyyksDLmAjoQ/gCDT6wr4AzJb4O+hy/iLWydpwT8JLCYCOpzHoR3wyStNiPJot6J/1klbhjLWD5NTxi/Y5Y3hk44eNR6xSnjEiRNckpLO3HdOvTwi5ZJjBWZHd8jEkjAFZpYVapmbg+YSK/PxgjfKfwwavyLak+vmYXrIjHbTmWmPnwFPkfGGa9A6EpwhsVah/UaUjZ+GF5O2TtqZyT+GUaAFQJpQunTzgl99RZ37VSUihBDknMVHdTrAa7JhTNWsISkkuQ+I/pqWZ90FgeDxcvSWJyFYkIcbwJ0Yir6elKwMcii9J2Nljb3ei2m+JE0KZQKR+Y8eUekTElAVQg5EDMe9eUZTtdesta1mzyyRKDTZySW/SAdKktxz4RX2Mv5SZyQqcUIWsODhKaBmLl0ggM4yYRXGEpxtk06T0O2zsr8RQHNwAO71eDN4S1q7OWhapaXJVhopXBIPDN+PjFS6JbTFqq7sTVuPdFW8paplonS5ippC0JCBLCgAlyXJAoqgqSxyhMuVDIJOWxrkyRpiDJo509j0gHfbky1ULKLVaubHgxSO4xwtBlSQiUpbgu61Eq4tlXLJoGm2zJkrFMQQ28JiWwlixq7vyDM+UdGSkteApY3HsvyJtpSuUta0IQoJJlpqRSoUTUg6Mzd8XLwvFYWFSwgpIIZT/FVsqs+nXUwIuO1y0Yu0ISlRKg4Z1nPEW7w5hhsPZqAUjfD7pBDFTZA6t5V4QLlNOo9B/CrfZnO1lqTPIUpITMFCxcHgB0AfTOB+y91drM7Mnddy3DXPjTy4QavzZom0GbIUlQS4wKVXUbj/ABDMZ8sw0ds7c8wqmBZmSTgUkUIJcsNRXM98UctaYnjsY71uyRZbMJ2Eicj4FAnEVnIHN01qMs4VLn2TVaz2k1RUVqOJRzZs3NXJfphg5tTZ+zu6qyuZJIOJyaEgF8TnufSFbZnaNYWElRCanQVI58G9vGpp7RjVPY123ZuVIXLwkoKllIYkqYpNeAA4kU7qs9rkDsknPDu5u9WzNT/MJFs2lQu1gsVD4WqThIL4BpMyI0Dl4apd5JmJOFMxBZNFAAFIDcWoT1pA0qdmNOgFtrfapNnQiSpKZsxW6ogOAASSAXBOQ74UE2+biOIzJjt/UX+UgUAPyz5w27bbPi0yBgpMS6kDQkZpc5OOP6RCrddkmTZc4hCB2YSoqmJAUC5cKBNe9nYaGOxpKGjooLXffeCW+JSTgKa1SzEMxoP4gjd+0E5CAmYjGwDEEpLcwekCpNg/CE0EpWnCo7qQFE1DJRulnAyo2sL0y0iUtSZajVlHG5XUOMXd5RsYqTaQbX2Ml1XclLTAQHLCmuvh40aHu1TEyZSZrUAAycKFGS4yGZBVk/WFe7bMoSJeFJJQo5DNJL5a5M3MQ6TLOm0Wcy1DClaWozj6ER3Zr6R1lEtYDVSoBSXGhqM8++EzbjZcFS7RLdxVaWDMw3qecNOzKGkSpZUCuU6Fcd1RSfSLKrOoz5ilEGXgCQnxd6avHNKtAXTMTWhkOPiANO9/fTlFBMxSVJWAHBB8K++sNe1tz9hPUgUQtJUg8nFD3uM+cKRR1eDhs19mx3cpC0mWKhkrT0Ux4aEd0WhKGEskNT36QobG238KUpz+E6Fh/wAhNHHIEf8AGHZGSklzr78OMTTi1Zz7EhSwFTlpIG82ruVHvyEH7wWezlZOWLtlQE9M4V7LZ+07UhSgntBXlU8e+HC3JSJZooskAEZ0p58Y5/Rr7KiLQsSTNlqTQ1Sr8zaghy+mRFPFZv6/py0VmCXJDAlALqUKs+b0plWGW3KQiygFJqM+PeDo2LX4ekZltjbSqeJeSJQ+AfCJjOWalHHnBYsac+jpS+NsZtj7TJtNmtEhTSkoJ5giYnCFrT+YpUl+T6Qg2q71ylrlzE4VoLEaPyOoIqDrDx9ntjTLllasKjOFXDsgEniP04j3d8n2h4FS0KZONJCAWGPDhdi2gctzbm7IZEsziumZLG/b5Mg2C2pdSbPNLFmlqc7xB+A8+B5NDPtJe0qWpC2SuYHBQWO7z6FyOpjGppKCFA1cEcjGgbLXgJqFTCxUJa1Ko7FIAAbgSSWyNOcNzQXdfuDh7Gm77yEwnEzBlHLMmgbnXy5P4VZJcoLnEKCJhZKX3QXcsAc34ila5iI7iu11MokF8cw6F/yv5dAeMQ7b21JwFB/DGJAAZgrElzy4eMRRgk/iWZZXp9li6LnRNtEwTRjSjBhGItkonVmdqchBq340hQkYUpSkpBBYirqCTlioBiYsSczFC47egITMJZ0hStKocKduAL90WFJlky0LrMdKlAgMkrViIf8AVvu3CK8fH+7x/wCks1K6iGLJdctMplITgYkpIBAfrq3CEuftLLkoQqbPqG/CDKWAATvKTkTuj1doI/altIqyyUIlFpk12LfCkM5HOrDg8Yo759/OO9j3P1A+449DvtFtoq1vKkJIlEMUKKQpZzJUcgkNQAitYgu65MQStVB/7YqRyKwa8XYGraPCqmYUhxmaD/HXxNO6OkzCjJRH+JI9IOWFqPHG6Nx5oxlc1aNgkWazLUlYkhCk0YMAOlNQ4L1ineVsV94DOEpHwjLCcxl77oQbp2rmyZiFiYpYTmFF3BzFekP8xSZoRaZJJlzBSjlKhmk+84m9qcHc3Y2eWE/0KkFZU8KCTVn58M3HjAO22ZSbUWCim0IAIchAUEMcYSQ4bez1o7RBbtrE2U9klONQryS9WURUkOaD9oGqvs2uzqQpSUzw2EBwpSk5YG1Ul009DBKDFx0w/ZbQQFSwHUkMDmMqHprX9oI7N7OhHazZxSqZNUKzM2SGHfV+8DSB2zFiwS1LUsOQCpRfCgAEuS34h5As+pg3ZbUbSMUqXiQKY5xAxHXCPPm4jI3Btx2MnLkD515SpSUzcKkhawJoGQSQWUOByNKZ6wx3OQFM5JIzyxBqHOtISVS5s9EyXMCAVAlOEMMQyxOW0Afnlwn2VvdQlpkllLQQwU1UEhJSzVKSW7xHJO7OlHwH73X9xmqtAUTJmO6MLgTCB+YVS5D116iDNzTisKMwMsKIIy5huTNpCxb7HNtcwIX+EgLIQDUUJySPifCS5Lbr5MFNkixqQE4VAsAKjp8g0al8tC31sobV3WifJUhe6fyrAqklm7i1eXSMivK7pspRE1Ckl2Dg4csgWZ20jbrylTFJIQwLbpP6sx3UhPtEybZUiXMabMXRAJ3Q2ZUpVfzZ8jHN8W6Ogr0Jmydq7OapFcC0sWGoqD6+PKmqWObjDuCShlclpz05+XWAS7nlqSAESsSxvEOgF6EAJ0bkYKXbdRlAK7YKSPiDFwGyC9dKkVrxgJSjJhSjSFq5ZZwrQC2GYS3NiA/dDJaQTLUotQincPffCjed9SLJPXKxlSgo4lJSWB1BI4cnrSJ7FfsuYhWCYFYSDqG+mtG0OkMWFuV0KlNF+xqxCYuYQEyypKUnVZVieugSU/8ALlC/st90Mq2zJi5igsKVNSlOJSUY1pxuAcJUFE8cIJqDFi8ragpScYwKBCxoWScBA4uAC+jfpeM6k2laAtIUqWlbOlJIChX4mzG8aGlcoesLU5ID3U4onXb1yiUSJiwjEcKgSKPTpT6xSDuSouTqc/OIkAAx7VNYPn8zDkkhdtnyech18oM7CWgCfgU+9VIH6h78oAyphJ4n6xKFGWsLSWUCCD0jJLkmg4S4tM2YTgizTSlqpUpyXyDaU09YVr6l4LrlAh1K3yrhiLgV5AaaRNZLcbRZ5cqWP6gwdAScVeQB8ou7eyR92yYIwpSBw5g1AoREKXF1+UXN8tkN1TkrRarKxxKGJD8VJY9zmv8AkYbZdla1lWBJ7QIVjxCrJAJCXfNg7ZDOrRnNinlM3t01wqYgDNOEAjn9QO/UrvKilCk4FJYHEMyCQzHhV/dD5dp/xgSWk13/AKM9+21b2mzp0EonxV+whS2fuOZaipMvCAhJUpSiyUgcSfTkY0D7b7IOys0194KUjuIfyKfOMmlWpSXAUQ4YtqPpFMHcSV9licsOWFBQdNIp2rL94mCs4jfE4yEMQLKhVrGmbB7SWSVZxIWZgJcqIfDjcMaHl03axm9oYNh1EW7nnEGgoNcoDJjU1TCjLjsYrGlCjOVMBKSstliVTQdT3Rcu2xo7Rmdai39qX0HdmYEWSawdsnaozdyfNhBm7baZSZloA/pocOfzndR/3EdwOUTS0UroMXrNE6fKsMt1S5Sh2rfnm54X1CfIqfR4IXjeodKJQlqSkFsRAGEksz6lio8lJ4CEy5rebNImWlwZmQxZlawcSm1IJSfHKIBMXNJUmWolkuAXA3QAA3JPi8EoVoAdbtXvJYpejqFAQCBT1gSuf2U42hPxJWVYTrXlRjxp9b9ilpsqVLTQBJVgdxQ0Z8qnzhPvG8DMPBzUDIYnICRoPrCYxt6HtqN8jQ7q2ysilJOKYFAkdmQCpamDFLFs3TUjM9Tfl7YWhYV2dmUXokAElPEqOpH6QO+MrVL7NNkwjeUDMJAqSSAK9BTrzhrs97y8OITCWJbM5VYERub+nXFHenhHLfJ0Ocu9bUslpEwS8go0OFPxEj9SsgNBCltZtGmbNl03UJdRSfzmpwk6Cgq2UQSr3tSyCFLRK3Rvgud4UAKi+vCLG0l3S5llVNlpGJKsTjVDkKyajkHl3wPONpM6WFxTkvAJkbVGWoYQVJHPD3jNj4gvkMy23BtWmeVIKcBSlS3x0UzaEBzV9Qa0rGbyLpnqk9sJalS3YqFWajFqjvEfLNMUkgAsFBj0NO7OHe1jfXaJ3km1spWmZjUS5JUXPMmvjBHaKziXZ7JLDutBmzP7io08AAGj4nZK0KwqQqWsKGIALYtzB1DQbt2zU60oksQlUmSEKCy7qSTRxxSxfufSKHOLoRxasRkjDrHSlaHT3WGCbsRak7p7EqZ2Ew1HJ0jhAm9rtnWdhMwOeB1Z60pQiDUkBxZS7UCgrHwB+DaxGohusfZKiSwoOkbYRal8QGHrEkxINI+IBiLtd8jQRtoyhr+zW8xLnqkrbeDpJ0UCCRXiA/dBLbGavEMZcKKSNN1wSDoW8vMpUq8VJmyJpSkdnhG6GcpVmriojMw3bTTu1UnBQnm7uOlSxJpkDzES5Y/NMqxO40GNjZQKUuDiUpSt0s9BSujk5aCCf2c23slqssxToxrTKUdFBT4Dwcbw7xoHo2YtIlKTXsnfVgTTdGRFPbxHZTLTapgmLCJU8JWklTYZqGo5LgnTV0iF42pTpjMqajos/bhLV2NmVoJigeDlIb0MY8rMRsP2qLWu7pRmpIWmaGUzYhhUHbQ8jGQdnUGKYJLSJWTDI84rTU0/f0iwslixrz1irhcwYJ5lgsXr15xYsEyhpTlrHizySoqABICXLaJDVLZCoHeI9WPUeUccx/XaJOFJXLSSQGAG8ejVz1yi+m75E2UUTFoQFKCsCVFIBS7OSHUak0YUgNddlAkomsSVJYliRQkNyApTnzglMSJWIBJUClRSMRAoKkkHvpHltJTaTdnqPlKCbqihe1gkTFos8tMpxXtMZw9SVGrsKM+UFrHZJFnGGaxUqtJdG5FefdC3elxqSZcwElKkS1KUXZ1vifkmgJ0Z4a7qsRUj8WYUYThAUplOnPhiGRCnLgjKGt1G7ErvoGLcy7RjfNIrwBxnowq37CFu3S8KUcSMZy/MXHk3jDhbFE2ckUKkEt/cs4Uj/i/GF6+LP/WpSXhSMuLfL1g8epAZNlWUgLnoFSzAVySGSOmR8RxgjKsa5MmYkA4e3WCdHoA+n5TFjY2Qk22YmZidKMYCKqJxg0BIdhoHME5gKl3slCvwQqSsBiwUpioh+IcHWDn0Lx/qRPZrEZiAhxupSPEjwc0cZcCwECJl4LEianCUlKezI4JUWy6guePfDRd0/ClSgQSkJUwH6VJJ6mkXrZYkJnrWzoXNwKfIompCg7f306KMRYv0tv7PT9VqfFeV/oQU2+ZZrNJShZRMJXMV/goJCQdKgFTF/wAuUBpa3YktXQav4DM/xB/aySgzFrSsEPhCK4kgBuGQahc+sApQalYsi1VnmtbobtmJ7CWRmMaC/wDk/fQjxhmuzDiNKnPMkd45d1OEIFgvbsJZLYl4txObukBzyBEXJ20U8WdCJK1CYpRmTpmW8SyZaB+kN305iMrZjpjHbpiu1ruFJISAQssC4UTUPy7q1hX2xSJ7hSUpnYQqgIC8LuUH+4EnDo3fFu45ylyVFSySlTEEuQ9cTnMKc18mrFi3yxMlhxUEFKkllIUMiDoR35RNLNLFPfT/AJZdDBHPi12jMZ6Kax8k0Grkw2zrsFuWpKChNqTWY6t2aGqtNN1Wqk9T1KSJVku+V2wBtE79QYAO4xBVcKXDOAVc+FzzpLXf0ed7TumALv2aWE9taXloAdjm3FX6QWNDUs0EcEm2dnIkpCFJxBKiACvNTtQ5DLgNMoEXne9ot8xKN5Z/LJlpLUypmdanJzk5hpufZv7nLTarS3ag7ksmiVNmvklydRQQqbaVze/CQcauorQiXjYlSlrlLDKSX5dRxBd4Ztmk9spCjkgeKiaP1oO6AV7XgZ053JADAqzIOZ71F25tFzZe1lKlJ4HFTlp3w6VvHvsHHSnS6NJt8xMuVMKU4QlNVUGQfQ00ind1mk2qUCayyWzetQ5f1zzzzi5fbT7OZiv6aUhSkJcY6fmbMDNtSBWjQK2AGNajKUEDCkLlkOhS65D8p3cTjjlEkVplTdM97XTiu7VyZpPa2VUtTnNcoqwJW2f5mPMc4y+XmRGnfavOGGXLUwmGrJ0RT4jqMQDDiHjNZKACHLA58hFWH9OyPL2eCASx7i0eJUovhAc6MK90WrRJHaFMolYJZNCCeDCrE8I1XYrYkWWSq1WsBM0jdCmaUlqk6YjXoO+GSlxjYEVbBliuJFjuq2KmlImTUgA0+LNCU94L+OkZjKWAd56nSGvbXaT72pMtBIky3wvmpRzWr0A0HUiFKWtsnPSBx32wpU3oYbJMwyCpClpmJWkDCqhCiwcZHWLqr1tBnS7OvAp1pSDgYgqID0IehHCjRQuSViSEuKrQ/UKJ14CCFss3+oROSaJXJVzBEzAfNMJmkpuyiDbgqHG17P25ISlMyTMTjdIUCnIE8wxY0PzhcvW1ThNV24xKFGSWSkAkMO+NNvebgmSEn881LVNaqBccGUIVNp7tBmOEByVO+dS/DmYSnFUEnKRQQoTFJoUhU9CQGYjAlyCNDq31gJaUlUi0rGsyXpzVT/u5QVdQMpSiMSjPXR2KqpHpx15R6+6hNgmrzPaIWNPhb5cY2L8mPqgTd9nSbaZk0BkTGVqxUkgGlGCiDyq8aVZ7En/pkwpTvTZalqOqjhZJPclMK123EqbNtKpX9GfKTMQog4d5dUknJSSH5hjGg22VgshQSD+EQSBQ7jZQ3JL4f9Co6aEy51OCD+eX6jP59KwUtllK5U4hhuyVpJ0IQW9GgRYUswA/INenn9IbbvSFSAlQYlKUmnBRSOWj98RYd8qPV9b/AGy/YyjadJFomjIFTgB9Ri+ecCZco1D9MoZdqpZ7ZC/1IA70gP6iF+1zWxHXTr79YrhK4ogyKpMC2y0Lx0UaUJGbcHEXJFuUZbKJxA58tHbrFQSviFC/yyj2hO7pUw+tE6exh2MtRFqZ/wCokpL1BI3h6HxhyvCyyEOVgy8ThxVL057uYpwIaEHZmclFokrUWSFhzwFRn840/aKzIMleI4UhLkEuThFCPLrlEufGpDsOWWN2mJibmkonKmpmFUwDtQpIISEsQACQxUosFZ0JHOK/bIkTJc5aFCzzgSwZQ3mKgxoXfLiDk0W7NbwuSmSO0UlzRJDkE4iDuGrnMaRUu23ylSLRYppSspJXKUAwSSd4B3+Ek5ZgqEBC7+X8Q3J1a8k07aezSVPZMSQ5LCWhI7nFMvIQD2h2onWoBJLJoFfqUXBJJ0q26GA0gLaHSoiPsiK4YIJ32SSySaK6hvnwHy8xBW40/wCoAyCkq454C1OtIFTMz1i7YJoTNlq0xMensw19UBF00a5ZbXgsqZa1BKikoSACSd0nTXC9OUL/ANmqkyxNJUxSsu7aJ69fKCs1BmoKJYxLkykzEO4Pa4ikFL8knqVDpFa03fKssqYygmZMrgT+TdwqAOofwdo87lTa+y6r2Ku296feLQJrFsDBwxYLUz9QxhaRZ1LKEIBKlFgAHJJyp3wzSrt+8p7KWofeEJUUoLDtEEigJPxO7eGsN/2abJ9mEWmck9qQ6AfypIzI/UW8DFykoxJHC5BPYPYtFjT94tBBmgO5+GUGrU0firSoGpKx9pO2ibUnsbOSZAqtVRjPDTdDd/hEP2nbWdtM+6SVnsZZImEZTJg05pSe4l+AhBkTGDEgAvmCQaUDCorR+fKNVvbBf0j2GIf1DRWnylJUHoFBx/if3B8IuSrIrQpwgpFFpNVBw1a5VOkPN33QhciT+EFrQSlRYGoWculeVIzLl4K+w8OLnKm6AWzUg4UqFACDk9cKhn/v5RavNB+8KSNVobyUNf7vSNB/9P8AZWdapjAsMCQRxD5eghV2hu/BMs8wZTCgcsSS3PRoj91yyJyVX4LJY4wjUXf5NHvKyYptjUR8MxRP/wBZI5ZpgPfE15ihgLAlizu+obTLwhw7Abn9pcdcJHoTClf16y0zlIT2oKSyihDglnzPAFo7LH4Inxv5Cpe1nfsBkSlKG/uUCo/+afGC18oCLEZYyUmacq7iwB5AR9TLe1ynNEmZM6YUoSM+np3x3sf9FZ1Ys5U9L6OoOPFvONr4sLyGtlEkWOyD9UsOwzaoc+8zDDecsmUR/ar01gHMldlJsiEuwCU05N9IZLeHQRm4Ip0g2lUti34M4CWNAKISMzoE5w7XRiUgOKbtOjn1OcJsxLLUHBp14M8ONnUESART4fVPvviP0vcj1PXP+nAznaGdhEsHMFQoOBbPu0hdtEpCnB18v3p71d7TKSpa0qCSXUwNa4ifbQp3jYZgWomWnDxQwoSWcDq1RDsE01RL6mNZP3SYFk2BRVujFlQZtEdokKQtpiSjkpJHrnDNZbDhliYlT/3DTuVQg+3glKtrSQicEtM3QrNiSWxDTN+6H+5TJ+KES3OUJSkElSmZj4c9PKNG2hSuVdsmVMrNITLU1TSp60DGPNmueQJkuYpCcSFOkBwMYIzA0Du2TiKG181S5stBL4AVBiGLq5dPM9+PMno6OJymkU7nu5kGZvgnJi1Pbx5mXOlSkGXuFALUFST8Kh+mvWsFJatwEpah3X0zYd0UbTKmEKQggMHWonIZaB3Po8eVHLknk+LPopYsOPF8kVNqLEi0SBapKMJl7k1KRlok0oRQ72rjgTCqBhT3ecaHc1hwyyfy5LSQllJauKjtXrprCdtDYUy5xQkuhyR0Hv0j2ME2nxZ856iCvkgKqXu9YsIsMzClWE1YimfTyg5YtnThE+ekplkslBBdWtdQKQVtCipgXyADPk1M+EMnlSdICOK1bCt1XsAsFC3LYVMN5iQSCDmQXI6c4F22UrHMWtVVEBOdRw65UPA60g7ctxS7VLSqY75PhrQsQFZj1hT2tmiRbFSJZmdnKCRhWXYqSFnC9fzhu+JoxudrsfKXFUEdnLj7e2InTArsZQBf9SwThSP/ACI4dYaNv9oDZpPZSiROmggl6oRqQ2pyGWp4RU+z+c2IGoLGr0pnXTn/AGwr30s2i0qJU5WrChLZJdkhujePGNlN2r8HLHyToTkjyj3JoVJoQ7iL193eqTOXLUGILcjShHIwPxsR0+bRammrRG1RHNww3bJWnDLbJLlzSnB30cCFBfxAB8/esEplpKEBDk6swKXfVJcEU1EKyx5R4jsMlGVs2ace1s3xOUlJd6sf58oFbVS/9JJUMkz0VB4qaEm59p5pCBMUVb6kqcAA4kjCaAAYWA4UNGeHm91j7khJIxdtLYan8QZDx8DHnvHOE439lUskZJtGhoHw9eMZbtRbrVKtM1MpZSkrJwlOIdRwcN4eOpINNKQibTbQps1qmIFnM4nColyGdIYM3KKZ3x0Tw7K/3kYiQpLps81btxWe5t0RBtRLawWBDuThA/3Ir68ogsrmVaFnJFlw9cWJXi5g3tdZ2l2FAqErQB0GERi0FewxfCmNnD/m4cwPfdB21fD7MBL2UTMQNEpBPeWpB1fw90bDakBLwZ1aJbTFM2Q48hWGVa8VmSR/b0+NELlv/qzCzjmeYhgQn/Sp0bDQafiILD3rEfpbuSZ6frP+KDAipbWlb1AmHTmfrFW9EnF/So2pf2YPT5KFTlMd4zC9Mvrq3QwtX9tPLkqVKQ6lAMcmfg76a/XLIRlzaQj1OVS4tfRLLsoUgukEUbuHT9oC7RzUhUtIKQEkYgKli3d3c4gvK+VmWAhwqZpwRk/Uk+D5wKSgkkkuc/fvhFUIO7bJrsaztDIZSUyl1JILJDHKtcqcPSA952jtighBSxzYPVhoXzAbvikgEGvfn79mCN2OpaUhnJAqOXWN4pMKL3Y17O7PzzgWRhwkH8TVs6Z1HvSCN87PolWZSU5qNSQ5rlXPNujwz3bZezlpSNBnxOpiG/0A2eaDTcNe6nnHLBCEGwsnqp5Jb6EzYiUDjCiKAJY8GOmWsFFbHWZc5U1SXUzAaA6KbiAwHTlRdsVqwqTNpWi3LNoG4g5+6u1hmFYcMHrnX3SO1YEhI2lJ7JCVivaEtTIJqTQcfOBEtIUUh82SK8m/buzgztzIKZqEuAGKqPmSOJ5RT2flArCyUtLD1fOufcD4QPSD7DWxroxyz+RZHUHXyhU2muFc28Z6spZUne47iQQBxdJ6U6QX2UtrWk/CRMJz4kvp3gdRzija74xWq0oLbiiUM4erF3NWcHo8Y3KNyh3QcIQnkUZ9EXZmzy19iCABhNXOH82fVuVYD3YpRnoWXJTvOzu2R98DDLIYYUkAhq7z58dPfOA9usZs80KT8By1YapUfQ8n0hWDNzuMuyr1eD26nHryhjtuzwt0gzHaaHIVm+WfSMxve71yVFCwxBIB0I5HWNp2YtH+mxpIYu1Ca5NTgpx4wtX1apchJ7bCQqgR+rWgPXMw2OeWNqKV/gkjhhlvk6ryI6LGESkTlfFMLIHBOSj3kgDvgJNW6j7p09iDN7Xt26RuhOAYWBLEOcuFABAZZdtDFkOVXLslyKCdR6CF2ynlzD0Y9/7wS2VnqXaJaVqKh20rMvTtBx5cYqIPYSSlbBSq4Xr31pSLNwy/x5SgCD2kqh5r/iO1Zn0foaWiiizE6wt3jZUfeZq1S8RWlHDIAjjFq9NppciYJUwFIWknGaAAFqgAlubeURWidKnLxy1ImJKE1BBGaolz1wGQu7Fm55b3fbVtU7o47qQPnBfbFdLITpMSfBSa+XnpAmyTGumexIdTUFKlPAQU2sDosqal1EB9ap0gmt/4O8hlYxWpQp/THqk++kHFndPSAGVt1rJ7sx9IL3gvDJWQ/wAJ61pBRpWwH2hLsEuXNxqUqrlOWbHMVrp5dIY50hKZDJO7Q/8Aek6wuXJISUspBqonE4z3dHo+IDvJyMMSJryQSkD4GALhioHVvYiXFSySooyznJJN6BU9Lz1NhcLWS6mDNkaHQAxll5WNUuatB3lBRctrrnrp18Y1faKymVMxy0qImCZiZ1b7Jwlu4xmt7KUqapRDYlKVlxc6wzHFwkwHUlZTk1HFRzUW0yHLpy8PqKtm2Xv3rFizWU+b/KPqZBB4cvX30hrZ1HiWnPN88tP4g9cuFM2SSC+JIILfqb56ce+BUmSQWIrXVvTrBKxgjCcmLgPwq8C2FRsKDC/txaCmyqAPxEJ7mJP/AIt3wass7ElKg1QD5QkfaJeBxplJqEpxGuv7BvGDk7iJivkLNmnMaudTi/MOvga9Yc9nLYcIQ+TFJOeHJj0II7oSsYHxEAA5uGAPrT1gjsveeOYUVGB1Akhyx3qHLOFxvwPYW+0SQ6pav7SG6H94HXdIMuxzJgAZSTmHpQeb+XWGHayzdrIStIKiggkf2n2IQkX60kycbhRZmp/UHBOWHXFnA02CnSK9mnFE1KmYpUC/Q84JbS3HLTOm2lKnJDlAFMSmD4ssnpSBwSxSrAVJCqs2QFczyMNiLfZpuNMyYlKVIBwKIBcvwo7h/wDdGu6CVXf0Drku2dPQFS5ZIGpJqRmzqYdIs3vdakSiicjClWoDsQaEaUd2fjpDvsn/APzIZmrllmcosbRXf29nmStSk4f8tPpGL0cV809jsvr5zXBpUY7s/fZkFcpTmUvMEmheiuVAx7jpBe37Ni8SkJX2a5dArC6SklzRxwBfn0ivZ9jJ6ioqZDBg5qo8Kac4N/ZneoBVZJicM1JOF8yBmk8wMuQ5QyCjKfJPaJW6i0wRtj9msuz2OZOkLmKVLZagohigfEzB3yPdGeXbY1KUjAnHMWrDLSB+bj3Z8NchH6fnSgpJSoApUCCDqCGIhIsmzNmsc3tJKTiYgFSsWBJJong+VXNM4ZmzLErkBjg5ukZiu6ZcleCk2aCcS6tiB/KOVamvpHy6Zv8ArpRNRjTrmxfPuzgxfdjVLtkwZJW6waVBr6kiAtmS1rluwdTADmCBHQnyV/gySpmt4JFstMuaneSlCkLQoVSrNlA5GvlrFG6LLLs+NCAcw4xEVwjJzrn3xQ2RvmzpnKUZgRiDrxFnUAaBOR4DOC1gUqdjmhNFKJFWppkRE2ZrjsatdAmSg/8ASf8A5Z4A75jeo8IObQg4rEKf1fRm9DFe0WYIsNklnWbKemtTF3aWirHk/at3ND59gIIzpR+8JVSqCD3N8yfPm9+8rOZklSEs5TR8n0dtI8IkOoKp8PDiPSkXjlBQWnYDYhWKx2gKMoS8NXxKyqw/K+THxGkHbbZ+wkoSo4yZktLs1HGj50eC6Kqq0UdpVMiWc2mJLcWBhSjGKchik5NIkvlIw15j009+cLs5CFIYgnqOnHnn9YuWq9O0I3QOA95/KKpnAMGGXv1iXLkubodji0qITdsothTTOnHPSPNouiUvIEfzU5fX1izKmAVpxAd68Mo9G0sCGFf40hfN9WHRTlXWipCjk2XShakXLJd0otiA7g3E/N46dakSkYpi5aE6lRYHo5bPTWFc7UzFW+SUqRKs4AC0LIIbFvFWF95qprqHzh2OLm9C5yo0+xJaWgcAB5Qs3rdaJsxSyd7FWhOjfKLto2usQD/eUEAuyXJLdB7aKV37QIny502WhWFEzCxG8RhSXYf5ZcobnTUULx9lP/07KwgllV1FDlp3RasUmTJmpQCkHCVKApumnq/SA967ddkMKLNMWr+4YUJrqzl+TCEO8bzn2lRXNdSiSwCWCQdKDIczHY4SfYUpfg2RN5yEFWObK7NQYusNw8xw/jPLbcqFqVOsoVORjUEpDpShqOQd450YDLxUTZlsGoryHlDzsre5kSOxEkrILk4hUkvloIKa4RtbMim30UbDsxaFKJW8sGhUaMOCRmRT94F2W0gGcEIGBY3FKG8BQAvoT5PGgSb9WpwqyrGlKv6aHSIdn7os8opWJExx8JmKxANkzkBwzOzwpZ6TckMcH4C2wNuJlqkqopBNOWvgXhsUYRbNKMu3jDksP4v8x5Q7znw90V48lwuhGSNSAE6cXJ6+6QAXs4Z8mTapCsNoSKmoxMaGuShk+ohhkBnLOw90i/cA/CCmbFVusSek3J6GZdI9We1LMnFNTgmAbwBcONQ2kLs1SsTe/fvocvl0pycE8qcuYPlA1NTkfpT34Qn1s7lxa6G+mXFchE24/rS1HWWz9FE+ivecKNuLTUqD0UnyMaBt/KJNnwglTq3RqKd7PCrfF1nElVWK0prrVj4RV6Zr20T55fIo2IPPVuqWSrTSp9+MahdcxAlpDpA0fD8wo6xn2zl1CfaF4lLACzuoFSHPxEA4RyZ88mhn2qvDsjLSlyWL1NBQD81MjpA+o2+KOxsXbHtnOIs0qapHZSlpJLbxALVL6A6Q53ntPZZ9ossuXNfCSrEAcLlmGItWh9OUCF/Z5ZFh0TJia0wrSoeY+ekD7d9muH4LT/zR/wDk1MOeSF7ZnFmwSiAA9N3M/OPK7fKZ+0R/yH1jJrquyfJC0zVJtEth2YxEsXOi2YdD9II2K1zkEASZeZI/EIIzfQjU6xjzKOkb7LHiZebVQhcx6uxCcxqxbPhoYE3vei1kAjCAHaoPiQHz4RBK2kngYRJlJIGaphNeiUj1gbeE+dNViJQ9Aaacn7/ERLLK38bG48Tu6J0zjifFkB1aJO3cuTl9OHGnkeECJXbBXxIbLTh5fvE0yTMNA3iO8+UKuvJQ4l6XONCSBXKvl+0fZ9rMxC0ylJCyGSoh2U1KH6a9xGzbDNKWxDP9Q9deETWa7pyKs7jRuPBvfnHfFbOrwKlpuK0KYzViYoOd+YVeGncIks9wChmLwj9MsVPVSgwHQd8Nc9OF8UsGmnB21jjZkKDEYa9P4/bvhv8A9LS2gVgi+hVtez8pSsSFqQhvhqVUzLklnfg3rDNcV4Is8nspaSzkupTkk6kt784itd1sWTUDQ98fJVkAO8FU1H6a6/L9nGeVTjthLCk7oKIv1KqFLP0Prx7vrVtFrl13XBZ6e395R9XdqB8Kuj6cPn7EUbTY1Co1r84UuD2NjGlo+9rJxP2KT3DlTKJ7POlJDoS3T5wJM/CrIcGq/i/yiWTPlksrEnSn8QyUNGJqwwq3Cjmnv33Ras1uSU5n37aKUm70rDoUC3EPlofGPcu7V5BuHvw8omcUNtPstzZyRMlTnO6pjXNJPPh84eZqt0nlCBMsExQUhncHo7OOtQPKG6w2ztLKlepRV/1AMfOL/Sy/pys8/wBVFc1RURhG643ufvj5wTueSUSUJOiQIVZk/Rqu3l784apK8MoHXC9Yz0bq22DnjVFO9QoqplFBKFcWiO8LyONh0b6cdPSIzfASnEsoSOKi2XqeQ/eI5uU5OX2PgnGNHq9kgS1rmqKUpD4tR9XybXzhElTrTOWjEhIllYqU1qqhGrjlDXb5wtTKmOmzoqAc1rGppkBUDv6A7dblrdfZqEpFa5EUauTnhqTFGOUoqqA9uMnciHY27Fy1LKiGKmCTXIkYsJOdPWCl43bjmFTBQYJFMmz+ENmTxyipcl22iekk2haEFyoNWpJwg655vB+wYOxlhIDBLVzpTTpnDcuSK+QuGOpOwJstfRmrSgpJDHfrhJDMNQDXjr0gxarIlWM4i9aOflyEVbCqXLlhEtASkHQ68/fDhHxVpzY+/T6wjJmUptofj9PJKmVlyMAZ3DVHlXXT9o89qMQGLQEEc3p5xKsEjPyemVOX7xCtJflT5eH8QmOW2ypYdE0wl3BzHzeIp6SQfL3XpHyZy95eXyaIEPV/Uxim2xkcaPI/TUeuZj2ZuWbtoPfnxj2Tll5fP34RyzlllyjfcNeI5E7d7ni7Lt7UBNA3X19+dFB5ft7+sSJ9c39+6Qpz3ZvsolnTyoEh3GXIfyYjRPINXbPw9mJpYOI+nvpHxwdKRqyg+0vBEJ7vn71HhE8maQanTh7P8x4lgcM/5iQACggnkvwb7dEk5RKan378vKquW9UliIlnGgyiBKjSmZ4wCnsJQ0R2ixqUQzEmnvnECrqmFLlJz99YIFZ4enPw698TybYcNX/f2IaszoVLDvQGRiTyVpVicvp71LSb6MpBXMI7NNHIc1Uw+FzV+GsSqmJX8Sas1flFX7omqQxQrNCgGrT3z7oNZIydMW8UqCdm2wsqgopWFTMBUEpByA1JDJ72zgrs8oCVNlg4ghiCNQUA08IQJmyYBK5UxSFg7hTw4HUjx5vBC5Nsl2XFZ7RIDgn8QKwpVQMwKT1z4xbi4VUWQThJdjsLOmgS2JxwqHgjbi0tZJAADuS2XOEO/b7myEy58oJooYwQTukEdzGmcVbLabXeQONZkyqPuEPyQCa/5E0eF4XFYm5G5IS5I+Xlfsl91KlVzCgM+AYk9KQZF34C+J1UoUpPcMaSE1clogs+ztmlkHB2hDMZhxVHAHdDUyHoIITJlczxrxiSeRKvbKIxb/UB7xXOUQFOUhyxw4QBqWAy5/SKkud2hR2hIRRWEGpLjAVvk5KWToFJUcwAwKmgUdPIcenvV+UeEWWR+WUhJd2SMIzd2FDVIL8hwgoZ13NHThKqifUWsCShMgEFaXdTUSRqxoS7xXkS8CQl8Tak9+h5xfVLSdOTUyH8n3WIJkr9L+YjJZlLpGRjXZyrsSAKmv0MVpdgGIhzT946OjOEbGRyTcey7/04YXfWK827gwL6/UfKOjo6UIro6OSX2RJsjg73lwc/KK5stBU/xHR0LXQ+MnyPKrMNNGEfV2MDXTh74x0dApDFJ6JJV3hk1zr/ABH02ZlAYvKOjoYoLiL5vkfRJLPi95RF2XxZCnDl15x0dC/7Qk3ZLKs4KQePv5ecSTrGEih4R0dHUmjnN8qPKpQ8j5R0yzgJ/aOjoFqkE2yb7mkvwofOPM27wGYtlHR0Lt0Lc5X2fU2SuflHlNkcO5j7HQ/ijucj1MsrJcFi8RmTVjVsqcX+kdHRzVdHJ2tn2VLbLM6++sWZCOb+34x0dANuzJN0XfuiXJrRvSPsy70gjPxjo6NSTZJzl9lG2IDt1juwBDx0dHVoovSJhLbV9PNvlFiVK56+9Y+x0NwK3sTk6P/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49" name="Picture 5" descr="C:\Users\ADMIN\Desktop\untitl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191000"/>
            <a:ext cx="3810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229600" cy="5170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1027" name="Picture 3" descr="C:\Users\ADMIN\Desktop\tribal chan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3505200" cy="2209800"/>
          </a:xfrm>
          <a:prstGeom prst="rect">
            <a:avLst/>
          </a:prstGeom>
          <a:noFill/>
        </p:spPr>
      </p:pic>
      <p:pic>
        <p:nvPicPr>
          <p:cNvPr id="1028" name="Picture 4" descr="C:\Users\ADMIN\Desktop\imagesCACAUJ5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3505200" cy="2209800"/>
          </a:xfrm>
          <a:prstGeom prst="rect">
            <a:avLst/>
          </a:prstGeom>
          <a:noFill/>
        </p:spPr>
      </p:pic>
      <p:pic>
        <p:nvPicPr>
          <p:cNvPr id="7" name="Picture 7" descr="C:\Users\ADMIN\Desktop\images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14800"/>
            <a:ext cx="3505200" cy="2209800"/>
          </a:xfrm>
          <a:prstGeom prst="rect">
            <a:avLst/>
          </a:prstGeom>
          <a:noFill/>
        </p:spPr>
      </p:pic>
      <p:pic>
        <p:nvPicPr>
          <p:cNvPr id="1029" name="Picture 5" descr="C:\Users\ADMIN\Desktop\imagesCAB08E5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114800"/>
            <a:ext cx="3581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1"/>
            <a:ext cx="8229600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pic>
        <p:nvPicPr>
          <p:cNvPr id="30722" name="Picture 2" descr="https://encrypted-tbn1.gstatic.com/images?q=tbn:ANd9GcRNivxUnmDtD8to7YwEPArK5iq8bF4WYYNSNDns7nFZcS_-yOJ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581400" cy="2438400"/>
          </a:xfrm>
          <a:prstGeom prst="rect">
            <a:avLst/>
          </a:prstGeom>
          <a:noFill/>
        </p:spPr>
      </p:pic>
      <p:pic>
        <p:nvPicPr>
          <p:cNvPr id="30724" name="Picture 4" descr="https://encrypted-tbn3.gstatic.com/images?q=tbn:ANd9GcT_FztNwzUitA4PET-tiu7NB77vYQddrZMWybCkuy7bnPSGjEU9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3581400" cy="2438400"/>
          </a:xfrm>
          <a:prstGeom prst="rect">
            <a:avLst/>
          </a:prstGeom>
          <a:noFill/>
        </p:spPr>
      </p:pic>
      <p:pic>
        <p:nvPicPr>
          <p:cNvPr id="29697" name="Picture 1" descr="C:\Users\ADMIN\Desktop\imagesCAS8QSQ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14800"/>
            <a:ext cx="3581400" cy="2438400"/>
          </a:xfrm>
          <a:prstGeom prst="rect">
            <a:avLst/>
          </a:prstGeom>
          <a:noFill/>
        </p:spPr>
      </p:pic>
      <p:pic>
        <p:nvPicPr>
          <p:cNvPr id="1026" name="Picture 2" descr="C:\Users\ADMIN\Desktop\imagesCA4SYRL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3581400" cy="24050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57800" y="411480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Shivaji02" pitchFamily="2" charset="0"/>
              </a:rPr>
              <a:t>yauvaaga`haMcaa</a:t>
            </a:r>
            <a:r>
              <a:rPr lang="en-US" sz="2400" b="1" dirty="0" smtClean="0">
                <a:solidFill>
                  <a:srgbClr val="C00000"/>
                </a:solidFill>
                <a:latin typeface="Shivaji02" pitchFamily="2" charset="0"/>
              </a:rPr>
              <a:t> áhasa</a:t>
            </a:r>
            <a:endParaRPr lang="en-US" sz="2400" b="1" dirty="0">
              <a:solidFill>
                <a:srgbClr val="C00000"/>
              </a:solidFill>
              <a:latin typeface="Shivaji02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TRIBAL SOCIAL CHANGE IN INDIA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52400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UNIT-I- Social Problems:</a:t>
            </a:r>
          </a:p>
          <a:p>
            <a:r>
              <a:rPr lang="en-US" sz="2400" b="1" dirty="0" smtClean="0"/>
              <a:t>             </a:t>
            </a:r>
          </a:p>
          <a:p>
            <a:r>
              <a:rPr lang="en-US" sz="2400" b="1" dirty="0" smtClean="0"/>
              <a:t>                  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22960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3200" b="1" dirty="0" smtClean="0"/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Tribal Social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Tribal Economic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3. Tribal Cultural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Tribal Religious &amp; Magic Change: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5. Tribal Political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Tribal Health Change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517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SOCIAL CHANGE IN INDIA </vt:lpstr>
      <vt:lpstr>PowerPoint Presentation</vt:lpstr>
      <vt:lpstr>PowerPoint Presentation</vt:lpstr>
      <vt:lpstr>SOCIAL CNGE IN INDIA</vt:lpstr>
      <vt:lpstr>  TRIBAL SOCIAL CHANGE IN INDIA </vt:lpstr>
      <vt:lpstr>  TRIBAL SOCIAL CHANGE IN INDIA </vt:lpstr>
      <vt:lpstr>TRIBAL SOCIAL CHANGE IN INDIA</vt:lpstr>
      <vt:lpstr>TRIBAL SOCIAL CHANGE IN INDIA</vt:lpstr>
      <vt:lpstr>TRIBAL SOCIAL CHANGE IN INDIA</vt:lpstr>
      <vt:lpstr>TRIBAL SOCIAL CHANGE IN INDIA</vt:lpstr>
      <vt:lpstr>4. Tribal Religious &amp; Magic Change:      (Beliefs – Prayer – Sacrifice- Tabbo)              5. Tribal Political Change :      (King Method  -  Jat Panchyat -  Old        People -  Organization)                 6. Tribal Health Change :      New Health Problems -  Kuposhan           (Malnutrition)        </vt:lpstr>
      <vt:lpstr>TRIBAL SOCIAL CHANGE IN INDIA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349</cp:revision>
  <dcterms:created xsi:type="dcterms:W3CDTF">2006-08-16T00:00:00Z</dcterms:created>
  <dcterms:modified xsi:type="dcterms:W3CDTF">2021-08-04T05:43:13Z</dcterms:modified>
</cp:coreProperties>
</file>