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sldIdLst>
    <p:sldId id="256" r:id="rId2"/>
    <p:sldId id="257" r:id="rId3"/>
    <p:sldId id="258" r:id="rId4"/>
    <p:sldId id="264" r:id="rId5"/>
    <p:sldId id="266" r:id="rId6"/>
    <p:sldId id="259" r:id="rId7"/>
    <p:sldId id="273" r:id="rId8"/>
    <p:sldId id="274" r:id="rId9"/>
    <p:sldId id="275" r:id="rId10"/>
    <p:sldId id="276" r:id="rId11"/>
    <p:sldId id="262" r:id="rId12"/>
    <p:sldId id="267" r:id="rId13"/>
    <p:sldId id="272" r:id="rId14"/>
    <p:sldId id="269" r:id="rId15"/>
    <p:sldId id="270" r:id="rId16"/>
    <p:sldId id="271" r:id="rId17"/>
    <p:sldId id="277" r:id="rId18"/>
    <p:sldId id="278" r:id="rId19"/>
    <p:sldId id="363" r:id="rId20"/>
    <p:sldId id="364" r:id="rId21"/>
    <p:sldId id="365" r:id="rId22"/>
    <p:sldId id="366" r:id="rId23"/>
    <p:sldId id="367" r:id="rId24"/>
    <p:sldId id="368" r:id="rId25"/>
    <p:sldId id="369" r:id="rId26"/>
    <p:sldId id="370" r:id="rId27"/>
    <p:sldId id="371" r:id="rId28"/>
    <p:sldId id="372" r:id="rId29"/>
    <p:sldId id="375" r:id="rId30"/>
    <p:sldId id="376" r:id="rId31"/>
    <p:sldId id="377" r:id="rId32"/>
    <p:sldId id="378" r:id="rId33"/>
    <p:sldId id="379" r:id="rId34"/>
    <p:sldId id="380" r:id="rId35"/>
    <p:sldId id="381" r:id="rId36"/>
    <p:sldId id="382" r:id="rId37"/>
    <p:sldId id="383" r:id="rId38"/>
    <p:sldId id="385" r:id="rId39"/>
    <p:sldId id="384" r:id="rId40"/>
    <p:sldId id="386" r:id="rId41"/>
    <p:sldId id="387" r:id="rId42"/>
    <p:sldId id="388" r:id="rId43"/>
    <p:sldId id="389" r:id="rId44"/>
    <p:sldId id="390" r:id="rId45"/>
    <p:sldId id="391" r:id="rId46"/>
    <p:sldId id="392" r:id="rId47"/>
    <p:sldId id="393" r:id="rId48"/>
    <p:sldId id="394" r:id="rId49"/>
    <p:sldId id="395" r:id="rId50"/>
    <p:sldId id="402" r:id="rId51"/>
    <p:sldId id="396" r:id="rId52"/>
    <p:sldId id="397" r:id="rId53"/>
    <p:sldId id="399" r:id="rId54"/>
    <p:sldId id="398" r:id="rId55"/>
    <p:sldId id="401" r:id="rId56"/>
    <p:sldId id="403" r:id="rId57"/>
    <p:sldId id="286" r:id="rId58"/>
    <p:sldId id="404" r:id="rId59"/>
    <p:sldId id="287" r:id="rId60"/>
    <p:sldId id="406" r:id="rId61"/>
    <p:sldId id="405" r:id="rId62"/>
    <p:sldId id="407" r:id="rId63"/>
    <p:sldId id="408" r:id="rId64"/>
    <p:sldId id="409" r:id="rId65"/>
    <p:sldId id="410" r:id="rId66"/>
    <p:sldId id="411" r:id="rId67"/>
    <p:sldId id="412" r:id="rId68"/>
    <p:sldId id="413" r:id="rId69"/>
    <p:sldId id="414" r:id="rId70"/>
    <p:sldId id="415" r:id="rId71"/>
    <p:sldId id="420" r:id="rId72"/>
    <p:sldId id="421" r:id="rId73"/>
    <p:sldId id="423" r:id="rId74"/>
    <p:sldId id="424" r:id="rId75"/>
    <p:sldId id="425" r:id="rId76"/>
    <p:sldId id="426" r:id="rId77"/>
    <p:sldId id="427" r:id="rId78"/>
    <p:sldId id="428" r:id="rId79"/>
    <p:sldId id="429" r:id="rId80"/>
    <p:sldId id="430" r:id="rId81"/>
    <p:sldId id="431" r:id="rId82"/>
    <p:sldId id="432" r:id="rId83"/>
    <p:sldId id="433" r:id="rId84"/>
    <p:sldId id="435" r:id="rId85"/>
    <p:sldId id="434" r:id="rId86"/>
    <p:sldId id="4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0066"/>
    <a:srgbClr val="00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3" d="100"/>
          <a:sy n="73" d="100"/>
        </p:scale>
        <p:origin x="-1320"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A8DB0A-0AFA-4E7F-9D3B-33E99BB4D0A6}" type="doc">
      <dgm:prSet loTypeId="urn:microsoft.com/office/officeart/2005/8/layout/hierarchy1" loCatId="hierarchy" qsTypeId="urn:microsoft.com/office/officeart/2005/8/quickstyle/simple4" qsCatId="simple" csTypeId="urn:microsoft.com/office/officeart/2005/8/colors/colorful5" csCatId="colorful" phldr="1"/>
      <dgm:spPr/>
      <dgm:t>
        <a:bodyPr/>
        <a:lstStyle/>
        <a:p>
          <a:endParaRPr lang="en-IN"/>
        </a:p>
      </dgm:t>
    </dgm:pt>
    <dgm:pt modelId="{818FF5BF-4F15-4FB1-8B24-F0D4581AD1CD}">
      <dgm:prSet phldrT="[Text]" custT="1"/>
      <dgm:spPr/>
      <dgm:t>
        <a:bodyPr/>
        <a:lstStyle/>
        <a:p>
          <a:r>
            <a:rPr lang="en-US" sz="1600" dirty="0"/>
            <a:t>Protista</a:t>
          </a:r>
          <a:endParaRPr lang="en-IN" sz="1600" dirty="0"/>
        </a:p>
      </dgm:t>
    </dgm:pt>
    <dgm:pt modelId="{09380C08-DFFC-494B-A287-8367FDE8EFE1}" type="parTrans" cxnId="{AF2F5724-AAA5-4CD4-A86D-8794BA7F9B4E}">
      <dgm:prSet/>
      <dgm:spPr/>
      <dgm:t>
        <a:bodyPr/>
        <a:lstStyle/>
        <a:p>
          <a:endParaRPr lang="en-IN" sz="1600"/>
        </a:p>
      </dgm:t>
    </dgm:pt>
    <dgm:pt modelId="{2BCEEC9D-50D1-4857-B52B-CB474EA6D28E}" type="sibTrans" cxnId="{AF2F5724-AAA5-4CD4-A86D-8794BA7F9B4E}">
      <dgm:prSet/>
      <dgm:spPr/>
      <dgm:t>
        <a:bodyPr/>
        <a:lstStyle/>
        <a:p>
          <a:endParaRPr lang="en-IN" sz="1600"/>
        </a:p>
      </dgm:t>
    </dgm:pt>
    <dgm:pt modelId="{1697C4C9-6345-43C6-A3FA-D240E0B70BAA}">
      <dgm:prSet phldrT="[Text]" custT="1"/>
      <dgm:spPr/>
      <dgm:t>
        <a:bodyPr/>
        <a:lstStyle/>
        <a:p>
          <a:r>
            <a:rPr lang="en-US" sz="1600" dirty="0"/>
            <a:t>Algae</a:t>
          </a:r>
          <a:endParaRPr lang="en-IN" sz="1600" dirty="0"/>
        </a:p>
      </dgm:t>
    </dgm:pt>
    <dgm:pt modelId="{CB3D30AD-507F-44CC-B15E-562660C51A2A}" type="parTrans" cxnId="{F3D91160-27B0-4C30-A5EC-B3DB057459F7}">
      <dgm:prSet/>
      <dgm:spPr/>
      <dgm:t>
        <a:bodyPr/>
        <a:lstStyle/>
        <a:p>
          <a:endParaRPr lang="en-IN" sz="1600"/>
        </a:p>
      </dgm:t>
    </dgm:pt>
    <dgm:pt modelId="{9D5E93B8-8483-48B8-AA12-3333043DFB32}" type="sibTrans" cxnId="{F3D91160-27B0-4C30-A5EC-B3DB057459F7}">
      <dgm:prSet/>
      <dgm:spPr/>
      <dgm:t>
        <a:bodyPr/>
        <a:lstStyle/>
        <a:p>
          <a:endParaRPr lang="en-IN" sz="1600"/>
        </a:p>
      </dgm:t>
    </dgm:pt>
    <dgm:pt modelId="{6D4F006A-1A2D-4D84-BB60-6BE1A079F845}">
      <dgm:prSet phldrT="[Text]" custT="1"/>
      <dgm:spPr/>
      <dgm:t>
        <a:bodyPr/>
        <a:lstStyle/>
        <a:p>
          <a:r>
            <a:rPr lang="en-US" sz="1600" dirty="0"/>
            <a:t>Protozoa</a:t>
          </a:r>
          <a:endParaRPr lang="en-IN" sz="1600" dirty="0"/>
        </a:p>
      </dgm:t>
    </dgm:pt>
    <dgm:pt modelId="{DC8522F8-5ACE-40DC-9E83-DC0B2CD8928C}" type="parTrans" cxnId="{05203A71-0FC7-4F09-B04D-2219D2236BBC}">
      <dgm:prSet/>
      <dgm:spPr/>
      <dgm:t>
        <a:bodyPr/>
        <a:lstStyle/>
        <a:p>
          <a:endParaRPr lang="en-IN" sz="1600"/>
        </a:p>
      </dgm:t>
    </dgm:pt>
    <dgm:pt modelId="{FEC23BD9-777A-4272-BDF0-118A2FE9DE27}" type="sibTrans" cxnId="{05203A71-0FC7-4F09-B04D-2219D2236BBC}">
      <dgm:prSet/>
      <dgm:spPr/>
      <dgm:t>
        <a:bodyPr/>
        <a:lstStyle/>
        <a:p>
          <a:endParaRPr lang="en-IN" sz="1600"/>
        </a:p>
      </dgm:t>
    </dgm:pt>
    <dgm:pt modelId="{C07B012F-A0B2-442E-B329-7211D160CB55}">
      <dgm:prSet phldrT="[Text]" custT="1"/>
      <dgm:spPr/>
      <dgm:t>
        <a:bodyPr/>
        <a:lstStyle/>
        <a:p>
          <a:r>
            <a:rPr lang="en-US" sz="1600" dirty="0" err="1"/>
            <a:t>Plasmoderma</a:t>
          </a:r>
          <a:endParaRPr lang="en-IN" sz="1600" dirty="0"/>
        </a:p>
      </dgm:t>
    </dgm:pt>
    <dgm:pt modelId="{BA3A1DB3-9F3D-4982-A6D0-04F6AE63E08B}" type="parTrans" cxnId="{5483A0FE-2C52-4191-A652-79F086749BD9}">
      <dgm:prSet/>
      <dgm:spPr/>
      <dgm:t>
        <a:bodyPr/>
        <a:lstStyle/>
        <a:p>
          <a:endParaRPr lang="en-IN" sz="1600"/>
        </a:p>
      </dgm:t>
    </dgm:pt>
    <dgm:pt modelId="{E7AA1BE5-783A-4C4E-8BB4-82667A216AF8}" type="sibTrans" cxnId="{5483A0FE-2C52-4191-A652-79F086749BD9}">
      <dgm:prSet/>
      <dgm:spPr/>
      <dgm:t>
        <a:bodyPr/>
        <a:lstStyle/>
        <a:p>
          <a:endParaRPr lang="en-IN" sz="1600"/>
        </a:p>
      </dgm:t>
    </dgm:pt>
    <dgm:pt modelId="{37F2E4B1-EF58-4198-8020-A6F41D01A8BB}">
      <dgm:prSet phldrT="[Text]" custT="1"/>
      <dgm:spPr/>
      <dgm:t>
        <a:bodyPr/>
        <a:lstStyle/>
        <a:p>
          <a:r>
            <a:rPr lang="en-US" sz="1600" dirty="0" err="1"/>
            <a:t>Ciliophora</a:t>
          </a:r>
          <a:endParaRPr lang="en-IN" sz="1600" dirty="0"/>
        </a:p>
      </dgm:t>
    </dgm:pt>
    <dgm:pt modelId="{E552812B-3FC1-47EA-9B1D-9A61FA420A07}" type="parTrans" cxnId="{52B647A2-D85F-4F56-9E3B-68E50695BC21}">
      <dgm:prSet/>
      <dgm:spPr/>
      <dgm:t>
        <a:bodyPr/>
        <a:lstStyle/>
        <a:p>
          <a:endParaRPr lang="en-IN" sz="1600"/>
        </a:p>
      </dgm:t>
    </dgm:pt>
    <dgm:pt modelId="{7AD84FE1-2F7A-4421-AB3C-58FDC9D0A54E}" type="sibTrans" cxnId="{52B647A2-D85F-4F56-9E3B-68E50695BC21}">
      <dgm:prSet/>
      <dgm:spPr/>
      <dgm:t>
        <a:bodyPr/>
        <a:lstStyle/>
        <a:p>
          <a:endParaRPr lang="en-IN" sz="1600"/>
        </a:p>
      </dgm:t>
    </dgm:pt>
    <dgm:pt modelId="{CFD62422-6B3A-499B-ACEF-BB44D70D6173}">
      <dgm:prSet phldrT="[Text]" custT="1"/>
      <dgm:spPr/>
      <dgm:t>
        <a:bodyPr/>
        <a:lstStyle/>
        <a:p>
          <a:r>
            <a:rPr lang="en-US" sz="1400" dirty="0" err="1"/>
            <a:t>Ciliata</a:t>
          </a:r>
          <a:endParaRPr lang="en-IN" sz="1600" dirty="0"/>
        </a:p>
      </dgm:t>
    </dgm:pt>
    <dgm:pt modelId="{847F1605-B785-4CCC-B570-696844BD9405}" type="parTrans" cxnId="{5F9E24A2-3955-4E08-B1CE-702305D40B5F}">
      <dgm:prSet/>
      <dgm:spPr/>
      <dgm:t>
        <a:bodyPr/>
        <a:lstStyle/>
        <a:p>
          <a:endParaRPr lang="en-IN" sz="1600"/>
        </a:p>
      </dgm:t>
    </dgm:pt>
    <dgm:pt modelId="{AA001F2C-16EB-4DF9-947F-874AEF3FDAD4}" type="sibTrans" cxnId="{5F9E24A2-3955-4E08-B1CE-702305D40B5F}">
      <dgm:prSet/>
      <dgm:spPr/>
      <dgm:t>
        <a:bodyPr/>
        <a:lstStyle/>
        <a:p>
          <a:endParaRPr lang="en-IN" sz="1600"/>
        </a:p>
      </dgm:t>
    </dgm:pt>
    <dgm:pt modelId="{3558AE8B-CEFF-4978-862E-8F47D9F1EEDA}">
      <dgm:prSet phldrT="[Text]" custT="1"/>
      <dgm:spPr/>
      <dgm:t>
        <a:bodyPr/>
        <a:lstStyle/>
        <a:p>
          <a:r>
            <a:rPr lang="en-US" sz="1400" dirty="0" err="1"/>
            <a:t>Sarcodina</a:t>
          </a:r>
          <a:endParaRPr lang="en-IN" sz="1400" dirty="0"/>
        </a:p>
      </dgm:t>
    </dgm:pt>
    <dgm:pt modelId="{4DBF1C3C-073E-4C37-BBCD-29700B89923B}" type="parTrans" cxnId="{8785D0AC-7627-4EA6-883E-3F065D23232D}">
      <dgm:prSet/>
      <dgm:spPr/>
      <dgm:t>
        <a:bodyPr/>
        <a:lstStyle/>
        <a:p>
          <a:endParaRPr lang="en-IN" sz="1600"/>
        </a:p>
      </dgm:t>
    </dgm:pt>
    <dgm:pt modelId="{C413FA80-8E3D-4332-8F77-FDB5542E5E54}" type="sibTrans" cxnId="{8785D0AC-7627-4EA6-883E-3F065D23232D}">
      <dgm:prSet/>
      <dgm:spPr/>
      <dgm:t>
        <a:bodyPr/>
        <a:lstStyle/>
        <a:p>
          <a:endParaRPr lang="en-IN" sz="1600"/>
        </a:p>
      </dgm:t>
    </dgm:pt>
    <dgm:pt modelId="{504719CF-9A4C-4085-9B11-4AA9FA942E69}">
      <dgm:prSet phldrT="[Text]" custT="1"/>
      <dgm:spPr/>
      <dgm:t>
        <a:bodyPr/>
        <a:lstStyle/>
        <a:p>
          <a:r>
            <a:rPr lang="en-US" sz="1400" dirty="0" err="1"/>
            <a:t>Mastigophora</a:t>
          </a:r>
          <a:endParaRPr lang="en-IN" sz="1600" dirty="0"/>
        </a:p>
      </dgm:t>
    </dgm:pt>
    <dgm:pt modelId="{6A911460-C5D4-4E07-B855-A195CBB3E7B8}" type="parTrans" cxnId="{964B3C4B-6A22-410D-A5FF-4CBB73EF316A}">
      <dgm:prSet/>
      <dgm:spPr/>
      <dgm:t>
        <a:bodyPr/>
        <a:lstStyle/>
        <a:p>
          <a:endParaRPr lang="en-IN" sz="1600"/>
        </a:p>
      </dgm:t>
    </dgm:pt>
    <dgm:pt modelId="{8709A4FC-90B7-43A8-B840-EC2ECC858DF8}" type="sibTrans" cxnId="{964B3C4B-6A22-410D-A5FF-4CBB73EF316A}">
      <dgm:prSet/>
      <dgm:spPr/>
      <dgm:t>
        <a:bodyPr/>
        <a:lstStyle/>
        <a:p>
          <a:endParaRPr lang="en-IN" sz="1600"/>
        </a:p>
      </dgm:t>
    </dgm:pt>
    <dgm:pt modelId="{BEA522E7-E727-4384-AB4C-EF41A6CAA8FA}">
      <dgm:prSet phldrT="[Text]" custT="1"/>
      <dgm:spPr/>
      <dgm:t>
        <a:bodyPr/>
        <a:lstStyle/>
        <a:p>
          <a:r>
            <a:rPr lang="en-US" sz="1400" dirty="0" err="1"/>
            <a:t>Sporozoa</a:t>
          </a:r>
          <a:endParaRPr lang="en-IN" sz="1600" dirty="0"/>
        </a:p>
      </dgm:t>
    </dgm:pt>
    <dgm:pt modelId="{B4914669-E652-4BAA-9C7F-9FDB9B9C1D4C}" type="parTrans" cxnId="{A50C7D15-C96D-4876-BBDF-3B1177896E3D}">
      <dgm:prSet/>
      <dgm:spPr/>
      <dgm:t>
        <a:bodyPr/>
        <a:lstStyle/>
        <a:p>
          <a:endParaRPr lang="en-IN" sz="1600"/>
        </a:p>
      </dgm:t>
    </dgm:pt>
    <dgm:pt modelId="{F0D46F8D-BAC8-41F9-A2E5-45DB5477C7A1}" type="sibTrans" cxnId="{A50C7D15-C96D-4876-BBDF-3B1177896E3D}">
      <dgm:prSet/>
      <dgm:spPr/>
      <dgm:t>
        <a:bodyPr/>
        <a:lstStyle/>
        <a:p>
          <a:endParaRPr lang="en-IN" sz="1600"/>
        </a:p>
      </dgm:t>
    </dgm:pt>
    <dgm:pt modelId="{EE7ECAA7-F2A7-4F2C-9787-5E7C6C64C7BF}" type="pres">
      <dgm:prSet presAssocID="{F1A8DB0A-0AFA-4E7F-9D3B-33E99BB4D0A6}" presName="hierChild1" presStyleCnt="0">
        <dgm:presLayoutVars>
          <dgm:chPref val="1"/>
          <dgm:dir/>
          <dgm:animOne val="branch"/>
          <dgm:animLvl val="lvl"/>
          <dgm:resizeHandles/>
        </dgm:presLayoutVars>
      </dgm:prSet>
      <dgm:spPr/>
      <dgm:t>
        <a:bodyPr/>
        <a:lstStyle/>
        <a:p>
          <a:endParaRPr lang="en-US"/>
        </a:p>
      </dgm:t>
    </dgm:pt>
    <dgm:pt modelId="{A4A554A9-5499-4D0C-B999-C219B1A8550C}" type="pres">
      <dgm:prSet presAssocID="{818FF5BF-4F15-4FB1-8B24-F0D4581AD1CD}" presName="hierRoot1" presStyleCnt="0"/>
      <dgm:spPr/>
    </dgm:pt>
    <dgm:pt modelId="{0D07A11F-10B8-4946-8E18-89CBF876A659}" type="pres">
      <dgm:prSet presAssocID="{818FF5BF-4F15-4FB1-8B24-F0D4581AD1CD}" presName="composite" presStyleCnt="0"/>
      <dgm:spPr/>
    </dgm:pt>
    <dgm:pt modelId="{69EBFC7A-6597-492A-A65E-436C90BF1D43}" type="pres">
      <dgm:prSet presAssocID="{818FF5BF-4F15-4FB1-8B24-F0D4581AD1CD}" presName="background" presStyleLbl="node0" presStyleIdx="0" presStyleCnt="1"/>
      <dgm:spPr/>
    </dgm:pt>
    <dgm:pt modelId="{2395080F-4714-42AC-9DF8-212E6D90F340}" type="pres">
      <dgm:prSet presAssocID="{818FF5BF-4F15-4FB1-8B24-F0D4581AD1CD}" presName="text" presStyleLbl="fgAcc0" presStyleIdx="0" presStyleCnt="1" custScaleX="146070">
        <dgm:presLayoutVars>
          <dgm:chPref val="3"/>
        </dgm:presLayoutVars>
      </dgm:prSet>
      <dgm:spPr/>
      <dgm:t>
        <a:bodyPr/>
        <a:lstStyle/>
        <a:p>
          <a:endParaRPr lang="en-US"/>
        </a:p>
      </dgm:t>
    </dgm:pt>
    <dgm:pt modelId="{4B889CB6-0D31-4249-8ADB-170B5566684D}" type="pres">
      <dgm:prSet presAssocID="{818FF5BF-4F15-4FB1-8B24-F0D4581AD1CD}" presName="hierChild2" presStyleCnt="0"/>
      <dgm:spPr/>
    </dgm:pt>
    <dgm:pt modelId="{713AB7AE-EB0C-49DC-8E8D-EAC7F18FE369}" type="pres">
      <dgm:prSet presAssocID="{CB3D30AD-507F-44CC-B15E-562660C51A2A}" presName="Name10" presStyleLbl="parChTrans1D2" presStyleIdx="0" presStyleCnt="2"/>
      <dgm:spPr/>
      <dgm:t>
        <a:bodyPr/>
        <a:lstStyle/>
        <a:p>
          <a:endParaRPr lang="en-US"/>
        </a:p>
      </dgm:t>
    </dgm:pt>
    <dgm:pt modelId="{E07F9BFB-4A4C-48E5-B3C5-9F6249E60F4A}" type="pres">
      <dgm:prSet presAssocID="{1697C4C9-6345-43C6-A3FA-D240E0B70BAA}" presName="hierRoot2" presStyleCnt="0"/>
      <dgm:spPr/>
    </dgm:pt>
    <dgm:pt modelId="{E34FBBE3-A0BF-4A03-8D8B-ADEE12DFBF3A}" type="pres">
      <dgm:prSet presAssocID="{1697C4C9-6345-43C6-A3FA-D240E0B70BAA}" presName="composite2" presStyleCnt="0"/>
      <dgm:spPr/>
    </dgm:pt>
    <dgm:pt modelId="{6A2AAD92-B4DF-4F88-959D-CE1E42ED6A1D}" type="pres">
      <dgm:prSet presAssocID="{1697C4C9-6345-43C6-A3FA-D240E0B70BAA}" presName="background2" presStyleLbl="node2" presStyleIdx="0" presStyleCnt="2"/>
      <dgm:spPr/>
    </dgm:pt>
    <dgm:pt modelId="{DD88DCA6-0FCC-4B7C-BE88-5FB48D50F53C}" type="pres">
      <dgm:prSet presAssocID="{1697C4C9-6345-43C6-A3FA-D240E0B70BAA}" presName="text2" presStyleLbl="fgAcc2" presStyleIdx="0" presStyleCnt="2">
        <dgm:presLayoutVars>
          <dgm:chPref val="3"/>
        </dgm:presLayoutVars>
      </dgm:prSet>
      <dgm:spPr/>
      <dgm:t>
        <a:bodyPr/>
        <a:lstStyle/>
        <a:p>
          <a:endParaRPr lang="en-US"/>
        </a:p>
      </dgm:t>
    </dgm:pt>
    <dgm:pt modelId="{F0CC5068-DF81-45AC-B264-0C1D9F59E19B}" type="pres">
      <dgm:prSet presAssocID="{1697C4C9-6345-43C6-A3FA-D240E0B70BAA}" presName="hierChild3" presStyleCnt="0"/>
      <dgm:spPr/>
    </dgm:pt>
    <dgm:pt modelId="{88C8AECF-26D3-410C-92CE-9802F08EB1D7}" type="pres">
      <dgm:prSet presAssocID="{DC8522F8-5ACE-40DC-9E83-DC0B2CD8928C}" presName="Name10" presStyleLbl="parChTrans1D2" presStyleIdx="1" presStyleCnt="2"/>
      <dgm:spPr/>
      <dgm:t>
        <a:bodyPr/>
        <a:lstStyle/>
        <a:p>
          <a:endParaRPr lang="en-US"/>
        </a:p>
      </dgm:t>
    </dgm:pt>
    <dgm:pt modelId="{897AD2CB-2276-4910-A2E3-24E346B5D875}" type="pres">
      <dgm:prSet presAssocID="{6D4F006A-1A2D-4D84-BB60-6BE1A079F845}" presName="hierRoot2" presStyleCnt="0"/>
      <dgm:spPr/>
    </dgm:pt>
    <dgm:pt modelId="{F8FFEA29-2F4F-4154-9B31-51929914E6B7}" type="pres">
      <dgm:prSet presAssocID="{6D4F006A-1A2D-4D84-BB60-6BE1A079F845}" presName="composite2" presStyleCnt="0"/>
      <dgm:spPr/>
    </dgm:pt>
    <dgm:pt modelId="{60FF278C-5FBF-4551-8290-6194BB0F150E}" type="pres">
      <dgm:prSet presAssocID="{6D4F006A-1A2D-4D84-BB60-6BE1A079F845}" presName="background2" presStyleLbl="node2" presStyleIdx="1" presStyleCnt="2"/>
      <dgm:spPr/>
    </dgm:pt>
    <dgm:pt modelId="{2B3E9916-B52E-460F-A0CB-114013A2321D}" type="pres">
      <dgm:prSet presAssocID="{6D4F006A-1A2D-4D84-BB60-6BE1A079F845}" presName="text2" presStyleLbl="fgAcc2" presStyleIdx="1" presStyleCnt="2" custScaleX="146021" custLinFactNeighborX="-4165" custLinFactNeighborY="-6124">
        <dgm:presLayoutVars>
          <dgm:chPref val="3"/>
        </dgm:presLayoutVars>
      </dgm:prSet>
      <dgm:spPr/>
      <dgm:t>
        <a:bodyPr/>
        <a:lstStyle/>
        <a:p>
          <a:endParaRPr lang="en-US"/>
        </a:p>
      </dgm:t>
    </dgm:pt>
    <dgm:pt modelId="{F87421DE-DD69-423C-BDFB-88E7C09A4DA0}" type="pres">
      <dgm:prSet presAssocID="{6D4F006A-1A2D-4D84-BB60-6BE1A079F845}" presName="hierChild3" presStyleCnt="0"/>
      <dgm:spPr/>
    </dgm:pt>
    <dgm:pt modelId="{38D70CFB-4B90-40BE-A913-D3CAA8AF1A3B}" type="pres">
      <dgm:prSet presAssocID="{BA3A1DB3-9F3D-4982-A6D0-04F6AE63E08B}" presName="Name17" presStyleLbl="parChTrans1D3" presStyleIdx="0" presStyleCnt="2"/>
      <dgm:spPr/>
      <dgm:t>
        <a:bodyPr/>
        <a:lstStyle/>
        <a:p>
          <a:endParaRPr lang="en-US"/>
        </a:p>
      </dgm:t>
    </dgm:pt>
    <dgm:pt modelId="{EB15DC72-6BB7-4FC9-A592-752043333203}" type="pres">
      <dgm:prSet presAssocID="{C07B012F-A0B2-442E-B329-7211D160CB55}" presName="hierRoot3" presStyleCnt="0"/>
      <dgm:spPr/>
    </dgm:pt>
    <dgm:pt modelId="{1E92F1BF-D9BD-4CD6-A96A-CF28647F8DA8}" type="pres">
      <dgm:prSet presAssocID="{C07B012F-A0B2-442E-B329-7211D160CB55}" presName="composite3" presStyleCnt="0"/>
      <dgm:spPr/>
    </dgm:pt>
    <dgm:pt modelId="{E9A69C36-D35D-48A0-AFD2-073D68D2E2DF}" type="pres">
      <dgm:prSet presAssocID="{C07B012F-A0B2-442E-B329-7211D160CB55}" presName="background3" presStyleLbl="node3" presStyleIdx="0" presStyleCnt="2"/>
      <dgm:spPr/>
    </dgm:pt>
    <dgm:pt modelId="{BB1F3E36-272A-4F58-9D41-7CB497386615}" type="pres">
      <dgm:prSet presAssocID="{C07B012F-A0B2-442E-B329-7211D160CB55}" presName="text3" presStyleLbl="fgAcc3" presStyleIdx="0" presStyleCnt="2" custScaleX="207480" custLinFactNeighborX="3269" custLinFactNeighborY="-5160">
        <dgm:presLayoutVars>
          <dgm:chPref val="3"/>
        </dgm:presLayoutVars>
      </dgm:prSet>
      <dgm:spPr/>
      <dgm:t>
        <a:bodyPr/>
        <a:lstStyle/>
        <a:p>
          <a:endParaRPr lang="en-US"/>
        </a:p>
      </dgm:t>
    </dgm:pt>
    <dgm:pt modelId="{BF8AC960-E9DD-4302-ACA1-2531CF6A7623}" type="pres">
      <dgm:prSet presAssocID="{C07B012F-A0B2-442E-B329-7211D160CB55}" presName="hierChild4" presStyleCnt="0"/>
      <dgm:spPr/>
    </dgm:pt>
    <dgm:pt modelId="{FB621B6A-EB33-4E11-BEB7-6CAFB9CFF4CF}" type="pres">
      <dgm:prSet presAssocID="{4DBF1C3C-073E-4C37-BBCD-29700B89923B}" presName="Name23" presStyleLbl="parChTrans1D4" presStyleIdx="0" presStyleCnt="4"/>
      <dgm:spPr/>
      <dgm:t>
        <a:bodyPr/>
        <a:lstStyle/>
        <a:p>
          <a:endParaRPr lang="en-US"/>
        </a:p>
      </dgm:t>
    </dgm:pt>
    <dgm:pt modelId="{6DBC2919-900E-4A8A-B550-790BC2203FA2}" type="pres">
      <dgm:prSet presAssocID="{3558AE8B-CEFF-4978-862E-8F47D9F1EEDA}" presName="hierRoot4" presStyleCnt="0"/>
      <dgm:spPr/>
    </dgm:pt>
    <dgm:pt modelId="{C9A17A06-4617-4916-8786-11ADC19BBC57}" type="pres">
      <dgm:prSet presAssocID="{3558AE8B-CEFF-4978-862E-8F47D9F1EEDA}" presName="composite4" presStyleCnt="0"/>
      <dgm:spPr/>
    </dgm:pt>
    <dgm:pt modelId="{27B3C5E1-892E-4EC7-B29D-A9BF6E085729}" type="pres">
      <dgm:prSet presAssocID="{3558AE8B-CEFF-4978-862E-8F47D9F1EEDA}" presName="background4" presStyleLbl="node4" presStyleIdx="0" presStyleCnt="4"/>
      <dgm:spPr/>
    </dgm:pt>
    <dgm:pt modelId="{B7D299EB-CF1D-43B7-8FAD-783780FBC093}" type="pres">
      <dgm:prSet presAssocID="{3558AE8B-CEFF-4978-862E-8F47D9F1EEDA}" presName="text4" presStyleLbl="fgAcc4" presStyleIdx="0" presStyleCnt="4" custScaleX="165170">
        <dgm:presLayoutVars>
          <dgm:chPref val="3"/>
        </dgm:presLayoutVars>
      </dgm:prSet>
      <dgm:spPr/>
      <dgm:t>
        <a:bodyPr/>
        <a:lstStyle/>
        <a:p>
          <a:endParaRPr lang="en-US"/>
        </a:p>
      </dgm:t>
    </dgm:pt>
    <dgm:pt modelId="{E5C1E42A-A89C-43F7-9BC1-297DCDEBC025}" type="pres">
      <dgm:prSet presAssocID="{3558AE8B-CEFF-4978-862E-8F47D9F1EEDA}" presName="hierChild5" presStyleCnt="0"/>
      <dgm:spPr/>
    </dgm:pt>
    <dgm:pt modelId="{157E2CB4-84BD-40E9-BAA2-6851F594FFE9}" type="pres">
      <dgm:prSet presAssocID="{6A911460-C5D4-4E07-B855-A195CBB3E7B8}" presName="Name23" presStyleLbl="parChTrans1D4" presStyleIdx="1" presStyleCnt="4"/>
      <dgm:spPr/>
      <dgm:t>
        <a:bodyPr/>
        <a:lstStyle/>
        <a:p>
          <a:endParaRPr lang="en-US"/>
        </a:p>
      </dgm:t>
    </dgm:pt>
    <dgm:pt modelId="{003D4807-63B1-4550-8080-370A556B24FB}" type="pres">
      <dgm:prSet presAssocID="{504719CF-9A4C-4085-9B11-4AA9FA942E69}" presName="hierRoot4" presStyleCnt="0"/>
      <dgm:spPr/>
    </dgm:pt>
    <dgm:pt modelId="{5240031C-9FC1-45A9-A38A-AD805F995AA4}" type="pres">
      <dgm:prSet presAssocID="{504719CF-9A4C-4085-9B11-4AA9FA942E69}" presName="composite4" presStyleCnt="0"/>
      <dgm:spPr/>
    </dgm:pt>
    <dgm:pt modelId="{475E3509-B07B-466F-B67C-C119E1E69070}" type="pres">
      <dgm:prSet presAssocID="{504719CF-9A4C-4085-9B11-4AA9FA942E69}" presName="background4" presStyleLbl="node4" presStyleIdx="1" presStyleCnt="4"/>
      <dgm:spPr/>
    </dgm:pt>
    <dgm:pt modelId="{84E74517-08E2-467C-8B4E-57B7B492682E}" type="pres">
      <dgm:prSet presAssocID="{504719CF-9A4C-4085-9B11-4AA9FA942E69}" presName="text4" presStyleLbl="fgAcc4" presStyleIdx="1" presStyleCnt="4" custScaleX="182623">
        <dgm:presLayoutVars>
          <dgm:chPref val="3"/>
        </dgm:presLayoutVars>
      </dgm:prSet>
      <dgm:spPr/>
      <dgm:t>
        <a:bodyPr/>
        <a:lstStyle/>
        <a:p>
          <a:endParaRPr lang="en-US"/>
        </a:p>
      </dgm:t>
    </dgm:pt>
    <dgm:pt modelId="{178DF8C8-FB4C-4236-A759-B650B71BE1D5}" type="pres">
      <dgm:prSet presAssocID="{504719CF-9A4C-4085-9B11-4AA9FA942E69}" presName="hierChild5" presStyleCnt="0"/>
      <dgm:spPr/>
    </dgm:pt>
    <dgm:pt modelId="{E8AD8257-77BA-46F9-8377-D8CCA4EAC501}" type="pres">
      <dgm:prSet presAssocID="{B4914669-E652-4BAA-9C7F-9FDB9B9C1D4C}" presName="Name23" presStyleLbl="parChTrans1D4" presStyleIdx="2" presStyleCnt="4"/>
      <dgm:spPr/>
      <dgm:t>
        <a:bodyPr/>
        <a:lstStyle/>
        <a:p>
          <a:endParaRPr lang="en-US"/>
        </a:p>
      </dgm:t>
    </dgm:pt>
    <dgm:pt modelId="{08078538-5805-488D-9895-097BB266F364}" type="pres">
      <dgm:prSet presAssocID="{BEA522E7-E727-4384-AB4C-EF41A6CAA8FA}" presName="hierRoot4" presStyleCnt="0"/>
      <dgm:spPr/>
    </dgm:pt>
    <dgm:pt modelId="{EAE646C1-8F0F-4F31-A679-1265643EA934}" type="pres">
      <dgm:prSet presAssocID="{BEA522E7-E727-4384-AB4C-EF41A6CAA8FA}" presName="composite4" presStyleCnt="0"/>
      <dgm:spPr/>
    </dgm:pt>
    <dgm:pt modelId="{C524B7C8-B906-48AE-B70D-83D80FFD076F}" type="pres">
      <dgm:prSet presAssocID="{BEA522E7-E727-4384-AB4C-EF41A6CAA8FA}" presName="background4" presStyleLbl="node4" presStyleIdx="2" presStyleCnt="4"/>
      <dgm:spPr/>
    </dgm:pt>
    <dgm:pt modelId="{128DE301-7C04-48C2-B6E3-AEEA14B0C3C3}" type="pres">
      <dgm:prSet presAssocID="{BEA522E7-E727-4384-AB4C-EF41A6CAA8FA}" presName="text4" presStyleLbl="fgAcc4" presStyleIdx="2" presStyleCnt="4" custScaleX="126272">
        <dgm:presLayoutVars>
          <dgm:chPref val="3"/>
        </dgm:presLayoutVars>
      </dgm:prSet>
      <dgm:spPr/>
      <dgm:t>
        <a:bodyPr/>
        <a:lstStyle/>
        <a:p>
          <a:endParaRPr lang="en-US"/>
        </a:p>
      </dgm:t>
    </dgm:pt>
    <dgm:pt modelId="{A5606494-D123-4749-B0F3-5A31D6B55471}" type="pres">
      <dgm:prSet presAssocID="{BEA522E7-E727-4384-AB4C-EF41A6CAA8FA}" presName="hierChild5" presStyleCnt="0"/>
      <dgm:spPr/>
    </dgm:pt>
    <dgm:pt modelId="{78012431-F7B0-4115-978E-58B399337CB9}" type="pres">
      <dgm:prSet presAssocID="{E552812B-3FC1-47EA-9B1D-9A61FA420A07}" presName="Name17" presStyleLbl="parChTrans1D3" presStyleIdx="1" presStyleCnt="2"/>
      <dgm:spPr/>
      <dgm:t>
        <a:bodyPr/>
        <a:lstStyle/>
        <a:p>
          <a:endParaRPr lang="en-US"/>
        </a:p>
      </dgm:t>
    </dgm:pt>
    <dgm:pt modelId="{103C5914-C27C-4CB3-A41C-72DE269E27DC}" type="pres">
      <dgm:prSet presAssocID="{37F2E4B1-EF58-4198-8020-A6F41D01A8BB}" presName="hierRoot3" presStyleCnt="0"/>
      <dgm:spPr/>
    </dgm:pt>
    <dgm:pt modelId="{D495422D-2E78-412C-9372-4EB71939E962}" type="pres">
      <dgm:prSet presAssocID="{37F2E4B1-EF58-4198-8020-A6F41D01A8BB}" presName="composite3" presStyleCnt="0"/>
      <dgm:spPr/>
    </dgm:pt>
    <dgm:pt modelId="{2D8B531C-A9FD-4624-A6CB-B4707F487AAA}" type="pres">
      <dgm:prSet presAssocID="{37F2E4B1-EF58-4198-8020-A6F41D01A8BB}" presName="background3" presStyleLbl="node3" presStyleIdx="1" presStyleCnt="2"/>
      <dgm:spPr/>
    </dgm:pt>
    <dgm:pt modelId="{9C44821B-0064-4A05-9590-9F5558567C45}" type="pres">
      <dgm:prSet presAssocID="{37F2E4B1-EF58-4198-8020-A6F41D01A8BB}" presName="text3" presStyleLbl="fgAcc3" presStyleIdx="1" presStyleCnt="2" custScaleX="169261">
        <dgm:presLayoutVars>
          <dgm:chPref val="3"/>
        </dgm:presLayoutVars>
      </dgm:prSet>
      <dgm:spPr/>
      <dgm:t>
        <a:bodyPr/>
        <a:lstStyle/>
        <a:p>
          <a:endParaRPr lang="en-US"/>
        </a:p>
      </dgm:t>
    </dgm:pt>
    <dgm:pt modelId="{82F7893E-2BD3-4212-BC9B-A41ABCFF20EC}" type="pres">
      <dgm:prSet presAssocID="{37F2E4B1-EF58-4198-8020-A6F41D01A8BB}" presName="hierChild4" presStyleCnt="0"/>
      <dgm:spPr/>
    </dgm:pt>
    <dgm:pt modelId="{7C4BA65A-C6E2-4E63-980A-22068DA348A0}" type="pres">
      <dgm:prSet presAssocID="{847F1605-B785-4CCC-B570-696844BD9405}" presName="Name23" presStyleLbl="parChTrans1D4" presStyleIdx="3" presStyleCnt="4"/>
      <dgm:spPr/>
      <dgm:t>
        <a:bodyPr/>
        <a:lstStyle/>
        <a:p>
          <a:endParaRPr lang="en-US"/>
        </a:p>
      </dgm:t>
    </dgm:pt>
    <dgm:pt modelId="{5D991D0E-3EDD-4ADE-A1E4-0F07570CAC66}" type="pres">
      <dgm:prSet presAssocID="{CFD62422-6B3A-499B-ACEF-BB44D70D6173}" presName="hierRoot4" presStyleCnt="0"/>
      <dgm:spPr/>
    </dgm:pt>
    <dgm:pt modelId="{7616A41C-5955-4FE9-B2B6-5CFA89476562}" type="pres">
      <dgm:prSet presAssocID="{CFD62422-6B3A-499B-ACEF-BB44D70D6173}" presName="composite4" presStyleCnt="0"/>
      <dgm:spPr/>
    </dgm:pt>
    <dgm:pt modelId="{5F99B152-5901-4523-9653-93EEC84603D1}" type="pres">
      <dgm:prSet presAssocID="{CFD62422-6B3A-499B-ACEF-BB44D70D6173}" presName="background4" presStyleLbl="node4" presStyleIdx="3" presStyleCnt="4"/>
      <dgm:spPr/>
    </dgm:pt>
    <dgm:pt modelId="{7C625866-376E-4098-8304-8AB63CAD1959}" type="pres">
      <dgm:prSet presAssocID="{CFD62422-6B3A-499B-ACEF-BB44D70D6173}" presName="text4" presStyleLbl="fgAcc4" presStyleIdx="3" presStyleCnt="4">
        <dgm:presLayoutVars>
          <dgm:chPref val="3"/>
        </dgm:presLayoutVars>
      </dgm:prSet>
      <dgm:spPr/>
      <dgm:t>
        <a:bodyPr/>
        <a:lstStyle/>
        <a:p>
          <a:endParaRPr lang="en-US"/>
        </a:p>
      </dgm:t>
    </dgm:pt>
    <dgm:pt modelId="{ADC57719-4E26-4415-83A2-28716BFC56DE}" type="pres">
      <dgm:prSet presAssocID="{CFD62422-6B3A-499B-ACEF-BB44D70D6173}" presName="hierChild5" presStyleCnt="0"/>
      <dgm:spPr/>
    </dgm:pt>
  </dgm:ptLst>
  <dgm:cxnLst>
    <dgm:cxn modelId="{A02A3D8B-4F8F-4CC3-A7A2-F4A05CE98FF5}" type="presOf" srcId="{B4914669-E652-4BAA-9C7F-9FDB9B9C1D4C}" destId="{E8AD8257-77BA-46F9-8377-D8CCA4EAC501}" srcOrd="0" destOrd="0" presId="urn:microsoft.com/office/officeart/2005/8/layout/hierarchy1"/>
    <dgm:cxn modelId="{FD5B1460-D85B-49E0-A7C2-7F545411D530}" type="presOf" srcId="{CFD62422-6B3A-499B-ACEF-BB44D70D6173}" destId="{7C625866-376E-4098-8304-8AB63CAD1959}" srcOrd="0" destOrd="0" presId="urn:microsoft.com/office/officeart/2005/8/layout/hierarchy1"/>
    <dgm:cxn modelId="{8785D0AC-7627-4EA6-883E-3F065D23232D}" srcId="{C07B012F-A0B2-442E-B329-7211D160CB55}" destId="{3558AE8B-CEFF-4978-862E-8F47D9F1EEDA}" srcOrd="0" destOrd="0" parTransId="{4DBF1C3C-073E-4C37-BBCD-29700B89923B}" sibTransId="{C413FA80-8E3D-4332-8F77-FDB5542E5E54}"/>
    <dgm:cxn modelId="{0BF56D11-3E11-4DFB-A791-B3A2B79E9B3B}" type="presOf" srcId="{BA3A1DB3-9F3D-4982-A6D0-04F6AE63E08B}" destId="{38D70CFB-4B90-40BE-A913-D3CAA8AF1A3B}" srcOrd="0" destOrd="0" presId="urn:microsoft.com/office/officeart/2005/8/layout/hierarchy1"/>
    <dgm:cxn modelId="{CB86213F-4322-44E1-B058-312CB9A5F545}" type="presOf" srcId="{C07B012F-A0B2-442E-B329-7211D160CB55}" destId="{BB1F3E36-272A-4F58-9D41-7CB497386615}" srcOrd="0" destOrd="0" presId="urn:microsoft.com/office/officeart/2005/8/layout/hierarchy1"/>
    <dgm:cxn modelId="{B8AE7036-5453-4EF9-A849-FE16E3882128}" type="presOf" srcId="{BEA522E7-E727-4384-AB4C-EF41A6CAA8FA}" destId="{128DE301-7C04-48C2-B6E3-AEEA14B0C3C3}" srcOrd="0" destOrd="0" presId="urn:microsoft.com/office/officeart/2005/8/layout/hierarchy1"/>
    <dgm:cxn modelId="{AF2F5724-AAA5-4CD4-A86D-8794BA7F9B4E}" srcId="{F1A8DB0A-0AFA-4E7F-9D3B-33E99BB4D0A6}" destId="{818FF5BF-4F15-4FB1-8B24-F0D4581AD1CD}" srcOrd="0" destOrd="0" parTransId="{09380C08-DFFC-494B-A287-8367FDE8EFE1}" sibTransId="{2BCEEC9D-50D1-4857-B52B-CB474EA6D28E}"/>
    <dgm:cxn modelId="{DD3FB197-3D18-4FAC-A49D-5D6A8754A60D}" type="presOf" srcId="{3558AE8B-CEFF-4978-862E-8F47D9F1EEDA}" destId="{B7D299EB-CF1D-43B7-8FAD-783780FBC093}" srcOrd="0" destOrd="0" presId="urn:microsoft.com/office/officeart/2005/8/layout/hierarchy1"/>
    <dgm:cxn modelId="{E99A46EB-C4B2-472D-820C-8F67E1382A94}" type="presOf" srcId="{847F1605-B785-4CCC-B570-696844BD9405}" destId="{7C4BA65A-C6E2-4E63-980A-22068DA348A0}" srcOrd="0" destOrd="0" presId="urn:microsoft.com/office/officeart/2005/8/layout/hierarchy1"/>
    <dgm:cxn modelId="{52B647A2-D85F-4F56-9E3B-68E50695BC21}" srcId="{6D4F006A-1A2D-4D84-BB60-6BE1A079F845}" destId="{37F2E4B1-EF58-4198-8020-A6F41D01A8BB}" srcOrd="1" destOrd="0" parTransId="{E552812B-3FC1-47EA-9B1D-9A61FA420A07}" sibTransId="{7AD84FE1-2F7A-4421-AB3C-58FDC9D0A54E}"/>
    <dgm:cxn modelId="{CF1F9EB6-52D1-4649-9C7B-87095FA5DD36}" type="presOf" srcId="{6A911460-C5D4-4E07-B855-A195CBB3E7B8}" destId="{157E2CB4-84BD-40E9-BAA2-6851F594FFE9}" srcOrd="0" destOrd="0" presId="urn:microsoft.com/office/officeart/2005/8/layout/hierarchy1"/>
    <dgm:cxn modelId="{5483A0FE-2C52-4191-A652-79F086749BD9}" srcId="{6D4F006A-1A2D-4D84-BB60-6BE1A079F845}" destId="{C07B012F-A0B2-442E-B329-7211D160CB55}" srcOrd="0" destOrd="0" parTransId="{BA3A1DB3-9F3D-4982-A6D0-04F6AE63E08B}" sibTransId="{E7AA1BE5-783A-4C4E-8BB4-82667A216AF8}"/>
    <dgm:cxn modelId="{519BCD14-65FB-44E9-8857-51FC564500FA}" type="presOf" srcId="{1697C4C9-6345-43C6-A3FA-D240E0B70BAA}" destId="{DD88DCA6-0FCC-4B7C-BE88-5FB48D50F53C}" srcOrd="0" destOrd="0" presId="urn:microsoft.com/office/officeart/2005/8/layout/hierarchy1"/>
    <dgm:cxn modelId="{964B3C4B-6A22-410D-A5FF-4CBB73EF316A}" srcId="{C07B012F-A0B2-442E-B329-7211D160CB55}" destId="{504719CF-9A4C-4085-9B11-4AA9FA942E69}" srcOrd="1" destOrd="0" parTransId="{6A911460-C5D4-4E07-B855-A195CBB3E7B8}" sibTransId="{8709A4FC-90B7-43A8-B840-EC2ECC858DF8}"/>
    <dgm:cxn modelId="{D8289E09-87BD-4D36-916A-8C93991D17F4}" type="presOf" srcId="{E552812B-3FC1-47EA-9B1D-9A61FA420A07}" destId="{78012431-F7B0-4115-978E-58B399337CB9}" srcOrd="0" destOrd="0" presId="urn:microsoft.com/office/officeart/2005/8/layout/hierarchy1"/>
    <dgm:cxn modelId="{D1422A9F-7BAF-44A3-9B7D-DC374B0D410D}" type="presOf" srcId="{818FF5BF-4F15-4FB1-8B24-F0D4581AD1CD}" destId="{2395080F-4714-42AC-9DF8-212E6D90F340}" srcOrd="0" destOrd="0" presId="urn:microsoft.com/office/officeart/2005/8/layout/hierarchy1"/>
    <dgm:cxn modelId="{05203A71-0FC7-4F09-B04D-2219D2236BBC}" srcId="{818FF5BF-4F15-4FB1-8B24-F0D4581AD1CD}" destId="{6D4F006A-1A2D-4D84-BB60-6BE1A079F845}" srcOrd="1" destOrd="0" parTransId="{DC8522F8-5ACE-40DC-9E83-DC0B2CD8928C}" sibTransId="{FEC23BD9-777A-4272-BDF0-118A2FE9DE27}"/>
    <dgm:cxn modelId="{6D7FA63F-9E4C-4CF7-8427-2A561E016363}" type="presOf" srcId="{DC8522F8-5ACE-40DC-9E83-DC0B2CD8928C}" destId="{88C8AECF-26D3-410C-92CE-9802F08EB1D7}" srcOrd="0" destOrd="0" presId="urn:microsoft.com/office/officeart/2005/8/layout/hierarchy1"/>
    <dgm:cxn modelId="{A40879FF-6BFE-4E31-9EA8-7BC33EC64205}" type="presOf" srcId="{37F2E4B1-EF58-4198-8020-A6F41D01A8BB}" destId="{9C44821B-0064-4A05-9590-9F5558567C45}" srcOrd="0" destOrd="0" presId="urn:microsoft.com/office/officeart/2005/8/layout/hierarchy1"/>
    <dgm:cxn modelId="{F17946DB-7A10-461A-8D88-1521B6F316FA}" type="presOf" srcId="{6D4F006A-1A2D-4D84-BB60-6BE1A079F845}" destId="{2B3E9916-B52E-460F-A0CB-114013A2321D}" srcOrd="0" destOrd="0" presId="urn:microsoft.com/office/officeart/2005/8/layout/hierarchy1"/>
    <dgm:cxn modelId="{1BA81F75-7734-4A18-9076-0B821A89C836}" type="presOf" srcId="{CB3D30AD-507F-44CC-B15E-562660C51A2A}" destId="{713AB7AE-EB0C-49DC-8E8D-EAC7F18FE369}" srcOrd="0" destOrd="0" presId="urn:microsoft.com/office/officeart/2005/8/layout/hierarchy1"/>
    <dgm:cxn modelId="{F3D91160-27B0-4C30-A5EC-B3DB057459F7}" srcId="{818FF5BF-4F15-4FB1-8B24-F0D4581AD1CD}" destId="{1697C4C9-6345-43C6-A3FA-D240E0B70BAA}" srcOrd="0" destOrd="0" parTransId="{CB3D30AD-507F-44CC-B15E-562660C51A2A}" sibTransId="{9D5E93B8-8483-48B8-AA12-3333043DFB32}"/>
    <dgm:cxn modelId="{70E910F7-7778-47E9-9C1D-6A5C9364D7E6}" type="presOf" srcId="{4DBF1C3C-073E-4C37-BBCD-29700B89923B}" destId="{FB621B6A-EB33-4E11-BEB7-6CAFB9CFF4CF}" srcOrd="0" destOrd="0" presId="urn:microsoft.com/office/officeart/2005/8/layout/hierarchy1"/>
    <dgm:cxn modelId="{5F9E24A2-3955-4E08-B1CE-702305D40B5F}" srcId="{37F2E4B1-EF58-4198-8020-A6F41D01A8BB}" destId="{CFD62422-6B3A-499B-ACEF-BB44D70D6173}" srcOrd="0" destOrd="0" parTransId="{847F1605-B785-4CCC-B570-696844BD9405}" sibTransId="{AA001F2C-16EB-4DF9-947F-874AEF3FDAD4}"/>
    <dgm:cxn modelId="{D7D38CA8-87FD-4C75-B3EC-2E39910FE37F}" type="presOf" srcId="{504719CF-9A4C-4085-9B11-4AA9FA942E69}" destId="{84E74517-08E2-467C-8B4E-57B7B492682E}" srcOrd="0" destOrd="0" presId="urn:microsoft.com/office/officeart/2005/8/layout/hierarchy1"/>
    <dgm:cxn modelId="{B73FA49E-44A8-47DC-9031-8CC18E096F93}" type="presOf" srcId="{F1A8DB0A-0AFA-4E7F-9D3B-33E99BB4D0A6}" destId="{EE7ECAA7-F2A7-4F2C-9787-5E7C6C64C7BF}" srcOrd="0" destOrd="0" presId="urn:microsoft.com/office/officeart/2005/8/layout/hierarchy1"/>
    <dgm:cxn modelId="{A50C7D15-C96D-4876-BBDF-3B1177896E3D}" srcId="{C07B012F-A0B2-442E-B329-7211D160CB55}" destId="{BEA522E7-E727-4384-AB4C-EF41A6CAA8FA}" srcOrd="2" destOrd="0" parTransId="{B4914669-E652-4BAA-9C7F-9FDB9B9C1D4C}" sibTransId="{F0D46F8D-BAC8-41F9-A2E5-45DB5477C7A1}"/>
    <dgm:cxn modelId="{4E05EFB7-82D3-4AA3-A696-F48BDD61478F}" type="presParOf" srcId="{EE7ECAA7-F2A7-4F2C-9787-5E7C6C64C7BF}" destId="{A4A554A9-5499-4D0C-B999-C219B1A8550C}" srcOrd="0" destOrd="0" presId="urn:microsoft.com/office/officeart/2005/8/layout/hierarchy1"/>
    <dgm:cxn modelId="{3593D977-662C-4C44-8929-94F6F10FA366}" type="presParOf" srcId="{A4A554A9-5499-4D0C-B999-C219B1A8550C}" destId="{0D07A11F-10B8-4946-8E18-89CBF876A659}" srcOrd="0" destOrd="0" presId="urn:microsoft.com/office/officeart/2005/8/layout/hierarchy1"/>
    <dgm:cxn modelId="{ED9DE148-F69D-4EEA-8E4D-A77E2F9FF42C}" type="presParOf" srcId="{0D07A11F-10B8-4946-8E18-89CBF876A659}" destId="{69EBFC7A-6597-492A-A65E-436C90BF1D43}" srcOrd="0" destOrd="0" presId="urn:microsoft.com/office/officeart/2005/8/layout/hierarchy1"/>
    <dgm:cxn modelId="{330DFB96-DBD8-4EAC-A7CC-E90743026CC1}" type="presParOf" srcId="{0D07A11F-10B8-4946-8E18-89CBF876A659}" destId="{2395080F-4714-42AC-9DF8-212E6D90F340}" srcOrd="1" destOrd="0" presId="urn:microsoft.com/office/officeart/2005/8/layout/hierarchy1"/>
    <dgm:cxn modelId="{B396EF4B-6C30-4A6E-839B-E991649BC7FE}" type="presParOf" srcId="{A4A554A9-5499-4D0C-B999-C219B1A8550C}" destId="{4B889CB6-0D31-4249-8ADB-170B5566684D}" srcOrd="1" destOrd="0" presId="urn:microsoft.com/office/officeart/2005/8/layout/hierarchy1"/>
    <dgm:cxn modelId="{8BD46EEC-CD56-4A10-B7AF-DA3A22099B44}" type="presParOf" srcId="{4B889CB6-0D31-4249-8ADB-170B5566684D}" destId="{713AB7AE-EB0C-49DC-8E8D-EAC7F18FE369}" srcOrd="0" destOrd="0" presId="urn:microsoft.com/office/officeart/2005/8/layout/hierarchy1"/>
    <dgm:cxn modelId="{4FC9B5A6-722B-41C5-9C7B-E5104773BDDF}" type="presParOf" srcId="{4B889CB6-0D31-4249-8ADB-170B5566684D}" destId="{E07F9BFB-4A4C-48E5-B3C5-9F6249E60F4A}" srcOrd="1" destOrd="0" presId="urn:microsoft.com/office/officeart/2005/8/layout/hierarchy1"/>
    <dgm:cxn modelId="{53A74A78-7C4F-4988-AADA-8333DDBDA7A3}" type="presParOf" srcId="{E07F9BFB-4A4C-48E5-B3C5-9F6249E60F4A}" destId="{E34FBBE3-A0BF-4A03-8D8B-ADEE12DFBF3A}" srcOrd="0" destOrd="0" presId="urn:microsoft.com/office/officeart/2005/8/layout/hierarchy1"/>
    <dgm:cxn modelId="{6C514B4B-D0F1-45F0-B474-66A335123658}" type="presParOf" srcId="{E34FBBE3-A0BF-4A03-8D8B-ADEE12DFBF3A}" destId="{6A2AAD92-B4DF-4F88-959D-CE1E42ED6A1D}" srcOrd="0" destOrd="0" presId="urn:microsoft.com/office/officeart/2005/8/layout/hierarchy1"/>
    <dgm:cxn modelId="{29F19282-F708-43B4-BC42-9D99FC3B7121}" type="presParOf" srcId="{E34FBBE3-A0BF-4A03-8D8B-ADEE12DFBF3A}" destId="{DD88DCA6-0FCC-4B7C-BE88-5FB48D50F53C}" srcOrd="1" destOrd="0" presId="urn:microsoft.com/office/officeart/2005/8/layout/hierarchy1"/>
    <dgm:cxn modelId="{912D9651-4A77-495F-B3F6-C614CE332315}" type="presParOf" srcId="{E07F9BFB-4A4C-48E5-B3C5-9F6249E60F4A}" destId="{F0CC5068-DF81-45AC-B264-0C1D9F59E19B}" srcOrd="1" destOrd="0" presId="urn:microsoft.com/office/officeart/2005/8/layout/hierarchy1"/>
    <dgm:cxn modelId="{BC87C098-0171-4945-9C20-1B5B37F2909C}" type="presParOf" srcId="{4B889CB6-0D31-4249-8ADB-170B5566684D}" destId="{88C8AECF-26D3-410C-92CE-9802F08EB1D7}" srcOrd="2" destOrd="0" presId="urn:microsoft.com/office/officeart/2005/8/layout/hierarchy1"/>
    <dgm:cxn modelId="{66CBC979-D270-41F1-8EF7-FE762DD4057C}" type="presParOf" srcId="{4B889CB6-0D31-4249-8ADB-170B5566684D}" destId="{897AD2CB-2276-4910-A2E3-24E346B5D875}" srcOrd="3" destOrd="0" presId="urn:microsoft.com/office/officeart/2005/8/layout/hierarchy1"/>
    <dgm:cxn modelId="{AE08236E-C133-47A6-9721-B9E41DAED2FE}" type="presParOf" srcId="{897AD2CB-2276-4910-A2E3-24E346B5D875}" destId="{F8FFEA29-2F4F-4154-9B31-51929914E6B7}" srcOrd="0" destOrd="0" presId="urn:microsoft.com/office/officeart/2005/8/layout/hierarchy1"/>
    <dgm:cxn modelId="{65D4169D-9AF0-44EE-87AF-523B818D4C94}" type="presParOf" srcId="{F8FFEA29-2F4F-4154-9B31-51929914E6B7}" destId="{60FF278C-5FBF-4551-8290-6194BB0F150E}" srcOrd="0" destOrd="0" presId="urn:microsoft.com/office/officeart/2005/8/layout/hierarchy1"/>
    <dgm:cxn modelId="{3B45DD16-451A-44FB-96B4-5BA5BD7D5B9D}" type="presParOf" srcId="{F8FFEA29-2F4F-4154-9B31-51929914E6B7}" destId="{2B3E9916-B52E-460F-A0CB-114013A2321D}" srcOrd="1" destOrd="0" presId="urn:microsoft.com/office/officeart/2005/8/layout/hierarchy1"/>
    <dgm:cxn modelId="{2C64DD1A-A93B-400C-BF18-1FCC9C37B038}" type="presParOf" srcId="{897AD2CB-2276-4910-A2E3-24E346B5D875}" destId="{F87421DE-DD69-423C-BDFB-88E7C09A4DA0}" srcOrd="1" destOrd="0" presId="urn:microsoft.com/office/officeart/2005/8/layout/hierarchy1"/>
    <dgm:cxn modelId="{D2E1F808-DCFD-451A-890B-F0D58EE7553F}" type="presParOf" srcId="{F87421DE-DD69-423C-BDFB-88E7C09A4DA0}" destId="{38D70CFB-4B90-40BE-A913-D3CAA8AF1A3B}" srcOrd="0" destOrd="0" presId="urn:microsoft.com/office/officeart/2005/8/layout/hierarchy1"/>
    <dgm:cxn modelId="{CDBE96B7-73FF-4AC0-BD4D-E6D2E935234B}" type="presParOf" srcId="{F87421DE-DD69-423C-BDFB-88E7C09A4DA0}" destId="{EB15DC72-6BB7-4FC9-A592-752043333203}" srcOrd="1" destOrd="0" presId="urn:microsoft.com/office/officeart/2005/8/layout/hierarchy1"/>
    <dgm:cxn modelId="{1915B01D-F491-4771-81CA-A1579563A06E}" type="presParOf" srcId="{EB15DC72-6BB7-4FC9-A592-752043333203}" destId="{1E92F1BF-D9BD-4CD6-A96A-CF28647F8DA8}" srcOrd="0" destOrd="0" presId="urn:microsoft.com/office/officeart/2005/8/layout/hierarchy1"/>
    <dgm:cxn modelId="{A13ED808-618B-41AB-B60E-CF6941E4EF5B}" type="presParOf" srcId="{1E92F1BF-D9BD-4CD6-A96A-CF28647F8DA8}" destId="{E9A69C36-D35D-48A0-AFD2-073D68D2E2DF}" srcOrd="0" destOrd="0" presId="urn:microsoft.com/office/officeart/2005/8/layout/hierarchy1"/>
    <dgm:cxn modelId="{3AC2A762-572F-44D4-9F09-82534245D95F}" type="presParOf" srcId="{1E92F1BF-D9BD-4CD6-A96A-CF28647F8DA8}" destId="{BB1F3E36-272A-4F58-9D41-7CB497386615}" srcOrd="1" destOrd="0" presId="urn:microsoft.com/office/officeart/2005/8/layout/hierarchy1"/>
    <dgm:cxn modelId="{387A8797-857D-4378-8E50-FA8B09AABCDF}" type="presParOf" srcId="{EB15DC72-6BB7-4FC9-A592-752043333203}" destId="{BF8AC960-E9DD-4302-ACA1-2531CF6A7623}" srcOrd="1" destOrd="0" presId="urn:microsoft.com/office/officeart/2005/8/layout/hierarchy1"/>
    <dgm:cxn modelId="{4FEDCE17-6DE6-4D11-8329-7526418213BF}" type="presParOf" srcId="{BF8AC960-E9DD-4302-ACA1-2531CF6A7623}" destId="{FB621B6A-EB33-4E11-BEB7-6CAFB9CFF4CF}" srcOrd="0" destOrd="0" presId="urn:microsoft.com/office/officeart/2005/8/layout/hierarchy1"/>
    <dgm:cxn modelId="{8DA2FA73-E93A-4BB6-AC8D-1B849EF68E52}" type="presParOf" srcId="{BF8AC960-E9DD-4302-ACA1-2531CF6A7623}" destId="{6DBC2919-900E-4A8A-B550-790BC2203FA2}" srcOrd="1" destOrd="0" presId="urn:microsoft.com/office/officeart/2005/8/layout/hierarchy1"/>
    <dgm:cxn modelId="{262B240A-71AD-46DA-BE6E-D0AEAFD3813F}" type="presParOf" srcId="{6DBC2919-900E-4A8A-B550-790BC2203FA2}" destId="{C9A17A06-4617-4916-8786-11ADC19BBC57}" srcOrd="0" destOrd="0" presId="urn:microsoft.com/office/officeart/2005/8/layout/hierarchy1"/>
    <dgm:cxn modelId="{5E355377-8388-4E63-A6B9-55AAB46B2AAF}" type="presParOf" srcId="{C9A17A06-4617-4916-8786-11ADC19BBC57}" destId="{27B3C5E1-892E-4EC7-B29D-A9BF6E085729}" srcOrd="0" destOrd="0" presId="urn:microsoft.com/office/officeart/2005/8/layout/hierarchy1"/>
    <dgm:cxn modelId="{C9D0DD64-EB71-4DA5-BF38-356490801B32}" type="presParOf" srcId="{C9A17A06-4617-4916-8786-11ADC19BBC57}" destId="{B7D299EB-CF1D-43B7-8FAD-783780FBC093}" srcOrd="1" destOrd="0" presId="urn:microsoft.com/office/officeart/2005/8/layout/hierarchy1"/>
    <dgm:cxn modelId="{72FA3130-F675-48C4-8C8E-9DD67277E010}" type="presParOf" srcId="{6DBC2919-900E-4A8A-B550-790BC2203FA2}" destId="{E5C1E42A-A89C-43F7-9BC1-297DCDEBC025}" srcOrd="1" destOrd="0" presId="urn:microsoft.com/office/officeart/2005/8/layout/hierarchy1"/>
    <dgm:cxn modelId="{2F4CCC82-D8E2-43A2-A006-C6434F106292}" type="presParOf" srcId="{BF8AC960-E9DD-4302-ACA1-2531CF6A7623}" destId="{157E2CB4-84BD-40E9-BAA2-6851F594FFE9}" srcOrd="2" destOrd="0" presId="urn:microsoft.com/office/officeart/2005/8/layout/hierarchy1"/>
    <dgm:cxn modelId="{D0A47D98-3D95-451F-A0E1-0AE46D7FE020}" type="presParOf" srcId="{BF8AC960-E9DD-4302-ACA1-2531CF6A7623}" destId="{003D4807-63B1-4550-8080-370A556B24FB}" srcOrd="3" destOrd="0" presId="urn:microsoft.com/office/officeart/2005/8/layout/hierarchy1"/>
    <dgm:cxn modelId="{E9D9E990-A7A9-4E52-BFBC-87504D5A58EF}" type="presParOf" srcId="{003D4807-63B1-4550-8080-370A556B24FB}" destId="{5240031C-9FC1-45A9-A38A-AD805F995AA4}" srcOrd="0" destOrd="0" presId="urn:microsoft.com/office/officeart/2005/8/layout/hierarchy1"/>
    <dgm:cxn modelId="{890F923A-BEB3-4542-87C4-D0D1EA2D20A6}" type="presParOf" srcId="{5240031C-9FC1-45A9-A38A-AD805F995AA4}" destId="{475E3509-B07B-466F-B67C-C119E1E69070}" srcOrd="0" destOrd="0" presId="urn:microsoft.com/office/officeart/2005/8/layout/hierarchy1"/>
    <dgm:cxn modelId="{FEAEB970-F61A-4815-B42D-4306B6407A2A}" type="presParOf" srcId="{5240031C-9FC1-45A9-A38A-AD805F995AA4}" destId="{84E74517-08E2-467C-8B4E-57B7B492682E}" srcOrd="1" destOrd="0" presId="urn:microsoft.com/office/officeart/2005/8/layout/hierarchy1"/>
    <dgm:cxn modelId="{B915C2CC-4FB1-4E60-92D8-E9400BC19E70}" type="presParOf" srcId="{003D4807-63B1-4550-8080-370A556B24FB}" destId="{178DF8C8-FB4C-4236-A759-B650B71BE1D5}" srcOrd="1" destOrd="0" presId="urn:microsoft.com/office/officeart/2005/8/layout/hierarchy1"/>
    <dgm:cxn modelId="{1AFC951E-E4C2-40FA-8CDA-973274DD5D64}" type="presParOf" srcId="{BF8AC960-E9DD-4302-ACA1-2531CF6A7623}" destId="{E8AD8257-77BA-46F9-8377-D8CCA4EAC501}" srcOrd="4" destOrd="0" presId="urn:microsoft.com/office/officeart/2005/8/layout/hierarchy1"/>
    <dgm:cxn modelId="{70E656E1-64FB-48BC-845F-C1B68E5384E1}" type="presParOf" srcId="{BF8AC960-E9DD-4302-ACA1-2531CF6A7623}" destId="{08078538-5805-488D-9895-097BB266F364}" srcOrd="5" destOrd="0" presId="urn:microsoft.com/office/officeart/2005/8/layout/hierarchy1"/>
    <dgm:cxn modelId="{387B16FA-3B1C-4F44-9902-1E09C64AA55C}" type="presParOf" srcId="{08078538-5805-488D-9895-097BB266F364}" destId="{EAE646C1-8F0F-4F31-A679-1265643EA934}" srcOrd="0" destOrd="0" presId="urn:microsoft.com/office/officeart/2005/8/layout/hierarchy1"/>
    <dgm:cxn modelId="{98C4BBC3-EDDB-45A4-B5D0-88B348CFA6C5}" type="presParOf" srcId="{EAE646C1-8F0F-4F31-A679-1265643EA934}" destId="{C524B7C8-B906-48AE-B70D-83D80FFD076F}" srcOrd="0" destOrd="0" presId="urn:microsoft.com/office/officeart/2005/8/layout/hierarchy1"/>
    <dgm:cxn modelId="{7CEC737D-F532-461A-8A71-5AA2DDA88066}" type="presParOf" srcId="{EAE646C1-8F0F-4F31-A679-1265643EA934}" destId="{128DE301-7C04-48C2-B6E3-AEEA14B0C3C3}" srcOrd="1" destOrd="0" presId="urn:microsoft.com/office/officeart/2005/8/layout/hierarchy1"/>
    <dgm:cxn modelId="{C5EBE6AF-CBCA-4190-BE51-BA716FCDE7D7}" type="presParOf" srcId="{08078538-5805-488D-9895-097BB266F364}" destId="{A5606494-D123-4749-B0F3-5A31D6B55471}" srcOrd="1" destOrd="0" presId="urn:microsoft.com/office/officeart/2005/8/layout/hierarchy1"/>
    <dgm:cxn modelId="{7B4C53A9-40DA-4DA1-9414-92DDA6339004}" type="presParOf" srcId="{F87421DE-DD69-423C-BDFB-88E7C09A4DA0}" destId="{78012431-F7B0-4115-978E-58B399337CB9}" srcOrd="2" destOrd="0" presId="urn:microsoft.com/office/officeart/2005/8/layout/hierarchy1"/>
    <dgm:cxn modelId="{D23DBF90-5EF4-44B3-81F9-AB925EA6DF68}" type="presParOf" srcId="{F87421DE-DD69-423C-BDFB-88E7C09A4DA0}" destId="{103C5914-C27C-4CB3-A41C-72DE269E27DC}" srcOrd="3" destOrd="0" presId="urn:microsoft.com/office/officeart/2005/8/layout/hierarchy1"/>
    <dgm:cxn modelId="{DAEB4837-AE1D-4E4A-844F-FA417FE5B85F}" type="presParOf" srcId="{103C5914-C27C-4CB3-A41C-72DE269E27DC}" destId="{D495422D-2E78-412C-9372-4EB71939E962}" srcOrd="0" destOrd="0" presId="urn:microsoft.com/office/officeart/2005/8/layout/hierarchy1"/>
    <dgm:cxn modelId="{D2CB5841-0565-47A5-B5C3-782B4395E63E}" type="presParOf" srcId="{D495422D-2E78-412C-9372-4EB71939E962}" destId="{2D8B531C-A9FD-4624-A6CB-B4707F487AAA}" srcOrd="0" destOrd="0" presId="urn:microsoft.com/office/officeart/2005/8/layout/hierarchy1"/>
    <dgm:cxn modelId="{ACDFCD55-FF3D-4824-A80A-DA69E1C332CB}" type="presParOf" srcId="{D495422D-2E78-412C-9372-4EB71939E962}" destId="{9C44821B-0064-4A05-9590-9F5558567C45}" srcOrd="1" destOrd="0" presId="urn:microsoft.com/office/officeart/2005/8/layout/hierarchy1"/>
    <dgm:cxn modelId="{71611E6E-0092-4E3F-A62D-1FBAA0DDAF7F}" type="presParOf" srcId="{103C5914-C27C-4CB3-A41C-72DE269E27DC}" destId="{82F7893E-2BD3-4212-BC9B-A41ABCFF20EC}" srcOrd="1" destOrd="0" presId="urn:microsoft.com/office/officeart/2005/8/layout/hierarchy1"/>
    <dgm:cxn modelId="{94715AC8-CFDF-4601-8C67-247E76F3503E}" type="presParOf" srcId="{82F7893E-2BD3-4212-BC9B-A41ABCFF20EC}" destId="{7C4BA65A-C6E2-4E63-980A-22068DA348A0}" srcOrd="0" destOrd="0" presId="urn:microsoft.com/office/officeart/2005/8/layout/hierarchy1"/>
    <dgm:cxn modelId="{29EDBACF-8914-404D-A44F-8AB2D08CDCBF}" type="presParOf" srcId="{82F7893E-2BD3-4212-BC9B-A41ABCFF20EC}" destId="{5D991D0E-3EDD-4ADE-A1E4-0F07570CAC66}" srcOrd="1" destOrd="0" presId="urn:microsoft.com/office/officeart/2005/8/layout/hierarchy1"/>
    <dgm:cxn modelId="{0DC3ED8F-2DC1-44E0-AE23-A975D0D4603F}" type="presParOf" srcId="{5D991D0E-3EDD-4ADE-A1E4-0F07570CAC66}" destId="{7616A41C-5955-4FE9-B2B6-5CFA89476562}" srcOrd="0" destOrd="0" presId="urn:microsoft.com/office/officeart/2005/8/layout/hierarchy1"/>
    <dgm:cxn modelId="{BD671299-4D9B-47B7-8F17-A51585FDFAE6}" type="presParOf" srcId="{7616A41C-5955-4FE9-B2B6-5CFA89476562}" destId="{5F99B152-5901-4523-9653-93EEC84603D1}" srcOrd="0" destOrd="0" presId="urn:microsoft.com/office/officeart/2005/8/layout/hierarchy1"/>
    <dgm:cxn modelId="{8E965D30-82BB-4248-8A5B-EF0C99821D0F}" type="presParOf" srcId="{7616A41C-5955-4FE9-B2B6-5CFA89476562}" destId="{7C625866-376E-4098-8304-8AB63CAD1959}" srcOrd="1" destOrd="0" presId="urn:microsoft.com/office/officeart/2005/8/layout/hierarchy1"/>
    <dgm:cxn modelId="{54482234-01AD-4947-B039-BF655FEDD004}" type="presParOf" srcId="{5D991D0E-3EDD-4ADE-A1E4-0F07570CAC66}" destId="{ADC57719-4E26-4415-83A2-28716BFC56DE}" srcOrd="1" destOrd="0" presId="urn:microsoft.com/office/officeart/2005/8/layout/hierarchy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BA65A-C6E2-4E63-980A-22068DA348A0}">
      <dsp:nvSpPr>
        <dsp:cNvPr id="0" name=""/>
        <dsp:cNvSpPr/>
      </dsp:nvSpPr>
      <dsp:spPr>
        <a:xfrm>
          <a:off x="3927769" y="2151290"/>
          <a:ext cx="91440" cy="195459"/>
        </a:xfrm>
        <a:custGeom>
          <a:avLst/>
          <a:gdLst/>
          <a:ahLst/>
          <a:cxnLst/>
          <a:rect l="0" t="0" r="0" b="0"/>
          <a:pathLst>
            <a:path>
              <a:moveTo>
                <a:pt x="45720" y="0"/>
              </a:moveTo>
              <a:lnTo>
                <a:pt x="45720" y="195459"/>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012431-F7B0-4115-978E-58B399337CB9}">
      <dsp:nvSpPr>
        <dsp:cNvPr id="0" name=""/>
        <dsp:cNvSpPr/>
      </dsp:nvSpPr>
      <dsp:spPr>
        <a:xfrm>
          <a:off x="2767410" y="1502933"/>
          <a:ext cx="1206078" cy="221594"/>
        </a:xfrm>
        <a:custGeom>
          <a:avLst/>
          <a:gdLst/>
          <a:ahLst/>
          <a:cxnLst/>
          <a:rect l="0" t="0" r="0" b="0"/>
          <a:pathLst>
            <a:path>
              <a:moveTo>
                <a:pt x="0" y="0"/>
              </a:moveTo>
              <a:lnTo>
                <a:pt x="0" y="159334"/>
              </a:lnTo>
              <a:lnTo>
                <a:pt x="1206078" y="159334"/>
              </a:lnTo>
              <a:lnTo>
                <a:pt x="1206078" y="221594"/>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AD8257-77BA-46F9-8377-D8CCA4EAC501}">
      <dsp:nvSpPr>
        <dsp:cNvPr id="0" name=""/>
        <dsp:cNvSpPr/>
      </dsp:nvSpPr>
      <dsp:spPr>
        <a:xfrm>
          <a:off x="1767713" y="2129269"/>
          <a:ext cx="1296078" cy="217480"/>
        </a:xfrm>
        <a:custGeom>
          <a:avLst/>
          <a:gdLst/>
          <a:ahLst/>
          <a:cxnLst/>
          <a:rect l="0" t="0" r="0" b="0"/>
          <a:pathLst>
            <a:path>
              <a:moveTo>
                <a:pt x="0" y="0"/>
              </a:moveTo>
              <a:lnTo>
                <a:pt x="0" y="155220"/>
              </a:lnTo>
              <a:lnTo>
                <a:pt x="1296078" y="155220"/>
              </a:lnTo>
              <a:lnTo>
                <a:pt x="1296078" y="21748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57E2CB4-84BD-40E9-BAA2-6851F594FFE9}">
      <dsp:nvSpPr>
        <dsp:cNvPr id="0" name=""/>
        <dsp:cNvSpPr/>
      </dsp:nvSpPr>
      <dsp:spPr>
        <a:xfrm>
          <a:off x="1767713" y="2129269"/>
          <a:ext cx="108740" cy="217480"/>
        </a:xfrm>
        <a:custGeom>
          <a:avLst/>
          <a:gdLst/>
          <a:ahLst/>
          <a:cxnLst/>
          <a:rect l="0" t="0" r="0" b="0"/>
          <a:pathLst>
            <a:path>
              <a:moveTo>
                <a:pt x="0" y="0"/>
              </a:moveTo>
              <a:lnTo>
                <a:pt x="0" y="155220"/>
              </a:lnTo>
              <a:lnTo>
                <a:pt x="108740" y="155220"/>
              </a:lnTo>
              <a:lnTo>
                <a:pt x="108740" y="21748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B621B6A-EB33-4E11-BEB7-6CAFB9CFF4CF}">
      <dsp:nvSpPr>
        <dsp:cNvPr id="0" name=""/>
        <dsp:cNvSpPr/>
      </dsp:nvSpPr>
      <dsp:spPr>
        <a:xfrm>
          <a:off x="558405" y="2129269"/>
          <a:ext cx="1209307" cy="217480"/>
        </a:xfrm>
        <a:custGeom>
          <a:avLst/>
          <a:gdLst/>
          <a:ahLst/>
          <a:cxnLst/>
          <a:rect l="0" t="0" r="0" b="0"/>
          <a:pathLst>
            <a:path>
              <a:moveTo>
                <a:pt x="1209307" y="0"/>
              </a:moveTo>
              <a:lnTo>
                <a:pt x="1209307" y="155220"/>
              </a:lnTo>
              <a:lnTo>
                <a:pt x="0" y="155220"/>
              </a:lnTo>
              <a:lnTo>
                <a:pt x="0" y="21748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D70CFB-4B90-40BE-A913-D3CAA8AF1A3B}">
      <dsp:nvSpPr>
        <dsp:cNvPr id="0" name=""/>
        <dsp:cNvSpPr/>
      </dsp:nvSpPr>
      <dsp:spPr>
        <a:xfrm>
          <a:off x="1767713" y="1502933"/>
          <a:ext cx="999697" cy="199573"/>
        </a:xfrm>
        <a:custGeom>
          <a:avLst/>
          <a:gdLst/>
          <a:ahLst/>
          <a:cxnLst/>
          <a:rect l="0" t="0" r="0" b="0"/>
          <a:pathLst>
            <a:path>
              <a:moveTo>
                <a:pt x="999697" y="0"/>
              </a:moveTo>
              <a:lnTo>
                <a:pt x="999697" y="137313"/>
              </a:lnTo>
              <a:lnTo>
                <a:pt x="0" y="137313"/>
              </a:lnTo>
              <a:lnTo>
                <a:pt x="0" y="199573"/>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8C8AECF-26D3-410C-92CE-9802F08EB1D7}">
      <dsp:nvSpPr>
        <dsp:cNvPr id="0" name=""/>
        <dsp:cNvSpPr/>
      </dsp:nvSpPr>
      <dsp:spPr>
        <a:xfrm>
          <a:off x="2384694" y="906847"/>
          <a:ext cx="382715" cy="169324"/>
        </a:xfrm>
        <a:custGeom>
          <a:avLst/>
          <a:gdLst/>
          <a:ahLst/>
          <a:cxnLst/>
          <a:rect l="0" t="0" r="0" b="0"/>
          <a:pathLst>
            <a:path>
              <a:moveTo>
                <a:pt x="0" y="0"/>
              </a:moveTo>
              <a:lnTo>
                <a:pt x="0" y="107064"/>
              </a:lnTo>
              <a:lnTo>
                <a:pt x="382715" y="107064"/>
              </a:lnTo>
              <a:lnTo>
                <a:pt x="382715" y="169324"/>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3AB7AE-EB0C-49DC-8E8D-EAC7F18FE369}">
      <dsp:nvSpPr>
        <dsp:cNvPr id="0" name=""/>
        <dsp:cNvSpPr/>
      </dsp:nvSpPr>
      <dsp:spPr>
        <a:xfrm>
          <a:off x="1819341" y="906847"/>
          <a:ext cx="565353" cy="195459"/>
        </a:xfrm>
        <a:custGeom>
          <a:avLst/>
          <a:gdLst/>
          <a:ahLst/>
          <a:cxnLst/>
          <a:rect l="0" t="0" r="0" b="0"/>
          <a:pathLst>
            <a:path>
              <a:moveTo>
                <a:pt x="565353" y="0"/>
              </a:moveTo>
              <a:lnTo>
                <a:pt x="565353" y="133199"/>
              </a:lnTo>
              <a:lnTo>
                <a:pt x="0" y="133199"/>
              </a:lnTo>
              <a:lnTo>
                <a:pt x="0" y="195459"/>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EBFC7A-6597-492A-A65E-436C90BF1D43}">
      <dsp:nvSpPr>
        <dsp:cNvPr id="0" name=""/>
        <dsp:cNvSpPr/>
      </dsp:nvSpPr>
      <dsp:spPr>
        <a:xfrm>
          <a:off x="1893851" y="480084"/>
          <a:ext cx="981687" cy="42676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395080F-4714-42AC-9DF8-212E6D90F340}">
      <dsp:nvSpPr>
        <dsp:cNvPr id="0" name=""/>
        <dsp:cNvSpPr/>
      </dsp:nvSpPr>
      <dsp:spPr>
        <a:xfrm>
          <a:off x="1968525" y="551025"/>
          <a:ext cx="981687" cy="42676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Protista</a:t>
          </a:r>
          <a:endParaRPr lang="en-IN" sz="1600" kern="1200" dirty="0"/>
        </a:p>
      </dsp:txBody>
      <dsp:txXfrm>
        <a:off x="1981024" y="563524"/>
        <a:ext cx="956689" cy="401764"/>
      </dsp:txXfrm>
    </dsp:sp>
    <dsp:sp modelId="{6A2AAD92-B4DF-4F88-959D-CE1E42ED6A1D}">
      <dsp:nvSpPr>
        <dsp:cNvPr id="0" name=""/>
        <dsp:cNvSpPr/>
      </dsp:nvSpPr>
      <dsp:spPr>
        <a:xfrm>
          <a:off x="1483308" y="1102306"/>
          <a:ext cx="672066" cy="42676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88DCA6-0FCC-4B7C-BE88-5FB48D50F53C}">
      <dsp:nvSpPr>
        <dsp:cNvPr id="0" name=""/>
        <dsp:cNvSpPr/>
      </dsp:nvSpPr>
      <dsp:spPr>
        <a:xfrm>
          <a:off x="1557982" y="1173246"/>
          <a:ext cx="672066" cy="42676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Algae</a:t>
          </a:r>
          <a:endParaRPr lang="en-IN" sz="1600" kern="1200" dirty="0"/>
        </a:p>
      </dsp:txBody>
      <dsp:txXfrm>
        <a:off x="1570481" y="1185745"/>
        <a:ext cx="647068" cy="401764"/>
      </dsp:txXfrm>
    </dsp:sp>
    <dsp:sp modelId="{60FF278C-5FBF-4551-8290-6194BB0F150E}">
      <dsp:nvSpPr>
        <dsp:cNvPr id="0" name=""/>
        <dsp:cNvSpPr/>
      </dsp:nvSpPr>
      <dsp:spPr>
        <a:xfrm>
          <a:off x="2276731" y="1076171"/>
          <a:ext cx="981358" cy="42676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B3E9916-B52E-460F-A0CB-114013A2321D}">
      <dsp:nvSpPr>
        <dsp:cNvPr id="0" name=""/>
        <dsp:cNvSpPr/>
      </dsp:nvSpPr>
      <dsp:spPr>
        <a:xfrm>
          <a:off x="2351405" y="1147111"/>
          <a:ext cx="981358" cy="42676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Protozoa</a:t>
          </a:r>
          <a:endParaRPr lang="en-IN" sz="1600" kern="1200" dirty="0"/>
        </a:p>
      </dsp:txBody>
      <dsp:txXfrm>
        <a:off x="2363904" y="1159610"/>
        <a:ext cx="956360" cy="401764"/>
      </dsp:txXfrm>
    </dsp:sp>
    <dsp:sp modelId="{E9A69C36-D35D-48A0-AFD2-073D68D2E2DF}">
      <dsp:nvSpPr>
        <dsp:cNvPr id="0" name=""/>
        <dsp:cNvSpPr/>
      </dsp:nvSpPr>
      <dsp:spPr>
        <a:xfrm>
          <a:off x="1070511" y="1702507"/>
          <a:ext cx="1394403" cy="4267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B1F3E36-272A-4F58-9D41-7CB497386615}">
      <dsp:nvSpPr>
        <dsp:cNvPr id="0" name=""/>
        <dsp:cNvSpPr/>
      </dsp:nvSpPr>
      <dsp:spPr>
        <a:xfrm>
          <a:off x="1145185" y="1773447"/>
          <a:ext cx="1394403" cy="4267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Plasmoderma</a:t>
          </a:r>
          <a:endParaRPr lang="en-IN" sz="1600" kern="1200" dirty="0"/>
        </a:p>
      </dsp:txBody>
      <dsp:txXfrm>
        <a:off x="1157684" y="1785946"/>
        <a:ext cx="1369405" cy="401764"/>
      </dsp:txXfrm>
    </dsp:sp>
    <dsp:sp modelId="{27B3C5E1-892E-4EC7-B29D-A9BF6E085729}">
      <dsp:nvSpPr>
        <dsp:cNvPr id="0" name=""/>
        <dsp:cNvSpPr/>
      </dsp:nvSpPr>
      <dsp:spPr>
        <a:xfrm>
          <a:off x="3379" y="2346749"/>
          <a:ext cx="1110052" cy="42676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D299EB-CF1D-43B7-8FAD-783780FBC093}">
      <dsp:nvSpPr>
        <dsp:cNvPr id="0" name=""/>
        <dsp:cNvSpPr/>
      </dsp:nvSpPr>
      <dsp:spPr>
        <a:xfrm>
          <a:off x="78053" y="2417689"/>
          <a:ext cx="1110052" cy="42676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Sarcodina</a:t>
          </a:r>
          <a:endParaRPr lang="en-IN" sz="1400" kern="1200" dirty="0"/>
        </a:p>
      </dsp:txBody>
      <dsp:txXfrm>
        <a:off x="90552" y="2430188"/>
        <a:ext cx="1085054" cy="401764"/>
      </dsp:txXfrm>
    </dsp:sp>
    <dsp:sp modelId="{475E3509-B07B-466F-B67C-C119E1E69070}">
      <dsp:nvSpPr>
        <dsp:cNvPr id="0" name=""/>
        <dsp:cNvSpPr/>
      </dsp:nvSpPr>
      <dsp:spPr>
        <a:xfrm>
          <a:off x="1262779" y="2346749"/>
          <a:ext cx="1227347" cy="42676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4E74517-08E2-467C-8B4E-57B7B492682E}">
      <dsp:nvSpPr>
        <dsp:cNvPr id="0" name=""/>
        <dsp:cNvSpPr/>
      </dsp:nvSpPr>
      <dsp:spPr>
        <a:xfrm>
          <a:off x="1337453" y="2417689"/>
          <a:ext cx="1227347" cy="42676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Mastigophora</a:t>
          </a:r>
          <a:endParaRPr lang="en-IN" sz="1600" kern="1200" dirty="0"/>
        </a:p>
      </dsp:txBody>
      <dsp:txXfrm>
        <a:off x="1349952" y="2430188"/>
        <a:ext cx="1202349" cy="401764"/>
      </dsp:txXfrm>
    </dsp:sp>
    <dsp:sp modelId="{C524B7C8-B906-48AE-B70D-83D80FFD076F}">
      <dsp:nvSpPr>
        <dsp:cNvPr id="0" name=""/>
        <dsp:cNvSpPr/>
      </dsp:nvSpPr>
      <dsp:spPr>
        <a:xfrm>
          <a:off x="2639475" y="2346749"/>
          <a:ext cx="848631" cy="42676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8DE301-7C04-48C2-B6E3-AEEA14B0C3C3}">
      <dsp:nvSpPr>
        <dsp:cNvPr id="0" name=""/>
        <dsp:cNvSpPr/>
      </dsp:nvSpPr>
      <dsp:spPr>
        <a:xfrm>
          <a:off x="2714150" y="2417689"/>
          <a:ext cx="848631" cy="42676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Sporozoa</a:t>
          </a:r>
          <a:endParaRPr lang="en-IN" sz="1600" kern="1200" dirty="0"/>
        </a:p>
      </dsp:txBody>
      <dsp:txXfrm>
        <a:off x="2726649" y="2430188"/>
        <a:ext cx="823633" cy="401764"/>
      </dsp:txXfrm>
    </dsp:sp>
    <dsp:sp modelId="{2D8B531C-A9FD-4624-A6CB-B4707F487AAA}">
      <dsp:nvSpPr>
        <dsp:cNvPr id="0" name=""/>
        <dsp:cNvSpPr/>
      </dsp:nvSpPr>
      <dsp:spPr>
        <a:xfrm>
          <a:off x="3404715" y="1724527"/>
          <a:ext cx="1137546" cy="4267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C44821B-0064-4A05-9590-9F5558567C45}">
      <dsp:nvSpPr>
        <dsp:cNvPr id="0" name=""/>
        <dsp:cNvSpPr/>
      </dsp:nvSpPr>
      <dsp:spPr>
        <a:xfrm>
          <a:off x="3479389" y="1795468"/>
          <a:ext cx="1137546" cy="4267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Ciliophora</a:t>
          </a:r>
          <a:endParaRPr lang="en-IN" sz="1600" kern="1200" dirty="0"/>
        </a:p>
      </dsp:txBody>
      <dsp:txXfrm>
        <a:off x="3491888" y="1807967"/>
        <a:ext cx="1112548" cy="401764"/>
      </dsp:txXfrm>
    </dsp:sp>
    <dsp:sp modelId="{5F99B152-5901-4523-9653-93EEC84603D1}">
      <dsp:nvSpPr>
        <dsp:cNvPr id="0" name=""/>
        <dsp:cNvSpPr/>
      </dsp:nvSpPr>
      <dsp:spPr>
        <a:xfrm>
          <a:off x="3637455" y="2346749"/>
          <a:ext cx="672066" cy="42676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C625866-376E-4098-8304-8AB63CAD1959}">
      <dsp:nvSpPr>
        <dsp:cNvPr id="0" name=""/>
        <dsp:cNvSpPr/>
      </dsp:nvSpPr>
      <dsp:spPr>
        <a:xfrm>
          <a:off x="3712129" y="2417689"/>
          <a:ext cx="672066" cy="42676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Ciliata</a:t>
          </a:r>
          <a:endParaRPr lang="en-IN" sz="1600" kern="1200" dirty="0"/>
        </a:p>
      </dsp:txBody>
      <dsp:txXfrm>
        <a:off x="3724628" y="2430188"/>
        <a:ext cx="647068" cy="4017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3990768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226492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222930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3876965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346806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235515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204558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161625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643421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242373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87C0585-4B50-4D5F-B52B-5AE5AE71355D}" type="datetimeFigureOut">
              <a:rPr lang="en-IN" smtClean="0"/>
              <a:pPr/>
              <a:t>07-12-2019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92025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C0585-4B50-4D5F-B52B-5AE5AE71355D}" type="datetimeFigureOut">
              <a:rPr lang="en-IN" smtClean="0"/>
              <a:pPr/>
              <a:t>07-12-2019</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8D1E9-3925-4380-95EE-E32BA57792CB}" type="slidenum">
              <a:rPr lang="en-IN" smtClean="0"/>
              <a:pPr/>
              <a:t>‹#›</a:t>
            </a:fld>
            <a:endParaRPr lang="en-IN"/>
          </a:p>
        </p:txBody>
      </p:sp>
    </p:spTree>
    <p:extLst>
      <p:ext uri="{BB962C8B-B14F-4D97-AF65-F5344CB8AC3E}">
        <p14:creationId xmlns="" xmlns:p14="http://schemas.microsoft.com/office/powerpoint/2010/main" val="275242409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49.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cdn.biologydiscussion.com/wp-content/uploads/2016/09/clip_image002-20.jpg" TargetMode="Externa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6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68.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hyperlink" Target="https://en.wikipedia.org/wiki/Organelle" TargetMode="External"/><Relationship Id="rId7" Type="http://schemas.openxmlformats.org/officeDocument/2006/relationships/image" Target="../media/image151.jpeg"/><Relationship Id="rId2" Type="http://schemas.openxmlformats.org/officeDocument/2006/relationships/hyperlink" Target="https://en.wikipedia.org/wiki/Biological_membrane" TargetMode="External"/><Relationship Id="rId1" Type="http://schemas.openxmlformats.org/officeDocument/2006/relationships/slideLayout" Target="../slideLayouts/slideLayout7.xml"/><Relationship Id="rId6" Type="http://schemas.openxmlformats.org/officeDocument/2006/relationships/hyperlink" Target="https://en.wikipedia.org/wiki/Red_blood_cells" TargetMode="External"/><Relationship Id="rId5" Type="http://schemas.openxmlformats.org/officeDocument/2006/relationships/hyperlink" Target="https://en.wikipedia.org/wiki/Multicellular" TargetMode="External"/><Relationship Id="rId4" Type="http://schemas.openxmlformats.org/officeDocument/2006/relationships/hyperlink" Target="https://en.wikipedia.org/wiki/Eukaryotic"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en.wikipedia.org/wiki/Chromatid" TargetMode="External"/><Relationship Id="rId3" Type="http://schemas.openxmlformats.org/officeDocument/2006/relationships/hyperlink" Target="https://en.wikipedia.org/wiki/DNA_replication" TargetMode="External"/><Relationship Id="rId7" Type="http://schemas.openxmlformats.org/officeDocument/2006/relationships/hyperlink" Target="https://en.wikipedia.org/wiki/Chromosome" TargetMode="External"/><Relationship Id="rId2" Type="http://schemas.openxmlformats.org/officeDocument/2006/relationships/hyperlink" Target="https://en.wikipedia.org/wiki/Chromosomes" TargetMode="External"/><Relationship Id="rId1" Type="http://schemas.openxmlformats.org/officeDocument/2006/relationships/slideLayout" Target="../slideLayouts/slideLayout7.xml"/><Relationship Id="rId6" Type="http://schemas.openxmlformats.org/officeDocument/2006/relationships/hyperlink" Target="https://en.wikipedia.org/wiki/Cell_(biology)" TargetMode="External"/><Relationship Id="rId11" Type="http://schemas.openxmlformats.org/officeDocument/2006/relationships/image" Target="../media/image155.jpeg"/><Relationship Id="rId5" Type="http://schemas.openxmlformats.org/officeDocument/2006/relationships/hyperlink" Target="https://en.wikipedia.org/wiki/Mitosis" TargetMode="External"/><Relationship Id="rId10" Type="http://schemas.openxmlformats.org/officeDocument/2006/relationships/image" Target="../media/image154.jpeg"/><Relationship Id="rId4" Type="http://schemas.openxmlformats.org/officeDocument/2006/relationships/hyperlink" Target="https://en.wikipedia.org/wiki/Cell_division" TargetMode="External"/><Relationship Id="rId9" Type="http://schemas.openxmlformats.org/officeDocument/2006/relationships/image" Target="../media/image15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E97C06-00EE-4CD7-ABBB-D5664C8BD3D6}"/>
              </a:ext>
            </a:extLst>
          </p:cNvPr>
          <p:cNvSpPr>
            <a:spLocks noGrp="1"/>
          </p:cNvSpPr>
          <p:nvPr>
            <p:ph type="ctrTitle"/>
          </p:nvPr>
        </p:nvSpPr>
        <p:spPr>
          <a:xfrm>
            <a:off x="1196457" y="914401"/>
            <a:ext cx="6751097" cy="1828800"/>
          </a:xfr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nSpc>
                <a:spcPct val="125000"/>
              </a:lnSpc>
              <a:spcAft>
                <a:spcPts val="600"/>
              </a:spcAft>
            </a:pPr>
            <a:r>
              <a:rPr lang="en-US" sz="3600" b="1" dirty="0">
                <a:solidFill>
                  <a:srgbClr val="002060"/>
                </a:solidFill>
                <a:latin typeface="Cambria" panose="02040503050406030204" pitchFamily="18" charset="0"/>
              </a:rPr>
              <a:t>B. Sc. – Part I</a:t>
            </a:r>
            <a:br>
              <a:rPr lang="en-US" sz="3600" b="1" dirty="0">
                <a:solidFill>
                  <a:srgbClr val="002060"/>
                </a:solidFill>
                <a:latin typeface="Cambria" panose="02040503050406030204" pitchFamily="18" charset="0"/>
              </a:rPr>
            </a:br>
            <a:r>
              <a:rPr lang="en-US" sz="3600" b="1" dirty="0">
                <a:solidFill>
                  <a:srgbClr val="002060"/>
                </a:solidFill>
                <a:latin typeface="Cambria" panose="02040503050406030204" pitchFamily="18" charset="0"/>
              </a:rPr>
              <a:t>Zoology Practical</a:t>
            </a:r>
            <a:r>
              <a:rPr lang="en-US" sz="3200" b="1" dirty="0">
                <a:solidFill>
                  <a:srgbClr val="002060"/>
                </a:solidFill>
                <a:latin typeface="Cambria" panose="02040503050406030204" pitchFamily="18" charset="0"/>
              </a:rPr>
              <a:t/>
            </a:r>
            <a:br>
              <a:rPr lang="en-US" sz="3200" b="1" dirty="0">
                <a:solidFill>
                  <a:srgbClr val="002060"/>
                </a:solidFill>
                <a:latin typeface="Cambria" panose="02040503050406030204" pitchFamily="18" charset="0"/>
              </a:rPr>
            </a:br>
            <a:r>
              <a:rPr lang="en-US" sz="2000" dirty="0">
                <a:solidFill>
                  <a:srgbClr val="002060"/>
                </a:solidFill>
                <a:latin typeface="Cambria" panose="02040503050406030204" pitchFamily="18" charset="0"/>
              </a:rPr>
              <a:t>[DSC-15A DSC-16A]</a:t>
            </a:r>
            <a:endParaRPr lang="en-IN" sz="2400" dirty="0">
              <a:solidFill>
                <a:srgbClr val="002060"/>
              </a:solidFill>
              <a:latin typeface="Cambria" panose="02040503050406030204" pitchFamily="18" charset="0"/>
            </a:endParaRPr>
          </a:p>
        </p:txBody>
      </p:sp>
      <p:sp>
        <p:nvSpPr>
          <p:cNvPr id="3" name="Subtitle 2">
            <a:extLst>
              <a:ext uri="{FF2B5EF4-FFF2-40B4-BE49-F238E27FC236}">
                <a16:creationId xmlns="" xmlns:a16="http://schemas.microsoft.com/office/drawing/2014/main" id="{14EE2D0E-8D6E-40DC-A418-9B5FAC9E5DBE}"/>
              </a:ext>
            </a:extLst>
          </p:cNvPr>
          <p:cNvSpPr>
            <a:spLocks noGrp="1"/>
          </p:cNvSpPr>
          <p:nvPr>
            <p:ph type="subTitle" idx="1"/>
          </p:nvPr>
        </p:nvSpPr>
        <p:spPr>
          <a:xfrm>
            <a:off x="1196457" y="3817389"/>
            <a:ext cx="6751097" cy="1241822"/>
          </a:xfr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smtClean="0">
                <a:solidFill>
                  <a:srgbClr val="C00000"/>
                </a:solidFill>
                <a:latin typeface="Cambria" panose="02040503050406030204" pitchFamily="18" charset="0"/>
              </a:rPr>
              <a:t>Miss </a:t>
            </a:r>
            <a:r>
              <a:rPr lang="en-US" dirty="0" err="1" smtClean="0">
                <a:solidFill>
                  <a:srgbClr val="C00000"/>
                </a:solidFill>
                <a:latin typeface="Cambria" panose="02040503050406030204" pitchFamily="18" charset="0"/>
              </a:rPr>
              <a:t>Gavali</a:t>
            </a:r>
            <a:r>
              <a:rPr lang="en-US" dirty="0" smtClean="0">
                <a:solidFill>
                  <a:srgbClr val="C00000"/>
                </a:solidFill>
                <a:latin typeface="Cambria" panose="02040503050406030204" pitchFamily="18" charset="0"/>
              </a:rPr>
              <a:t> C.S.</a:t>
            </a:r>
          </a:p>
          <a:p>
            <a:r>
              <a:rPr lang="en-US" dirty="0" smtClean="0">
                <a:solidFill>
                  <a:srgbClr val="C00000"/>
                </a:solidFill>
                <a:latin typeface="Cambria" panose="02040503050406030204" pitchFamily="18" charset="0"/>
              </a:rPr>
              <a:t>Department </a:t>
            </a:r>
            <a:r>
              <a:rPr lang="en-US" dirty="0">
                <a:solidFill>
                  <a:srgbClr val="C00000"/>
                </a:solidFill>
                <a:latin typeface="Cambria" panose="02040503050406030204" pitchFamily="18" charset="0"/>
              </a:rPr>
              <a:t>of </a:t>
            </a:r>
            <a:r>
              <a:rPr lang="en-US" dirty="0" smtClean="0">
                <a:solidFill>
                  <a:srgbClr val="C00000"/>
                </a:solidFill>
                <a:latin typeface="Cambria" panose="02040503050406030204" pitchFamily="18" charset="0"/>
              </a:rPr>
              <a:t>Zoology</a:t>
            </a:r>
            <a:endParaRPr lang="en-US"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700999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F45B02-E4A9-4B39-92D9-A623F03AA220}"/>
              </a:ext>
            </a:extLst>
          </p:cNvPr>
          <p:cNvSpPr/>
          <p:nvPr/>
        </p:nvSpPr>
        <p:spPr>
          <a:xfrm>
            <a:off x="354564" y="970751"/>
            <a:ext cx="1651414" cy="369332"/>
          </a:xfrm>
          <a:prstGeom prst="rect">
            <a:avLst/>
          </a:prstGeom>
        </p:spPr>
        <p:txBody>
          <a:bodyPr wrap="none">
            <a:spAutoFit/>
          </a:bodyPr>
          <a:lstStyle/>
          <a:p>
            <a:r>
              <a:rPr lang="en-IN" b="1" dirty="0">
                <a:solidFill>
                  <a:srgbClr val="7030A0"/>
                </a:solidFill>
                <a:latin typeface="Cambria" panose="02040503050406030204" pitchFamily="18" charset="0"/>
              </a:rPr>
              <a:t>Paramoecium</a:t>
            </a:r>
          </a:p>
        </p:txBody>
      </p:sp>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KINGDOM PROTISTA</a:t>
            </a:r>
            <a:endParaRPr lang="en-IN" sz="1800" b="1" dirty="0">
              <a:solidFill>
                <a:srgbClr val="C00000"/>
              </a:solidFill>
              <a:latin typeface="Cambria" panose="02040503050406030204" pitchFamily="18" charset="0"/>
            </a:endParaRPr>
          </a:p>
        </p:txBody>
      </p:sp>
      <p:sp>
        <p:nvSpPr>
          <p:cNvPr id="14" name="Content Placeholder 3">
            <a:extLst>
              <a:ext uri="{FF2B5EF4-FFF2-40B4-BE49-F238E27FC236}">
                <a16:creationId xmlns="" xmlns:a16="http://schemas.microsoft.com/office/drawing/2014/main" id="{D6135735-AE6F-4518-82D0-A1B5E44E6FB4}"/>
              </a:ext>
            </a:extLst>
          </p:cNvPr>
          <p:cNvSpPr txBox="1">
            <a:spLocks/>
          </p:cNvSpPr>
          <p:nvPr/>
        </p:nvSpPr>
        <p:spPr>
          <a:xfrm>
            <a:off x="251924" y="1371231"/>
            <a:ext cx="5607699" cy="52523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Paramecium is found in the mud, fresh water ponds, ditches in which organic matter and decaying vegetation is rich.</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It is commonly known as slipper animalcule.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C00000"/>
                </a:solidFill>
                <a:effectLst/>
                <a:uLnTx/>
                <a:uFillTx/>
                <a:latin typeface="Cambria" panose="02040503050406030204" pitchFamily="18" charset="0"/>
                <a:cs typeface="Times New Roman" pitchFamily="18" charset="0"/>
              </a:rPr>
              <a:t>Body is slipper-shaped covered by the pellicle and cilia.</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C00000"/>
                </a:solidFill>
                <a:effectLst/>
                <a:uLnTx/>
                <a:uFillTx/>
                <a:latin typeface="Cambria" panose="02040503050406030204" pitchFamily="18" charset="0"/>
                <a:cs typeface="Times New Roman" pitchFamily="18" charset="0"/>
              </a:rPr>
              <a:t>The cilia are arranged uniformly throughout the body, while at the posterior end of the body they are longer.</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C00000"/>
                </a:solidFill>
                <a:effectLst/>
                <a:uLnTx/>
                <a:uFillTx/>
                <a:latin typeface="Cambria" panose="02040503050406030204" pitchFamily="18" charset="0"/>
                <a:cs typeface="Times New Roman" pitchFamily="18" charset="0"/>
              </a:rPr>
              <a:t>Protoplasm is divisible into an outer ectoplasm and an inner endoplasm.</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The ectoplasm lies under the pellicle which contains </a:t>
            </a:r>
            <a:r>
              <a:rPr kumimoji="0" lang="en-US" sz="1400" b="0" i="0" u="none" strike="noStrike" kern="1200" cap="none" spc="0" normalizeH="0" baseline="0" noProof="0" dirty="0" err="1">
                <a:ln>
                  <a:noFill/>
                </a:ln>
                <a:solidFill>
                  <a:srgbClr val="00B050"/>
                </a:solidFill>
                <a:effectLst/>
                <a:uLnTx/>
                <a:uFillTx/>
                <a:latin typeface="Cambria" panose="02040503050406030204" pitchFamily="18" charset="0"/>
                <a:cs typeface="Times New Roman" pitchFamily="18" charset="0"/>
              </a:rPr>
              <a:t>trichocysts</a:t>
            </a: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The endoplasm contains two nuclei, i.e. Macronucleus and micronucleus, two contractile vacuoles, i.e. anterior and posterior contractile vacuoles and many food vacuoles.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The oral groove runs backwards and ends into the mouth or cytostome.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C00000"/>
                </a:solidFill>
                <a:effectLst/>
                <a:uLnTx/>
                <a:uFillTx/>
                <a:latin typeface="Cambria" panose="02040503050406030204" pitchFamily="18" charset="0"/>
                <a:cs typeface="Times New Roman" pitchFamily="18" charset="0"/>
              </a:rPr>
              <a:t>Cytostome leads into a narrow cytopharynx, at the base of which food vacuoles are developed.</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C00000"/>
                </a:solidFill>
                <a:effectLst/>
                <a:uLnTx/>
                <a:uFillTx/>
                <a:latin typeface="Cambria" panose="02040503050406030204" pitchFamily="18" charset="0"/>
                <a:cs typeface="Times New Roman" pitchFamily="18" charset="0"/>
              </a:rPr>
              <a:t>Cilia are the locomotory organs and the locomotion is called Ciliary locomotion.</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C00000"/>
                </a:solidFill>
                <a:effectLst/>
                <a:uLnTx/>
                <a:uFillTx/>
                <a:latin typeface="Cambria" panose="02040503050406030204" pitchFamily="18" charset="0"/>
                <a:cs typeface="Times New Roman" pitchFamily="18" charset="0"/>
              </a:rPr>
              <a:t>Nutrition is holozoic.</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Asexual reproduction is by binary fission and sexual reproduction is by conjugation, </a:t>
            </a:r>
            <a:r>
              <a:rPr kumimoji="0" lang="en-US" sz="1400" b="0" i="0" u="none" strike="noStrike" kern="1200" cap="none" spc="0" normalizeH="0" baseline="0" noProof="0" dirty="0" err="1">
                <a:ln>
                  <a:noFill/>
                </a:ln>
                <a:solidFill>
                  <a:srgbClr val="00B050"/>
                </a:solidFill>
                <a:effectLst/>
                <a:uLnTx/>
                <a:uFillTx/>
                <a:latin typeface="Cambria" panose="02040503050406030204" pitchFamily="18" charset="0"/>
                <a:cs typeface="Times New Roman" pitchFamily="18" charset="0"/>
              </a:rPr>
              <a:t>endomixis</a:t>
            </a: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 autogamy and </a:t>
            </a:r>
            <a:r>
              <a:rPr kumimoji="0" lang="en-US" sz="1400" b="0" i="0" u="none" strike="noStrike" kern="1200" cap="none" spc="0" normalizeH="0" baseline="0" noProof="0" dirty="0" err="1">
                <a:ln>
                  <a:noFill/>
                </a:ln>
                <a:solidFill>
                  <a:srgbClr val="00B050"/>
                </a:solidFill>
                <a:effectLst/>
                <a:uLnTx/>
                <a:uFillTx/>
                <a:latin typeface="Cambria" panose="02040503050406030204" pitchFamily="18" charset="0"/>
                <a:cs typeface="Times New Roman" pitchFamily="18" charset="0"/>
              </a:rPr>
              <a:t>hemixis</a:t>
            </a:r>
            <a:r>
              <a:rPr kumimoji="0" lang="en-US" sz="1400" b="0" i="0" u="none" strike="noStrike" kern="1200" cap="none" spc="0" normalizeH="0" baseline="0" noProof="0" dirty="0">
                <a:ln>
                  <a:noFill/>
                </a:ln>
                <a:solidFill>
                  <a:srgbClr val="00B050"/>
                </a:solidFill>
                <a:effectLst/>
                <a:uLnTx/>
                <a:uFillTx/>
                <a:latin typeface="Cambria" panose="02040503050406030204" pitchFamily="18" charset="0"/>
                <a:cs typeface="Times New Roman" pitchFamily="18" charset="0"/>
              </a:rPr>
              <a:t>.</a:t>
            </a:r>
            <a:endParaRPr kumimoji="0" lang="en-US" sz="1400" b="0" i="0" u="none" strike="noStrike" kern="1200" cap="none" spc="0" normalizeH="0" baseline="0" noProof="0" dirty="0">
              <a:ln>
                <a:noFill/>
              </a:ln>
              <a:solidFill>
                <a:srgbClr val="00B050"/>
              </a:solidFill>
              <a:effectLst/>
              <a:uLnTx/>
              <a:uFillTx/>
              <a:latin typeface="Cambria" panose="02040503050406030204" pitchFamily="18" charset="0"/>
            </a:endParaRPr>
          </a:p>
        </p:txBody>
      </p:sp>
      <p:pic>
        <p:nvPicPr>
          <p:cNvPr id="5" name="Picture 4">
            <a:extLst>
              <a:ext uri="{FF2B5EF4-FFF2-40B4-BE49-F238E27FC236}">
                <a16:creationId xmlns="" xmlns:a16="http://schemas.microsoft.com/office/drawing/2014/main" id="{85052170-636C-4925-9229-1CD1AEA9C793}"/>
              </a:ext>
            </a:extLst>
          </p:cNvPr>
          <p:cNvPicPr>
            <a:picLocks noChangeAspect="1"/>
          </p:cNvPicPr>
          <p:nvPr/>
        </p:nvPicPr>
        <p:blipFill rotWithShape="1">
          <a:blip r:embed="rId2"/>
          <a:srcRect l="7342" r="21205"/>
          <a:stretch/>
        </p:blipFill>
        <p:spPr>
          <a:xfrm>
            <a:off x="6456842" y="1016984"/>
            <a:ext cx="2528275" cy="2088917"/>
          </a:xfrm>
          <a:prstGeom prst="rect">
            <a:avLst/>
          </a:prstGeom>
        </p:spPr>
      </p:pic>
      <p:pic>
        <p:nvPicPr>
          <p:cNvPr id="8" name="Picture 7">
            <a:extLst>
              <a:ext uri="{FF2B5EF4-FFF2-40B4-BE49-F238E27FC236}">
                <a16:creationId xmlns="" xmlns:a16="http://schemas.microsoft.com/office/drawing/2014/main" id="{9CF497E4-1CE4-474D-8388-9582B53AFFF1}"/>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38980" b="28913"/>
          <a:stretch/>
        </p:blipFill>
        <p:spPr>
          <a:xfrm>
            <a:off x="6601248" y="5150844"/>
            <a:ext cx="2248735" cy="1597928"/>
          </a:xfrm>
          <a:prstGeom prst="rect">
            <a:avLst/>
          </a:prstGeom>
        </p:spPr>
      </p:pic>
      <p:pic>
        <p:nvPicPr>
          <p:cNvPr id="16" name="Picture 15">
            <a:extLst>
              <a:ext uri="{FF2B5EF4-FFF2-40B4-BE49-F238E27FC236}">
                <a16:creationId xmlns="" xmlns:a16="http://schemas.microsoft.com/office/drawing/2014/main" id="{89297C77-F82C-4E4C-A83D-EA28B6A7BD4E}"/>
              </a:ext>
            </a:extLst>
          </p:cNvPr>
          <p:cNvPicPr>
            <a:picLocks noChangeAspect="1"/>
          </p:cNvPicPr>
          <p:nvPr/>
        </p:nvPicPr>
        <p:blipFill rotWithShape="1">
          <a:blip r:embed="rId4">
            <a:extLst>
              <a:ext uri="{28A0092B-C50C-407E-A947-70E740481C1C}">
                <a14:useLocalDpi xmlns="" xmlns:a14="http://schemas.microsoft.com/office/drawing/2010/main" val="0"/>
              </a:ext>
            </a:extLst>
          </a:blip>
          <a:srcRect l="18972" t="18594" r="6940"/>
          <a:stretch/>
        </p:blipFill>
        <p:spPr>
          <a:xfrm>
            <a:off x="6591974" y="3197989"/>
            <a:ext cx="2258009" cy="1860767"/>
          </a:xfrm>
          <a:prstGeom prst="rect">
            <a:avLst/>
          </a:prstGeom>
        </p:spPr>
      </p:pic>
    </p:spTree>
    <p:extLst>
      <p:ext uri="{BB962C8B-B14F-4D97-AF65-F5344CB8AC3E}">
        <p14:creationId xmlns="" xmlns:p14="http://schemas.microsoft.com/office/powerpoint/2010/main" val="303045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F45B02-E4A9-4B39-92D9-A623F03AA220}"/>
              </a:ext>
            </a:extLst>
          </p:cNvPr>
          <p:cNvSpPr/>
          <p:nvPr/>
        </p:nvSpPr>
        <p:spPr>
          <a:xfrm>
            <a:off x="207609" y="885614"/>
            <a:ext cx="3132652" cy="338554"/>
          </a:xfrm>
          <a:prstGeom prst="rect">
            <a:avLst/>
          </a:prstGeom>
        </p:spPr>
        <p:txBody>
          <a:bodyPr wrap="none">
            <a:spAutoFit/>
          </a:bodyPr>
          <a:lstStyle/>
          <a:p>
            <a:r>
              <a:rPr lang="en-US" sz="1600" b="1" dirty="0">
                <a:solidFill>
                  <a:srgbClr val="002060"/>
                </a:solidFill>
                <a:latin typeface="Cambria" panose="02040503050406030204" pitchFamily="18" charset="0"/>
              </a:rPr>
              <a:t>Characteristics of Classification</a:t>
            </a:r>
          </a:p>
        </p:txBody>
      </p:sp>
      <p:sp>
        <p:nvSpPr>
          <p:cNvPr id="3" name="Rectangle 2">
            <a:extLst>
              <a:ext uri="{FF2B5EF4-FFF2-40B4-BE49-F238E27FC236}">
                <a16:creationId xmlns="" xmlns:a16="http://schemas.microsoft.com/office/drawing/2014/main" id="{41FA7A0E-2548-497A-9750-FD4B83DACE2D}"/>
              </a:ext>
            </a:extLst>
          </p:cNvPr>
          <p:cNvSpPr/>
          <p:nvPr/>
        </p:nvSpPr>
        <p:spPr>
          <a:xfrm>
            <a:off x="207610" y="1489298"/>
            <a:ext cx="3953843" cy="4847994"/>
          </a:xfrm>
          <a:prstGeom prst="rect">
            <a:avLst/>
          </a:prstGeom>
        </p:spPr>
        <p:txBody>
          <a:bodyPr wrap="square">
            <a:spAutoFit/>
          </a:bodyPr>
          <a:lstStyle/>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Body symmetry, </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Nature of coelom, </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Patterns of digestive, circulatory and reproductive systems,</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Arrangement of cells in germ layers,</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Segmentation,</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Notochord. </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Cellular Level - Sponges.</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Tissue Level - Coelenterates.</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Organ Level - Platyhelminthes.</a:t>
            </a:r>
          </a:p>
          <a:p>
            <a:pPr marL="628641" lvl="1" indent="-285750">
              <a:lnSpc>
                <a:spcPct val="150000"/>
              </a:lnSpc>
              <a:buFont typeface="Arial" panose="020B0604020202020204" pitchFamily="34" charset="0"/>
              <a:buChar char="•"/>
            </a:pPr>
            <a:r>
              <a:rPr lang="en-US" sz="1600" dirty="0">
                <a:solidFill>
                  <a:srgbClr val="003300"/>
                </a:solidFill>
                <a:latin typeface="Cambria" panose="02040503050406030204" pitchFamily="18" charset="0"/>
              </a:rPr>
              <a:t>Organ system Level – Annelids to Chordates. </a:t>
            </a:r>
          </a:p>
          <a:p>
            <a:pPr marL="628641" lvl="1" indent="-285750">
              <a:lnSpc>
                <a:spcPct val="150000"/>
              </a:lnSpc>
              <a:buFont typeface="Arial" panose="020B0604020202020204" pitchFamily="34" charset="0"/>
              <a:buChar char="•"/>
            </a:pPr>
            <a:endParaRPr lang="en-US" sz="1600" dirty="0">
              <a:solidFill>
                <a:srgbClr val="003300"/>
              </a:solidFill>
              <a:latin typeface="Cambria" panose="02040503050406030204" pitchFamily="18" charset="0"/>
            </a:endParaRPr>
          </a:p>
        </p:txBody>
      </p:sp>
      <p:sp>
        <p:nvSpPr>
          <p:cNvPr id="6" name="Title 1">
            <a:extLst>
              <a:ext uri="{FF2B5EF4-FFF2-40B4-BE49-F238E27FC236}">
                <a16:creationId xmlns="" xmlns:a16="http://schemas.microsoft.com/office/drawing/2014/main" id="{C4C1BFE5-C9AF-41C4-A51A-6452C2178B9A}"/>
              </a:ext>
            </a:extLst>
          </p:cNvPr>
          <p:cNvSpPr txBox="1">
            <a:spLocks/>
          </p:cNvSpPr>
          <p:nvPr/>
        </p:nvSpPr>
        <p:spPr>
          <a:xfrm>
            <a:off x="689339" y="237931"/>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KINGDOM ANIMALIA</a:t>
            </a:r>
            <a:endParaRPr lang="en-IN" sz="1800" b="1" dirty="0">
              <a:solidFill>
                <a:srgbClr val="C00000"/>
              </a:solidFill>
              <a:latin typeface="Cambria" panose="02040503050406030204" pitchFamily="18" charset="0"/>
            </a:endParaRPr>
          </a:p>
        </p:txBody>
      </p:sp>
      <p:pic>
        <p:nvPicPr>
          <p:cNvPr id="10" name="Picture 9">
            <a:extLst>
              <a:ext uri="{FF2B5EF4-FFF2-40B4-BE49-F238E27FC236}">
                <a16:creationId xmlns="" xmlns:a16="http://schemas.microsoft.com/office/drawing/2014/main" id="{6AE3CB1E-EF99-4F94-8C5D-EDC1FDC3D399}"/>
              </a:ext>
            </a:extLst>
          </p:cNvPr>
          <p:cNvPicPr>
            <a:picLocks noChangeAspect="1"/>
          </p:cNvPicPr>
          <p:nvPr/>
        </p:nvPicPr>
        <p:blipFill>
          <a:blip r:embed="rId2">
            <a:extLst>
              <a:ext uri="{BEBA8EAE-BF5A-486C-A8C5-ECC9F3942E4B}">
                <a14:imgProps xmlns="" xmlns:a14="http://schemas.microsoft.com/office/drawing/2010/main">
                  <a14:imgLayer r:embed="rId3">
                    <a14:imgEffect>
                      <a14:brightnessContrast contrast="-20000"/>
                    </a14:imgEffect>
                  </a14:imgLayer>
                </a14:imgProps>
              </a:ext>
            </a:extLst>
          </a:blip>
          <a:stretch>
            <a:fillRect/>
          </a:stretch>
        </p:blipFill>
        <p:spPr>
          <a:xfrm>
            <a:off x="4310563" y="1489298"/>
            <a:ext cx="4415895" cy="48479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29831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PORIFERA</a:t>
            </a:r>
            <a:endParaRPr lang="en-IN" sz="1800" b="1" dirty="0">
              <a:solidFill>
                <a:srgbClr val="C00000"/>
              </a:solidFill>
              <a:latin typeface="Cambria" panose="02040503050406030204" pitchFamily="18" charset="0"/>
            </a:endParaRPr>
          </a:p>
        </p:txBody>
      </p:sp>
      <p:sp>
        <p:nvSpPr>
          <p:cNvPr id="3" name="Content Placeholder 2">
            <a:extLst>
              <a:ext uri="{FF2B5EF4-FFF2-40B4-BE49-F238E27FC236}">
                <a16:creationId xmlns="" xmlns:a16="http://schemas.microsoft.com/office/drawing/2014/main" id="{B785A93B-DF0C-4678-BD2C-7FE48A48494C}"/>
              </a:ext>
            </a:extLst>
          </p:cNvPr>
          <p:cNvSpPr>
            <a:spLocks noGrp="1"/>
          </p:cNvSpPr>
          <p:nvPr>
            <p:ph idx="1"/>
          </p:nvPr>
        </p:nvSpPr>
        <p:spPr>
          <a:xfrm>
            <a:off x="233265" y="1357605"/>
            <a:ext cx="4861249" cy="5265962"/>
          </a:xfrm>
        </p:spPr>
        <p:txBody>
          <a:bodyPr>
            <a:noAutofit/>
          </a:bodyPr>
          <a:lstStyle/>
          <a:p>
            <a:pPr lvl="0" fontAlgn="base">
              <a:lnSpc>
                <a:spcPct val="130000"/>
              </a:lnSpc>
            </a:pPr>
            <a:r>
              <a:rPr lang="en-IN" sz="1500" dirty="0">
                <a:solidFill>
                  <a:srgbClr val="7030A0"/>
                </a:solidFill>
                <a:effectLst/>
                <a:latin typeface="Cambria" panose="02040503050406030204" pitchFamily="18" charset="0"/>
              </a:rPr>
              <a:t>Habitat: Aquatic, mostly marine, few are terrestrial</a:t>
            </a:r>
          </a:p>
          <a:p>
            <a:pPr lvl="0" fontAlgn="base">
              <a:lnSpc>
                <a:spcPct val="130000"/>
              </a:lnSpc>
            </a:pPr>
            <a:r>
              <a:rPr lang="en-IN" sz="1500" dirty="0">
                <a:solidFill>
                  <a:srgbClr val="7030A0"/>
                </a:solidFill>
                <a:effectLst/>
                <a:latin typeface="Cambria" panose="02040503050406030204" pitchFamily="18" charset="0"/>
              </a:rPr>
              <a:t>Habit: They are solitary or colonial.</a:t>
            </a:r>
          </a:p>
          <a:p>
            <a:pPr lvl="0" fontAlgn="base">
              <a:lnSpc>
                <a:spcPct val="130000"/>
              </a:lnSpc>
            </a:pPr>
            <a:r>
              <a:rPr lang="en-IN" sz="1500" dirty="0">
                <a:solidFill>
                  <a:srgbClr val="7030A0"/>
                </a:solidFill>
                <a:effectLst/>
                <a:latin typeface="Cambria" panose="02040503050406030204" pitchFamily="18" charset="0"/>
              </a:rPr>
              <a:t>Grade of organization: cellular grade of body</a:t>
            </a:r>
          </a:p>
          <a:p>
            <a:pPr lvl="0" fontAlgn="base">
              <a:lnSpc>
                <a:spcPct val="130000"/>
              </a:lnSpc>
            </a:pPr>
            <a:r>
              <a:rPr lang="en-IN" sz="1500" dirty="0">
                <a:solidFill>
                  <a:srgbClr val="7030A0"/>
                </a:solidFill>
                <a:effectLst/>
                <a:latin typeface="Cambria" panose="02040503050406030204" pitchFamily="18" charset="0"/>
              </a:rPr>
              <a:t>Shape: Body shape is variable, mostly cylinder shaped</a:t>
            </a:r>
          </a:p>
          <a:p>
            <a:pPr lvl="0" fontAlgn="base">
              <a:lnSpc>
                <a:spcPct val="130000"/>
              </a:lnSpc>
            </a:pPr>
            <a:r>
              <a:rPr lang="en-IN" sz="1500" dirty="0">
                <a:solidFill>
                  <a:srgbClr val="7030A0"/>
                </a:solidFill>
                <a:effectLst/>
                <a:latin typeface="Cambria" panose="02040503050406030204" pitchFamily="18" charset="0"/>
              </a:rPr>
              <a:t>Symmetry: Asymmetrical or radially symmetrical.</a:t>
            </a:r>
          </a:p>
          <a:p>
            <a:pPr lvl="0" fontAlgn="base">
              <a:lnSpc>
                <a:spcPct val="130000"/>
              </a:lnSpc>
            </a:pPr>
            <a:r>
              <a:rPr lang="en-IN" sz="1500" dirty="0">
                <a:solidFill>
                  <a:srgbClr val="7030A0"/>
                </a:solidFill>
                <a:effectLst/>
                <a:latin typeface="Cambria" panose="02040503050406030204" pitchFamily="18" charset="0"/>
              </a:rPr>
              <a:t>Germ layer: Diploblastic animals. In </a:t>
            </a:r>
            <a:r>
              <a:rPr lang="en-IN" sz="1500" dirty="0" err="1">
                <a:solidFill>
                  <a:srgbClr val="7030A0"/>
                </a:solidFill>
                <a:effectLst/>
                <a:latin typeface="Cambria" panose="02040503050406030204" pitchFamily="18" charset="0"/>
              </a:rPr>
              <a:t>ecodermis</a:t>
            </a:r>
            <a:r>
              <a:rPr lang="en-IN" sz="1500" dirty="0">
                <a:solidFill>
                  <a:srgbClr val="7030A0"/>
                </a:solidFill>
                <a:effectLst/>
                <a:latin typeface="Cambria" panose="02040503050406030204" pitchFamily="18" charset="0"/>
              </a:rPr>
              <a:t> and endodermis, there is a gelatinous and non-cellular mesoglea containing numerous free amoeboid cells.</a:t>
            </a:r>
          </a:p>
          <a:p>
            <a:pPr lvl="0" fontAlgn="base">
              <a:lnSpc>
                <a:spcPct val="130000"/>
              </a:lnSpc>
            </a:pPr>
            <a:r>
              <a:rPr lang="en-IN" sz="1500" dirty="0">
                <a:solidFill>
                  <a:srgbClr val="7030A0"/>
                </a:solidFill>
                <a:effectLst/>
                <a:latin typeface="Cambria" panose="02040503050406030204" pitchFamily="18" charset="0"/>
              </a:rPr>
              <a:t>Coelom: Absent; acoelomate but spongocoel is present</a:t>
            </a:r>
          </a:p>
          <a:p>
            <a:pPr fontAlgn="base">
              <a:lnSpc>
                <a:spcPct val="130000"/>
              </a:lnSpc>
            </a:pPr>
            <a:r>
              <a:rPr lang="en-IN" sz="1500" dirty="0">
                <a:solidFill>
                  <a:srgbClr val="7030A0"/>
                </a:solidFill>
                <a:effectLst/>
                <a:latin typeface="Cambria" panose="02040503050406030204" pitchFamily="18" charset="0"/>
              </a:rPr>
              <a:t>Surface of the body has numerous perforation called ostia (for the entry of water) and a large pore at the apex called osculum (for the exit of water</a:t>
            </a:r>
            <a:r>
              <a:rPr lang="en-IN" sz="1500" dirty="0">
                <a:solidFill>
                  <a:srgbClr val="7030A0"/>
                </a:solidFill>
                <a:latin typeface="Cambria" panose="02040503050406030204" pitchFamily="18" charset="0"/>
              </a:rPr>
              <a:t>). </a:t>
            </a:r>
          </a:p>
          <a:p>
            <a:pPr fontAlgn="base">
              <a:lnSpc>
                <a:spcPct val="130000"/>
              </a:lnSpc>
            </a:pPr>
            <a:r>
              <a:rPr lang="en-IN" sz="1500" dirty="0">
                <a:solidFill>
                  <a:srgbClr val="7030A0"/>
                </a:solidFill>
                <a:latin typeface="Cambria" panose="02040503050406030204" pitchFamily="18" charset="0"/>
              </a:rPr>
              <a:t>Water canal system present</a:t>
            </a:r>
          </a:p>
          <a:p>
            <a:pPr lvl="0" fontAlgn="base">
              <a:lnSpc>
                <a:spcPct val="130000"/>
              </a:lnSpc>
            </a:pPr>
            <a:endParaRPr lang="en-IN" sz="1500" dirty="0">
              <a:solidFill>
                <a:srgbClr val="00B050"/>
              </a:solidFill>
              <a:effectLst/>
              <a:latin typeface="Cambria" panose="02040503050406030204" pitchFamily="18" charset="0"/>
            </a:endParaRPr>
          </a:p>
        </p:txBody>
      </p:sp>
      <p:sp>
        <p:nvSpPr>
          <p:cNvPr id="4" name="Content Placeholder 2">
            <a:extLst>
              <a:ext uri="{FF2B5EF4-FFF2-40B4-BE49-F238E27FC236}">
                <a16:creationId xmlns="" xmlns:a16="http://schemas.microsoft.com/office/drawing/2014/main" id="{B303106B-0480-4161-8312-F08397167798}"/>
              </a:ext>
            </a:extLst>
          </p:cNvPr>
          <p:cNvSpPr txBox="1">
            <a:spLocks/>
          </p:cNvSpPr>
          <p:nvPr/>
        </p:nvSpPr>
        <p:spPr>
          <a:xfrm>
            <a:off x="5318449" y="1357605"/>
            <a:ext cx="3592285" cy="499654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fontAlgn="base"/>
            <a:r>
              <a:rPr lang="en-IN" sz="1500" dirty="0">
                <a:solidFill>
                  <a:schemeClr val="accent6">
                    <a:lumMod val="75000"/>
                  </a:schemeClr>
                </a:solidFill>
                <a:effectLst/>
                <a:latin typeface="Cambria" panose="02040503050406030204" pitchFamily="18" charset="0"/>
              </a:rPr>
              <a:t>Endoskeleton: Either calcareous spicules (calcium carbonate) or siliceous spicules (silica) or sponging fibres (protein).</a:t>
            </a:r>
          </a:p>
          <a:p>
            <a:pPr fontAlgn="base"/>
            <a:r>
              <a:rPr lang="en-IN" sz="1500" dirty="0">
                <a:solidFill>
                  <a:schemeClr val="accent6">
                    <a:lumMod val="75000"/>
                  </a:schemeClr>
                </a:solidFill>
                <a:effectLst/>
                <a:latin typeface="Cambria" panose="02040503050406030204" pitchFamily="18" charset="0"/>
              </a:rPr>
              <a:t>Nutrition: holozoic</a:t>
            </a:r>
          </a:p>
          <a:p>
            <a:pPr fontAlgn="base"/>
            <a:r>
              <a:rPr lang="en-IN" sz="1500" dirty="0">
                <a:solidFill>
                  <a:schemeClr val="accent6">
                    <a:lumMod val="75000"/>
                  </a:schemeClr>
                </a:solidFill>
                <a:effectLst/>
                <a:latin typeface="Cambria" panose="02040503050406030204" pitchFamily="18" charset="0"/>
              </a:rPr>
              <a:t>Digestion: Intracellular</a:t>
            </a:r>
          </a:p>
          <a:p>
            <a:pPr fontAlgn="base"/>
            <a:r>
              <a:rPr lang="en-IN" sz="1500" dirty="0">
                <a:solidFill>
                  <a:schemeClr val="accent6">
                    <a:lumMod val="75000"/>
                  </a:schemeClr>
                </a:solidFill>
                <a:effectLst/>
                <a:latin typeface="Cambria" panose="02040503050406030204" pitchFamily="18" charset="0"/>
              </a:rPr>
              <a:t>Nervous system: absent</a:t>
            </a:r>
          </a:p>
          <a:p>
            <a:pPr fontAlgn="base"/>
            <a:r>
              <a:rPr lang="en-IN" sz="1500" dirty="0">
                <a:solidFill>
                  <a:schemeClr val="accent6">
                    <a:lumMod val="75000"/>
                  </a:schemeClr>
                </a:solidFill>
                <a:effectLst/>
                <a:latin typeface="Cambria" panose="02040503050406030204" pitchFamily="18" charset="0"/>
              </a:rPr>
              <a:t>Circulatory system: absent</a:t>
            </a:r>
          </a:p>
          <a:p>
            <a:pPr fontAlgn="base">
              <a:lnSpc>
                <a:spcPct val="150000"/>
              </a:lnSpc>
            </a:pPr>
            <a:r>
              <a:rPr lang="en-IN" sz="1500" dirty="0">
                <a:solidFill>
                  <a:schemeClr val="accent6">
                    <a:lumMod val="75000"/>
                  </a:schemeClr>
                </a:solidFill>
                <a:effectLst/>
                <a:latin typeface="Cambria" panose="02040503050406030204" pitchFamily="18" charset="0"/>
              </a:rPr>
              <a:t>Reproduction:</a:t>
            </a:r>
          </a:p>
          <a:p>
            <a:pPr fontAlgn="base"/>
            <a:r>
              <a:rPr lang="en-IN" sz="1500" dirty="0">
                <a:solidFill>
                  <a:schemeClr val="accent6">
                    <a:lumMod val="75000"/>
                  </a:schemeClr>
                </a:solidFill>
                <a:effectLst/>
                <a:latin typeface="Cambria" panose="02040503050406030204" pitchFamily="18" charset="0"/>
              </a:rPr>
              <a:t>Asexual: by budding or gemmule or regeneration</a:t>
            </a:r>
          </a:p>
          <a:p>
            <a:pPr fontAlgn="base"/>
            <a:r>
              <a:rPr lang="en-IN" sz="1500" dirty="0">
                <a:solidFill>
                  <a:schemeClr val="accent6">
                    <a:lumMod val="75000"/>
                  </a:schemeClr>
                </a:solidFill>
                <a:effectLst/>
                <a:latin typeface="Cambria" panose="02040503050406030204" pitchFamily="18" charset="0"/>
              </a:rPr>
              <a:t>Sexual: </a:t>
            </a:r>
            <a:r>
              <a:rPr lang="en-IN" sz="1500" dirty="0" err="1">
                <a:solidFill>
                  <a:schemeClr val="accent6">
                    <a:lumMod val="75000"/>
                  </a:schemeClr>
                </a:solidFill>
                <a:effectLst/>
                <a:latin typeface="Cambria" panose="02040503050406030204" pitchFamily="18" charset="0"/>
              </a:rPr>
              <a:t>gamatic</a:t>
            </a:r>
            <a:r>
              <a:rPr lang="en-IN" sz="1500" dirty="0">
                <a:solidFill>
                  <a:schemeClr val="accent6">
                    <a:lumMod val="75000"/>
                  </a:schemeClr>
                </a:solidFill>
                <a:effectLst/>
                <a:latin typeface="Cambria" panose="02040503050406030204" pitchFamily="18" charset="0"/>
              </a:rPr>
              <a:t> fusion</a:t>
            </a:r>
          </a:p>
          <a:p>
            <a:pPr fontAlgn="base"/>
            <a:r>
              <a:rPr lang="en-IN" sz="1500" dirty="0">
                <a:solidFill>
                  <a:schemeClr val="accent6">
                    <a:lumMod val="75000"/>
                  </a:schemeClr>
                </a:solidFill>
                <a:effectLst/>
                <a:latin typeface="Cambria" panose="02040503050406030204" pitchFamily="18" charset="0"/>
              </a:rPr>
              <a:t>Fertilization: Internal</a:t>
            </a:r>
          </a:p>
          <a:p>
            <a:endParaRPr lang="en-IN" sz="1500" dirty="0">
              <a:solidFill>
                <a:srgbClr val="C00000"/>
              </a:solidFill>
              <a:effectLst/>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1986185" cy="338554"/>
          </a:xfrm>
          <a:prstGeom prst="rect">
            <a:avLst/>
          </a:prstGeom>
        </p:spPr>
        <p:txBody>
          <a:bodyPr wrap="none">
            <a:spAutoFit/>
          </a:bodyPr>
          <a:lstStyle/>
          <a:p>
            <a:r>
              <a:rPr lang="en-IN" sz="1600" b="1" dirty="0">
                <a:solidFill>
                  <a:srgbClr val="7030A0"/>
                </a:solidFill>
                <a:latin typeface="Cambria" panose="02040503050406030204" pitchFamily="18" charset="0"/>
              </a:rPr>
              <a:t>General Characters</a:t>
            </a:r>
          </a:p>
        </p:txBody>
      </p:sp>
    </p:spTree>
    <p:extLst>
      <p:ext uri="{BB962C8B-B14F-4D97-AF65-F5344CB8AC3E}">
        <p14:creationId xmlns="" xmlns:p14="http://schemas.microsoft.com/office/powerpoint/2010/main" val="82098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PORIFERA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250800" y="866319"/>
            <a:ext cx="1446230" cy="338554"/>
          </a:xfrm>
          <a:prstGeom prst="rect">
            <a:avLst/>
          </a:prstGeom>
        </p:spPr>
        <p:txBody>
          <a:bodyPr wrap="none">
            <a:spAutoFit/>
          </a:bodyPr>
          <a:lstStyle/>
          <a:p>
            <a:r>
              <a:rPr lang="en-IN" sz="1600" b="1" dirty="0">
                <a:solidFill>
                  <a:srgbClr val="7030A0"/>
                </a:solidFill>
                <a:latin typeface="Cambria" panose="02040503050406030204" pitchFamily="18" charset="0"/>
              </a:rPr>
              <a:t>Classification</a:t>
            </a:r>
          </a:p>
        </p:txBody>
      </p:sp>
      <p:sp>
        <p:nvSpPr>
          <p:cNvPr id="6" name="Rectangle 5">
            <a:extLst>
              <a:ext uri="{FF2B5EF4-FFF2-40B4-BE49-F238E27FC236}">
                <a16:creationId xmlns="" xmlns:a16="http://schemas.microsoft.com/office/drawing/2014/main" id="{22C1852F-CDAE-473F-A0A8-EB427B44B67F}"/>
              </a:ext>
            </a:extLst>
          </p:cNvPr>
          <p:cNvSpPr/>
          <p:nvPr/>
        </p:nvSpPr>
        <p:spPr>
          <a:xfrm>
            <a:off x="250800" y="1204873"/>
            <a:ext cx="3041781" cy="3187091"/>
          </a:xfrm>
          <a:prstGeom prst="rect">
            <a:avLst/>
          </a:prstGeom>
        </p:spPr>
        <p:txBody>
          <a:bodyPr wrap="square">
            <a:spAutoFit/>
          </a:bodyPr>
          <a:lstStyle/>
          <a:p>
            <a:pPr>
              <a:lnSpc>
                <a:spcPct val="150000"/>
              </a:lnSpc>
            </a:pPr>
            <a:r>
              <a:rPr lang="en-IN" sz="1400" b="1" dirty="0">
                <a:solidFill>
                  <a:srgbClr val="003300"/>
                </a:solidFill>
                <a:latin typeface="Cambria" panose="02040503050406030204" pitchFamily="18" charset="0"/>
              </a:rPr>
              <a:t>Class: Calcarea:</a:t>
            </a:r>
          </a:p>
          <a:p>
            <a:pPr marL="285750" indent="-285750">
              <a:lnSpc>
                <a:spcPct val="130000"/>
              </a:lnSpc>
              <a:buFont typeface="Arial" panose="020B0604020202020204" pitchFamily="34" charset="0"/>
              <a:buChar char="•"/>
            </a:pPr>
            <a:r>
              <a:rPr lang="en-IN" sz="1400" dirty="0">
                <a:solidFill>
                  <a:srgbClr val="C00000"/>
                </a:solidFill>
                <a:latin typeface="Cambria" panose="02040503050406030204" pitchFamily="18" charset="0"/>
              </a:rPr>
              <a:t>They all are marine, shallow and coastal water species.</a:t>
            </a:r>
          </a:p>
          <a:p>
            <a:pPr marL="285750" indent="-285750">
              <a:lnSpc>
                <a:spcPct val="130000"/>
              </a:lnSpc>
              <a:buFont typeface="Arial" panose="020B0604020202020204" pitchFamily="34" charset="0"/>
              <a:buChar char="•"/>
            </a:pPr>
            <a:r>
              <a:rPr lang="en-IN" sz="1400" dirty="0">
                <a:solidFill>
                  <a:srgbClr val="C00000"/>
                </a:solidFill>
                <a:latin typeface="Cambria" panose="02040503050406030204" pitchFamily="18" charset="0"/>
              </a:rPr>
              <a:t>Body is vase shaped </a:t>
            </a:r>
          </a:p>
          <a:p>
            <a:pPr marL="285750" indent="-285750">
              <a:lnSpc>
                <a:spcPct val="130000"/>
              </a:lnSpc>
              <a:buFont typeface="Arial" panose="020B0604020202020204" pitchFamily="34" charset="0"/>
              <a:buChar char="•"/>
            </a:pPr>
            <a:r>
              <a:rPr lang="en-IN" sz="1400" dirty="0">
                <a:solidFill>
                  <a:srgbClr val="C00000"/>
                </a:solidFill>
                <a:latin typeface="Cambria" panose="02040503050406030204" pitchFamily="18" charset="0"/>
              </a:rPr>
              <a:t>Radially symmetrical body.</a:t>
            </a:r>
          </a:p>
          <a:p>
            <a:pPr marL="285750" indent="-285750">
              <a:lnSpc>
                <a:spcPct val="130000"/>
              </a:lnSpc>
              <a:buFont typeface="Arial" panose="020B0604020202020204" pitchFamily="34" charset="0"/>
              <a:buChar char="•"/>
            </a:pPr>
            <a:r>
              <a:rPr lang="en-IN" sz="1400" dirty="0">
                <a:solidFill>
                  <a:srgbClr val="C00000"/>
                </a:solidFill>
                <a:latin typeface="Cambria" panose="02040503050406030204" pitchFamily="18" charset="0"/>
              </a:rPr>
              <a:t>Skeleton consists of calcareous spicules</a:t>
            </a:r>
          </a:p>
          <a:p>
            <a:pPr marL="285750" indent="-285750">
              <a:lnSpc>
                <a:spcPct val="130000"/>
              </a:lnSpc>
              <a:buFont typeface="Arial" panose="020B0604020202020204" pitchFamily="34" charset="0"/>
              <a:buChar char="•"/>
            </a:pPr>
            <a:r>
              <a:rPr lang="en-IN" sz="1400" dirty="0">
                <a:solidFill>
                  <a:srgbClr val="C00000"/>
                </a:solidFill>
                <a:latin typeface="Cambria" panose="02040503050406030204" pitchFamily="18" charset="0"/>
              </a:rPr>
              <a:t>Spicules may be monoaxon, triaxon, tetraxon.</a:t>
            </a:r>
          </a:p>
          <a:p>
            <a:pPr marL="285750" indent="-285750">
              <a:lnSpc>
                <a:spcPct val="130000"/>
              </a:lnSpc>
              <a:buFont typeface="Arial" panose="020B0604020202020204" pitchFamily="34" charset="0"/>
              <a:buChar char="•"/>
            </a:pPr>
            <a:r>
              <a:rPr lang="en-IN" sz="1400" dirty="0">
                <a:solidFill>
                  <a:srgbClr val="C00000"/>
                </a:solidFill>
                <a:latin typeface="Cambria" panose="02040503050406030204" pitchFamily="18" charset="0"/>
              </a:rPr>
              <a:t>Canal system is Ascon or Sycon</a:t>
            </a:r>
          </a:p>
          <a:p>
            <a:pPr marL="285750" indent="-285750">
              <a:lnSpc>
                <a:spcPct val="130000"/>
              </a:lnSpc>
              <a:buFont typeface="Arial" panose="020B0604020202020204" pitchFamily="34" charset="0"/>
              <a:buChar char="•"/>
            </a:pPr>
            <a:r>
              <a:rPr lang="en-IN" sz="1400" dirty="0">
                <a:solidFill>
                  <a:srgbClr val="C00000"/>
                </a:solidFill>
                <a:latin typeface="Cambria" panose="02040503050406030204" pitchFamily="18" charset="0"/>
              </a:rPr>
              <a:t>e.g. Sycon, </a:t>
            </a:r>
            <a:r>
              <a:rPr lang="en-IN" sz="1400" dirty="0" err="1">
                <a:solidFill>
                  <a:srgbClr val="C00000"/>
                </a:solidFill>
                <a:latin typeface="Cambria" panose="02040503050406030204" pitchFamily="18" charset="0"/>
              </a:rPr>
              <a:t>Grantia</a:t>
            </a:r>
            <a:r>
              <a:rPr lang="en-IN" sz="1400" dirty="0">
                <a:solidFill>
                  <a:srgbClr val="C00000"/>
                </a:solidFill>
                <a:latin typeface="Cambria" panose="02040503050406030204" pitchFamily="18" charset="0"/>
              </a:rPr>
              <a:t>, </a:t>
            </a:r>
            <a:r>
              <a:rPr lang="en-IN" sz="1400" dirty="0" err="1">
                <a:solidFill>
                  <a:srgbClr val="C00000"/>
                </a:solidFill>
                <a:latin typeface="Cambria" panose="02040503050406030204" pitchFamily="18" charset="0"/>
              </a:rPr>
              <a:t>Leucosolenia</a:t>
            </a:r>
            <a:r>
              <a:rPr lang="en-IN" sz="1400" dirty="0">
                <a:solidFill>
                  <a:srgbClr val="C00000"/>
                </a:solidFill>
                <a:latin typeface="Cambria" panose="02040503050406030204" pitchFamily="18" charset="0"/>
              </a:rPr>
              <a:t>.</a:t>
            </a:r>
          </a:p>
        </p:txBody>
      </p:sp>
      <p:sp>
        <p:nvSpPr>
          <p:cNvPr id="7" name="Rectangle 6">
            <a:extLst>
              <a:ext uri="{FF2B5EF4-FFF2-40B4-BE49-F238E27FC236}">
                <a16:creationId xmlns="" xmlns:a16="http://schemas.microsoft.com/office/drawing/2014/main" id="{EA04E125-27B0-4C07-AE26-218DE956CAA6}"/>
              </a:ext>
            </a:extLst>
          </p:cNvPr>
          <p:cNvSpPr/>
          <p:nvPr/>
        </p:nvSpPr>
        <p:spPr>
          <a:xfrm>
            <a:off x="3377119" y="1278145"/>
            <a:ext cx="2509935" cy="3359446"/>
          </a:xfrm>
          <a:prstGeom prst="rect">
            <a:avLst/>
          </a:prstGeom>
        </p:spPr>
        <p:txBody>
          <a:bodyPr wrap="square">
            <a:spAutoFit/>
          </a:bodyPr>
          <a:lstStyle/>
          <a:p>
            <a:r>
              <a:rPr lang="en-IN" sz="1400" b="1" dirty="0">
                <a:solidFill>
                  <a:srgbClr val="003300"/>
                </a:solidFill>
                <a:latin typeface="Cambria" panose="02040503050406030204" pitchFamily="18" charset="0"/>
              </a:rPr>
              <a:t>Class: </a:t>
            </a:r>
            <a:r>
              <a:rPr lang="en-IN" sz="1400" b="1" dirty="0" err="1">
                <a:solidFill>
                  <a:srgbClr val="003300"/>
                </a:solidFill>
                <a:latin typeface="Cambria" panose="02040503050406030204" pitchFamily="18" charset="0"/>
              </a:rPr>
              <a:t>Demospongia</a:t>
            </a:r>
            <a:endParaRPr lang="en-IN" sz="1400" b="1" dirty="0">
              <a:solidFill>
                <a:srgbClr val="003300"/>
              </a:solidFill>
              <a:latin typeface="Cambria" panose="02040503050406030204" pitchFamily="18" charset="0"/>
            </a:endParaRPr>
          </a:p>
          <a:p>
            <a:pPr marL="285750" indent="-285750">
              <a:lnSpc>
                <a:spcPct val="130000"/>
              </a:lnSpc>
              <a:buFont typeface="Arial" panose="020B0604020202020204" pitchFamily="34" charset="0"/>
              <a:buChar char="•"/>
            </a:pPr>
            <a:r>
              <a:rPr lang="en-IN" sz="1400" dirty="0">
                <a:solidFill>
                  <a:srgbClr val="7030A0"/>
                </a:solidFill>
                <a:latin typeface="Cambria" panose="02040503050406030204" pitchFamily="18" charset="0"/>
              </a:rPr>
              <a:t>They may be fresh water or marine.</a:t>
            </a:r>
          </a:p>
          <a:p>
            <a:pPr marL="285750" indent="-285750">
              <a:lnSpc>
                <a:spcPct val="130000"/>
              </a:lnSpc>
              <a:buFont typeface="Arial" panose="020B0604020202020204" pitchFamily="34" charset="0"/>
              <a:buChar char="•"/>
            </a:pPr>
            <a:r>
              <a:rPr lang="en-IN" sz="1400" dirty="0">
                <a:solidFill>
                  <a:srgbClr val="7030A0"/>
                </a:solidFill>
                <a:latin typeface="Cambria" panose="02040503050406030204" pitchFamily="18" charset="0"/>
              </a:rPr>
              <a:t>Their body is massive and asymmetrical.</a:t>
            </a:r>
          </a:p>
          <a:p>
            <a:pPr marL="285750" indent="-285750">
              <a:lnSpc>
                <a:spcPct val="130000"/>
              </a:lnSpc>
              <a:buFont typeface="Arial" panose="020B0604020202020204" pitchFamily="34" charset="0"/>
              <a:buChar char="•"/>
            </a:pPr>
            <a:r>
              <a:rPr lang="en-IN" sz="1400" dirty="0">
                <a:solidFill>
                  <a:srgbClr val="7030A0"/>
                </a:solidFill>
                <a:latin typeface="Cambria" panose="02040503050406030204" pitchFamily="18" charset="0"/>
              </a:rPr>
              <a:t>Canal system is Leucon type.</a:t>
            </a:r>
          </a:p>
          <a:p>
            <a:pPr marL="285750" indent="-285750">
              <a:lnSpc>
                <a:spcPct val="130000"/>
              </a:lnSpc>
              <a:buFont typeface="Arial" panose="020B0604020202020204" pitchFamily="34" charset="0"/>
              <a:buChar char="•"/>
            </a:pPr>
            <a:r>
              <a:rPr lang="en-IN" sz="1400" dirty="0">
                <a:solidFill>
                  <a:srgbClr val="7030A0"/>
                </a:solidFill>
                <a:latin typeface="Cambria" panose="02040503050406030204" pitchFamily="18" charset="0"/>
              </a:rPr>
              <a:t>Skeleton consists of Spongin </a:t>
            </a:r>
            <a:r>
              <a:rPr lang="en-IN" sz="1400" dirty="0" err="1">
                <a:solidFill>
                  <a:srgbClr val="7030A0"/>
                </a:solidFill>
                <a:latin typeface="Cambria" panose="02040503050406030204" pitchFamily="18" charset="0"/>
              </a:rPr>
              <a:t>fibers</a:t>
            </a:r>
            <a:r>
              <a:rPr lang="en-IN" sz="1400" dirty="0">
                <a:solidFill>
                  <a:srgbClr val="7030A0"/>
                </a:solidFill>
                <a:latin typeface="Cambria" panose="02040503050406030204" pitchFamily="18" charset="0"/>
              </a:rPr>
              <a:t>, siliceous spicules which are monoaxon and triaxon.</a:t>
            </a:r>
          </a:p>
          <a:p>
            <a:pPr marL="285750" indent="-285750">
              <a:lnSpc>
                <a:spcPct val="130000"/>
              </a:lnSpc>
              <a:buFont typeface="Arial" panose="020B0604020202020204" pitchFamily="34" charset="0"/>
              <a:buChar char="•"/>
            </a:pPr>
            <a:r>
              <a:rPr lang="en-IN" sz="1400" dirty="0">
                <a:solidFill>
                  <a:srgbClr val="7030A0"/>
                </a:solidFill>
                <a:latin typeface="Cambria" panose="02040503050406030204" pitchFamily="18" charset="0"/>
              </a:rPr>
              <a:t>e.g. </a:t>
            </a:r>
            <a:r>
              <a:rPr lang="en-IN" sz="1400" dirty="0" err="1">
                <a:solidFill>
                  <a:srgbClr val="7030A0"/>
                </a:solidFill>
                <a:latin typeface="Cambria" panose="02040503050406030204" pitchFamily="18" charset="0"/>
              </a:rPr>
              <a:t>Euspongia</a:t>
            </a:r>
            <a:r>
              <a:rPr lang="en-IN" sz="1400" dirty="0">
                <a:solidFill>
                  <a:srgbClr val="7030A0"/>
                </a:solidFill>
                <a:latin typeface="Cambria" panose="02040503050406030204" pitchFamily="18" charset="0"/>
              </a:rPr>
              <a:t>, </a:t>
            </a:r>
            <a:r>
              <a:rPr lang="en-IN" sz="1400" dirty="0" err="1">
                <a:solidFill>
                  <a:srgbClr val="7030A0"/>
                </a:solidFill>
                <a:latin typeface="Cambria" panose="02040503050406030204" pitchFamily="18" charset="0"/>
              </a:rPr>
              <a:t>Spongilla</a:t>
            </a:r>
            <a:endParaRPr lang="en-IN" sz="1400" dirty="0">
              <a:solidFill>
                <a:srgbClr val="7030A0"/>
              </a:solidFill>
              <a:latin typeface="Cambria" panose="02040503050406030204" pitchFamily="18" charset="0"/>
            </a:endParaRPr>
          </a:p>
        </p:txBody>
      </p:sp>
      <p:sp>
        <p:nvSpPr>
          <p:cNvPr id="9" name="Rectangle 8">
            <a:extLst>
              <a:ext uri="{FF2B5EF4-FFF2-40B4-BE49-F238E27FC236}">
                <a16:creationId xmlns="" xmlns:a16="http://schemas.microsoft.com/office/drawing/2014/main" id="{B2AD3756-9EB6-4D49-8A08-AD230CD88E30}"/>
              </a:ext>
            </a:extLst>
          </p:cNvPr>
          <p:cNvSpPr/>
          <p:nvPr/>
        </p:nvSpPr>
        <p:spPr>
          <a:xfrm>
            <a:off x="5971592" y="1268818"/>
            <a:ext cx="2836506" cy="3359446"/>
          </a:xfrm>
          <a:prstGeom prst="rect">
            <a:avLst/>
          </a:prstGeom>
        </p:spPr>
        <p:txBody>
          <a:bodyPr wrap="square">
            <a:spAutoFit/>
          </a:bodyPr>
          <a:lstStyle/>
          <a:p>
            <a:r>
              <a:rPr lang="en-IN" sz="1400" b="1" dirty="0">
                <a:solidFill>
                  <a:srgbClr val="003300"/>
                </a:solidFill>
                <a:latin typeface="Cambria" panose="02040503050406030204" pitchFamily="18" charset="0"/>
              </a:rPr>
              <a:t>Class: </a:t>
            </a:r>
            <a:r>
              <a:rPr lang="en-IN" sz="1400" b="1" dirty="0" err="1">
                <a:solidFill>
                  <a:srgbClr val="003300"/>
                </a:solidFill>
                <a:latin typeface="Cambria" panose="02040503050406030204" pitchFamily="18" charset="0"/>
              </a:rPr>
              <a:t>Hexactinellida</a:t>
            </a:r>
            <a:endParaRPr lang="en-IN" sz="1400" b="1" dirty="0">
              <a:solidFill>
                <a:srgbClr val="003300"/>
              </a:solidFill>
              <a:latin typeface="Cambria" panose="02040503050406030204" pitchFamily="18" charset="0"/>
            </a:endParaRPr>
          </a:p>
          <a:p>
            <a:pPr marL="285750" indent="-285750">
              <a:lnSpc>
                <a:spcPct val="130000"/>
              </a:lnSpc>
              <a:buFont typeface="Arial" panose="020B0604020202020204" pitchFamily="34" charset="0"/>
              <a:buChar char="•"/>
            </a:pPr>
            <a:r>
              <a:rPr lang="en-IN" sz="1400" dirty="0">
                <a:solidFill>
                  <a:srgbClr val="00B050"/>
                </a:solidFill>
                <a:latin typeface="Cambria" panose="02040503050406030204" pitchFamily="18" charset="0"/>
              </a:rPr>
              <a:t>They all are marine and deep sea species.</a:t>
            </a:r>
          </a:p>
          <a:p>
            <a:pPr marL="285750" indent="-285750">
              <a:lnSpc>
                <a:spcPct val="130000"/>
              </a:lnSpc>
              <a:buFont typeface="Arial" panose="020B0604020202020204" pitchFamily="34" charset="0"/>
              <a:buChar char="•"/>
            </a:pPr>
            <a:r>
              <a:rPr lang="en-IN" sz="1400" dirty="0">
                <a:solidFill>
                  <a:srgbClr val="00B050"/>
                </a:solidFill>
                <a:latin typeface="Cambria" panose="02040503050406030204" pitchFamily="18" charset="0"/>
              </a:rPr>
              <a:t>Body is vase shaped or cylindrical.</a:t>
            </a:r>
          </a:p>
          <a:p>
            <a:pPr marL="285750" indent="-285750">
              <a:lnSpc>
                <a:spcPct val="130000"/>
              </a:lnSpc>
              <a:buFont typeface="Arial" panose="020B0604020202020204" pitchFamily="34" charset="0"/>
              <a:buChar char="•"/>
            </a:pPr>
            <a:r>
              <a:rPr lang="en-IN" sz="1400" dirty="0">
                <a:solidFill>
                  <a:srgbClr val="00B050"/>
                </a:solidFill>
                <a:latin typeface="Cambria" panose="02040503050406030204" pitchFamily="18" charset="0"/>
              </a:rPr>
              <a:t>They are radially symmetrical.</a:t>
            </a:r>
          </a:p>
          <a:p>
            <a:pPr marL="285750" indent="-285750">
              <a:lnSpc>
                <a:spcPct val="130000"/>
              </a:lnSpc>
              <a:buFont typeface="Arial" panose="020B0604020202020204" pitchFamily="34" charset="0"/>
              <a:buChar char="•"/>
            </a:pPr>
            <a:r>
              <a:rPr lang="en-IN" sz="1400" dirty="0">
                <a:solidFill>
                  <a:srgbClr val="00B050"/>
                </a:solidFill>
                <a:latin typeface="Cambria" panose="02040503050406030204" pitchFamily="18" charset="0"/>
              </a:rPr>
              <a:t>Skeleton consists of siliceous spicules which are </a:t>
            </a:r>
            <a:r>
              <a:rPr lang="en-IN" sz="1400" dirty="0" err="1">
                <a:solidFill>
                  <a:srgbClr val="00B050"/>
                </a:solidFill>
                <a:latin typeface="Cambria" panose="02040503050406030204" pitchFamily="18" charset="0"/>
              </a:rPr>
              <a:t>triaxons</a:t>
            </a:r>
            <a:r>
              <a:rPr lang="en-IN" sz="1400" dirty="0">
                <a:solidFill>
                  <a:srgbClr val="00B050"/>
                </a:solidFill>
                <a:latin typeface="Cambria" panose="02040503050406030204" pitchFamily="18" charset="0"/>
              </a:rPr>
              <a:t> with six rays.</a:t>
            </a:r>
          </a:p>
          <a:p>
            <a:pPr marL="285750" indent="-285750">
              <a:lnSpc>
                <a:spcPct val="130000"/>
              </a:lnSpc>
              <a:buFont typeface="Arial" panose="020B0604020202020204" pitchFamily="34" charset="0"/>
              <a:buChar char="•"/>
            </a:pPr>
            <a:r>
              <a:rPr lang="en-IN" sz="1400" dirty="0">
                <a:solidFill>
                  <a:srgbClr val="00B050"/>
                </a:solidFill>
                <a:latin typeface="Cambria" panose="02040503050406030204" pitchFamily="18" charset="0"/>
              </a:rPr>
              <a:t>Canal system may be Sycon or Leucon</a:t>
            </a:r>
          </a:p>
          <a:p>
            <a:pPr marL="285750" indent="-285750">
              <a:lnSpc>
                <a:spcPct val="130000"/>
              </a:lnSpc>
              <a:buFont typeface="Arial" panose="020B0604020202020204" pitchFamily="34" charset="0"/>
              <a:buChar char="•"/>
            </a:pPr>
            <a:r>
              <a:rPr lang="en-IN" sz="1400" dirty="0">
                <a:solidFill>
                  <a:srgbClr val="00B050"/>
                </a:solidFill>
                <a:latin typeface="Cambria" panose="02040503050406030204" pitchFamily="18" charset="0"/>
              </a:rPr>
              <a:t>e.g. Hyalonema, Euplectella</a:t>
            </a:r>
          </a:p>
        </p:txBody>
      </p:sp>
      <p:pic>
        <p:nvPicPr>
          <p:cNvPr id="10" name="Picture 9">
            <a:extLst>
              <a:ext uri="{FF2B5EF4-FFF2-40B4-BE49-F238E27FC236}">
                <a16:creationId xmlns="" xmlns:a16="http://schemas.microsoft.com/office/drawing/2014/main" id="{23B5C642-E135-469E-915A-C4F934A97ADE}"/>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89339" y="4748094"/>
            <a:ext cx="2388640" cy="1701670"/>
          </a:xfrm>
          <a:prstGeom prst="rect">
            <a:avLst/>
          </a:prstGeom>
        </p:spPr>
      </p:pic>
      <p:pic>
        <p:nvPicPr>
          <p:cNvPr id="13" name="Picture 12">
            <a:extLst>
              <a:ext uri="{FF2B5EF4-FFF2-40B4-BE49-F238E27FC236}">
                <a16:creationId xmlns="" xmlns:a16="http://schemas.microsoft.com/office/drawing/2014/main" id="{B3AFE071-0935-4BB8-A8DC-4BA4D87FC2B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399527" y="4748094"/>
            <a:ext cx="2465118" cy="1701671"/>
          </a:xfrm>
          <a:prstGeom prst="rect">
            <a:avLst/>
          </a:prstGeom>
        </p:spPr>
      </p:pic>
      <p:pic>
        <p:nvPicPr>
          <p:cNvPr id="14" name="Picture 13">
            <a:extLst>
              <a:ext uri="{FF2B5EF4-FFF2-40B4-BE49-F238E27FC236}">
                <a16:creationId xmlns="" xmlns:a16="http://schemas.microsoft.com/office/drawing/2014/main" id="{EE8A042D-5E26-4900-88BC-BC25C0F4196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57286" y="4748094"/>
            <a:ext cx="2465118" cy="1701671"/>
          </a:xfrm>
          <a:prstGeom prst="rect">
            <a:avLst/>
          </a:prstGeom>
        </p:spPr>
      </p:pic>
    </p:spTree>
    <p:extLst>
      <p:ext uri="{BB962C8B-B14F-4D97-AF65-F5344CB8AC3E}">
        <p14:creationId xmlns="" xmlns:p14="http://schemas.microsoft.com/office/powerpoint/2010/main" val="3155479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PORIFERA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2" y="838076"/>
            <a:ext cx="934936" cy="369332"/>
          </a:xfrm>
          <a:prstGeom prst="rect">
            <a:avLst/>
          </a:prstGeom>
        </p:spPr>
        <p:txBody>
          <a:bodyPr wrap="none">
            <a:spAutoFit/>
          </a:bodyPr>
          <a:lstStyle/>
          <a:p>
            <a:r>
              <a:rPr lang="en-IN" b="1" dirty="0" err="1">
                <a:solidFill>
                  <a:srgbClr val="7030A0"/>
                </a:solidFill>
                <a:latin typeface="Cambria" panose="02040503050406030204" pitchFamily="18" charset="0"/>
              </a:rPr>
              <a:t>Scypha</a:t>
            </a:r>
            <a:endParaRPr lang="en-IN" b="1" dirty="0">
              <a:solidFill>
                <a:srgbClr val="7030A0"/>
              </a:solidFill>
              <a:latin typeface="Cambria" panose="02040503050406030204" pitchFamily="18" charset="0"/>
            </a:endParaRPr>
          </a:p>
        </p:txBody>
      </p:sp>
      <p:sp>
        <p:nvSpPr>
          <p:cNvPr id="13" name="Content Placeholder 3">
            <a:extLst>
              <a:ext uri="{FF2B5EF4-FFF2-40B4-BE49-F238E27FC236}">
                <a16:creationId xmlns="" xmlns:a16="http://schemas.microsoft.com/office/drawing/2014/main" id="{3BECD155-090B-4CD4-89D6-AFF0D463BC63}"/>
              </a:ext>
            </a:extLst>
          </p:cNvPr>
          <p:cNvSpPr txBox="1">
            <a:spLocks/>
          </p:cNvSpPr>
          <p:nvPr/>
        </p:nvSpPr>
        <p:spPr>
          <a:xfrm>
            <a:off x="410541" y="1380333"/>
            <a:ext cx="5542389" cy="52432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just">
              <a:lnSpc>
                <a:spcPct val="120000"/>
              </a:lnSpc>
            </a:pPr>
            <a:r>
              <a:rPr lang="en-US" sz="1500" dirty="0">
                <a:solidFill>
                  <a:srgbClr val="FF0000"/>
                </a:solidFill>
                <a:latin typeface="Cambria" panose="02040503050406030204" pitchFamily="18" charset="0"/>
                <a:cs typeface="Times New Roman" pitchFamily="18" charset="0"/>
              </a:rPr>
              <a:t>Sycon is a solitary colonial sponge, found attached to the rocks and other substratum in shallow sea water.</a:t>
            </a:r>
          </a:p>
          <a:p>
            <a:pPr algn="just">
              <a:lnSpc>
                <a:spcPct val="120000"/>
              </a:lnSpc>
            </a:pPr>
            <a:r>
              <a:rPr lang="en-US" sz="1500" dirty="0">
                <a:latin typeface="Cambria" panose="02040503050406030204" pitchFamily="18" charset="0"/>
                <a:cs typeface="Times New Roman" pitchFamily="18" charset="0"/>
              </a:rPr>
              <a:t>The body is slender vase-like or cylindrical.</a:t>
            </a:r>
          </a:p>
          <a:p>
            <a:pPr algn="just">
              <a:lnSpc>
                <a:spcPct val="120000"/>
              </a:lnSpc>
            </a:pPr>
            <a:r>
              <a:rPr lang="en-US" sz="1500" dirty="0">
                <a:latin typeface="Cambria" panose="02040503050406030204" pitchFamily="18" charset="0"/>
                <a:cs typeface="Times New Roman" pitchFamily="18" charset="0"/>
              </a:rPr>
              <a:t>The surface of the body is perforated by numerous pores called ostia.</a:t>
            </a:r>
          </a:p>
          <a:p>
            <a:pPr algn="just">
              <a:lnSpc>
                <a:spcPct val="120000"/>
              </a:lnSpc>
            </a:pPr>
            <a:r>
              <a:rPr lang="en-US" sz="1500" dirty="0">
                <a:latin typeface="Cambria" panose="02040503050406030204" pitchFamily="18" charset="0"/>
                <a:cs typeface="Times New Roman" pitchFamily="18" charset="0"/>
              </a:rPr>
              <a:t>Each cylinder is attached to the substratum by base and opens to the exterior by an opening called osculum.</a:t>
            </a:r>
          </a:p>
          <a:p>
            <a:pPr algn="just">
              <a:lnSpc>
                <a:spcPct val="120000"/>
              </a:lnSpc>
            </a:pPr>
            <a:r>
              <a:rPr lang="en-US" sz="1500" dirty="0">
                <a:latin typeface="Cambria" panose="02040503050406030204" pitchFamily="18" charset="0"/>
                <a:cs typeface="Times New Roman" pitchFamily="18" charset="0"/>
              </a:rPr>
              <a:t>Osculum is fringed by </a:t>
            </a:r>
            <a:r>
              <a:rPr lang="en-US" sz="1500" dirty="0" err="1">
                <a:latin typeface="Cambria" panose="02040503050406030204" pitchFamily="18" charset="0"/>
                <a:cs typeface="Times New Roman" pitchFamily="18" charset="0"/>
              </a:rPr>
              <a:t>monaxon</a:t>
            </a:r>
            <a:r>
              <a:rPr lang="en-US" sz="1500" dirty="0">
                <a:latin typeface="Cambria" panose="02040503050406030204" pitchFamily="18" charset="0"/>
                <a:cs typeface="Times New Roman" pitchFamily="18" charset="0"/>
              </a:rPr>
              <a:t> spicules.</a:t>
            </a:r>
          </a:p>
          <a:p>
            <a:pPr algn="just">
              <a:lnSpc>
                <a:spcPct val="120000"/>
              </a:lnSpc>
            </a:pPr>
            <a:r>
              <a:rPr lang="en-US" sz="1500" dirty="0">
                <a:latin typeface="Cambria" panose="02040503050406030204" pitchFamily="18" charset="0"/>
                <a:cs typeface="Times New Roman" pitchFamily="18" charset="0"/>
              </a:rPr>
              <a:t>The body wall is made up of the dermal epithelium.</a:t>
            </a:r>
          </a:p>
          <a:p>
            <a:pPr algn="just">
              <a:lnSpc>
                <a:spcPct val="120000"/>
              </a:lnSpc>
            </a:pPr>
            <a:r>
              <a:rPr lang="en-US" sz="1500" dirty="0">
                <a:solidFill>
                  <a:srgbClr val="FF0000"/>
                </a:solidFill>
                <a:latin typeface="Cambria" panose="02040503050406030204" pitchFamily="18" charset="0"/>
                <a:cs typeface="Times New Roman" pitchFamily="18" charset="0"/>
              </a:rPr>
              <a:t>Skeleton mainly consists of the calcareous spicules, which project out from the epithelium</a:t>
            </a:r>
            <a:r>
              <a:rPr lang="en-US" sz="1500" dirty="0">
                <a:latin typeface="Cambria" panose="02040503050406030204" pitchFamily="18" charset="0"/>
                <a:cs typeface="Times New Roman" pitchFamily="18" charset="0"/>
              </a:rPr>
              <a:t>.</a:t>
            </a:r>
          </a:p>
          <a:p>
            <a:pPr algn="just">
              <a:lnSpc>
                <a:spcPct val="120000"/>
              </a:lnSpc>
            </a:pPr>
            <a:r>
              <a:rPr lang="en-US" sz="1500" dirty="0">
                <a:latin typeface="Cambria" panose="02040503050406030204" pitchFamily="18" charset="0"/>
                <a:cs typeface="Times New Roman" pitchFamily="18" charset="0"/>
              </a:rPr>
              <a:t>Each cylinder has a central large cavity called the spongocoel.</a:t>
            </a:r>
          </a:p>
          <a:p>
            <a:pPr algn="just">
              <a:lnSpc>
                <a:spcPct val="120000"/>
              </a:lnSpc>
            </a:pPr>
            <a:r>
              <a:rPr lang="en-US" sz="1500" dirty="0">
                <a:latin typeface="Cambria" panose="02040503050406030204" pitchFamily="18" charset="0"/>
                <a:cs typeface="Times New Roman" pitchFamily="18" charset="0"/>
              </a:rPr>
              <a:t>The spongocoel opens outside through the osculum.</a:t>
            </a:r>
          </a:p>
          <a:p>
            <a:pPr algn="just">
              <a:lnSpc>
                <a:spcPct val="120000"/>
              </a:lnSpc>
            </a:pPr>
            <a:r>
              <a:rPr lang="en-US" sz="1500" dirty="0">
                <a:latin typeface="Cambria" panose="02040503050406030204" pitchFamily="18" charset="0"/>
                <a:cs typeface="Times New Roman" pitchFamily="18" charset="0"/>
              </a:rPr>
              <a:t>Nutrition, respiration and excretion are performed by canal system.</a:t>
            </a:r>
          </a:p>
          <a:p>
            <a:pPr algn="just">
              <a:lnSpc>
                <a:spcPct val="120000"/>
              </a:lnSpc>
            </a:pPr>
            <a:r>
              <a:rPr lang="en-US" sz="1500" dirty="0">
                <a:solidFill>
                  <a:srgbClr val="FF0000"/>
                </a:solidFill>
                <a:latin typeface="Cambria" panose="02040503050406030204" pitchFamily="18" charset="0"/>
                <a:cs typeface="Times New Roman" pitchFamily="18" charset="0"/>
              </a:rPr>
              <a:t>Reproduction by both asexual and sexual mode.</a:t>
            </a:r>
          </a:p>
          <a:p>
            <a:pPr>
              <a:lnSpc>
                <a:spcPct val="120000"/>
              </a:lnSpc>
              <a:buFont typeface="Arial" pitchFamily="34" charset="0"/>
              <a:buNone/>
            </a:pPr>
            <a:r>
              <a:rPr lang="en-US" sz="1500" dirty="0">
                <a:latin typeface="Cambria" panose="02040503050406030204" pitchFamily="18" charset="0"/>
                <a:cs typeface="Times New Roman" pitchFamily="18" charset="0"/>
              </a:rPr>
              <a:t> </a:t>
            </a:r>
          </a:p>
          <a:p>
            <a:pPr>
              <a:lnSpc>
                <a:spcPct val="120000"/>
              </a:lnSpc>
            </a:pPr>
            <a:endParaRPr lang="en-US" sz="1500" dirty="0">
              <a:latin typeface="Cambria" panose="02040503050406030204" pitchFamily="18" charset="0"/>
              <a:cs typeface="Times New Roman" pitchFamily="18" charset="0"/>
            </a:endParaRPr>
          </a:p>
        </p:txBody>
      </p:sp>
      <p:pic>
        <p:nvPicPr>
          <p:cNvPr id="14" name="Picture 13">
            <a:extLst>
              <a:ext uri="{FF2B5EF4-FFF2-40B4-BE49-F238E27FC236}">
                <a16:creationId xmlns="" xmlns:a16="http://schemas.microsoft.com/office/drawing/2014/main" id="{16A6E304-2B2D-4D1F-A4F8-0B6934154E8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28383" y="1207408"/>
            <a:ext cx="2505075" cy="1955670"/>
          </a:xfrm>
          <a:prstGeom prst="rect">
            <a:avLst/>
          </a:prstGeom>
        </p:spPr>
      </p:pic>
      <p:pic>
        <p:nvPicPr>
          <p:cNvPr id="16" name="Picture 15">
            <a:extLst>
              <a:ext uri="{FF2B5EF4-FFF2-40B4-BE49-F238E27FC236}">
                <a16:creationId xmlns="" xmlns:a16="http://schemas.microsoft.com/office/drawing/2014/main" id="{047F44F0-A968-4EDA-9630-AA192795261F}"/>
              </a:ext>
            </a:extLst>
          </p:cNvPr>
          <p:cNvPicPr>
            <a:picLocks noChangeAspect="1"/>
          </p:cNvPicPr>
          <p:nvPr/>
        </p:nvPicPr>
        <p:blipFill rotWithShape="1">
          <a:blip r:embed="rId3">
            <a:extLst>
              <a:ext uri="{28A0092B-C50C-407E-A947-70E740481C1C}">
                <a14:useLocalDpi xmlns="" xmlns:a14="http://schemas.microsoft.com/office/drawing/2010/main" val="0"/>
              </a:ext>
            </a:extLst>
          </a:blip>
          <a:srcRect r="50000"/>
          <a:stretch/>
        </p:blipFill>
        <p:spPr>
          <a:xfrm>
            <a:off x="6228383" y="3280292"/>
            <a:ext cx="2505075" cy="3343275"/>
          </a:xfrm>
          <a:prstGeom prst="rect">
            <a:avLst/>
          </a:prstGeom>
        </p:spPr>
      </p:pic>
    </p:spTree>
    <p:extLst>
      <p:ext uri="{BB962C8B-B14F-4D97-AF65-F5344CB8AC3E}">
        <p14:creationId xmlns="" xmlns:p14="http://schemas.microsoft.com/office/powerpoint/2010/main" val="3984430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PORIFERA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3" y="951724"/>
            <a:ext cx="1262269" cy="369332"/>
          </a:xfrm>
          <a:prstGeom prst="rect">
            <a:avLst/>
          </a:prstGeom>
        </p:spPr>
        <p:txBody>
          <a:bodyPr wrap="none">
            <a:spAutoFit/>
          </a:bodyPr>
          <a:lstStyle/>
          <a:p>
            <a:r>
              <a:rPr lang="en-IN" b="1" dirty="0" err="1">
                <a:solidFill>
                  <a:srgbClr val="7030A0"/>
                </a:solidFill>
                <a:latin typeface="Cambria" panose="02040503050406030204" pitchFamily="18" charset="0"/>
              </a:rPr>
              <a:t>Hylonema</a:t>
            </a:r>
            <a:endParaRPr lang="en-IN" b="1" dirty="0">
              <a:solidFill>
                <a:srgbClr val="7030A0"/>
              </a:solidFill>
              <a:latin typeface="Cambria" panose="02040503050406030204" pitchFamily="18" charset="0"/>
            </a:endParaRPr>
          </a:p>
        </p:txBody>
      </p:sp>
      <p:pic>
        <p:nvPicPr>
          <p:cNvPr id="4" name="Picture 3">
            <a:extLst>
              <a:ext uri="{FF2B5EF4-FFF2-40B4-BE49-F238E27FC236}">
                <a16:creationId xmlns="" xmlns:a16="http://schemas.microsoft.com/office/drawing/2014/main" id="{8F7E515C-BDB8-43B7-ADEC-E9A38EEBA4DD}"/>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661783" y="3362489"/>
            <a:ext cx="2051464" cy="1529670"/>
          </a:xfrm>
          <a:prstGeom prst="rect">
            <a:avLst/>
          </a:prstGeom>
        </p:spPr>
      </p:pic>
      <p:pic>
        <p:nvPicPr>
          <p:cNvPr id="7" name="Picture 6">
            <a:extLst>
              <a:ext uri="{FF2B5EF4-FFF2-40B4-BE49-F238E27FC236}">
                <a16:creationId xmlns="" xmlns:a16="http://schemas.microsoft.com/office/drawing/2014/main" id="{13FADBD3-2322-46B2-A23B-8575AA45158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61783" y="5009904"/>
            <a:ext cx="2051463" cy="1625015"/>
          </a:xfrm>
          <a:prstGeom prst="rect">
            <a:avLst/>
          </a:prstGeom>
        </p:spPr>
      </p:pic>
      <p:sp>
        <p:nvSpPr>
          <p:cNvPr id="13" name="Content Placeholder 3">
            <a:extLst>
              <a:ext uri="{FF2B5EF4-FFF2-40B4-BE49-F238E27FC236}">
                <a16:creationId xmlns="" xmlns:a16="http://schemas.microsoft.com/office/drawing/2014/main" id="{A3A61C9D-8B59-4341-9C5C-8E0991277C53}"/>
              </a:ext>
            </a:extLst>
          </p:cNvPr>
          <p:cNvSpPr txBox="1">
            <a:spLocks/>
          </p:cNvSpPr>
          <p:nvPr/>
        </p:nvSpPr>
        <p:spPr>
          <a:xfrm>
            <a:off x="328125" y="1485979"/>
            <a:ext cx="3684038" cy="45259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solidFill>
                  <a:srgbClr val="FF0000"/>
                </a:solidFill>
                <a:latin typeface="Cambria" panose="02040503050406030204" pitchFamily="18" charset="0"/>
                <a:cs typeface="Times New Roman" pitchFamily="18" charset="0"/>
              </a:rPr>
              <a:t>It is exclusively marine in habitat found at the depths of 100-150 meters.</a:t>
            </a:r>
          </a:p>
          <a:p>
            <a:pPr algn="just"/>
            <a:r>
              <a:rPr lang="en-US" sz="1600" dirty="0">
                <a:latin typeface="Cambria" panose="02040503050406030204" pitchFamily="18" charset="0"/>
                <a:cs typeface="Times New Roman" pitchFamily="18" charset="0"/>
              </a:rPr>
              <a:t>Body shape is variable, usually rounded or oval.</a:t>
            </a:r>
          </a:p>
          <a:p>
            <a:pPr algn="just"/>
            <a:r>
              <a:rPr lang="en-US" sz="1600" dirty="0">
                <a:latin typeface="Cambria" panose="02040503050406030204" pitchFamily="18" charset="0"/>
                <a:cs typeface="Times New Roman" pitchFamily="18" charset="0"/>
              </a:rPr>
              <a:t>The body looks like a structure of glass wool with projecting tufts of glass spicules.</a:t>
            </a:r>
          </a:p>
          <a:p>
            <a:pPr algn="just"/>
            <a:r>
              <a:rPr lang="en-US" sz="1600" dirty="0">
                <a:solidFill>
                  <a:srgbClr val="FF0000"/>
                </a:solidFill>
                <a:latin typeface="Cambria" panose="02040503050406030204" pitchFamily="18" charset="0"/>
                <a:cs typeface="Times New Roman" pitchFamily="18" charset="0"/>
              </a:rPr>
              <a:t>Body is supported by spicules of six rays and small </a:t>
            </a:r>
            <a:r>
              <a:rPr lang="en-US" sz="1600" dirty="0" err="1">
                <a:solidFill>
                  <a:srgbClr val="FF0000"/>
                </a:solidFill>
                <a:latin typeface="Cambria" panose="02040503050406030204" pitchFamily="18" charset="0"/>
                <a:cs typeface="Times New Roman" pitchFamily="18" charset="0"/>
              </a:rPr>
              <a:t>amphidiscs</a:t>
            </a:r>
            <a:r>
              <a:rPr lang="en-US" sz="1600" dirty="0">
                <a:solidFill>
                  <a:srgbClr val="FF0000"/>
                </a:solidFill>
                <a:latin typeface="Cambria" panose="02040503050406030204" pitchFamily="18" charset="0"/>
                <a:cs typeface="Times New Roman" pitchFamily="18" charset="0"/>
              </a:rPr>
              <a:t>.</a:t>
            </a:r>
          </a:p>
          <a:p>
            <a:pPr algn="just"/>
            <a:r>
              <a:rPr lang="en-US" sz="1600" dirty="0">
                <a:latin typeface="Cambria" panose="02040503050406030204" pitchFamily="18" charset="0"/>
                <a:cs typeface="Times New Roman" pitchFamily="18" charset="0"/>
              </a:rPr>
              <a:t>Body is raised from the substratum by a stalk like root tuft which is twisted like a rope.</a:t>
            </a:r>
          </a:p>
          <a:p>
            <a:pPr algn="just"/>
            <a:r>
              <a:rPr lang="en-US" sz="1600" dirty="0">
                <a:latin typeface="Cambria" panose="02040503050406030204" pitchFamily="18" charset="0"/>
                <a:cs typeface="Times New Roman" pitchFamily="18" charset="0"/>
              </a:rPr>
              <a:t>Root tuft is made up of a bundle of very long anchoring root spicules.</a:t>
            </a:r>
          </a:p>
          <a:p>
            <a:pPr algn="just"/>
            <a:r>
              <a:rPr lang="en-US" sz="1600" dirty="0">
                <a:solidFill>
                  <a:srgbClr val="FF0000"/>
                </a:solidFill>
                <a:latin typeface="Cambria" panose="02040503050406030204" pitchFamily="18" charset="0"/>
                <a:cs typeface="Times New Roman" pitchFamily="18" charset="0"/>
              </a:rPr>
              <a:t>Root tuft also traverses the body as an axis or columella and usually project above as gastral cone.</a:t>
            </a:r>
          </a:p>
          <a:p>
            <a:endParaRPr lang="en-US" sz="1600" dirty="0">
              <a:latin typeface="Cambria" panose="02040503050406030204" pitchFamily="18" charset="0"/>
            </a:endParaRPr>
          </a:p>
        </p:txBody>
      </p:sp>
      <p:pic>
        <p:nvPicPr>
          <p:cNvPr id="14" name="Picture 13">
            <a:extLst>
              <a:ext uri="{FF2B5EF4-FFF2-40B4-BE49-F238E27FC236}">
                <a16:creationId xmlns="" xmlns:a16="http://schemas.microsoft.com/office/drawing/2014/main" id="{CA66AE3E-7C56-4C88-93F3-55062BE8EC5B}"/>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572000" y="1222309"/>
            <a:ext cx="1934648" cy="5374023"/>
          </a:xfrm>
          <a:prstGeom prst="rect">
            <a:avLst/>
          </a:prstGeom>
        </p:spPr>
      </p:pic>
      <p:pic>
        <p:nvPicPr>
          <p:cNvPr id="16" name="Picture 15">
            <a:extLst>
              <a:ext uri="{FF2B5EF4-FFF2-40B4-BE49-F238E27FC236}">
                <a16:creationId xmlns="" xmlns:a16="http://schemas.microsoft.com/office/drawing/2014/main" id="{47475A5E-56A7-4211-9FF3-171E8728D138}"/>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23775" t="20538" r="23878"/>
          <a:stretch/>
        </p:blipFill>
        <p:spPr>
          <a:xfrm>
            <a:off x="6661783" y="1222310"/>
            <a:ext cx="2051463" cy="2024164"/>
          </a:xfrm>
          <a:prstGeom prst="rect">
            <a:avLst/>
          </a:prstGeom>
        </p:spPr>
      </p:pic>
    </p:spTree>
    <p:extLst>
      <p:ext uri="{BB962C8B-B14F-4D97-AF65-F5344CB8AC3E}">
        <p14:creationId xmlns="" xmlns:p14="http://schemas.microsoft.com/office/powerpoint/2010/main" val="858937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PORIFERA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3" y="951724"/>
            <a:ext cx="1361335" cy="369332"/>
          </a:xfrm>
          <a:prstGeom prst="rect">
            <a:avLst/>
          </a:prstGeom>
        </p:spPr>
        <p:txBody>
          <a:bodyPr wrap="square">
            <a:spAutoFit/>
          </a:bodyPr>
          <a:lstStyle/>
          <a:p>
            <a:r>
              <a:rPr lang="en-IN" b="1" dirty="0">
                <a:solidFill>
                  <a:srgbClr val="003300"/>
                </a:solidFill>
                <a:latin typeface="Cambria" panose="02040503050406030204" pitchFamily="18" charset="0"/>
              </a:rPr>
              <a:t>Euplectella</a:t>
            </a:r>
          </a:p>
        </p:txBody>
      </p:sp>
      <p:sp>
        <p:nvSpPr>
          <p:cNvPr id="8" name="Content Placeholder 3">
            <a:extLst>
              <a:ext uri="{FF2B5EF4-FFF2-40B4-BE49-F238E27FC236}">
                <a16:creationId xmlns="" xmlns:a16="http://schemas.microsoft.com/office/drawing/2014/main" id="{EA7C3139-3693-4E8F-8A0D-1CC3F945EF5D}"/>
              </a:ext>
            </a:extLst>
          </p:cNvPr>
          <p:cNvSpPr txBox="1">
            <a:spLocks/>
          </p:cNvSpPr>
          <p:nvPr/>
        </p:nvSpPr>
        <p:spPr>
          <a:xfrm>
            <a:off x="410542" y="1655793"/>
            <a:ext cx="4460037"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It is commonly called as Venus flower basket due to its beautiful elegant glassy shape.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cs typeface="Times New Roman" pitchFamily="18" charset="0"/>
              </a:rPr>
              <a:t>The animal measures 15-30 cm. in diameter.</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cs typeface="Times New Roman" pitchFamily="18" charset="0"/>
              </a:rPr>
              <a:t>The body is long, rigidly curved and cylindrical.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Body is composed of 4 and 6 rayed spicules forming 3 dimensional networks with parietal gaps.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cs typeface="Times New Roman" pitchFamily="18" charset="0"/>
              </a:rPr>
              <a:t>The spicules are joined together forming a network.</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It has knitted basket shaped body, ostia and oscular sieve plate hence it is Euplectella.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mbria" panose="02040503050406030204" pitchFamily="18" charset="0"/>
            </a:endParaRPr>
          </a:p>
        </p:txBody>
      </p:sp>
      <p:pic>
        <p:nvPicPr>
          <p:cNvPr id="4" name="Picture 3">
            <a:extLst>
              <a:ext uri="{FF2B5EF4-FFF2-40B4-BE49-F238E27FC236}">
                <a16:creationId xmlns="" xmlns:a16="http://schemas.microsoft.com/office/drawing/2014/main" id="{A7FC6BD0-4B13-4D95-A906-D8A51D517AF4}"/>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281131" y="1655793"/>
            <a:ext cx="3487251" cy="1941934"/>
          </a:xfrm>
          <a:prstGeom prst="rect">
            <a:avLst/>
          </a:prstGeom>
        </p:spPr>
      </p:pic>
      <p:pic>
        <p:nvPicPr>
          <p:cNvPr id="7" name="Picture 6">
            <a:extLst>
              <a:ext uri="{FF2B5EF4-FFF2-40B4-BE49-F238E27FC236}">
                <a16:creationId xmlns="" xmlns:a16="http://schemas.microsoft.com/office/drawing/2014/main" id="{300B9010-28D3-4EDC-915C-957C9214E485}"/>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059631" y="3680144"/>
            <a:ext cx="1708751" cy="2501611"/>
          </a:xfrm>
          <a:prstGeom prst="rect">
            <a:avLst/>
          </a:prstGeom>
        </p:spPr>
      </p:pic>
      <p:pic>
        <p:nvPicPr>
          <p:cNvPr id="13" name="Picture 12">
            <a:extLst>
              <a:ext uri="{FF2B5EF4-FFF2-40B4-BE49-F238E27FC236}">
                <a16:creationId xmlns="" xmlns:a16="http://schemas.microsoft.com/office/drawing/2014/main" id="{4335A213-7A78-4B17-91B6-684A9CE9CAC7}"/>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281131" y="3680144"/>
            <a:ext cx="1708751" cy="2501611"/>
          </a:xfrm>
          <a:prstGeom prst="rect">
            <a:avLst/>
          </a:prstGeom>
        </p:spPr>
      </p:pic>
    </p:spTree>
    <p:extLst>
      <p:ext uri="{BB962C8B-B14F-4D97-AF65-F5344CB8AC3E}">
        <p14:creationId xmlns="" xmlns:p14="http://schemas.microsoft.com/office/powerpoint/2010/main" val="327571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3300"/>
                </a:solidFill>
                <a:latin typeface="Cambria" panose="02040503050406030204" pitchFamily="18" charset="0"/>
              </a:rPr>
              <a:t>General Characters</a:t>
            </a:r>
          </a:p>
        </p:txBody>
      </p:sp>
      <p:sp>
        <p:nvSpPr>
          <p:cNvPr id="8" name="Content Placeholder 2">
            <a:extLst>
              <a:ext uri="{FF2B5EF4-FFF2-40B4-BE49-F238E27FC236}">
                <a16:creationId xmlns="" xmlns:a16="http://schemas.microsoft.com/office/drawing/2014/main" id="{B44A9F49-11D4-422F-AA7E-AC51ED5B4DAA}"/>
              </a:ext>
            </a:extLst>
          </p:cNvPr>
          <p:cNvSpPr txBox="1">
            <a:spLocks/>
          </p:cNvSpPr>
          <p:nvPr/>
        </p:nvSpPr>
        <p:spPr>
          <a:xfrm>
            <a:off x="270587" y="1352098"/>
            <a:ext cx="8528179" cy="532745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IN" sz="2000" dirty="0">
                <a:solidFill>
                  <a:srgbClr val="002060"/>
                </a:solidFill>
                <a:latin typeface="Cambria" panose="02040503050406030204" pitchFamily="18" charset="0"/>
              </a:rPr>
              <a:t>Aquatic, mostly marine and some are fresh water forms (e.g</a:t>
            </a:r>
            <a:r>
              <a:rPr lang="en-IN" sz="2000" i="1" dirty="0">
                <a:solidFill>
                  <a:srgbClr val="002060"/>
                </a:solidFill>
                <a:latin typeface="Cambria" panose="02040503050406030204" pitchFamily="18" charset="0"/>
              </a:rPr>
              <a:t>. Hydra</a:t>
            </a:r>
            <a:r>
              <a:rPr lang="en-IN" sz="2000" dirty="0">
                <a:solidFill>
                  <a:srgbClr val="002060"/>
                </a:solidFill>
                <a:latin typeface="Cambria" panose="02040503050406030204" pitchFamily="18" charset="0"/>
              </a:rPr>
              <a:t>).</a:t>
            </a:r>
          </a:p>
          <a:p>
            <a:pPr>
              <a:lnSpc>
                <a:spcPct val="110000"/>
              </a:lnSpc>
            </a:pPr>
            <a:r>
              <a:rPr lang="en-IN" sz="2000" dirty="0">
                <a:solidFill>
                  <a:srgbClr val="C00000"/>
                </a:solidFill>
                <a:latin typeface="Cambria" panose="02040503050406030204" pitchFamily="18" charset="0"/>
              </a:rPr>
              <a:t>May be solitary (e.g. </a:t>
            </a:r>
            <a:r>
              <a:rPr lang="en-IN" sz="2000" i="1" dirty="0">
                <a:solidFill>
                  <a:srgbClr val="C00000"/>
                </a:solidFill>
                <a:latin typeface="Cambria" panose="02040503050406030204" pitchFamily="18" charset="0"/>
              </a:rPr>
              <a:t>Hydra</a:t>
            </a:r>
            <a:r>
              <a:rPr lang="en-IN" sz="2000" dirty="0">
                <a:solidFill>
                  <a:srgbClr val="C00000"/>
                </a:solidFill>
                <a:latin typeface="Cambria" panose="02040503050406030204" pitchFamily="18" charset="0"/>
              </a:rPr>
              <a:t>) or colonial (</a:t>
            </a:r>
            <a:r>
              <a:rPr lang="en-IN" sz="2000" i="1" dirty="0">
                <a:solidFill>
                  <a:srgbClr val="C00000"/>
                </a:solidFill>
                <a:latin typeface="Cambria" panose="02040503050406030204" pitchFamily="18" charset="0"/>
              </a:rPr>
              <a:t>Obelia</a:t>
            </a:r>
            <a:r>
              <a:rPr lang="en-IN" sz="2000" dirty="0">
                <a:solidFill>
                  <a:srgbClr val="C00000"/>
                </a:solidFill>
                <a:latin typeface="Cambria" panose="02040503050406030204" pitchFamily="18" charset="0"/>
              </a:rPr>
              <a:t>).</a:t>
            </a:r>
          </a:p>
          <a:p>
            <a:pPr>
              <a:lnSpc>
                <a:spcPct val="110000"/>
              </a:lnSpc>
            </a:pPr>
            <a:r>
              <a:rPr lang="en-IN" sz="2000" dirty="0">
                <a:solidFill>
                  <a:srgbClr val="002060"/>
                </a:solidFill>
                <a:latin typeface="Cambria" panose="02040503050406030204" pitchFamily="18" charset="0"/>
              </a:rPr>
              <a:t>Many are sedentary (Corals). A few are active swimming or free-floating (e.g. </a:t>
            </a:r>
            <a:r>
              <a:rPr lang="en-IN" sz="2000" i="1" dirty="0">
                <a:solidFill>
                  <a:srgbClr val="002060"/>
                </a:solidFill>
                <a:latin typeface="Cambria" panose="02040503050406030204" pitchFamily="18" charset="0"/>
              </a:rPr>
              <a:t>Aurelia</a:t>
            </a:r>
            <a:r>
              <a:rPr lang="en-IN" sz="2000" dirty="0">
                <a:solidFill>
                  <a:srgbClr val="002060"/>
                </a:solidFill>
                <a:latin typeface="Cambria" panose="02040503050406030204" pitchFamily="18" charset="0"/>
              </a:rPr>
              <a:t>).</a:t>
            </a:r>
          </a:p>
          <a:p>
            <a:pPr>
              <a:lnSpc>
                <a:spcPct val="110000"/>
              </a:lnSpc>
            </a:pPr>
            <a:r>
              <a:rPr lang="en-IN" sz="2000" dirty="0">
                <a:solidFill>
                  <a:srgbClr val="C00000"/>
                </a:solidFill>
                <a:latin typeface="Cambria" panose="02040503050406030204" pitchFamily="18" charset="0"/>
              </a:rPr>
              <a:t>Body is cylindrical, cup-shaped or flat.</a:t>
            </a:r>
          </a:p>
          <a:p>
            <a:pPr>
              <a:lnSpc>
                <a:spcPct val="110000"/>
              </a:lnSpc>
            </a:pPr>
            <a:r>
              <a:rPr lang="en-IN" sz="2000" dirty="0">
                <a:solidFill>
                  <a:srgbClr val="002060"/>
                </a:solidFill>
                <a:latin typeface="Cambria" panose="02040503050406030204" pitchFamily="18" charset="0"/>
              </a:rPr>
              <a:t>Bilaterally symmetrical (Sea anemone) or radially symmetrical (mostly) with central gastro-vascular cavity.</a:t>
            </a:r>
          </a:p>
          <a:p>
            <a:pPr>
              <a:lnSpc>
                <a:spcPct val="110000"/>
              </a:lnSpc>
            </a:pPr>
            <a:r>
              <a:rPr lang="en-IN" sz="2000" dirty="0">
                <a:solidFill>
                  <a:srgbClr val="C00000"/>
                </a:solidFill>
                <a:latin typeface="Cambria" panose="02040503050406030204" pitchFamily="18" charset="0"/>
              </a:rPr>
              <a:t>Multicellular with tissue grade of body organization.</a:t>
            </a:r>
          </a:p>
          <a:p>
            <a:pPr>
              <a:lnSpc>
                <a:spcPct val="110000"/>
              </a:lnSpc>
            </a:pPr>
            <a:r>
              <a:rPr lang="en-IN" sz="2000" dirty="0">
                <a:solidFill>
                  <a:srgbClr val="002060"/>
                </a:solidFill>
                <a:latin typeface="Cambria" panose="02040503050406030204" pitchFamily="18" charset="0"/>
              </a:rPr>
              <a:t>Body wall is diploblastic i.e. outer-ectoderm (epidermis) and inner layer-endoderm (gastrodermis).</a:t>
            </a:r>
            <a:br>
              <a:rPr lang="en-IN" sz="2000" dirty="0">
                <a:solidFill>
                  <a:srgbClr val="002060"/>
                </a:solidFill>
                <a:latin typeface="Cambria" panose="02040503050406030204" pitchFamily="18" charset="0"/>
              </a:rPr>
            </a:br>
            <a:r>
              <a:rPr lang="en-IN" sz="2000" dirty="0">
                <a:solidFill>
                  <a:srgbClr val="002060"/>
                </a:solidFill>
                <a:latin typeface="Cambria" panose="02040503050406030204" pitchFamily="18" charset="0"/>
              </a:rPr>
              <a:t>Between them, there is a gelatinous non cellular layer called mesoglea is present.</a:t>
            </a:r>
          </a:p>
          <a:p>
            <a:pPr>
              <a:lnSpc>
                <a:spcPct val="110000"/>
              </a:lnSpc>
            </a:pPr>
            <a:r>
              <a:rPr lang="en-IN" sz="2000" dirty="0">
                <a:solidFill>
                  <a:srgbClr val="C00000"/>
                </a:solidFill>
                <a:latin typeface="Cambria" panose="02040503050406030204" pitchFamily="18" charset="0"/>
              </a:rPr>
              <a:t>They are acoelomate animals.</a:t>
            </a:r>
          </a:p>
          <a:p>
            <a:pPr>
              <a:lnSpc>
                <a:spcPct val="110000"/>
              </a:lnSpc>
            </a:pPr>
            <a:r>
              <a:rPr lang="en-IN" sz="2000" dirty="0">
                <a:solidFill>
                  <a:srgbClr val="002060"/>
                </a:solidFill>
                <a:latin typeface="Cambria" panose="02040503050406030204" pitchFamily="18" charset="0"/>
              </a:rPr>
              <a:t>Body possess an internal hollow cavity, called coelenteron, which performs the function of intestine.</a:t>
            </a:r>
          </a:p>
          <a:p>
            <a:pPr>
              <a:lnSpc>
                <a:spcPct val="110000"/>
              </a:lnSpc>
            </a:pPr>
            <a:r>
              <a:rPr lang="en-IN" sz="2000" dirty="0">
                <a:solidFill>
                  <a:srgbClr val="C00000"/>
                </a:solidFill>
                <a:latin typeface="Cambria" panose="02040503050406030204" pitchFamily="18" charset="0"/>
              </a:rPr>
              <a:t>Nutrition is holozoic.</a:t>
            </a:r>
          </a:p>
          <a:p>
            <a:pPr>
              <a:lnSpc>
                <a:spcPct val="110000"/>
              </a:lnSpc>
            </a:pPr>
            <a:endParaRPr lang="en-IN" sz="2000" dirty="0">
              <a:latin typeface="Cambria" panose="02040503050406030204" pitchFamily="18" charset="0"/>
            </a:endParaRPr>
          </a:p>
        </p:txBody>
      </p:sp>
    </p:spTree>
    <p:extLst>
      <p:ext uri="{BB962C8B-B14F-4D97-AF65-F5344CB8AC3E}">
        <p14:creationId xmlns="" xmlns:p14="http://schemas.microsoft.com/office/powerpoint/2010/main" val="607615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C00000"/>
                </a:solidFill>
                <a:latin typeface="Cambria" panose="02040503050406030204" pitchFamily="18" charset="0"/>
              </a:rPr>
              <a:t>General Characters</a:t>
            </a:r>
          </a:p>
        </p:txBody>
      </p:sp>
      <p:sp>
        <p:nvSpPr>
          <p:cNvPr id="9" name="Content Placeholder 2">
            <a:extLst>
              <a:ext uri="{FF2B5EF4-FFF2-40B4-BE49-F238E27FC236}">
                <a16:creationId xmlns="" xmlns:a16="http://schemas.microsoft.com/office/drawing/2014/main" id="{650014DE-36EE-479C-AD64-F4A37FBB0C1D}"/>
              </a:ext>
            </a:extLst>
          </p:cNvPr>
          <p:cNvSpPr txBox="1">
            <a:spLocks/>
          </p:cNvSpPr>
          <p:nvPr/>
        </p:nvSpPr>
        <p:spPr>
          <a:xfrm>
            <a:off x="410544" y="1436914"/>
            <a:ext cx="8332240" cy="518665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IN" sz="1800" dirty="0">
                <a:solidFill>
                  <a:srgbClr val="0070C0"/>
                </a:solidFill>
                <a:effectLst/>
                <a:latin typeface="Cambria" panose="02040503050406030204" pitchFamily="18" charset="0"/>
              </a:rPr>
              <a:t>Mouth is encircled with tentacles, having nematocysts.</a:t>
            </a:r>
            <a:br>
              <a:rPr lang="en-IN" sz="1800" dirty="0">
                <a:solidFill>
                  <a:srgbClr val="0070C0"/>
                </a:solidFill>
                <a:effectLst/>
                <a:latin typeface="Cambria" panose="02040503050406030204" pitchFamily="18" charset="0"/>
              </a:rPr>
            </a:br>
            <a:r>
              <a:rPr lang="en-IN" sz="1800" i="1" dirty="0">
                <a:solidFill>
                  <a:srgbClr val="0070C0"/>
                </a:solidFill>
                <a:effectLst/>
                <a:latin typeface="Cambria" panose="02040503050406030204" pitchFamily="18" charset="0"/>
              </a:rPr>
              <a:t>Mouth opens to gastrovascular cavity but anus is absent. </a:t>
            </a:r>
          </a:p>
          <a:p>
            <a:r>
              <a:rPr lang="en-IN" sz="1800" dirty="0">
                <a:solidFill>
                  <a:srgbClr val="00B050"/>
                </a:solidFill>
                <a:effectLst/>
                <a:latin typeface="Cambria" panose="02040503050406030204" pitchFamily="18" charset="0"/>
              </a:rPr>
              <a:t>Tentacles helps in food capturing, its ingestion and also for </a:t>
            </a:r>
            <a:r>
              <a:rPr lang="en-IN" sz="1800" dirty="0" err="1">
                <a:solidFill>
                  <a:srgbClr val="00B050"/>
                </a:solidFill>
                <a:effectLst/>
                <a:latin typeface="Cambria" panose="02040503050406030204" pitchFamily="18" charset="0"/>
              </a:rPr>
              <a:t>defense</a:t>
            </a:r>
            <a:r>
              <a:rPr lang="en-IN" sz="1800" dirty="0">
                <a:solidFill>
                  <a:srgbClr val="00B050"/>
                </a:solidFill>
                <a:effectLst/>
                <a:latin typeface="Cambria" panose="02040503050406030204" pitchFamily="18" charset="0"/>
              </a:rPr>
              <a:t>.</a:t>
            </a:r>
            <a:br>
              <a:rPr lang="en-IN" sz="1800" dirty="0">
                <a:solidFill>
                  <a:srgbClr val="00B050"/>
                </a:solidFill>
                <a:effectLst/>
                <a:latin typeface="Cambria" panose="02040503050406030204" pitchFamily="18" charset="0"/>
              </a:rPr>
            </a:br>
            <a:r>
              <a:rPr lang="en-IN" sz="1800" i="1" dirty="0">
                <a:solidFill>
                  <a:srgbClr val="00B050"/>
                </a:solidFill>
                <a:effectLst/>
                <a:latin typeface="Cambria" panose="02040503050406030204" pitchFamily="18" charset="0"/>
              </a:rPr>
              <a:t>Tentacles bear nematocyst which are the organ of </a:t>
            </a:r>
            <a:r>
              <a:rPr lang="en-IN" sz="1800" i="1" dirty="0" err="1">
                <a:solidFill>
                  <a:srgbClr val="00B050"/>
                </a:solidFill>
                <a:effectLst/>
                <a:latin typeface="Cambria" panose="02040503050406030204" pitchFamily="18" charset="0"/>
              </a:rPr>
              <a:t>defense</a:t>
            </a:r>
            <a:r>
              <a:rPr lang="en-IN" sz="1800" i="1" dirty="0">
                <a:solidFill>
                  <a:srgbClr val="00B050"/>
                </a:solidFill>
                <a:effectLst/>
                <a:latin typeface="Cambria" panose="02040503050406030204" pitchFamily="18" charset="0"/>
              </a:rPr>
              <a:t>, adhesion and food capturing.</a:t>
            </a:r>
            <a:endParaRPr lang="en-IN" sz="1800" dirty="0">
              <a:solidFill>
                <a:srgbClr val="00B050"/>
              </a:solidFill>
              <a:effectLst/>
              <a:latin typeface="Cambria" panose="02040503050406030204" pitchFamily="18" charset="0"/>
            </a:endParaRPr>
          </a:p>
          <a:p>
            <a:r>
              <a:rPr lang="en-IN" sz="1800" dirty="0">
                <a:solidFill>
                  <a:srgbClr val="0070C0"/>
                </a:solidFill>
                <a:effectLst/>
                <a:latin typeface="Cambria" panose="02040503050406030204" pitchFamily="18" charset="0"/>
              </a:rPr>
              <a:t>Digestion is intracellular or extracellular.</a:t>
            </a:r>
          </a:p>
          <a:p>
            <a:r>
              <a:rPr lang="en-IN" sz="1800" dirty="0">
                <a:solidFill>
                  <a:srgbClr val="0070C0"/>
                </a:solidFill>
                <a:effectLst/>
                <a:latin typeface="Cambria" panose="02040503050406030204" pitchFamily="18" charset="0"/>
              </a:rPr>
              <a:t>They do not possess skeletal structures but coral polyps secrete calcareous skeleton.</a:t>
            </a:r>
          </a:p>
          <a:p>
            <a:r>
              <a:rPr lang="en-IN" sz="1800" dirty="0">
                <a:solidFill>
                  <a:srgbClr val="00B050"/>
                </a:solidFill>
                <a:effectLst/>
                <a:latin typeface="Cambria" panose="02040503050406030204" pitchFamily="18" charset="0"/>
              </a:rPr>
              <a:t>Locomotion takes place by smooth muscle </a:t>
            </a:r>
            <a:r>
              <a:rPr lang="en-IN" sz="1800" dirty="0" err="1">
                <a:solidFill>
                  <a:srgbClr val="00B050"/>
                </a:solidFill>
                <a:effectLst/>
                <a:latin typeface="Cambria" panose="02040503050406030204" pitchFamily="18" charset="0"/>
              </a:rPr>
              <a:t>fibers</a:t>
            </a:r>
            <a:r>
              <a:rPr lang="en-IN" sz="1800" dirty="0">
                <a:solidFill>
                  <a:srgbClr val="00B050"/>
                </a:solidFill>
                <a:effectLst/>
                <a:latin typeface="Cambria" panose="02040503050406030204" pitchFamily="18" charset="0"/>
              </a:rPr>
              <a:t> and tentacles. </a:t>
            </a:r>
            <a:r>
              <a:rPr lang="en-IN" sz="1800" i="1" dirty="0">
                <a:solidFill>
                  <a:srgbClr val="00B050"/>
                </a:solidFill>
                <a:effectLst/>
                <a:latin typeface="Cambria" panose="02040503050406030204" pitchFamily="18" charset="0"/>
              </a:rPr>
              <a:t>Some like coral and sea anemone remain fixed on substratum.</a:t>
            </a:r>
            <a:endParaRPr lang="en-IN" sz="1800" dirty="0">
              <a:solidFill>
                <a:srgbClr val="00B050"/>
              </a:solidFill>
              <a:effectLst/>
              <a:latin typeface="Cambria" panose="02040503050406030204" pitchFamily="18" charset="0"/>
            </a:endParaRPr>
          </a:p>
          <a:p>
            <a:r>
              <a:rPr lang="en-IN" sz="1800" dirty="0">
                <a:solidFill>
                  <a:srgbClr val="0070C0"/>
                </a:solidFill>
                <a:effectLst/>
                <a:latin typeface="Cambria" panose="02040503050406030204" pitchFamily="18" charset="0"/>
              </a:rPr>
              <a:t>Respiratory, excretory and circulatory organs are absent.</a:t>
            </a:r>
            <a:br>
              <a:rPr lang="en-IN" sz="1800" dirty="0">
                <a:solidFill>
                  <a:srgbClr val="0070C0"/>
                </a:solidFill>
                <a:effectLst/>
                <a:latin typeface="Cambria" panose="02040503050406030204" pitchFamily="18" charset="0"/>
              </a:rPr>
            </a:br>
            <a:r>
              <a:rPr lang="en-IN" sz="1800" dirty="0">
                <a:solidFill>
                  <a:srgbClr val="0070C0"/>
                </a:solidFill>
                <a:effectLst/>
                <a:latin typeface="Cambria" panose="02040503050406030204" pitchFamily="18" charset="0"/>
              </a:rPr>
              <a:t>Respiration and Excretion takes place through general body surface.</a:t>
            </a:r>
          </a:p>
          <a:p>
            <a:r>
              <a:rPr lang="en-IN" sz="1800" i="1" dirty="0">
                <a:solidFill>
                  <a:srgbClr val="00B050"/>
                </a:solidFill>
                <a:effectLst/>
                <a:latin typeface="Cambria" panose="02040503050406030204" pitchFamily="18" charset="0"/>
              </a:rPr>
              <a:t>They are </a:t>
            </a:r>
            <a:r>
              <a:rPr lang="en-IN" sz="1800" i="1" dirty="0" err="1">
                <a:solidFill>
                  <a:srgbClr val="00B050"/>
                </a:solidFill>
                <a:effectLst/>
                <a:latin typeface="Cambria" panose="02040503050406030204" pitchFamily="18" charset="0"/>
              </a:rPr>
              <a:t>ammonotelic</a:t>
            </a:r>
            <a:r>
              <a:rPr lang="en-IN" sz="1800" i="1" dirty="0">
                <a:solidFill>
                  <a:srgbClr val="00B050"/>
                </a:solidFill>
                <a:effectLst/>
                <a:latin typeface="Cambria" panose="02040503050406030204" pitchFamily="18" charset="0"/>
              </a:rPr>
              <a:t> since their excretory material is ammonia.</a:t>
            </a:r>
            <a:endParaRPr lang="en-IN" sz="1800" dirty="0">
              <a:solidFill>
                <a:srgbClr val="00B050"/>
              </a:solidFill>
              <a:effectLst/>
              <a:latin typeface="Cambria" panose="02040503050406030204" pitchFamily="18" charset="0"/>
            </a:endParaRPr>
          </a:p>
        </p:txBody>
      </p:sp>
    </p:spTree>
    <p:extLst>
      <p:ext uri="{BB962C8B-B14F-4D97-AF65-F5344CB8AC3E}">
        <p14:creationId xmlns="" xmlns:p14="http://schemas.microsoft.com/office/powerpoint/2010/main" val="162972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CCBB13-A4CF-4369-91FC-A4B7A8C8D7B4}"/>
              </a:ext>
            </a:extLst>
          </p:cNvPr>
          <p:cNvSpPr>
            <a:spLocks noGrp="1"/>
          </p:cNvSpPr>
          <p:nvPr>
            <p:ph type="title" idx="4294967295"/>
          </p:nvPr>
        </p:nvSpPr>
        <p:spPr>
          <a:xfrm>
            <a:off x="328613" y="858127"/>
            <a:ext cx="2056236" cy="423863"/>
          </a:xfrm>
        </p:spPr>
        <p:txBody>
          <a:bodyPr>
            <a:noAutofit/>
          </a:bodyPr>
          <a:lstStyle/>
          <a:p>
            <a:pPr fontAlgn="base"/>
            <a:r>
              <a:rPr lang="en-IN" sz="1800" b="1" dirty="0">
                <a:solidFill>
                  <a:srgbClr val="C00000"/>
                </a:solidFill>
                <a:latin typeface="Cambria" panose="02040503050406030204" pitchFamily="18" charset="0"/>
              </a:rPr>
              <a:t>Classification</a:t>
            </a:r>
          </a:p>
        </p:txBody>
      </p:sp>
      <p:sp>
        <p:nvSpPr>
          <p:cNvPr id="12" name="Title 1">
            <a:extLst>
              <a:ext uri="{FF2B5EF4-FFF2-40B4-BE49-F238E27FC236}">
                <a16:creationId xmlns="" xmlns:a16="http://schemas.microsoft.com/office/drawing/2014/main" id="{29D82016-FDBB-4D47-B4EE-D1105255BA17}"/>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pic>
        <p:nvPicPr>
          <p:cNvPr id="4" name="Picture 3">
            <a:extLst>
              <a:ext uri="{FF2B5EF4-FFF2-40B4-BE49-F238E27FC236}">
                <a16:creationId xmlns="" xmlns:a16="http://schemas.microsoft.com/office/drawing/2014/main" id="{335A41F9-3BC8-47EC-B5C6-66CA0FFA5B5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386035" y="1305196"/>
            <a:ext cx="6371929" cy="1412146"/>
          </a:xfrm>
          <a:prstGeom prst="rect">
            <a:avLst/>
          </a:prstGeom>
        </p:spPr>
      </p:pic>
      <p:sp>
        <p:nvSpPr>
          <p:cNvPr id="15" name="Rectangle 14">
            <a:extLst>
              <a:ext uri="{FF2B5EF4-FFF2-40B4-BE49-F238E27FC236}">
                <a16:creationId xmlns="" xmlns:a16="http://schemas.microsoft.com/office/drawing/2014/main" id="{73A7EF5D-8BCE-43F2-B231-51AE2F0B48C7}"/>
              </a:ext>
            </a:extLst>
          </p:cNvPr>
          <p:cNvSpPr/>
          <p:nvPr/>
        </p:nvSpPr>
        <p:spPr>
          <a:xfrm>
            <a:off x="305726" y="2985997"/>
            <a:ext cx="2920482" cy="3545714"/>
          </a:xfrm>
          <a:prstGeom prst="rect">
            <a:avLst/>
          </a:prstGeom>
        </p:spPr>
        <p:txBody>
          <a:bodyPr wrap="square">
            <a:spAutoFit/>
          </a:bodyPr>
          <a:lstStyle/>
          <a:p>
            <a:pPr>
              <a:lnSpc>
                <a:spcPct val="125000"/>
              </a:lnSpc>
            </a:pPr>
            <a:r>
              <a:rPr lang="en-IN" sz="1600" b="1" dirty="0" err="1">
                <a:solidFill>
                  <a:srgbClr val="002060"/>
                </a:solidFill>
                <a:latin typeface="Cambria" panose="02040503050406030204" pitchFamily="18" charset="0"/>
              </a:rPr>
              <a:t>Hydrozoa</a:t>
            </a:r>
            <a:endParaRPr lang="en-IN" sz="1600" b="1" dirty="0">
              <a:solidFill>
                <a:srgbClr val="002060"/>
              </a:solidFill>
              <a:latin typeface="Cambria" panose="02040503050406030204" pitchFamily="18" charset="0"/>
            </a:endParaRPr>
          </a:p>
          <a:p>
            <a:pPr marL="285750" indent="-285750">
              <a:lnSpc>
                <a:spcPct val="125000"/>
              </a:lnSpc>
              <a:buFont typeface="Arial" panose="020B0604020202020204" pitchFamily="34" charset="0"/>
              <a:buChar char="•"/>
            </a:pPr>
            <a:r>
              <a:rPr lang="en-IN" sz="1500" dirty="0">
                <a:solidFill>
                  <a:srgbClr val="C00000"/>
                </a:solidFill>
                <a:latin typeface="Cambria" panose="02040503050406030204" pitchFamily="18" charset="0"/>
              </a:rPr>
              <a:t>Habitat: mostly marine, few are fresh water</a:t>
            </a:r>
          </a:p>
          <a:p>
            <a:pPr marL="285750" indent="-285750">
              <a:lnSpc>
                <a:spcPct val="125000"/>
              </a:lnSpc>
              <a:buFont typeface="Arial" panose="020B0604020202020204" pitchFamily="34" charset="0"/>
              <a:buChar char="•"/>
            </a:pPr>
            <a:r>
              <a:rPr lang="en-IN" sz="1500" dirty="0">
                <a:solidFill>
                  <a:srgbClr val="C00000"/>
                </a:solidFill>
                <a:latin typeface="Cambria" panose="02040503050406030204" pitchFamily="18" charset="0"/>
              </a:rPr>
              <a:t>Habit: some are solitary and some are colonial</a:t>
            </a:r>
          </a:p>
          <a:p>
            <a:pPr marL="285750" indent="-285750">
              <a:lnSpc>
                <a:spcPct val="125000"/>
              </a:lnSpc>
              <a:buFont typeface="Arial" panose="020B0604020202020204" pitchFamily="34" charset="0"/>
              <a:buChar char="•"/>
            </a:pPr>
            <a:r>
              <a:rPr lang="en-IN" sz="1500" dirty="0">
                <a:solidFill>
                  <a:srgbClr val="C00000"/>
                </a:solidFill>
                <a:latin typeface="Cambria" panose="02040503050406030204" pitchFamily="18" charset="0"/>
              </a:rPr>
              <a:t>Asexual Polyps is dominant form</a:t>
            </a:r>
          </a:p>
          <a:p>
            <a:pPr marL="285750" indent="-285750">
              <a:lnSpc>
                <a:spcPct val="125000"/>
              </a:lnSpc>
              <a:buFont typeface="Arial" panose="020B0604020202020204" pitchFamily="34" charset="0"/>
              <a:buChar char="•"/>
            </a:pPr>
            <a:r>
              <a:rPr lang="en-IN" sz="1500" dirty="0">
                <a:solidFill>
                  <a:srgbClr val="C00000"/>
                </a:solidFill>
                <a:latin typeface="Cambria" panose="02040503050406030204" pitchFamily="18" charset="0"/>
              </a:rPr>
              <a:t>Medusa possess true velum</a:t>
            </a:r>
          </a:p>
          <a:p>
            <a:pPr marL="285750" indent="-285750">
              <a:lnSpc>
                <a:spcPct val="125000"/>
              </a:lnSpc>
              <a:buFont typeface="Arial" panose="020B0604020202020204" pitchFamily="34" charset="0"/>
              <a:buChar char="•"/>
            </a:pPr>
            <a:r>
              <a:rPr lang="en-IN" sz="1500" dirty="0" err="1">
                <a:solidFill>
                  <a:srgbClr val="C00000"/>
                </a:solidFill>
                <a:latin typeface="Cambria" panose="02040503050406030204" pitchFamily="18" charset="0"/>
              </a:rPr>
              <a:t>Mesogloea</a:t>
            </a:r>
            <a:r>
              <a:rPr lang="en-IN" sz="1500" dirty="0">
                <a:solidFill>
                  <a:srgbClr val="C00000"/>
                </a:solidFill>
                <a:latin typeface="Cambria" panose="02040503050406030204" pitchFamily="18" charset="0"/>
              </a:rPr>
              <a:t> is simple and acellular</a:t>
            </a:r>
          </a:p>
          <a:p>
            <a:pPr marL="285750" indent="-285750">
              <a:lnSpc>
                <a:spcPct val="125000"/>
              </a:lnSpc>
              <a:buFont typeface="Arial" panose="020B0604020202020204" pitchFamily="34" charset="0"/>
              <a:buChar char="•"/>
            </a:pPr>
            <a:r>
              <a:rPr lang="en-IN" sz="1500" dirty="0">
                <a:solidFill>
                  <a:srgbClr val="C00000"/>
                </a:solidFill>
                <a:latin typeface="Cambria" panose="02040503050406030204" pitchFamily="18" charset="0"/>
              </a:rPr>
              <a:t>Examples: Hydra, Obelia, Physalia</a:t>
            </a:r>
          </a:p>
        </p:txBody>
      </p:sp>
      <p:sp>
        <p:nvSpPr>
          <p:cNvPr id="16" name="Rectangle 15">
            <a:extLst>
              <a:ext uri="{FF2B5EF4-FFF2-40B4-BE49-F238E27FC236}">
                <a16:creationId xmlns="" xmlns:a16="http://schemas.microsoft.com/office/drawing/2014/main" id="{7F65C355-C08A-4E09-B629-C542B0C054D7}"/>
              </a:ext>
            </a:extLst>
          </p:cNvPr>
          <p:cNvSpPr/>
          <p:nvPr/>
        </p:nvSpPr>
        <p:spPr>
          <a:xfrm>
            <a:off x="3315211" y="2893045"/>
            <a:ext cx="2780377" cy="3834255"/>
          </a:xfrm>
          <a:prstGeom prst="rect">
            <a:avLst/>
          </a:prstGeom>
        </p:spPr>
        <p:txBody>
          <a:bodyPr wrap="square">
            <a:spAutoFit/>
          </a:bodyPr>
          <a:lstStyle/>
          <a:p>
            <a:pPr>
              <a:lnSpc>
                <a:spcPct val="125000"/>
              </a:lnSpc>
            </a:pPr>
            <a:r>
              <a:rPr lang="en-IN" sz="1600" b="1" dirty="0" err="1">
                <a:solidFill>
                  <a:srgbClr val="002060"/>
                </a:solidFill>
                <a:latin typeface="Cambria" panose="02040503050406030204" pitchFamily="18" charset="0"/>
              </a:rPr>
              <a:t>Scyphozoa</a:t>
            </a:r>
            <a:endParaRPr lang="en-IN" sz="1600" b="1" dirty="0">
              <a:solidFill>
                <a:srgbClr val="002060"/>
              </a:solidFill>
              <a:latin typeface="Cambria" panose="02040503050406030204" pitchFamily="18" charset="0"/>
            </a:endParaRPr>
          </a:p>
          <a:p>
            <a:pPr marL="285750" indent="-285750">
              <a:lnSpc>
                <a:spcPct val="125000"/>
              </a:lnSpc>
              <a:buFont typeface="Arial" panose="020B0604020202020204" pitchFamily="34" charset="0"/>
              <a:buChar char="•"/>
            </a:pPr>
            <a:r>
              <a:rPr lang="en-IN" sz="1500" dirty="0">
                <a:solidFill>
                  <a:srgbClr val="7030A0"/>
                </a:solidFill>
                <a:latin typeface="Cambria" panose="02040503050406030204" pitchFamily="18" charset="0"/>
              </a:rPr>
              <a:t>Habitat: exclusively marine</a:t>
            </a:r>
          </a:p>
          <a:p>
            <a:pPr marL="285750" indent="-285750">
              <a:lnSpc>
                <a:spcPct val="125000"/>
              </a:lnSpc>
              <a:buFont typeface="Arial" panose="020B0604020202020204" pitchFamily="34" charset="0"/>
              <a:buChar char="•"/>
            </a:pPr>
            <a:r>
              <a:rPr lang="en-IN" sz="1500" dirty="0">
                <a:solidFill>
                  <a:srgbClr val="7030A0"/>
                </a:solidFill>
                <a:latin typeface="Cambria" panose="02040503050406030204" pitchFamily="18" charset="0"/>
              </a:rPr>
              <a:t>Habit: solitary, freely swimming</a:t>
            </a:r>
          </a:p>
          <a:p>
            <a:pPr marL="285750" indent="-285750">
              <a:lnSpc>
                <a:spcPct val="125000"/>
              </a:lnSpc>
              <a:buFont typeface="Arial" panose="020B0604020202020204" pitchFamily="34" charset="0"/>
              <a:buChar char="•"/>
            </a:pPr>
            <a:r>
              <a:rPr lang="en-IN" sz="1500" dirty="0">
                <a:solidFill>
                  <a:srgbClr val="7030A0"/>
                </a:solidFill>
                <a:latin typeface="Cambria" panose="02040503050406030204" pitchFamily="18" charset="0"/>
              </a:rPr>
              <a:t>Medusa is dominant and it is Large bell or umbrella shaped</a:t>
            </a:r>
          </a:p>
          <a:p>
            <a:pPr marL="285750" indent="-285750">
              <a:lnSpc>
                <a:spcPct val="125000"/>
              </a:lnSpc>
              <a:buFont typeface="Arial" panose="020B0604020202020204" pitchFamily="34" charset="0"/>
              <a:buChar char="•"/>
            </a:pPr>
            <a:r>
              <a:rPr lang="en-IN" sz="1500" dirty="0">
                <a:solidFill>
                  <a:srgbClr val="7030A0"/>
                </a:solidFill>
                <a:latin typeface="Cambria" panose="02040503050406030204" pitchFamily="18" charset="0"/>
              </a:rPr>
              <a:t>Polyps is short lived or absent</a:t>
            </a:r>
          </a:p>
          <a:p>
            <a:pPr marL="285750" indent="-285750">
              <a:lnSpc>
                <a:spcPct val="125000"/>
              </a:lnSpc>
              <a:buFont typeface="Arial" panose="020B0604020202020204" pitchFamily="34" charset="0"/>
              <a:buChar char="•"/>
            </a:pPr>
            <a:r>
              <a:rPr lang="en-IN" sz="1500" dirty="0" err="1">
                <a:solidFill>
                  <a:srgbClr val="7030A0"/>
                </a:solidFill>
                <a:latin typeface="Cambria" panose="02040503050406030204" pitchFamily="18" charset="0"/>
              </a:rPr>
              <a:t>Mesogloea</a:t>
            </a:r>
            <a:r>
              <a:rPr lang="en-IN" sz="1500" dirty="0">
                <a:solidFill>
                  <a:srgbClr val="7030A0"/>
                </a:solidFill>
                <a:latin typeface="Cambria" panose="02040503050406030204" pitchFamily="18" charset="0"/>
              </a:rPr>
              <a:t> is usually cellular</a:t>
            </a:r>
          </a:p>
          <a:p>
            <a:pPr marL="285750" indent="-285750">
              <a:lnSpc>
                <a:spcPct val="125000"/>
              </a:lnSpc>
              <a:buFont typeface="Arial" panose="020B0604020202020204" pitchFamily="34" charset="0"/>
              <a:buChar char="•"/>
            </a:pPr>
            <a:r>
              <a:rPr lang="en-IN" sz="1500" dirty="0">
                <a:solidFill>
                  <a:srgbClr val="7030A0"/>
                </a:solidFill>
                <a:latin typeface="Cambria" panose="02040503050406030204" pitchFamily="18" charset="0"/>
              </a:rPr>
              <a:t>Examples: Aurelia (Jelly </a:t>
            </a:r>
            <a:r>
              <a:rPr lang="en-IN" sz="1500" dirty="0" err="1">
                <a:solidFill>
                  <a:srgbClr val="7030A0"/>
                </a:solidFill>
                <a:latin typeface="Cambria" panose="02040503050406030204" pitchFamily="18" charset="0"/>
              </a:rPr>
              <a:t>fishe</a:t>
            </a:r>
            <a:r>
              <a:rPr lang="en-IN" sz="1500" dirty="0">
                <a:solidFill>
                  <a:srgbClr val="7030A0"/>
                </a:solidFill>
                <a:latin typeface="Cambria" panose="02040503050406030204" pitchFamily="18" charset="0"/>
              </a:rPr>
              <a:t>)</a:t>
            </a:r>
          </a:p>
        </p:txBody>
      </p:sp>
      <p:sp>
        <p:nvSpPr>
          <p:cNvPr id="17" name="Rectangle 16">
            <a:extLst>
              <a:ext uri="{FF2B5EF4-FFF2-40B4-BE49-F238E27FC236}">
                <a16:creationId xmlns="" xmlns:a16="http://schemas.microsoft.com/office/drawing/2014/main" id="{ABDFFABC-027F-4030-9F2B-A2790E3B03BB}"/>
              </a:ext>
            </a:extLst>
          </p:cNvPr>
          <p:cNvSpPr/>
          <p:nvPr/>
        </p:nvSpPr>
        <p:spPr>
          <a:xfrm>
            <a:off x="6184591" y="2985997"/>
            <a:ext cx="2502209" cy="3545714"/>
          </a:xfrm>
          <a:prstGeom prst="rect">
            <a:avLst/>
          </a:prstGeom>
        </p:spPr>
        <p:txBody>
          <a:bodyPr wrap="square">
            <a:spAutoFit/>
          </a:bodyPr>
          <a:lstStyle/>
          <a:p>
            <a:pPr>
              <a:lnSpc>
                <a:spcPct val="125000"/>
              </a:lnSpc>
            </a:pPr>
            <a:r>
              <a:rPr lang="en-IN" sz="1600" b="1" dirty="0">
                <a:solidFill>
                  <a:srgbClr val="002060"/>
                </a:solidFill>
                <a:latin typeface="Cambria" panose="02040503050406030204" pitchFamily="18" charset="0"/>
              </a:rPr>
              <a:t>Anthozoa</a:t>
            </a:r>
          </a:p>
          <a:p>
            <a:pPr marL="285750" indent="-285750">
              <a:lnSpc>
                <a:spcPct val="125000"/>
              </a:lnSpc>
              <a:buFont typeface="Arial" panose="020B0604020202020204" pitchFamily="34" charset="0"/>
              <a:buChar char="•"/>
            </a:pPr>
            <a:r>
              <a:rPr lang="en-IN" sz="1500" dirty="0">
                <a:solidFill>
                  <a:srgbClr val="003300"/>
                </a:solidFill>
                <a:latin typeface="Cambria" panose="02040503050406030204" pitchFamily="18" charset="0"/>
              </a:rPr>
              <a:t>Habitat: exclusively marine</a:t>
            </a:r>
          </a:p>
          <a:p>
            <a:pPr marL="285750" indent="-285750">
              <a:lnSpc>
                <a:spcPct val="125000"/>
              </a:lnSpc>
              <a:buFont typeface="Arial" panose="020B0604020202020204" pitchFamily="34" charset="0"/>
              <a:buChar char="•"/>
            </a:pPr>
            <a:r>
              <a:rPr lang="en-IN" sz="1500" dirty="0">
                <a:solidFill>
                  <a:srgbClr val="003300"/>
                </a:solidFill>
                <a:latin typeface="Cambria" panose="02040503050406030204" pitchFamily="18" charset="0"/>
              </a:rPr>
              <a:t>Habit: Solitary or colonial</a:t>
            </a:r>
          </a:p>
          <a:p>
            <a:pPr marL="285750" indent="-285750">
              <a:lnSpc>
                <a:spcPct val="125000"/>
              </a:lnSpc>
              <a:buFont typeface="Arial" panose="020B0604020202020204" pitchFamily="34" charset="0"/>
              <a:buChar char="•"/>
            </a:pPr>
            <a:r>
              <a:rPr lang="en-IN" sz="1500" dirty="0">
                <a:solidFill>
                  <a:srgbClr val="003300"/>
                </a:solidFill>
                <a:latin typeface="Cambria" panose="02040503050406030204" pitchFamily="18" charset="0"/>
              </a:rPr>
              <a:t>Medusa stage is absent</a:t>
            </a:r>
          </a:p>
          <a:p>
            <a:pPr marL="285750" indent="-285750">
              <a:lnSpc>
                <a:spcPct val="125000"/>
              </a:lnSpc>
              <a:buFont typeface="Arial" panose="020B0604020202020204" pitchFamily="34" charset="0"/>
              <a:buChar char="•"/>
            </a:pPr>
            <a:r>
              <a:rPr lang="en-IN" sz="1500" dirty="0" err="1">
                <a:solidFill>
                  <a:srgbClr val="003300"/>
                </a:solidFill>
                <a:latin typeface="Cambria" panose="02040503050406030204" pitchFamily="18" charset="0"/>
              </a:rPr>
              <a:t>Mesogloea</a:t>
            </a:r>
            <a:r>
              <a:rPr lang="en-IN" sz="1500" dirty="0">
                <a:solidFill>
                  <a:srgbClr val="003300"/>
                </a:solidFill>
                <a:latin typeface="Cambria" panose="02040503050406030204" pitchFamily="18" charset="0"/>
              </a:rPr>
              <a:t> contains fibrous connective tissue and amoeboid cells.</a:t>
            </a:r>
          </a:p>
          <a:p>
            <a:pPr marL="285750" indent="-285750">
              <a:lnSpc>
                <a:spcPct val="125000"/>
              </a:lnSpc>
              <a:buFont typeface="Arial" panose="020B0604020202020204" pitchFamily="34" charset="0"/>
              <a:buChar char="•"/>
            </a:pPr>
            <a:r>
              <a:rPr lang="en-IN" sz="1500" dirty="0">
                <a:solidFill>
                  <a:srgbClr val="003300"/>
                </a:solidFill>
                <a:latin typeface="Cambria" panose="02040503050406030204" pitchFamily="18" charset="0"/>
              </a:rPr>
              <a:t>Examples: Metridium (sea anemone), </a:t>
            </a:r>
            <a:r>
              <a:rPr lang="en-IN" sz="1500" dirty="0" err="1">
                <a:solidFill>
                  <a:srgbClr val="003300"/>
                </a:solidFill>
                <a:latin typeface="Cambria" panose="02040503050406030204" pitchFamily="18" charset="0"/>
              </a:rPr>
              <a:t>Telesto</a:t>
            </a:r>
            <a:r>
              <a:rPr lang="en-IN" sz="1500" dirty="0">
                <a:solidFill>
                  <a:srgbClr val="003300"/>
                </a:solidFill>
                <a:latin typeface="Cambria" panose="02040503050406030204" pitchFamily="18" charset="0"/>
              </a:rPr>
              <a:t>, Tubipora, 	Xenia</a:t>
            </a:r>
          </a:p>
        </p:txBody>
      </p:sp>
    </p:spTree>
    <p:extLst>
      <p:ext uri="{BB962C8B-B14F-4D97-AF65-F5344CB8AC3E}">
        <p14:creationId xmlns="" xmlns:p14="http://schemas.microsoft.com/office/powerpoint/2010/main" val="1642042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C15068-6A3D-474C-845E-6A70BD6C74E2}"/>
              </a:ext>
            </a:extLst>
          </p:cNvPr>
          <p:cNvSpPr>
            <a:spLocks noGrp="1"/>
          </p:cNvSpPr>
          <p:nvPr>
            <p:ph type="title"/>
          </p:nvPr>
        </p:nvSpPr>
        <p:spPr>
          <a:xfrm>
            <a:off x="689339" y="234433"/>
            <a:ext cx="7765321" cy="382554"/>
          </a:xfr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US" sz="1800" b="1" dirty="0">
                <a:solidFill>
                  <a:srgbClr val="C00000"/>
                </a:solidFill>
                <a:latin typeface="Cambria" panose="02040503050406030204" pitchFamily="18" charset="0"/>
              </a:rPr>
              <a:t>FIVE KINGDOM CLASSIFICATION</a:t>
            </a:r>
            <a:endParaRPr lang="en-IN" sz="1800" b="1" dirty="0">
              <a:solidFill>
                <a:srgbClr val="C00000"/>
              </a:solidFill>
              <a:latin typeface="Cambria" panose="02040503050406030204" pitchFamily="18" charset="0"/>
            </a:endParaRPr>
          </a:p>
        </p:txBody>
      </p:sp>
      <p:sp>
        <p:nvSpPr>
          <p:cNvPr id="3" name="Content Placeholder 2">
            <a:extLst>
              <a:ext uri="{FF2B5EF4-FFF2-40B4-BE49-F238E27FC236}">
                <a16:creationId xmlns="" xmlns:a16="http://schemas.microsoft.com/office/drawing/2014/main" id="{606F4A53-1EEA-4C7E-B440-343833986C70}"/>
              </a:ext>
            </a:extLst>
          </p:cNvPr>
          <p:cNvSpPr>
            <a:spLocks noGrp="1"/>
          </p:cNvSpPr>
          <p:nvPr>
            <p:ph idx="1"/>
          </p:nvPr>
        </p:nvSpPr>
        <p:spPr>
          <a:xfrm>
            <a:off x="313738" y="1125344"/>
            <a:ext cx="5209984" cy="4855577"/>
          </a:xfrm>
        </p:spPr>
        <p:txBody>
          <a:bodyPr>
            <a:noAutofit/>
          </a:bodyPr>
          <a:lstStyle/>
          <a:p>
            <a:r>
              <a:rPr lang="en-IN" sz="1500" dirty="0">
                <a:solidFill>
                  <a:srgbClr val="002060"/>
                </a:solidFill>
                <a:latin typeface="Cambria" panose="02040503050406030204" pitchFamily="18" charset="0"/>
              </a:rPr>
              <a:t>It is the most common system of classification in use today.</a:t>
            </a:r>
          </a:p>
          <a:p>
            <a:r>
              <a:rPr lang="en-IN" sz="1500" dirty="0">
                <a:solidFill>
                  <a:srgbClr val="003300"/>
                </a:solidFill>
                <a:latin typeface="Cambria" panose="02040503050406030204" pitchFamily="18" charset="0"/>
              </a:rPr>
              <a:t>It is based on certain characters like the structure of the cell, mode of nutrition, the source of nutrition, interrelationship, body organization, and reproduction. </a:t>
            </a:r>
          </a:p>
          <a:p>
            <a:r>
              <a:rPr lang="en-IN" sz="1500" dirty="0">
                <a:solidFill>
                  <a:srgbClr val="C00000"/>
                </a:solidFill>
                <a:latin typeface="Cambria" panose="02040503050406030204" pitchFamily="18" charset="0"/>
              </a:rPr>
              <a:t>According to this system, there are five main kingdoms. </a:t>
            </a:r>
          </a:p>
          <a:p>
            <a:endParaRPr lang="en-IN" sz="1500" dirty="0">
              <a:solidFill>
                <a:srgbClr val="C00000"/>
              </a:solidFill>
              <a:latin typeface="Cambria" panose="02040503050406030204" pitchFamily="18" charset="0"/>
            </a:endParaRPr>
          </a:p>
          <a:p>
            <a:pPr lvl="1"/>
            <a:r>
              <a:rPr lang="en-IN" sz="1500" dirty="0">
                <a:solidFill>
                  <a:srgbClr val="C00000"/>
                </a:solidFill>
                <a:latin typeface="Cambria" panose="02040503050406030204" pitchFamily="18" charset="0"/>
              </a:rPr>
              <a:t>Kingdom Monera</a:t>
            </a:r>
          </a:p>
          <a:p>
            <a:pPr lvl="1"/>
            <a:r>
              <a:rPr lang="en-IN" sz="1500" dirty="0">
                <a:solidFill>
                  <a:srgbClr val="C00000"/>
                </a:solidFill>
                <a:latin typeface="Cambria" panose="02040503050406030204" pitchFamily="18" charset="0"/>
              </a:rPr>
              <a:t>Kingdom Protista</a:t>
            </a:r>
          </a:p>
          <a:p>
            <a:pPr lvl="1"/>
            <a:r>
              <a:rPr lang="en-IN" sz="1500" dirty="0">
                <a:solidFill>
                  <a:srgbClr val="C00000"/>
                </a:solidFill>
                <a:latin typeface="Cambria" panose="02040503050406030204" pitchFamily="18" charset="0"/>
              </a:rPr>
              <a:t>Kingdom Fungi</a:t>
            </a:r>
          </a:p>
          <a:p>
            <a:pPr lvl="1"/>
            <a:r>
              <a:rPr lang="en-IN" sz="1500" dirty="0">
                <a:solidFill>
                  <a:srgbClr val="C00000"/>
                </a:solidFill>
                <a:latin typeface="Cambria" panose="02040503050406030204" pitchFamily="18" charset="0"/>
              </a:rPr>
              <a:t>Kingdom Animalia</a:t>
            </a:r>
          </a:p>
          <a:p>
            <a:pPr lvl="1"/>
            <a:r>
              <a:rPr lang="en-IN" sz="1500" dirty="0">
                <a:solidFill>
                  <a:srgbClr val="C00000"/>
                </a:solidFill>
                <a:latin typeface="Cambria" panose="02040503050406030204" pitchFamily="18" charset="0"/>
              </a:rPr>
              <a:t>Kingdom Plantae</a:t>
            </a:r>
          </a:p>
          <a:p>
            <a:pPr marL="342892" lvl="1" indent="0">
              <a:buNone/>
            </a:pPr>
            <a:endParaRPr lang="en-IN" sz="1500" dirty="0">
              <a:latin typeface="Cambria" panose="02040503050406030204" pitchFamily="18" charset="0"/>
            </a:endParaRPr>
          </a:p>
          <a:p>
            <a:r>
              <a:rPr lang="en-IN" sz="1500" dirty="0">
                <a:solidFill>
                  <a:srgbClr val="003300"/>
                </a:solidFill>
                <a:latin typeface="Cambria" panose="02040503050406030204" pitchFamily="18" charset="0"/>
              </a:rPr>
              <a:t>Kingdoms are divided into subgroups at various levels or the hierarchy of classification.</a:t>
            </a:r>
          </a:p>
          <a:p>
            <a:r>
              <a:rPr lang="en-IN" sz="1500" dirty="0">
                <a:solidFill>
                  <a:srgbClr val="003300"/>
                </a:solidFill>
                <a:latin typeface="Cambria" panose="02040503050406030204" pitchFamily="18" charset="0"/>
              </a:rPr>
              <a:t>Kingdom → Phylum  → Class  →  Order  →  Family →  Genus  →  Species</a:t>
            </a:r>
          </a:p>
          <a:p>
            <a:pPr lvl="0"/>
            <a:endParaRPr lang="en-IN" sz="1500" dirty="0">
              <a:latin typeface="Cambria" panose="02040503050406030204" pitchFamily="18" charset="0"/>
            </a:endParaRPr>
          </a:p>
          <a:p>
            <a:endParaRPr lang="en-IN" sz="1500" dirty="0">
              <a:latin typeface="Cambria" panose="02040503050406030204" pitchFamily="18" charset="0"/>
            </a:endParaRPr>
          </a:p>
        </p:txBody>
      </p:sp>
      <p:pic>
        <p:nvPicPr>
          <p:cNvPr id="5" name="Picture 4">
            <a:extLst>
              <a:ext uri="{FF2B5EF4-FFF2-40B4-BE49-F238E27FC236}">
                <a16:creationId xmlns="" xmlns:a16="http://schemas.microsoft.com/office/drawing/2014/main" id="{F09ADD42-9CD1-4447-9004-C76E97A379B5}"/>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635690" y="1197154"/>
            <a:ext cx="3194572" cy="4463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951387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951724"/>
            <a:ext cx="869149" cy="369332"/>
          </a:xfrm>
          <a:prstGeom prst="rect">
            <a:avLst/>
          </a:prstGeom>
        </p:spPr>
        <p:txBody>
          <a:bodyPr wrap="none">
            <a:spAutoFit/>
          </a:bodyPr>
          <a:lstStyle/>
          <a:p>
            <a:r>
              <a:rPr lang="en-US" b="1" dirty="0">
                <a:solidFill>
                  <a:srgbClr val="7030A0"/>
                </a:solidFill>
                <a:latin typeface="Cambria" panose="02040503050406030204" pitchFamily="18" charset="0"/>
              </a:rPr>
              <a:t>O</a:t>
            </a:r>
            <a:r>
              <a:rPr lang="en-IN" b="1" dirty="0" err="1">
                <a:solidFill>
                  <a:srgbClr val="7030A0"/>
                </a:solidFill>
                <a:latin typeface="Cambria" panose="02040503050406030204" pitchFamily="18" charset="0"/>
              </a:rPr>
              <a:t>belia</a:t>
            </a:r>
            <a:endParaRPr lang="en-IN" b="1" dirty="0">
              <a:solidFill>
                <a:srgbClr val="7030A0"/>
              </a:solidFill>
              <a:latin typeface="Cambria" panose="02040503050406030204" pitchFamily="18" charset="0"/>
            </a:endParaRPr>
          </a:p>
        </p:txBody>
      </p:sp>
      <p:sp>
        <p:nvSpPr>
          <p:cNvPr id="9" name="Content Placeholder 3">
            <a:extLst>
              <a:ext uri="{FF2B5EF4-FFF2-40B4-BE49-F238E27FC236}">
                <a16:creationId xmlns="" xmlns:a16="http://schemas.microsoft.com/office/drawing/2014/main" id="{1DD5135B-A403-4E9C-8CFA-730D5FEA1DB9}"/>
              </a:ext>
            </a:extLst>
          </p:cNvPr>
          <p:cNvSpPr txBox="1">
            <a:spLocks/>
          </p:cNvSpPr>
          <p:nvPr/>
        </p:nvSpPr>
        <p:spPr>
          <a:xfrm>
            <a:off x="290804" y="1380313"/>
            <a:ext cx="5811416" cy="52432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7030A0"/>
                </a:solidFill>
                <a:latin typeface="Cambria" panose="02040503050406030204" pitchFamily="18" charset="0"/>
                <a:cs typeface="Times New Roman" pitchFamily="18" charset="0"/>
              </a:rPr>
              <a:t>Obelia is a colonial, marine, sedentary coelenterate, attached to seaweeds, shell and rocks.</a:t>
            </a:r>
          </a:p>
          <a:p>
            <a:r>
              <a:rPr lang="en-US" sz="1600" dirty="0">
                <a:solidFill>
                  <a:srgbClr val="C00000"/>
                </a:solidFill>
                <a:latin typeface="Cambria" panose="02040503050406030204" pitchFamily="18" charset="0"/>
                <a:cs typeface="Times New Roman" pitchFamily="18" charset="0"/>
              </a:rPr>
              <a:t>The colony of Obelia is made up of the branches and zooids.</a:t>
            </a:r>
          </a:p>
          <a:p>
            <a:r>
              <a:rPr lang="en-US" sz="1600" dirty="0">
                <a:solidFill>
                  <a:srgbClr val="7030A0"/>
                </a:solidFill>
                <a:latin typeface="Cambria" panose="02040503050406030204" pitchFamily="18" charset="0"/>
                <a:cs typeface="Times New Roman" pitchFamily="18" charset="0"/>
              </a:rPr>
              <a:t>The colony is having as inner, tubular and living part the </a:t>
            </a:r>
            <a:r>
              <a:rPr lang="en-US" sz="1600" dirty="0" err="1">
                <a:solidFill>
                  <a:srgbClr val="7030A0"/>
                </a:solidFill>
                <a:latin typeface="Cambria" panose="02040503050406030204" pitchFamily="18" charset="0"/>
                <a:cs typeface="Times New Roman" pitchFamily="18" charset="0"/>
              </a:rPr>
              <a:t>coenosarcs</a:t>
            </a:r>
            <a:r>
              <a:rPr lang="en-US" sz="1600" dirty="0">
                <a:solidFill>
                  <a:srgbClr val="7030A0"/>
                </a:solidFill>
                <a:latin typeface="Cambria" panose="02040503050406030204" pitchFamily="18" charset="0"/>
                <a:cs typeface="Times New Roman" pitchFamily="18" charset="0"/>
              </a:rPr>
              <a:t>.</a:t>
            </a:r>
          </a:p>
          <a:p>
            <a:r>
              <a:rPr lang="en-US" sz="1600" dirty="0">
                <a:solidFill>
                  <a:srgbClr val="C00000"/>
                </a:solidFill>
                <a:latin typeface="Cambria" panose="02040503050406030204" pitchFamily="18" charset="0"/>
                <a:cs typeface="Times New Roman" pitchFamily="18" charset="0"/>
              </a:rPr>
              <a:t>The </a:t>
            </a:r>
            <a:r>
              <a:rPr lang="en-US" sz="1600" dirty="0" err="1">
                <a:solidFill>
                  <a:srgbClr val="C00000"/>
                </a:solidFill>
                <a:latin typeface="Cambria" panose="02040503050406030204" pitchFamily="18" charset="0"/>
                <a:cs typeface="Times New Roman" pitchFamily="18" charset="0"/>
              </a:rPr>
              <a:t>coenosarcs</a:t>
            </a:r>
            <a:r>
              <a:rPr lang="en-US" sz="1600" dirty="0">
                <a:solidFill>
                  <a:srgbClr val="C00000"/>
                </a:solidFill>
                <a:latin typeface="Cambria" panose="02040503050406030204" pitchFamily="18" charset="0"/>
                <a:cs typeface="Times New Roman" pitchFamily="18" charset="0"/>
              </a:rPr>
              <a:t> is surrounded by tough and non living layer called the </a:t>
            </a:r>
            <a:r>
              <a:rPr lang="en-US" sz="1600" dirty="0" err="1">
                <a:solidFill>
                  <a:srgbClr val="C00000"/>
                </a:solidFill>
                <a:latin typeface="Cambria" panose="02040503050406030204" pitchFamily="18" charset="0"/>
                <a:cs typeface="Times New Roman" pitchFamily="18" charset="0"/>
              </a:rPr>
              <a:t>perisarc</a:t>
            </a:r>
            <a:r>
              <a:rPr lang="en-US" sz="1600" dirty="0">
                <a:solidFill>
                  <a:srgbClr val="C00000"/>
                </a:solidFill>
                <a:latin typeface="Cambria" panose="02040503050406030204" pitchFamily="18" charset="0"/>
                <a:cs typeface="Times New Roman" pitchFamily="18" charset="0"/>
              </a:rPr>
              <a:t>. </a:t>
            </a:r>
          </a:p>
          <a:p>
            <a:r>
              <a:rPr lang="en-US" sz="1600" dirty="0">
                <a:solidFill>
                  <a:srgbClr val="7030A0"/>
                </a:solidFill>
                <a:latin typeface="Cambria" panose="02040503050406030204" pitchFamily="18" charset="0"/>
                <a:cs typeface="Times New Roman" pitchFamily="18" charset="0"/>
              </a:rPr>
              <a:t>The </a:t>
            </a:r>
            <a:r>
              <a:rPr lang="en-US" sz="1600" dirty="0" err="1">
                <a:solidFill>
                  <a:srgbClr val="7030A0"/>
                </a:solidFill>
                <a:latin typeface="Cambria" panose="02040503050406030204" pitchFamily="18" charset="0"/>
                <a:cs typeface="Times New Roman" pitchFamily="18" charset="0"/>
              </a:rPr>
              <a:t>coenosarc</a:t>
            </a:r>
            <a:r>
              <a:rPr lang="en-US" sz="1600" dirty="0">
                <a:solidFill>
                  <a:srgbClr val="7030A0"/>
                </a:solidFill>
                <a:latin typeface="Cambria" panose="02040503050406030204" pitchFamily="18" charset="0"/>
                <a:cs typeface="Times New Roman" pitchFamily="18" charset="0"/>
              </a:rPr>
              <a:t> is continuous with the zooids.</a:t>
            </a:r>
          </a:p>
          <a:p>
            <a:r>
              <a:rPr lang="en-US" sz="1600" dirty="0">
                <a:solidFill>
                  <a:srgbClr val="C00000"/>
                </a:solidFill>
                <a:latin typeface="Cambria" panose="02040503050406030204" pitchFamily="18" charset="0"/>
                <a:cs typeface="Times New Roman" pitchFamily="18" charset="0"/>
              </a:rPr>
              <a:t>The colony of the Obelia is dimorphic i.e. it shows two types of zooids.</a:t>
            </a:r>
          </a:p>
          <a:p>
            <a:r>
              <a:rPr lang="en-US" sz="1600" dirty="0">
                <a:solidFill>
                  <a:srgbClr val="7030A0"/>
                </a:solidFill>
                <a:latin typeface="Cambria" panose="02040503050406030204" pitchFamily="18" charset="0"/>
                <a:cs typeface="Times New Roman" pitchFamily="18" charset="0"/>
              </a:rPr>
              <a:t>The zooids are the polyps or hydranths and </a:t>
            </a:r>
            <a:r>
              <a:rPr lang="en-US" sz="1600" dirty="0" err="1">
                <a:solidFill>
                  <a:srgbClr val="7030A0"/>
                </a:solidFill>
                <a:latin typeface="Cambria" panose="02040503050406030204" pitchFamily="18" charset="0"/>
                <a:cs typeface="Times New Roman" pitchFamily="18" charset="0"/>
              </a:rPr>
              <a:t>blastostyles</a:t>
            </a:r>
            <a:r>
              <a:rPr lang="en-US" sz="1600" dirty="0">
                <a:solidFill>
                  <a:srgbClr val="7030A0"/>
                </a:solidFill>
                <a:latin typeface="Cambria" panose="02040503050406030204" pitchFamily="18" charset="0"/>
                <a:cs typeface="Times New Roman" pitchFamily="18" charset="0"/>
              </a:rPr>
              <a:t>.</a:t>
            </a:r>
          </a:p>
          <a:p>
            <a:r>
              <a:rPr lang="en-US" sz="1600" dirty="0">
                <a:solidFill>
                  <a:srgbClr val="C00000"/>
                </a:solidFill>
                <a:latin typeface="Cambria" panose="02040503050406030204" pitchFamily="18" charset="0"/>
                <a:cs typeface="Times New Roman" pitchFamily="18" charset="0"/>
              </a:rPr>
              <a:t>The polyps or hydranths are nutritive in function and called as gastro zooids.</a:t>
            </a:r>
          </a:p>
          <a:p>
            <a:r>
              <a:rPr lang="en-US" sz="1600" dirty="0">
                <a:solidFill>
                  <a:srgbClr val="7030A0"/>
                </a:solidFill>
                <a:latin typeface="Cambria" panose="02040503050406030204" pitchFamily="18" charset="0"/>
                <a:cs typeface="Times New Roman" pitchFamily="18" charset="0"/>
              </a:rPr>
              <a:t>The </a:t>
            </a:r>
            <a:r>
              <a:rPr lang="en-US" sz="1600" dirty="0" err="1">
                <a:solidFill>
                  <a:srgbClr val="7030A0"/>
                </a:solidFill>
                <a:latin typeface="Cambria" panose="02040503050406030204" pitchFamily="18" charset="0"/>
                <a:cs typeface="Times New Roman" pitchFamily="18" charset="0"/>
              </a:rPr>
              <a:t>blastostyles</a:t>
            </a:r>
            <a:r>
              <a:rPr lang="en-US" sz="1600" dirty="0">
                <a:solidFill>
                  <a:srgbClr val="7030A0"/>
                </a:solidFill>
                <a:latin typeface="Cambria" panose="02040503050406030204" pitchFamily="18" charset="0"/>
                <a:cs typeface="Times New Roman" pitchFamily="18" charset="0"/>
              </a:rPr>
              <a:t> are reproductive in function, so called as </a:t>
            </a:r>
            <a:r>
              <a:rPr lang="en-US" sz="1600" dirty="0" err="1">
                <a:solidFill>
                  <a:srgbClr val="7030A0"/>
                </a:solidFill>
                <a:latin typeface="Cambria" panose="02040503050406030204" pitchFamily="18" charset="0"/>
                <a:cs typeface="Times New Roman" pitchFamily="18" charset="0"/>
              </a:rPr>
              <a:t>gonozooids</a:t>
            </a:r>
            <a:r>
              <a:rPr lang="en-US" sz="1600" dirty="0">
                <a:solidFill>
                  <a:srgbClr val="7030A0"/>
                </a:solidFill>
                <a:latin typeface="Cambria" panose="02040503050406030204" pitchFamily="18" charset="0"/>
                <a:cs typeface="Times New Roman" pitchFamily="18" charset="0"/>
              </a:rPr>
              <a:t>.</a:t>
            </a:r>
          </a:p>
          <a:p>
            <a:r>
              <a:rPr lang="en-US" sz="1600" dirty="0">
                <a:solidFill>
                  <a:srgbClr val="C00000"/>
                </a:solidFill>
                <a:latin typeface="Cambria" panose="02040503050406030204" pitchFamily="18" charset="0"/>
                <a:cs typeface="Times New Roman" pitchFamily="18" charset="0"/>
              </a:rPr>
              <a:t>The </a:t>
            </a:r>
            <a:r>
              <a:rPr lang="en-US" sz="1600" dirty="0" err="1">
                <a:solidFill>
                  <a:srgbClr val="C00000"/>
                </a:solidFill>
                <a:latin typeface="Cambria" panose="02040503050406030204" pitchFamily="18" charset="0"/>
                <a:cs typeface="Times New Roman" pitchFamily="18" charset="0"/>
              </a:rPr>
              <a:t>perisarc</a:t>
            </a:r>
            <a:r>
              <a:rPr lang="en-US" sz="1600" dirty="0">
                <a:solidFill>
                  <a:srgbClr val="C00000"/>
                </a:solidFill>
                <a:latin typeface="Cambria" panose="02040503050406030204" pitchFamily="18" charset="0"/>
                <a:cs typeface="Times New Roman" pitchFamily="18" charset="0"/>
              </a:rPr>
              <a:t> is a yellowish or brown, tough, transparent layer.</a:t>
            </a:r>
          </a:p>
          <a:p>
            <a:r>
              <a:rPr lang="en-US" sz="1600" dirty="0">
                <a:solidFill>
                  <a:srgbClr val="7030A0"/>
                </a:solidFill>
                <a:latin typeface="Cambria" panose="02040503050406030204" pitchFamily="18" charset="0"/>
                <a:cs typeface="Times New Roman" pitchFamily="18" charset="0"/>
              </a:rPr>
              <a:t>The </a:t>
            </a:r>
            <a:r>
              <a:rPr lang="en-US" sz="1600" dirty="0" err="1">
                <a:solidFill>
                  <a:srgbClr val="7030A0"/>
                </a:solidFill>
                <a:latin typeface="Cambria" panose="02040503050406030204" pitchFamily="18" charset="0"/>
                <a:cs typeface="Times New Roman" pitchFamily="18" charset="0"/>
              </a:rPr>
              <a:t>perisarc</a:t>
            </a:r>
            <a:r>
              <a:rPr lang="en-US" sz="1600" dirty="0">
                <a:solidFill>
                  <a:srgbClr val="7030A0"/>
                </a:solidFill>
                <a:latin typeface="Cambria" panose="02040503050406030204" pitchFamily="18" charset="0"/>
                <a:cs typeface="Times New Roman" pitchFamily="18" charset="0"/>
              </a:rPr>
              <a:t> is a protective layer made up of the cuticle. </a:t>
            </a:r>
          </a:p>
          <a:p>
            <a:endParaRPr lang="en-US" sz="1600" dirty="0">
              <a:solidFill>
                <a:srgbClr val="7030A0"/>
              </a:solidFill>
              <a:latin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7E7234F7-8736-4CB4-B35E-0A94D3474151}"/>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363478" y="4209402"/>
            <a:ext cx="2489718" cy="2414165"/>
          </a:xfrm>
          <a:prstGeom prst="rect">
            <a:avLst/>
          </a:prstGeom>
        </p:spPr>
      </p:pic>
      <p:pic>
        <p:nvPicPr>
          <p:cNvPr id="8" name="Picture 7">
            <a:extLst>
              <a:ext uri="{FF2B5EF4-FFF2-40B4-BE49-F238E27FC236}">
                <a16:creationId xmlns="" xmlns:a16="http://schemas.microsoft.com/office/drawing/2014/main" id="{63CEB132-0B61-42E0-9B0A-896A63B69EA0}"/>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363479" y="2738595"/>
            <a:ext cx="2489718" cy="1425809"/>
          </a:xfrm>
          <a:prstGeom prst="rect">
            <a:avLst/>
          </a:prstGeom>
        </p:spPr>
      </p:pic>
      <p:pic>
        <p:nvPicPr>
          <p:cNvPr id="11" name="Picture 10">
            <a:extLst>
              <a:ext uri="{FF2B5EF4-FFF2-40B4-BE49-F238E27FC236}">
                <a16:creationId xmlns="" xmlns:a16="http://schemas.microsoft.com/office/drawing/2014/main" id="{51ABA9F5-2DCC-4B74-850B-D702415F01C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363479" y="1380313"/>
            <a:ext cx="2489718" cy="1313284"/>
          </a:xfrm>
          <a:prstGeom prst="rect">
            <a:avLst/>
          </a:prstGeom>
        </p:spPr>
      </p:pic>
      <p:sp>
        <p:nvSpPr>
          <p:cNvPr id="18" name="Title 1">
            <a:extLst>
              <a:ext uri="{FF2B5EF4-FFF2-40B4-BE49-F238E27FC236}">
                <a16:creationId xmlns="" xmlns:a16="http://schemas.microsoft.com/office/drawing/2014/main" id="{177173D2-450E-4099-8043-868009983364}"/>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1996621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858415"/>
            <a:ext cx="1069845" cy="369332"/>
          </a:xfrm>
          <a:prstGeom prst="rect">
            <a:avLst/>
          </a:prstGeom>
        </p:spPr>
        <p:txBody>
          <a:bodyPr wrap="none">
            <a:spAutoFit/>
          </a:bodyPr>
          <a:lstStyle/>
          <a:p>
            <a:r>
              <a:rPr lang="en-US" b="1" dirty="0">
                <a:solidFill>
                  <a:srgbClr val="7030A0"/>
                </a:solidFill>
                <a:latin typeface="Cambria" panose="02040503050406030204" pitchFamily="18" charset="0"/>
              </a:rPr>
              <a:t>Physalia</a:t>
            </a:r>
            <a:endParaRPr lang="en-IN" b="1" dirty="0">
              <a:solidFill>
                <a:srgbClr val="7030A0"/>
              </a:solidFill>
              <a:latin typeface="Cambria" panose="02040503050406030204" pitchFamily="18" charset="0"/>
            </a:endParaRPr>
          </a:p>
        </p:txBody>
      </p:sp>
      <p:sp>
        <p:nvSpPr>
          <p:cNvPr id="10" name="Content Placeholder 3">
            <a:extLst>
              <a:ext uri="{FF2B5EF4-FFF2-40B4-BE49-F238E27FC236}">
                <a16:creationId xmlns="" xmlns:a16="http://schemas.microsoft.com/office/drawing/2014/main" id="{82181C38-45D3-4404-AE48-A89CF79F314F}"/>
              </a:ext>
            </a:extLst>
          </p:cNvPr>
          <p:cNvSpPr txBox="1">
            <a:spLocks/>
          </p:cNvSpPr>
          <p:nvPr/>
        </p:nvSpPr>
        <p:spPr>
          <a:xfrm>
            <a:off x="290802" y="1305665"/>
            <a:ext cx="5708781" cy="5243254"/>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en-US" sz="6400" dirty="0">
                <a:solidFill>
                  <a:srgbClr val="003300"/>
                </a:solidFill>
                <a:latin typeface="Cambria" panose="02040503050406030204" pitchFamily="18" charset="0"/>
                <a:cs typeface="Times New Roman" pitchFamily="18" charset="0"/>
              </a:rPr>
              <a:t>The Portuguese man-of-war is a floating hydrozoan colony consisting of four types of polyps.</a:t>
            </a:r>
          </a:p>
          <a:p>
            <a:pPr algn="just">
              <a:lnSpc>
                <a:spcPct val="130000"/>
              </a:lnSpc>
            </a:pPr>
            <a:r>
              <a:rPr lang="en-US" sz="6400" dirty="0">
                <a:solidFill>
                  <a:srgbClr val="7030A0"/>
                </a:solidFill>
                <a:latin typeface="Cambria" panose="02040503050406030204" pitchFamily="18" charset="0"/>
                <a:cs typeface="Times New Roman" pitchFamily="18" charset="0"/>
              </a:rPr>
              <a:t>The pneumatophore functions as the float, </a:t>
            </a:r>
            <a:r>
              <a:rPr lang="en-US" sz="6400" dirty="0" err="1">
                <a:solidFill>
                  <a:srgbClr val="7030A0"/>
                </a:solidFill>
                <a:latin typeface="Cambria" panose="02040503050406030204" pitchFamily="18" charset="0"/>
                <a:cs typeface="Times New Roman" pitchFamily="18" charset="0"/>
              </a:rPr>
              <a:t>dactylozooids</a:t>
            </a:r>
            <a:r>
              <a:rPr lang="en-US" sz="6400" dirty="0">
                <a:solidFill>
                  <a:srgbClr val="7030A0"/>
                </a:solidFill>
                <a:latin typeface="Cambria" panose="02040503050406030204" pitchFamily="18" charset="0"/>
                <a:cs typeface="Times New Roman" pitchFamily="18" charset="0"/>
              </a:rPr>
              <a:t> function as tentacles, </a:t>
            </a:r>
            <a:r>
              <a:rPr lang="en-US" sz="6400" dirty="0" err="1">
                <a:solidFill>
                  <a:srgbClr val="7030A0"/>
                </a:solidFill>
                <a:latin typeface="Cambria" panose="02040503050406030204" pitchFamily="18" charset="0"/>
                <a:cs typeface="Times New Roman" pitchFamily="18" charset="0"/>
              </a:rPr>
              <a:t>gastrozooids</a:t>
            </a:r>
            <a:r>
              <a:rPr lang="en-US" sz="6400" dirty="0">
                <a:solidFill>
                  <a:srgbClr val="7030A0"/>
                </a:solidFill>
                <a:latin typeface="Cambria" panose="02040503050406030204" pitchFamily="18" charset="0"/>
                <a:cs typeface="Times New Roman" pitchFamily="18" charset="0"/>
              </a:rPr>
              <a:t> function as feeding zooids, and </a:t>
            </a:r>
            <a:r>
              <a:rPr lang="en-US" sz="6400" dirty="0" err="1">
                <a:solidFill>
                  <a:srgbClr val="7030A0"/>
                </a:solidFill>
                <a:latin typeface="Cambria" panose="02040503050406030204" pitchFamily="18" charset="0"/>
                <a:cs typeface="Times New Roman" pitchFamily="18" charset="0"/>
              </a:rPr>
              <a:t>gonozooids</a:t>
            </a:r>
            <a:r>
              <a:rPr lang="en-US" sz="6400" dirty="0">
                <a:solidFill>
                  <a:srgbClr val="7030A0"/>
                </a:solidFill>
                <a:latin typeface="Cambria" panose="02040503050406030204" pitchFamily="18" charset="0"/>
                <a:cs typeface="Times New Roman" pitchFamily="18" charset="0"/>
              </a:rPr>
              <a:t> produce gametes for reproduction. </a:t>
            </a:r>
          </a:p>
          <a:p>
            <a:pPr algn="just">
              <a:lnSpc>
                <a:spcPct val="130000"/>
              </a:lnSpc>
            </a:pPr>
            <a:r>
              <a:rPr lang="en-US" sz="6400" dirty="0">
                <a:solidFill>
                  <a:srgbClr val="003300"/>
                </a:solidFill>
                <a:latin typeface="Cambria" panose="02040503050406030204" pitchFamily="18" charset="0"/>
                <a:cs typeface="Times New Roman" pitchFamily="18" charset="0"/>
              </a:rPr>
              <a:t>The Portuguese man-of-war has two types of stinging cnidocyte cells used to obtain food with the help of the tentacles. </a:t>
            </a:r>
          </a:p>
          <a:p>
            <a:pPr algn="just">
              <a:lnSpc>
                <a:spcPct val="130000"/>
              </a:lnSpc>
            </a:pPr>
            <a:r>
              <a:rPr lang="en-US" sz="6400" dirty="0">
                <a:solidFill>
                  <a:srgbClr val="7030A0"/>
                </a:solidFill>
                <a:latin typeface="Cambria" panose="02040503050406030204" pitchFamily="18" charset="0"/>
                <a:cs typeface="Times New Roman" pitchFamily="18" charset="0"/>
              </a:rPr>
              <a:t>Food sources usually consist of fish fry and small adult fish as well as small crustaceans. </a:t>
            </a:r>
          </a:p>
          <a:p>
            <a:pPr algn="just">
              <a:lnSpc>
                <a:spcPct val="130000"/>
              </a:lnSpc>
            </a:pPr>
            <a:r>
              <a:rPr lang="en-US" sz="6400" dirty="0">
                <a:solidFill>
                  <a:srgbClr val="003300"/>
                </a:solidFill>
                <a:latin typeface="Cambria" panose="02040503050406030204" pitchFamily="18" charset="0"/>
                <a:cs typeface="Times New Roman" pitchFamily="18" charset="0"/>
              </a:rPr>
              <a:t>Sensory cells are numerous and located in the epidermis of the tentacles and the region around the mouth.</a:t>
            </a:r>
          </a:p>
          <a:p>
            <a:pPr algn="just">
              <a:lnSpc>
                <a:spcPct val="130000"/>
              </a:lnSpc>
            </a:pPr>
            <a:r>
              <a:rPr lang="en-US" sz="6400" dirty="0">
                <a:solidFill>
                  <a:srgbClr val="7030A0"/>
                </a:solidFill>
                <a:latin typeface="Cambria" panose="02040503050406030204" pitchFamily="18" charset="0"/>
                <a:cs typeface="Times New Roman" pitchFamily="18" charset="0"/>
              </a:rPr>
              <a:t>Movement of the Portuguese man-of-war is done passively with the aid of its gas-filled float. </a:t>
            </a:r>
          </a:p>
          <a:p>
            <a:pPr algn="just">
              <a:lnSpc>
                <a:spcPct val="130000"/>
              </a:lnSpc>
            </a:pPr>
            <a:r>
              <a:rPr lang="en-US" sz="6400" dirty="0">
                <a:solidFill>
                  <a:srgbClr val="003300"/>
                </a:solidFill>
                <a:latin typeface="Cambria" panose="02040503050406030204" pitchFamily="18" charset="0"/>
                <a:cs typeface="Times New Roman" pitchFamily="18" charset="0"/>
              </a:rPr>
              <a:t>The reproduction of the Portuguese man-of-war is based on the colony of unisexual organisms, with each individual having specific </a:t>
            </a:r>
            <a:r>
              <a:rPr lang="en-US" sz="6400" dirty="0" err="1">
                <a:solidFill>
                  <a:srgbClr val="003300"/>
                </a:solidFill>
                <a:latin typeface="Cambria" panose="02040503050406030204" pitchFamily="18" charset="0"/>
                <a:cs typeface="Times New Roman" pitchFamily="18" charset="0"/>
              </a:rPr>
              <a:t>gonozooids</a:t>
            </a:r>
            <a:r>
              <a:rPr lang="en-US" sz="6400" dirty="0">
                <a:solidFill>
                  <a:srgbClr val="003300"/>
                </a:solidFill>
                <a:latin typeface="Cambria" panose="02040503050406030204" pitchFamily="18" charset="0"/>
                <a:cs typeface="Times New Roman" pitchFamily="18" charset="0"/>
              </a:rPr>
              <a:t>.</a:t>
            </a:r>
          </a:p>
          <a:p>
            <a:pPr algn="just">
              <a:lnSpc>
                <a:spcPct val="130000"/>
              </a:lnSpc>
              <a:buFont typeface="Arial" panose="020B0604020202020204" pitchFamily="34" charset="0"/>
              <a:buNone/>
            </a:pPr>
            <a:r>
              <a:rPr lang="en-US" sz="6400" b="1" dirty="0">
                <a:solidFill>
                  <a:srgbClr val="003300"/>
                </a:solidFill>
                <a:latin typeface="Cambria" panose="02040503050406030204" pitchFamily="18" charset="0"/>
                <a:cs typeface="Times New Roman" pitchFamily="18" charset="0"/>
              </a:rPr>
              <a:t> </a:t>
            </a:r>
            <a:endParaRPr lang="en-US" sz="6400" dirty="0">
              <a:solidFill>
                <a:srgbClr val="003300"/>
              </a:solidFill>
              <a:latin typeface="Cambria" panose="02040503050406030204" pitchFamily="18" charset="0"/>
              <a:cs typeface="Times New Roman" pitchFamily="18" charset="0"/>
            </a:endParaRPr>
          </a:p>
          <a:p>
            <a:pPr>
              <a:lnSpc>
                <a:spcPct val="130000"/>
              </a:lnSpc>
            </a:pPr>
            <a:endParaRPr lang="en-US" dirty="0">
              <a:solidFill>
                <a:srgbClr val="003300"/>
              </a:solidFill>
              <a:latin typeface="Cambria" panose="02040503050406030204" pitchFamily="18" charset="0"/>
            </a:endParaRPr>
          </a:p>
        </p:txBody>
      </p:sp>
      <p:sp>
        <p:nvSpPr>
          <p:cNvPr id="12" name="Title 1">
            <a:extLst>
              <a:ext uri="{FF2B5EF4-FFF2-40B4-BE49-F238E27FC236}">
                <a16:creationId xmlns="" xmlns:a16="http://schemas.microsoft.com/office/drawing/2014/main" id="{11D028A6-DBDA-45E9-AF62-CF4977EBBDC3}"/>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pic>
        <p:nvPicPr>
          <p:cNvPr id="4" name="Picture 3">
            <a:extLst>
              <a:ext uri="{FF2B5EF4-FFF2-40B4-BE49-F238E27FC236}">
                <a16:creationId xmlns="" xmlns:a16="http://schemas.microsoft.com/office/drawing/2014/main" id="{0E864C81-BBEF-4D32-BFEB-F12080DA45C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059949" y="1449334"/>
            <a:ext cx="1793250" cy="1979666"/>
          </a:xfrm>
          <a:prstGeom prst="rect">
            <a:avLst/>
          </a:prstGeom>
        </p:spPr>
      </p:pic>
      <p:pic>
        <p:nvPicPr>
          <p:cNvPr id="7" name="Picture 6">
            <a:extLst>
              <a:ext uri="{FF2B5EF4-FFF2-40B4-BE49-F238E27FC236}">
                <a16:creationId xmlns="" xmlns:a16="http://schemas.microsoft.com/office/drawing/2014/main" id="{9A5D54F0-0DDB-49C2-A979-D5DEC848490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6200000">
            <a:off x="5516606" y="1932312"/>
            <a:ext cx="1979665" cy="1013712"/>
          </a:xfrm>
          <a:prstGeom prst="rect">
            <a:avLst/>
          </a:prstGeom>
        </p:spPr>
      </p:pic>
      <p:pic>
        <p:nvPicPr>
          <p:cNvPr id="14" name="Picture 13">
            <a:extLst>
              <a:ext uri="{FF2B5EF4-FFF2-40B4-BE49-F238E27FC236}">
                <a16:creationId xmlns="" xmlns:a16="http://schemas.microsoft.com/office/drawing/2014/main" id="{456A94C2-EC57-4EBC-AD49-AC76B884C162}"/>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999582" y="3506918"/>
            <a:ext cx="2853616" cy="3042001"/>
          </a:xfrm>
          <a:prstGeom prst="rect">
            <a:avLst/>
          </a:prstGeom>
        </p:spPr>
      </p:pic>
    </p:spTree>
    <p:extLst>
      <p:ext uri="{BB962C8B-B14F-4D97-AF65-F5344CB8AC3E}">
        <p14:creationId xmlns="" xmlns:p14="http://schemas.microsoft.com/office/powerpoint/2010/main" val="1772080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858415"/>
            <a:ext cx="958660" cy="369332"/>
          </a:xfrm>
          <a:prstGeom prst="rect">
            <a:avLst/>
          </a:prstGeom>
        </p:spPr>
        <p:txBody>
          <a:bodyPr wrap="none">
            <a:spAutoFit/>
          </a:bodyPr>
          <a:lstStyle/>
          <a:p>
            <a:r>
              <a:rPr lang="en-US" b="1" dirty="0">
                <a:solidFill>
                  <a:srgbClr val="7030A0"/>
                </a:solidFill>
                <a:latin typeface="Cambria" panose="02040503050406030204" pitchFamily="18" charset="0"/>
              </a:rPr>
              <a:t>Aurelia</a:t>
            </a:r>
            <a:endParaRPr lang="en-IN" b="1" dirty="0">
              <a:solidFill>
                <a:srgbClr val="7030A0"/>
              </a:solidFill>
              <a:latin typeface="Cambria" panose="02040503050406030204" pitchFamily="18" charset="0"/>
            </a:endParaRPr>
          </a:p>
        </p:txBody>
      </p:sp>
      <p:sp>
        <p:nvSpPr>
          <p:cNvPr id="12" name="Title 1">
            <a:extLst>
              <a:ext uri="{FF2B5EF4-FFF2-40B4-BE49-F238E27FC236}">
                <a16:creationId xmlns="" xmlns:a16="http://schemas.microsoft.com/office/drawing/2014/main" id="{11D028A6-DBDA-45E9-AF62-CF4977EBBDC3}"/>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sp>
        <p:nvSpPr>
          <p:cNvPr id="8" name="Content Placeholder 3">
            <a:extLst>
              <a:ext uri="{FF2B5EF4-FFF2-40B4-BE49-F238E27FC236}">
                <a16:creationId xmlns="" xmlns:a16="http://schemas.microsoft.com/office/drawing/2014/main" id="{65C6378C-A70B-4F31-BBAD-00B6F7A5B6D0}"/>
              </a:ext>
            </a:extLst>
          </p:cNvPr>
          <p:cNvSpPr txBox="1">
            <a:spLocks/>
          </p:cNvSpPr>
          <p:nvPr/>
        </p:nvSpPr>
        <p:spPr>
          <a:xfrm>
            <a:off x="410543" y="1227747"/>
            <a:ext cx="5374437" cy="53958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C00000"/>
                </a:solidFill>
                <a:latin typeface="Cambria" panose="02040503050406030204" pitchFamily="18" charset="0"/>
                <a:cs typeface="Times New Roman" pitchFamily="18" charset="0"/>
              </a:rPr>
              <a:t>It is exclusively marine and commonly known as jelly fish.</a:t>
            </a:r>
          </a:p>
          <a:p>
            <a:r>
              <a:rPr lang="en-US" sz="1500" dirty="0">
                <a:solidFill>
                  <a:srgbClr val="003300"/>
                </a:solidFill>
                <a:latin typeface="Cambria" panose="02040503050406030204" pitchFamily="18" charset="0"/>
                <a:cs typeface="Times New Roman" pitchFamily="18" charset="0"/>
              </a:rPr>
              <a:t>Body is soft bell or umbrella-shaped, perfectly transparent and bluish in </a:t>
            </a:r>
            <a:r>
              <a:rPr lang="en-US" sz="1500" dirty="0" err="1">
                <a:solidFill>
                  <a:srgbClr val="003300"/>
                </a:solidFill>
                <a:latin typeface="Cambria" panose="02040503050406030204" pitchFamily="18" charset="0"/>
                <a:cs typeface="Times New Roman" pitchFamily="18" charset="0"/>
              </a:rPr>
              <a:t>colour</a:t>
            </a:r>
            <a:r>
              <a:rPr lang="en-US" sz="1500" dirty="0">
                <a:solidFill>
                  <a:srgbClr val="003300"/>
                </a:solidFill>
                <a:latin typeface="Cambria" panose="02040503050406030204" pitchFamily="18" charset="0"/>
                <a:cs typeface="Times New Roman" pitchFamily="18" charset="0"/>
              </a:rPr>
              <a:t>.</a:t>
            </a:r>
          </a:p>
          <a:p>
            <a:r>
              <a:rPr lang="en-US" sz="1500" dirty="0">
                <a:solidFill>
                  <a:srgbClr val="C00000"/>
                </a:solidFill>
                <a:latin typeface="Cambria" panose="02040503050406030204" pitchFamily="18" charset="0"/>
                <a:cs typeface="Times New Roman" pitchFamily="18" charset="0"/>
              </a:rPr>
              <a:t>The reddish or pinkish horseshoe-shaped, gonads are clearly visible from the surface.</a:t>
            </a:r>
          </a:p>
          <a:p>
            <a:r>
              <a:rPr lang="en-US" sz="1500" dirty="0">
                <a:solidFill>
                  <a:srgbClr val="003300"/>
                </a:solidFill>
                <a:latin typeface="Cambria" panose="02040503050406030204" pitchFamily="18" charset="0"/>
                <a:cs typeface="Times New Roman" pitchFamily="18" charset="0"/>
              </a:rPr>
              <a:t>The circular body presents a concave oral or </a:t>
            </a:r>
            <a:r>
              <a:rPr lang="en-US" sz="1500" dirty="0" err="1">
                <a:solidFill>
                  <a:srgbClr val="003300"/>
                </a:solidFill>
                <a:latin typeface="Cambria" panose="02040503050406030204" pitchFamily="18" charset="0"/>
                <a:cs typeface="Times New Roman" pitchFamily="18" charset="0"/>
              </a:rPr>
              <a:t>subumbrellar</a:t>
            </a:r>
            <a:r>
              <a:rPr lang="en-US" sz="1500" dirty="0">
                <a:solidFill>
                  <a:srgbClr val="003300"/>
                </a:solidFill>
                <a:latin typeface="Cambria" panose="02040503050406030204" pitchFamily="18" charset="0"/>
                <a:cs typeface="Times New Roman" pitchFamily="18" charset="0"/>
              </a:rPr>
              <a:t> surface.</a:t>
            </a:r>
          </a:p>
          <a:p>
            <a:r>
              <a:rPr lang="en-US" sz="1500" dirty="0">
                <a:solidFill>
                  <a:srgbClr val="C00000"/>
                </a:solidFill>
                <a:latin typeface="Cambria" panose="02040503050406030204" pitchFamily="18" charset="0"/>
                <a:cs typeface="Times New Roman" pitchFamily="18" charset="0"/>
              </a:rPr>
              <a:t>From the </a:t>
            </a:r>
            <a:r>
              <a:rPr lang="en-US" sz="1500" dirty="0" err="1">
                <a:solidFill>
                  <a:srgbClr val="C00000"/>
                </a:solidFill>
                <a:latin typeface="Cambria" panose="02040503050406030204" pitchFamily="18" charset="0"/>
                <a:cs typeface="Times New Roman" pitchFamily="18" charset="0"/>
              </a:rPr>
              <a:t>centre</a:t>
            </a:r>
            <a:r>
              <a:rPr lang="en-US" sz="1500" dirty="0">
                <a:solidFill>
                  <a:srgbClr val="C00000"/>
                </a:solidFill>
                <a:latin typeface="Cambria" panose="02040503050406030204" pitchFamily="18" charset="0"/>
                <a:cs typeface="Times New Roman" pitchFamily="18" charset="0"/>
              </a:rPr>
              <a:t> of sub – </a:t>
            </a:r>
            <a:r>
              <a:rPr lang="en-US" sz="1500" dirty="0" err="1">
                <a:solidFill>
                  <a:srgbClr val="C00000"/>
                </a:solidFill>
                <a:latin typeface="Cambria" panose="02040503050406030204" pitchFamily="18" charset="0"/>
                <a:cs typeface="Times New Roman" pitchFamily="18" charset="0"/>
              </a:rPr>
              <a:t>umbrellar</a:t>
            </a:r>
            <a:r>
              <a:rPr lang="en-US" sz="1500" dirty="0">
                <a:solidFill>
                  <a:srgbClr val="C00000"/>
                </a:solidFill>
                <a:latin typeface="Cambria" panose="02040503050406030204" pitchFamily="18" charset="0"/>
                <a:cs typeface="Times New Roman" pitchFamily="18" charset="0"/>
              </a:rPr>
              <a:t> surface hangs down a short manubrium.</a:t>
            </a:r>
          </a:p>
          <a:p>
            <a:r>
              <a:rPr lang="en-US" sz="1500" dirty="0">
                <a:solidFill>
                  <a:srgbClr val="003300"/>
                </a:solidFill>
                <a:latin typeface="Cambria" panose="02040503050406030204" pitchFamily="18" charset="0"/>
                <a:cs typeface="Times New Roman" pitchFamily="18" charset="0"/>
              </a:rPr>
              <a:t>At the free distal end of manubrium a squarish mouth is present. </a:t>
            </a:r>
          </a:p>
          <a:p>
            <a:r>
              <a:rPr lang="en-US" sz="1500" dirty="0">
                <a:solidFill>
                  <a:srgbClr val="C00000"/>
                </a:solidFill>
                <a:latin typeface="Cambria" panose="02040503050406030204" pitchFamily="18" charset="0"/>
                <a:cs typeface="Times New Roman" pitchFamily="18" charset="0"/>
              </a:rPr>
              <a:t>From each corner of the mouth hangs down a long, tapering much – frilled delicate oral arm.</a:t>
            </a:r>
          </a:p>
          <a:p>
            <a:r>
              <a:rPr lang="en-US" sz="1500" dirty="0">
                <a:solidFill>
                  <a:srgbClr val="003300"/>
                </a:solidFill>
                <a:latin typeface="Cambria" panose="02040503050406030204" pitchFamily="18" charset="0"/>
                <a:cs typeface="Times New Roman" pitchFamily="18" charset="0"/>
              </a:rPr>
              <a:t>Each oral arm has ventral ciliated groove leading into mouth.</a:t>
            </a:r>
          </a:p>
          <a:p>
            <a:r>
              <a:rPr lang="en-US" sz="1500" dirty="0">
                <a:solidFill>
                  <a:srgbClr val="C00000"/>
                </a:solidFill>
                <a:latin typeface="Cambria" panose="02040503050406030204" pitchFamily="18" charset="0"/>
                <a:cs typeface="Times New Roman" pitchFamily="18" charset="0"/>
              </a:rPr>
              <a:t>The edges of arms are beset with stinging cells called nematocysts.</a:t>
            </a:r>
          </a:p>
          <a:p>
            <a:r>
              <a:rPr lang="en-US" sz="1500" dirty="0">
                <a:solidFill>
                  <a:srgbClr val="003300"/>
                </a:solidFill>
                <a:latin typeface="Cambria" panose="02040503050406030204" pitchFamily="18" charset="0"/>
                <a:cs typeface="Times New Roman" pitchFamily="18" charset="0"/>
              </a:rPr>
              <a:t>The circular margin of umbrella is broken into 8 lobes by notches. In each notch is a sense organ called </a:t>
            </a:r>
            <a:r>
              <a:rPr lang="en-US" sz="1500" dirty="0" err="1">
                <a:solidFill>
                  <a:srgbClr val="003300"/>
                </a:solidFill>
                <a:latin typeface="Cambria" panose="02040503050406030204" pitchFamily="18" charset="0"/>
                <a:cs typeface="Times New Roman" pitchFamily="18" charset="0"/>
              </a:rPr>
              <a:t>tentaculocyst</a:t>
            </a:r>
            <a:r>
              <a:rPr lang="en-US" sz="1500" dirty="0">
                <a:solidFill>
                  <a:srgbClr val="003300"/>
                </a:solidFill>
                <a:latin typeface="Cambria" panose="02040503050406030204" pitchFamily="18" charset="0"/>
                <a:cs typeface="Times New Roman" pitchFamily="18" charset="0"/>
              </a:rPr>
              <a:t>.</a:t>
            </a:r>
          </a:p>
          <a:p>
            <a:r>
              <a:rPr lang="en-US" sz="1500" dirty="0">
                <a:solidFill>
                  <a:srgbClr val="C00000"/>
                </a:solidFill>
                <a:latin typeface="Cambria" panose="02040503050406030204" pitchFamily="18" charset="0"/>
                <a:cs typeface="Times New Roman" pitchFamily="18" charset="0"/>
              </a:rPr>
              <a:t>The free edge of umbrella is base with closely set delicate hollow marginal tentacles.</a:t>
            </a:r>
          </a:p>
        </p:txBody>
      </p:sp>
      <p:pic>
        <p:nvPicPr>
          <p:cNvPr id="3" name="Picture 2">
            <a:extLst>
              <a:ext uri="{FF2B5EF4-FFF2-40B4-BE49-F238E27FC236}">
                <a16:creationId xmlns="" xmlns:a16="http://schemas.microsoft.com/office/drawing/2014/main" id="{59D0083B-5308-4182-A06A-694199F76D16}"/>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148874" y="1227747"/>
            <a:ext cx="2566605" cy="1506122"/>
          </a:xfrm>
          <a:prstGeom prst="rect">
            <a:avLst/>
          </a:prstGeom>
        </p:spPr>
      </p:pic>
      <p:pic>
        <p:nvPicPr>
          <p:cNvPr id="9" name="Picture 8">
            <a:extLst>
              <a:ext uri="{FF2B5EF4-FFF2-40B4-BE49-F238E27FC236}">
                <a16:creationId xmlns="" xmlns:a16="http://schemas.microsoft.com/office/drawing/2014/main" id="{894C02DC-C320-430F-A83F-232485AEC58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48874" y="4631828"/>
            <a:ext cx="2566604" cy="1841422"/>
          </a:xfrm>
          <a:prstGeom prst="rect">
            <a:avLst/>
          </a:prstGeom>
        </p:spPr>
      </p:pic>
      <p:pic>
        <p:nvPicPr>
          <p:cNvPr id="13" name="Picture 12">
            <a:extLst>
              <a:ext uri="{FF2B5EF4-FFF2-40B4-BE49-F238E27FC236}">
                <a16:creationId xmlns="" xmlns:a16="http://schemas.microsoft.com/office/drawing/2014/main" id="{535B1D88-23AF-4904-9319-591A4276BCD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148874" y="2823467"/>
            <a:ext cx="2566604" cy="1691475"/>
          </a:xfrm>
          <a:prstGeom prst="rect">
            <a:avLst/>
          </a:prstGeom>
        </p:spPr>
      </p:pic>
    </p:spTree>
    <p:extLst>
      <p:ext uri="{BB962C8B-B14F-4D97-AF65-F5344CB8AC3E}">
        <p14:creationId xmlns="" xmlns:p14="http://schemas.microsoft.com/office/powerpoint/2010/main" val="379226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858415"/>
            <a:ext cx="1167307" cy="369332"/>
          </a:xfrm>
          <a:prstGeom prst="rect">
            <a:avLst/>
          </a:prstGeom>
        </p:spPr>
        <p:txBody>
          <a:bodyPr wrap="none">
            <a:spAutoFit/>
          </a:bodyPr>
          <a:lstStyle/>
          <a:p>
            <a:r>
              <a:rPr lang="en-US" b="1" dirty="0">
                <a:solidFill>
                  <a:srgbClr val="7030A0"/>
                </a:solidFill>
                <a:latin typeface="Cambria" panose="02040503050406030204" pitchFamily="18" charset="0"/>
              </a:rPr>
              <a:t>Tubipora</a:t>
            </a:r>
            <a:endParaRPr lang="en-IN" b="1" dirty="0">
              <a:solidFill>
                <a:srgbClr val="7030A0"/>
              </a:solidFill>
              <a:latin typeface="Cambria" panose="02040503050406030204" pitchFamily="18" charset="0"/>
            </a:endParaRPr>
          </a:p>
        </p:txBody>
      </p:sp>
      <p:sp>
        <p:nvSpPr>
          <p:cNvPr id="12" name="Title 1">
            <a:extLst>
              <a:ext uri="{FF2B5EF4-FFF2-40B4-BE49-F238E27FC236}">
                <a16:creationId xmlns="" xmlns:a16="http://schemas.microsoft.com/office/drawing/2014/main" id="{11D028A6-DBDA-45E9-AF62-CF4977EBBDC3}"/>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sp>
        <p:nvSpPr>
          <p:cNvPr id="9" name="Content Placeholder 3">
            <a:extLst>
              <a:ext uri="{FF2B5EF4-FFF2-40B4-BE49-F238E27FC236}">
                <a16:creationId xmlns="" xmlns:a16="http://schemas.microsoft.com/office/drawing/2014/main" id="{A60259BB-1C25-4F1C-87BC-EAFF1F6316F2}"/>
              </a:ext>
            </a:extLst>
          </p:cNvPr>
          <p:cNvSpPr txBox="1">
            <a:spLocks/>
          </p:cNvSpPr>
          <p:nvPr/>
        </p:nvSpPr>
        <p:spPr>
          <a:xfrm>
            <a:off x="410542" y="1449334"/>
            <a:ext cx="5094519" cy="495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003300"/>
                </a:solidFill>
                <a:latin typeface="Cambria" panose="02040503050406030204" pitchFamily="18" charset="0"/>
                <a:cs typeface="Times New Roman" pitchFamily="18" charset="0"/>
              </a:rPr>
              <a:t>The organ pipe coral can be found in the shallow waters of the west Pacific to the south of Japan, west to Africa's east coast, and throughout the Red Sea. They prefer sheltered areas on reef slopes.</a:t>
            </a:r>
          </a:p>
          <a:p>
            <a:r>
              <a:rPr lang="en-US" sz="1600" dirty="0">
                <a:solidFill>
                  <a:srgbClr val="C00000"/>
                </a:solidFill>
                <a:latin typeface="Cambria" panose="02040503050406030204" pitchFamily="18" charset="0"/>
                <a:cs typeface="Times New Roman" pitchFamily="18" charset="0"/>
              </a:rPr>
              <a:t>The organ pipe coral is unlike most corals due to the fact that it lacks colorful polyps, but has a dark red colored skeleton composed of thin tubes that look similar to a pipe organ.</a:t>
            </a:r>
          </a:p>
          <a:p>
            <a:r>
              <a:rPr lang="en-US" sz="1600" dirty="0">
                <a:solidFill>
                  <a:srgbClr val="003300"/>
                </a:solidFill>
                <a:latin typeface="Cambria" panose="02040503050406030204" pitchFamily="18" charset="0"/>
                <a:cs typeface="Times New Roman" pitchFamily="18" charset="0"/>
              </a:rPr>
              <a:t>Colonies of organ pipe coral polyps can form mounds of up to 50cm in diameter. They also form symbiotic relationships with </a:t>
            </a:r>
            <a:r>
              <a:rPr lang="en-US" sz="1600" dirty="0" err="1">
                <a:solidFill>
                  <a:srgbClr val="003300"/>
                </a:solidFill>
                <a:latin typeface="Cambria" panose="02040503050406030204" pitchFamily="18" charset="0"/>
                <a:cs typeface="Times New Roman" pitchFamily="18" charset="0"/>
              </a:rPr>
              <a:t>zoochlorallae</a:t>
            </a:r>
            <a:r>
              <a:rPr lang="en-US" sz="1600" dirty="0">
                <a:solidFill>
                  <a:srgbClr val="003300"/>
                </a:solidFill>
                <a:latin typeface="Cambria" panose="02040503050406030204" pitchFamily="18" charset="0"/>
                <a:cs typeface="Times New Roman" pitchFamily="18" charset="0"/>
              </a:rPr>
              <a:t> to obtain nutritional benefits. </a:t>
            </a:r>
          </a:p>
          <a:p>
            <a:r>
              <a:rPr lang="en-US" sz="1600" dirty="0">
                <a:solidFill>
                  <a:srgbClr val="C00000"/>
                </a:solidFill>
                <a:latin typeface="Cambria" panose="02040503050406030204" pitchFamily="18" charset="0"/>
                <a:cs typeface="Times New Roman" pitchFamily="18" charset="0"/>
              </a:rPr>
              <a:t>In addition, the polyps of the organ pipe coral can use their tentacles to catch plankton and other small microorganisms that happen to float by.</a:t>
            </a:r>
          </a:p>
          <a:p>
            <a:r>
              <a:rPr lang="en-US" sz="1600" dirty="0">
                <a:solidFill>
                  <a:srgbClr val="003300"/>
                </a:solidFill>
                <a:latin typeface="Cambria" panose="02040503050406030204" pitchFamily="18" charset="0"/>
                <a:cs typeface="Times New Roman" pitchFamily="18" charset="0"/>
              </a:rPr>
              <a:t>The organ pipe coral is an important part of maintaining a balanced reef ecosystem that humans rely on for a number of reasons. It is currently considered near threatened on the IUCN Red List.</a:t>
            </a:r>
          </a:p>
          <a:p>
            <a:pPr>
              <a:buFont typeface="Arial" panose="020B0604020202020204" pitchFamily="34" charset="0"/>
              <a:buNone/>
            </a:pPr>
            <a:endParaRPr lang="en-US" sz="1600" dirty="0">
              <a:latin typeface="Cambria" panose="02040503050406030204" pitchFamily="18" charset="0"/>
              <a:cs typeface="Times New Roman" pitchFamily="18" charset="0"/>
            </a:endParaRPr>
          </a:p>
          <a:p>
            <a:endParaRPr lang="en-US" sz="1600" dirty="0">
              <a:latin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2D79A366-3FAC-4790-9802-96E4C1F4E0E6}"/>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636355" y="1449335"/>
            <a:ext cx="1665220" cy="1517800"/>
          </a:xfrm>
          <a:prstGeom prst="rect">
            <a:avLst/>
          </a:prstGeom>
        </p:spPr>
      </p:pic>
      <p:pic>
        <p:nvPicPr>
          <p:cNvPr id="10" name="Picture 9">
            <a:extLst>
              <a:ext uri="{FF2B5EF4-FFF2-40B4-BE49-F238E27FC236}">
                <a16:creationId xmlns="" xmlns:a16="http://schemas.microsoft.com/office/drawing/2014/main" id="{F3A9AF7E-D3F6-4DE6-B005-3CD0C78FD2F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394885" y="1449334"/>
            <a:ext cx="1498557" cy="1517799"/>
          </a:xfrm>
          <a:prstGeom prst="rect">
            <a:avLst/>
          </a:prstGeom>
        </p:spPr>
      </p:pic>
      <p:pic>
        <p:nvPicPr>
          <p:cNvPr id="13" name="Picture 12">
            <a:extLst>
              <a:ext uri="{FF2B5EF4-FFF2-40B4-BE49-F238E27FC236}">
                <a16:creationId xmlns="" xmlns:a16="http://schemas.microsoft.com/office/drawing/2014/main" id="{B8F61169-D066-4840-8392-F8F1A0788D85}"/>
              </a:ext>
            </a:extLst>
          </p:cNvPr>
          <p:cNvPicPr>
            <a:picLocks noChangeAspect="1"/>
          </p:cNvPicPr>
          <p:nvPr/>
        </p:nvPicPr>
        <p:blipFill rotWithShape="1">
          <a:blip r:embed="rId4">
            <a:extLst>
              <a:ext uri="{28A0092B-C50C-407E-A947-70E740481C1C}">
                <a14:useLocalDpi xmlns="" xmlns:a14="http://schemas.microsoft.com/office/drawing/2010/main" val="0"/>
              </a:ext>
            </a:extLst>
          </a:blip>
          <a:srcRect b="8964"/>
          <a:stretch/>
        </p:blipFill>
        <p:spPr>
          <a:xfrm>
            <a:off x="5505061" y="3107155"/>
            <a:ext cx="3388381" cy="3295179"/>
          </a:xfrm>
          <a:prstGeom prst="rect">
            <a:avLst/>
          </a:prstGeom>
        </p:spPr>
      </p:pic>
    </p:spTree>
    <p:extLst>
      <p:ext uri="{BB962C8B-B14F-4D97-AF65-F5344CB8AC3E}">
        <p14:creationId xmlns="" xmlns:p14="http://schemas.microsoft.com/office/powerpoint/2010/main" val="3189798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858415"/>
            <a:ext cx="1317990" cy="369332"/>
          </a:xfrm>
          <a:prstGeom prst="rect">
            <a:avLst/>
          </a:prstGeom>
        </p:spPr>
        <p:txBody>
          <a:bodyPr wrap="none">
            <a:spAutoFit/>
          </a:bodyPr>
          <a:lstStyle/>
          <a:p>
            <a:r>
              <a:rPr lang="en-US" b="1" dirty="0">
                <a:solidFill>
                  <a:srgbClr val="7030A0"/>
                </a:solidFill>
                <a:latin typeface="Cambria" panose="02040503050406030204" pitchFamily="18" charset="0"/>
              </a:rPr>
              <a:t>Metridium</a:t>
            </a:r>
            <a:endParaRPr lang="en-IN" b="1" dirty="0">
              <a:solidFill>
                <a:srgbClr val="7030A0"/>
              </a:solidFill>
              <a:latin typeface="Cambria" panose="02040503050406030204" pitchFamily="18" charset="0"/>
            </a:endParaRPr>
          </a:p>
        </p:txBody>
      </p:sp>
      <p:sp>
        <p:nvSpPr>
          <p:cNvPr id="12" name="Title 1">
            <a:extLst>
              <a:ext uri="{FF2B5EF4-FFF2-40B4-BE49-F238E27FC236}">
                <a16:creationId xmlns="" xmlns:a16="http://schemas.microsoft.com/office/drawing/2014/main" id="{11D028A6-DBDA-45E9-AF62-CF4977EBBDC3}"/>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COELENTERATA</a:t>
            </a:r>
            <a:endParaRPr lang="en-IN" sz="1800" b="1" dirty="0">
              <a:solidFill>
                <a:srgbClr val="C00000"/>
              </a:solidFill>
              <a:latin typeface="Cambria" panose="02040503050406030204" pitchFamily="18" charset="0"/>
            </a:endParaRPr>
          </a:p>
        </p:txBody>
      </p:sp>
      <p:sp>
        <p:nvSpPr>
          <p:cNvPr id="8" name="Content Placeholder 3">
            <a:extLst>
              <a:ext uri="{FF2B5EF4-FFF2-40B4-BE49-F238E27FC236}">
                <a16:creationId xmlns="" xmlns:a16="http://schemas.microsoft.com/office/drawing/2014/main" id="{4C4B4B08-E9CD-498F-924A-FE01E232F2AB}"/>
              </a:ext>
            </a:extLst>
          </p:cNvPr>
          <p:cNvSpPr txBox="1">
            <a:spLocks/>
          </p:cNvSpPr>
          <p:nvPr/>
        </p:nvSpPr>
        <p:spPr>
          <a:xfrm>
            <a:off x="410543" y="1449334"/>
            <a:ext cx="5001208" cy="495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1500" dirty="0">
                <a:solidFill>
                  <a:srgbClr val="003300"/>
                </a:solidFill>
                <a:latin typeface="Cambria" panose="02040503050406030204" pitchFamily="18" charset="0"/>
                <a:cs typeface="Times New Roman" pitchFamily="18" charset="0"/>
              </a:rPr>
              <a:t>Strictly marine, solitary or colonial and are fixed to substratum.</a:t>
            </a:r>
          </a:p>
          <a:p>
            <a:pPr algn="just">
              <a:lnSpc>
                <a:spcPct val="100000"/>
              </a:lnSpc>
            </a:pPr>
            <a:r>
              <a:rPr lang="en-US" sz="1500" dirty="0">
                <a:solidFill>
                  <a:srgbClr val="C00000"/>
                </a:solidFill>
                <a:latin typeface="Cambria" panose="02040503050406030204" pitchFamily="18" charset="0"/>
                <a:cs typeface="Times New Roman" pitchFamily="18" charset="0"/>
              </a:rPr>
              <a:t>These are only polyps </a:t>
            </a:r>
            <a:r>
              <a:rPr lang="en-US" sz="1500" dirty="0" err="1">
                <a:solidFill>
                  <a:srgbClr val="C00000"/>
                </a:solidFill>
                <a:latin typeface="Cambria" panose="02040503050406030204" pitchFamily="18" charset="0"/>
                <a:cs typeface="Times New Roman" pitchFamily="18" charset="0"/>
              </a:rPr>
              <a:t>medusoid</a:t>
            </a:r>
            <a:r>
              <a:rPr lang="en-US" sz="1500" dirty="0">
                <a:solidFill>
                  <a:srgbClr val="C00000"/>
                </a:solidFill>
                <a:latin typeface="Cambria" panose="02040503050406030204" pitchFamily="18" charset="0"/>
                <a:cs typeface="Times New Roman" pitchFamily="18" charset="0"/>
              </a:rPr>
              <a:t> stage is absent.</a:t>
            </a:r>
          </a:p>
          <a:p>
            <a:pPr algn="just">
              <a:lnSpc>
                <a:spcPct val="100000"/>
              </a:lnSpc>
            </a:pPr>
            <a:r>
              <a:rPr lang="en-US" sz="1500" dirty="0">
                <a:solidFill>
                  <a:srgbClr val="003300"/>
                </a:solidFill>
                <a:latin typeface="Cambria" panose="02040503050406030204" pitchFamily="18" charset="0"/>
                <a:cs typeface="Times New Roman" pitchFamily="18" charset="0"/>
              </a:rPr>
              <a:t>Coelenteron is divided and mesoglea contains cells and fibers.</a:t>
            </a:r>
          </a:p>
          <a:p>
            <a:pPr algn="just">
              <a:lnSpc>
                <a:spcPct val="100000"/>
              </a:lnSpc>
            </a:pPr>
            <a:r>
              <a:rPr lang="en-US" sz="1500" dirty="0">
                <a:solidFill>
                  <a:srgbClr val="C00000"/>
                </a:solidFill>
                <a:latin typeface="Cambria" panose="02040503050406030204" pitchFamily="18" charset="0"/>
                <a:cs typeface="Times New Roman" pitchFamily="18" charset="0"/>
              </a:rPr>
              <a:t>Body is short cylindrical and radially symmetrical. It is divided in to pedal disc, column and oral disc.</a:t>
            </a:r>
          </a:p>
          <a:p>
            <a:pPr algn="just">
              <a:lnSpc>
                <a:spcPct val="100000"/>
              </a:lnSpc>
            </a:pPr>
            <a:r>
              <a:rPr lang="en-US" sz="1500" dirty="0">
                <a:solidFill>
                  <a:srgbClr val="003300"/>
                </a:solidFill>
                <a:latin typeface="Cambria" panose="02040503050406030204" pitchFamily="18" charset="0"/>
                <a:cs typeface="Times New Roman" pitchFamily="18" charset="0"/>
              </a:rPr>
              <a:t>Pedal disc is attached to substratum firmly and the column forms major part of the body.</a:t>
            </a:r>
          </a:p>
          <a:p>
            <a:pPr algn="just">
              <a:lnSpc>
                <a:spcPct val="100000"/>
              </a:lnSpc>
            </a:pPr>
            <a:r>
              <a:rPr lang="en-US" sz="1500" dirty="0">
                <a:solidFill>
                  <a:srgbClr val="C00000"/>
                </a:solidFill>
                <a:latin typeface="Cambria" panose="02040503050406030204" pitchFamily="18" charset="0"/>
                <a:cs typeface="Times New Roman" pitchFamily="18" charset="0"/>
              </a:rPr>
              <a:t>The column is divided in to an upper short thin walled capitulum and lower thick walled </a:t>
            </a:r>
            <a:r>
              <a:rPr lang="en-US" sz="1500" dirty="0" err="1">
                <a:solidFill>
                  <a:srgbClr val="C00000"/>
                </a:solidFill>
                <a:latin typeface="Cambria" panose="02040503050406030204" pitchFamily="18" charset="0"/>
                <a:cs typeface="Times New Roman" pitchFamily="18" charset="0"/>
              </a:rPr>
              <a:t>scapus</a:t>
            </a:r>
            <a:r>
              <a:rPr lang="en-US" sz="1500" dirty="0">
                <a:solidFill>
                  <a:srgbClr val="C00000"/>
                </a:solidFill>
                <a:latin typeface="Cambria" panose="02040503050406030204" pitchFamily="18" charset="0"/>
                <a:cs typeface="Times New Roman" pitchFamily="18" charset="0"/>
              </a:rPr>
              <a:t>.</a:t>
            </a:r>
          </a:p>
          <a:p>
            <a:pPr algn="just">
              <a:lnSpc>
                <a:spcPct val="100000"/>
              </a:lnSpc>
            </a:pPr>
            <a:r>
              <a:rPr lang="en-US" sz="1500" dirty="0">
                <a:solidFill>
                  <a:srgbClr val="003300"/>
                </a:solidFill>
                <a:latin typeface="Cambria" panose="02040503050406030204" pitchFamily="18" charset="0"/>
                <a:cs typeface="Times New Roman" pitchFamily="18" charset="0"/>
              </a:rPr>
              <a:t>The capitulum and the </a:t>
            </a:r>
            <a:r>
              <a:rPr lang="en-US" sz="1500" dirty="0" err="1">
                <a:solidFill>
                  <a:srgbClr val="003300"/>
                </a:solidFill>
                <a:latin typeface="Cambria" panose="02040503050406030204" pitchFamily="18" charset="0"/>
                <a:cs typeface="Times New Roman" pitchFamily="18" charset="0"/>
              </a:rPr>
              <a:t>scapus</a:t>
            </a:r>
            <a:r>
              <a:rPr lang="en-US" sz="1500" dirty="0">
                <a:solidFill>
                  <a:srgbClr val="003300"/>
                </a:solidFill>
                <a:latin typeface="Cambria" panose="02040503050406030204" pitchFamily="18" charset="0"/>
                <a:cs typeface="Times New Roman" pitchFamily="18" charset="0"/>
              </a:rPr>
              <a:t> are separated by a prominent fold called as collar.</a:t>
            </a:r>
          </a:p>
          <a:p>
            <a:pPr algn="just">
              <a:lnSpc>
                <a:spcPct val="100000"/>
              </a:lnSpc>
            </a:pPr>
            <a:r>
              <a:rPr lang="en-US" sz="1500" dirty="0">
                <a:solidFill>
                  <a:srgbClr val="C00000"/>
                </a:solidFill>
                <a:latin typeface="Cambria" panose="02040503050406030204" pitchFamily="18" charset="0"/>
                <a:cs typeface="Times New Roman" pitchFamily="18" charset="0"/>
              </a:rPr>
              <a:t>Oral disc is expanded and crowned with several marginal tentacles around the mouth.</a:t>
            </a:r>
          </a:p>
          <a:p>
            <a:pPr algn="just">
              <a:lnSpc>
                <a:spcPct val="100000"/>
              </a:lnSpc>
            </a:pPr>
            <a:r>
              <a:rPr lang="en-US" sz="1500" dirty="0">
                <a:solidFill>
                  <a:srgbClr val="003300"/>
                </a:solidFill>
                <a:latin typeface="Cambria" panose="02040503050406030204" pitchFamily="18" charset="0"/>
                <a:cs typeface="Times New Roman" pitchFamily="18" charset="0"/>
              </a:rPr>
              <a:t>It is dioecious animal and asexual reproduction by budding and fragmenta</a:t>
            </a:r>
            <a:r>
              <a:rPr lang="en-US" sz="1500" dirty="0">
                <a:solidFill>
                  <a:srgbClr val="003300"/>
                </a:solidFill>
                <a:latin typeface="Cambria" panose="02040503050406030204" pitchFamily="18" charset="0"/>
              </a:rPr>
              <a:t>tion</a:t>
            </a:r>
          </a:p>
          <a:p>
            <a:pPr>
              <a:lnSpc>
                <a:spcPct val="100000"/>
              </a:lnSpc>
            </a:pPr>
            <a:endParaRPr lang="en-US" sz="1500" dirty="0">
              <a:solidFill>
                <a:srgbClr val="C00000"/>
              </a:solidFill>
              <a:latin typeface="Cambria" panose="02040503050406030204" pitchFamily="18" charset="0"/>
            </a:endParaRPr>
          </a:p>
        </p:txBody>
      </p:sp>
      <p:pic>
        <p:nvPicPr>
          <p:cNvPr id="4" name="Picture 3">
            <a:extLst>
              <a:ext uri="{FF2B5EF4-FFF2-40B4-BE49-F238E27FC236}">
                <a16:creationId xmlns="" xmlns:a16="http://schemas.microsoft.com/office/drawing/2014/main" id="{E653A9E5-2260-4AB5-AF0F-243D8C668D3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085507" y="1456080"/>
            <a:ext cx="2647950" cy="2117544"/>
          </a:xfrm>
          <a:prstGeom prst="rect">
            <a:avLst/>
          </a:prstGeom>
        </p:spPr>
      </p:pic>
      <p:pic>
        <p:nvPicPr>
          <p:cNvPr id="7" name="Picture 6">
            <a:extLst>
              <a:ext uri="{FF2B5EF4-FFF2-40B4-BE49-F238E27FC236}">
                <a16:creationId xmlns="" xmlns:a16="http://schemas.microsoft.com/office/drawing/2014/main" id="{20F293F2-0E8D-47E8-88E0-A4FCC89D50F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085508" y="3653097"/>
            <a:ext cx="2647950" cy="2749238"/>
          </a:xfrm>
          <a:prstGeom prst="rect">
            <a:avLst/>
          </a:prstGeom>
        </p:spPr>
      </p:pic>
    </p:spTree>
    <p:extLst>
      <p:ext uri="{BB962C8B-B14F-4D97-AF65-F5344CB8AC3E}">
        <p14:creationId xmlns="" xmlns:p14="http://schemas.microsoft.com/office/powerpoint/2010/main" val="4165941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PLATYHELMINTHES</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3300"/>
                </a:solidFill>
                <a:latin typeface="Cambria" panose="02040503050406030204" pitchFamily="18" charset="0"/>
              </a:rPr>
              <a:t>General Characters</a:t>
            </a:r>
          </a:p>
        </p:txBody>
      </p:sp>
      <p:sp>
        <p:nvSpPr>
          <p:cNvPr id="6" name="Content Placeholder 2">
            <a:extLst>
              <a:ext uri="{FF2B5EF4-FFF2-40B4-BE49-F238E27FC236}">
                <a16:creationId xmlns="" xmlns:a16="http://schemas.microsoft.com/office/drawing/2014/main" id="{7ACD8283-5EA9-4EE8-B46F-C2ED7F4C11DA}"/>
              </a:ext>
            </a:extLst>
          </p:cNvPr>
          <p:cNvSpPr txBox="1">
            <a:spLocks/>
          </p:cNvSpPr>
          <p:nvPr/>
        </p:nvSpPr>
        <p:spPr>
          <a:xfrm>
            <a:off x="410543" y="1436914"/>
            <a:ext cx="8406885" cy="511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600" dirty="0">
                <a:solidFill>
                  <a:srgbClr val="002060"/>
                </a:solidFill>
                <a:latin typeface="Cambria" panose="02040503050406030204" pitchFamily="18" charset="0"/>
              </a:rPr>
              <a:t>Body is elongated, dorsoventrally flattened, soft leaf like or tape like.</a:t>
            </a:r>
          </a:p>
          <a:p>
            <a:r>
              <a:rPr lang="en-IN" sz="1600" dirty="0">
                <a:solidFill>
                  <a:srgbClr val="C00000"/>
                </a:solidFill>
                <a:latin typeface="Cambria" panose="02040503050406030204" pitchFamily="18" charset="0"/>
              </a:rPr>
              <a:t>Body is covered by ciliated epithelium or cuticle.</a:t>
            </a:r>
          </a:p>
          <a:p>
            <a:r>
              <a:rPr lang="en-IN" sz="1600" dirty="0">
                <a:solidFill>
                  <a:srgbClr val="002060"/>
                </a:solidFill>
                <a:latin typeface="Cambria" panose="02040503050406030204" pitchFamily="18" charset="0"/>
              </a:rPr>
              <a:t>Mostly parasitic (</a:t>
            </a:r>
            <a:r>
              <a:rPr lang="en-IN" sz="1600" dirty="0" err="1">
                <a:solidFill>
                  <a:srgbClr val="002060"/>
                </a:solidFill>
                <a:latin typeface="Cambria" panose="02040503050406030204" pitchFamily="18" charset="0"/>
              </a:rPr>
              <a:t>ecto</a:t>
            </a:r>
            <a:r>
              <a:rPr lang="en-IN" sz="1600" dirty="0">
                <a:solidFill>
                  <a:srgbClr val="002060"/>
                </a:solidFill>
                <a:latin typeface="Cambria" panose="02040503050406030204" pitchFamily="18" charset="0"/>
              </a:rPr>
              <a:t>- or endo-), some are free-living.</a:t>
            </a:r>
          </a:p>
          <a:p>
            <a:r>
              <a:rPr lang="en-IN" sz="1600" dirty="0">
                <a:solidFill>
                  <a:srgbClr val="C00000"/>
                </a:solidFill>
                <a:latin typeface="Cambria" panose="02040503050406030204" pitchFamily="18" charset="0"/>
              </a:rPr>
              <a:t>Parasitic form have adhesive structures like spines, hooks, suckers and other devices for attachment with host.</a:t>
            </a:r>
          </a:p>
          <a:p>
            <a:r>
              <a:rPr lang="en-IN" sz="1600" dirty="0">
                <a:solidFill>
                  <a:srgbClr val="002060"/>
                </a:solidFill>
                <a:latin typeface="Cambria" panose="02040503050406030204" pitchFamily="18" charset="0"/>
              </a:rPr>
              <a:t>Soft bodied. May be segmented or non-segmented.</a:t>
            </a:r>
          </a:p>
          <a:p>
            <a:r>
              <a:rPr lang="en-IN" sz="1600" dirty="0">
                <a:solidFill>
                  <a:srgbClr val="C00000"/>
                </a:solidFill>
                <a:latin typeface="Cambria" panose="02040503050406030204" pitchFamily="18" charset="0"/>
              </a:rPr>
              <a:t>Body wall is triploblastic i.e. made up of 3 layers; outer ectoderm, middle mesoderm and inner endoderm.</a:t>
            </a:r>
          </a:p>
          <a:p>
            <a:r>
              <a:rPr lang="en-IN" sz="1600" dirty="0">
                <a:solidFill>
                  <a:srgbClr val="002060"/>
                </a:solidFill>
                <a:latin typeface="Cambria" panose="02040503050406030204" pitchFamily="18" charset="0"/>
              </a:rPr>
              <a:t>Bilaterally symmetrical with definite polarity of anterior (head) and posterior (tail) end.</a:t>
            </a:r>
          </a:p>
          <a:p>
            <a:r>
              <a:rPr lang="en-IN" sz="1600" dirty="0">
                <a:solidFill>
                  <a:srgbClr val="C00000"/>
                </a:solidFill>
                <a:latin typeface="Cambria" panose="02040503050406030204" pitchFamily="18" charset="0"/>
              </a:rPr>
              <a:t>They are acoelomate animals. Space between body wall and internal organs is filled up with parenchyma.</a:t>
            </a:r>
          </a:p>
          <a:p>
            <a:r>
              <a:rPr lang="en-IN" sz="1600" dirty="0">
                <a:solidFill>
                  <a:srgbClr val="002060"/>
                </a:solidFill>
                <a:latin typeface="Cambria" panose="02040503050406030204" pitchFamily="18" charset="0"/>
              </a:rPr>
              <a:t>Nutrition is holozoic type.</a:t>
            </a:r>
          </a:p>
          <a:p>
            <a:r>
              <a:rPr lang="en-IN" sz="1600" dirty="0">
                <a:solidFill>
                  <a:srgbClr val="C00000"/>
                </a:solidFill>
                <a:latin typeface="Cambria" panose="02040503050406030204" pitchFamily="18" charset="0"/>
              </a:rPr>
              <a:t>Digestive system is incomplete without anus or absent in few parasitic form.</a:t>
            </a:r>
          </a:p>
          <a:p>
            <a:r>
              <a:rPr lang="en-IN" sz="1600" dirty="0">
                <a:solidFill>
                  <a:srgbClr val="002060"/>
                </a:solidFill>
                <a:latin typeface="Cambria" panose="02040503050406030204" pitchFamily="18" charset="0"/>
              </a:rPr>
              <a:t>Respiratory and circulatory organ are absent. </a:t>
            </a:r>
            <a:br>
              <a:rPr lang="en-IN" sz="1600" dirty="0">
                <a:solidFill>
                  <a:srgbClr val="002060"/>
                </a:solidFill>
                <a:latin typeface="Cambria" panose="02040503050406030204" pitchFamily="18" charset="0"/>
              </a:rPr>
            </a:br>
            <a:r>
              <a:rPr lang="en-IN" sz="1600" dirty="0">
                <a:solidFill>
                  <a:srgbClr val="002060"/>
                </a:solidFill>
                <a:latin typeface="Cambria" panose="02040503050406030204" pitchFamily="18" charset="0"/>
              </a:rPr>
              <a:t>Respiration occurs through general body surface. Anaerobic respiration occurs in parasites and aerobic in free-living.</a:t>
            </a:r>
          </a:p>
          <a:p>
            <a:r>
              <a:rPr lang="en-IN" sz="1600" dirty="0">
                <a:solidFill>
                  <a:srgbClr val="C00000"/>
                </a:solidFill>
                <a:latin typeface="Cambria" panose="02040503050406030204" pitchFamily="18" charset="0"/>
              </a:rPr>
              <a:t>Excretory organs are flame cells or protonephridia or solenocytes.</a:t>
            </a:r>
          </a:p>
          <a:p>
            <a:endParaRPr lang="en-IN" sz="1600" dirty="0">
              <a:solidFill>
                <a:srgbClr val="002060"/>
              </a:solidFill>
              <a:latin typeface="Cambria" panose="02040503050406030204" pitchFamily="18" charset="0"/>
            </a:endParaRPr>
          </a:p>
        </p:txBody>
      </p:sp>
    </p:spTree>
    <p:extLst>
      <p:ext uri="{BB962C8B-B14F-4D97-AF65-F5344CB8AC3E}">
        <p14:creationId xmlns="" xmlns:p14="http://schemas.microsoft.com/office/powerpoint/2010/main" val="269785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PLATYHELMINTHES</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3300"/>
                </a:solidFill>
                <a:latin typeface="Cambria" panose="02040503050406030204" pitchFamily="18" charset="0"/>
              </a:rPr>
              <a:t>General Characters</a:t>
            </a:r>
          </a:p>
        </p:txBody>
      </p:sp>
      <p:sp>
        <p:nvSpPr>
          <p:cNvPr id="6" name="Content Placeholder 2">
            <a:extLst>
              <a:ext uri="{FF2B5EF4-FFF2-40B4-BE49-F238E27FC236}">
                <a16:creationId xmlns="" xmlns:a16="http://schemas.microsoft.com/office/drawing/2014/main" id="{7ACD8283-5EA9-4EE8-B46F-C2ED7F4C11DA}"/>
              </a:ext>
            </a:extLst>
          </p:cNvPr>
          <p:cNvSpPr txBox="1">
            <a:spLocks/>
          </p:cNvSpPr>
          <p:nvPr/>
        </p:nvSpPr>
        <p:spPr>
          <a:xfrm>
            <a:off x="410543" y="1436914"/>
            <a:ext cx="8406885" cy="5113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600" dirty="0">
                <a:solidFill>
                  <a:srgbClr val="C00000"/>
                </a:solidFill>
                <a:latin typeface="Cambria" panose="02040503050406030204" pitchFamily="18" charset="0"/>
              </a:rPr>
              <a:t>Nervous system is primitive and ladder like.</a:t>
            </a:r>
            <a:br>
              <a:rPr lang="en-IN" sz="1600" dirty="0">
                <a:solidFill>
                  <a:srgbClr val="C00000"/>
                </a:solidFill>
                <a:latin typeface="Cambria" panose="02040503050406030204" pitchFamily="18" charset="0"/>
              </a:rPr>
            </a:br>
            <a:r>
              <a:rPr lang="en-IN" sz="1600" dirty="0">
                <a:solidFill>
                  <a:srgbClr val="C00000"/>
                </a:solidFill>
                <a:latin typeface="Cambria" panose="02040503050406030204" pitchFamily="18" charset="0"/>
              </a:rPr>
              <a:t>It consists of a pair of anterior ganglia with longitudinal nerve cords connected by transverse nerves.</a:t>
            </a:r>
          </a:p>
          <a:p>
            <a:r>
              <a:rPr lang="en-IN" sz="1600" dirty="0">
                <a:solidFill>
                  <a:srgbClr val="002060"/>
                </a:solidFill>
                <a:latin typeface="Cambria" panose="02040503050406030204" pitchFamily="18" charset="0"/>
              </a:rPr>
              <a:t>Sense organ are usually absent or reduced in parasitic forms.</a:t>
            </a:r>
            <a:br>
              <a:rPr lang="en-IN" sz="1600" dirty="0">
                <a:solidFill>
                  <a:srgbClr val="002060"/>
                </a:solidFill>
                <a:latin typeface="Cambria" panose="02040503050406030204" pitchFamily="18" charset="0"/>
              </a:rPr>
            </a:br>
            <a:r>
              <a:rPr lang="en-IN" sz="1600" dirty="0">
                <a:solidFill>
                  <a:srgbClr val="002060"/>
                </a:solidFill>
                <a:latin typeface="Cambria" panose="02040503050406030204" pitchFamily="18" charset="0"/>
              </a:rPr>
              <a:t>But sense cells are found in the body wall of turbellarians and are able to respond various stimuli.</a:t>
            </a:r>
          </a:p>
          <a:p>
            <a:r>
              <a:rPr lang="en-IN" sz="1600" dirty="0">
                <a:solidFill>
                  <a:srgbClr val="C00000"/>
                </a:solidFill>
                <a:latin typeface="Cambria" panose="02040503050406030204" pitchFamily="18" charset="0"/>
              </a:rPr>
              <a:t>They are hermaphrodite or bisexual or monoecious except </a:t>
            </a:r>
            <a:r>
              <a:rPr lang="en-IN" sz="1600" i="1" dirty="0">
                <a:solidFill>
                  <a:srgbClr val="C00000"/>
                </a:solidFill>
                <a:latin typeface="Cambria" panose="02040503050406030204" pitchFamily="18" charset="0"/>
              </a:rPr>
              <a:t>Schistosoma</a:t>
            </a:r>
            <a:r>
              <a:rPr lang="en-IN" sz="1600" dirty="0">
                <a:solidFill>
                  <a:srgbClr val="C00000"/>
                </a:solidFill>
                <a:latin typeface="Cambria" panose="02040503050406030204" pitchFamily="18" charset="0"/>
              </a:rPr>
              <a:t>.</a:t>
            </a:r>
          </a:p>
          <a:p>
            <a:r>
              <a:rPr lang="en-IN" sz="1600" dirty="0">
                <a:solidFill>
                  <a:srgbClr val="002060"/>
                </a:solidFill>
                <a:latin typeface="Cambria" panose="02040503050406030204" pitchFamily="18" charset="0"/>
              </a:rPr>
              <a:t>Reproductive system is well developed.</a:t>
            </a:r>
            <a:br>
              <a:rPr lang="en-IN" sz="1600" dirty="0">
                <a:solidFill>
                  <a:srgbClr val="002060"/>
                </a:solidFill>
                <a:latin typeface="Cambria" panose="02040503050406030204" pitchFamily="18" charset="0"/>
              </a:rPr>
            </a:br>
            <a:r>
              <a:rPr lang="en-IN" sz="1600" i="1" dirty="0">
                <a:solidFill>
                  <a:srgbClr val="002060"/>
                </a:solidFill>
                <a:latin typeface="Cambria" panose="02040503050406030204" pitchFamily="18" charset="0"/>
              </a:rPr>
              <a:t>Reproduction occurs sexually but in few forms such as freshwater form asexual reproduction occurs by fission.</a:t>
            </a:r>
            <a:endParaRPr lang="en-IN" sz="1600" dirty="0">
              <a:solidFill>
                <a:srgbClr val="002060"/>
              </a:solidFill>
              <a:latin typeface="Cambria" panose="02040503050406030204" pitchFamily="18" charset="0"/>
            </a:endParaRPr>
          </a:p>
          <a:p>
            <a:r>
              <a:rPr lang="en-IN" sz="1600" dirty="0">
                <a:solidFill>
                  <a:srgbClr val="C00000"/>
                </a:solidFill>
                <a:latin typeface="Cambria" panose="02040503050406030204" pitchFamily="18" charset="0"/>
              </a:rPr>
              <a:t>Fertilization is internal and may be cross or self.</a:t>
            </a:r>
          </a:p>
          <a:p>
            <a:pPr lvl="0"/>
            <a:r>
              <a:rPr lang="en-IN" sz="1600" dirty="0">
                <a:solidFill>
                  <a:srgbClr val="002060"/>
                </a:solidFill>
                <a:latin typeface="Cambria" panose="02040503050406030204" pitchFamily="18" charset="0"/>
              </a:rPr>
              <a:t>Development may be direct or indirect. Usually indirect in endo-parasites with complicated life cycle involving many larval stages and hosts. Direct in free living forms.</a:t>
            </a:r>
          </a:p>
          <a:p>
            <a:endParaRPr lang="en-IN" sz="1600"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51563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PLATYHELMINTHES</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1603324" cy="369332"/>
          </a:xfrm>
          <a:prstGeom prst="rect">
            <a:avLst/>
          </a:prstGeom>
        </p:spPr>
        <p:txBody>
          <a:bodyPr wrap="none">
            <a:spAutoFit/>
          </a:bodyPr>
          <a:lstStyle/>
          <a:p>
            <a:r>
              <a:rPr lang="en-US" b="1" dirty="0">
                <a:solidFill>
                  <a:srgbClr val="003300"/>
                </a:solidFill>
                <a:latin typeface="Cambria" panose="02040503050406030204" pitchFamily="18" charset="0"/>
              </a:rPr>
              <a:t>C</a:t>
            </a:r>
            <a:r>
              <a:rPr lang="en-IN" b="1" dirty="0" err="1">
                <a:solidFill>
                  <a:srgbClr val="003300"/>
                </a:solidFill>
                <a:latin typeface="Cambria" panose="02040503050406030204" pitchFamily="18" charset="0"/>
              </a:rPr>
              <a:t>lassification</a:t>
            </a:r>
            <a:endParaRPr lang="en-IN" b="1" dirty="0">
              <a:solidFill>
                <a:srgbClr val="003300"/>
              </a:solidFill>
              <a:latin typeface="Cambria" panose="02040503050406030204" pitchFamily="18" charset="0"/>
            </a:endParaRPr>
          </a:p>
        </p:txBody>
      </p:sp>
      <p:pic>
        <p:nvPicPr>
          <p:cNvPr id="3" name="Picture 2">
            <a:extLst>
              <a:ext uri="{FF2B5EF4-FFF2-40B4-BE49-F238E27FC236}">
                <a16:creationId xmlns="" xmlns:a16="http://schemas.microsoft.com/office/drawing/2014/main" id="{6E768E6C-EECE-48A8-B253-C0A99784993E}"/>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013868" y="1270903"/>
            <a:ext cx="4572000" cy="1193734"/>
          </a:xfrm>
          <a:prstGeom prst="rect">
            <a:avLst/>
          </a:prstGeom>
        </p:spPr>
      </p:pic>
      <p:sp>
        <p:nvSpPr>
          <p:cNvPr id="7" name="Rectangle 6">
            <a:extLst>
              <a:ext uri="{FF2B5EF4-FFF2-40B4-BE49-F238E27FC236}">
                <a16:creationId xmlns="" xmlns:a16="http://schemas.microsoft.com/office/drawing/2014/main" id="{4398834C-41DE-40EE-91D5-3F633F2C6F0C}"/>
              </a:ext>
            </a:extLst>
          </p:cNvPr>
          <p:cNvSpPr/>
          <p:nvPr/>
        </p:nvSpPr>
        <p:spPr>
          <a:xfrm>
            <a:off x="316521" y="2710098"/>
            <a:ext cx="2373925" cy="3616888"/>
          </a:xfrm>
          <a:prstGeom prst="rect">
            <a:avLst/>
          </a:prstGeom>
        </p:spPr>
        <p:txBody>
          <a:bodyPr wrap="square">
            <a:spAutoFit/>
          </a:bodyPr>
          <a:lstStyle/>
          <a:p>
            <a:r>
              <a:rPr lang="en-IN" sz="1600" b="1" dirty="0">
                <a:solidFill>
                  <a:srgbClr val="002060"/>
                </a:solidFill>
                <a:latin typeface="Cambria" panose="02040503050406030204" pitchFamily="18" charset="0"/>
              </a:rPr>
              <a:t>Turbellaria</a:t>
            </a:r>
          </a:p>
          <a:p>
            <a:pPr marL="285750" indent="-285750">
              <a:lnSpc>
                <a:spcPct val="150000"/>
              </a:lnSpc>
              <a:buFont typeface="Wingdings" panose="05000000000000000000" pitchFamily="2" charset="2"/>
              <a:buChar char="§"/>
            </a:pPr>
            <a:r>
              <a:rPr lang="en-IN" sz="1600" dirty="0">
                <a:solidFill>
                  <a:srgbClr val="002060"/>
                </a:solidFill>
                <a:latin typeface="Cambria" panose="02040503050406030204" pitchFamily="18" charset="0"/>
              </a:rPr>
              <a:t>Mostly Free-living fresh water organism</a:t>
            </a:r>
          </a:p>
          <a:p>
            <a:pPr marL="285750" indent="-285750">
              <a:lnSpc>
                <a:spcPct val="150000"/>
              </a:lnSpc>
              <a:buFont typeface="Wingdings" panose="05000000000000000000" pitchFamily="2" charset="2"/>
              <a:buChar char="§"/>
            </a:pPr>
            <a:r>
              <a:rPr lang="en-IN" sz="1600" dirty="0">
                <a:solidFill>
                  <a:srgbClr val="002060"/>
                </a:solidFill>
                <a:latin typeface="Cambria" panose="02040503050406030204" pitchFamily="18" charset="0"/>
              </a:rPr>
              <a:t>Body: dorsoventrally flattened</a:t>
            </a:r>
          </a:p>
          <a:p>
            <a:pPr marL="285750" indent="-285750">
              <a:lnSpc>
                <a:spcPct val="150000"/>
              </a:lnSpc>
              <a:buFont typeface="Wingdings" panose="05000000000000000000" pitchFamily="2" charset="2"/>
              <a:buChar char="§"/>
            </a:pPr>
            <a:r>
              <a:rPr lang="en-IN" sz="1600" dirty="0">
                <a:solidFill>
                  <a:srgbClr val="002060"/>
                </a:solidFill>
                <a:latin typeface="Cambria" panose="02040503050406030204" pitchFamily="18" charset="0"/>
              </a:rPr>
              <a:t>Hooks and sucker usually absent</a:t>
            </a:r>
          </a:p>
          <a:p>
            <a:pPr marL="285750" indent="-285750">
              <a:lnSpc>
                <a:spcPct val="150000"/>
              </a:lnSpc>
              <a:buFont typeface="Wingdings" panose="05000000000000000000" pitchFamily="2" charset="2"/>
              <a:buChar char="§"/>
            </a:pPr>
            <a:r>
              <a:rPr lang="en-IN" sz="1600" dirty="0">
                <a:solidFill>
                  <a:srgbClr val="002060"/>
                </a:solidFill>
                <a:latin typeface="Cambria" panose="02040503050406030204" pitchFamily="18" charset="0"/>
              </a:rPr>
              <a:t>Examples: Planaria, </a:t>
            </a:r>
            <a:r>
              <a:rPr lang="en-IN" sz="1600" dirty="0" err="1">
                <a:solidFill>
                  <a:srgbClr val="002060"/>
                </a:solidFill>
                <a:latin typeface="Cambria" panose="02040503050406030204" pitchFamily="18" charset="0"/>
              </a:rPr>
              <a:t>Bipalium</a:t>
            </a:r>
            <a:r>
              <a:rPr lang="en-IN" sz="1600" dirty="0">
                <a:solidFill>
                  <a:srgbClr val="002060"/>
                </a:solidFill>
                <a:latin typeface="Cambria" panose="02040503050406030204" pitchFamily="18" charset="0"/>
              </a:rPr>
              <a:t>, </a:t>
            </a:r>
            <a:r>
              <a:rPr lang="en-IN" sz="1600" dirty="0" err="1">
                <a:solidFill>
                  <a:srgbClr val="002060"/>
                </a:solidFill>
                <a:latin typeface="Cambria" panose="02040503050406030204" pitchFamily="18" charset="0"/>
              </a:rPr>
              <a:t>Otoplana</a:t>
            </a:r>
            <a:r>
              <a:rPr lang="en-IN" sz="1600" dirty="0">
                <a:solidFill>
                  <a:srgbClr val="002060"/>
                </a:solidFill>
                <a:latin typeface="Cambria" panose="02040503050406030204" pitchFamily="18" charset="0"/>
              </a:rPr>
              <a:t>, </a:t>
            </a:r>
            <a:r>
              <a:rPr lang="en-IN" sz="1600" dirty="0" err="1">
                <a:solidFill>
                  <a:srgbClr val="002060"/>
                </a:solidFill>
                <a:latin typeface="Cambria" panose="02040503050406030204" pitchFamily="18" charset="0"/>
              </a:rPr>
              <a:t>Notoplana</a:t>
            </a:r>
            <a:endParaRPr lang="en-IN" sz="1600" dirty="0">
              <a:solidFill>
                <a:srgbClr val="002060"/>
              </a:solidFill>
              <a:latin typeface="Cambria" panose="02040503050406030204" pitchFamily="18" charset="0"/>
            </a:endParaRPr>
          </a:p>
        </p:txBody>
      </p:sp>
      <p:sp>
        <p:nvSpPr>
          <p:cNvPr id="8" name="Rectangle 7">
            <a:extLst>
              <a:ext uri="{FF2B5EF4-FFF2-40B4-BE49-F238E27FC236}">
                <a16:creationId xmlns="" xmlns:a16="http://schemas.microsoft.com/office/drawing/2014/main" id="{961CBFD5-4947-448F-9C34-2FE986ABA209}"/>
              </a:ext>
            </a:extLst>
          </p:cNvPr>
          <p:cNvSpPr/>
          <p:nvPr/>
        </p:nvSpPr>
        <p:spPr>
          <a:xfrm>
            <a:off x="2712429" y="2710098"/>
            <a:ext cx="3182815" cy="2508892"/>
          </a:xfrm>
          <a:prstGeom prst="rect">
            <a:avLst/>
          </a:prstGeom>
        </p:spPr>
        <p:txBody>
          <a:bodyPr wrap="square">
            <a:spAutoFit/>
          </a:bodyPr>
          <a:lstStyle/>
          <a:p>
            <a:r>
              <a:rPr lang="en-IN" sz="1600" b="1" dirty="0">
                <a:solidFill>
                  <a:srgbClr val="003300"/>
                </a:solidFill>
                <a:latin typeface="Cambria" panose="02040503050406030204" pitchFamily="18" charset="0"/>
              </a:rPr>
              <a:t>Trematoda</a:t>
            </a:r>
          </a:p>
          <a:p>
            <a:pPr marL="285750" indent="-285750">
              <a:lnSpc>
                <a:spcPct val="150000"/>
              </a:lnSpc>
              <a:buFont typeface="Wingdings" panose="05000000000000000000" pitchFamily="2" charset="2"/>
              <a:buChar char="§"/>
            </a:pPr>
            <a:r>
              <a:rPr lang="en-IN" sz="1600" dirty="0">
                <a:solidFill>
                  <a:srgbClr val="003300"/>
                </a:solidFill>
                <a:latin typeface="Cambria" panose="02040503050406030204" pitchFamily="18" charset="0"/>
              </a:rPr>
              <a:t>Mostly parasitic</a:t>
            </a:r>
          </a:p>
          <a:p>
            <a:pPr marL="285750" indent="-285750">
              <a:lnSpc>
                <a:spcPct val="150000"/>
              </a:lnSpc>
              <a:buFont typeface="Wingdings" panose="05000000000000000000" pitchFamily="2" charset="2"/>
              <a:buChar char="§"/>
            </a:pPr>
            <a:r>
              <a:rPr lang="en-IN" sz="1600" dirty="0">
                <a:solidFill>
                  <a:srgbClr val="003300"/>
                </a:solidFill>
                <a:latin typeface="Cambria" panose="02040503050406030204" pitchFamily="18" charset="0"/>
              </a:rPr>
              <a:t>Body: </a:t>
            </a:r>
            <a:r>
              <a:rPr lang="en-IN" sz="1600" dirty="0" err="1">
                <a:solidFill>
                  <a:srgbClr val="003300"/>
                </a:solidFill>
                <a:latin typeface="Cambria" panose="02040503050406030204" pitchFamily="18" charset="0"/>
              </a:rPr>
              <a:t>dorso</a:t>
            </a:r>
            <a:r>
              <a:rPr lang="en-IN" sz="1600" dirty="0">
                <a:solidFill>
                  <a:srgbClr val="003300"/>
                </a:solidFill>
                <a:latin typeface="Cambria" panose="02040503050406030204" pitchFamily="18" charset="0"/>
              </a:rPr>
              <a:t>-ventrally flattened leaf like</a:t>
            </a:r>
          </a:p>
          <a:p>
            <a:pPr marL="285750" indent="-285750">
              <a:lnSpc>
                <a:spcPct val="150000"/>
              </a:lnSpc>
              <a:buFont typeface="Wingdings" panose="05000000000000000000" pitchFamily="2" charset="2"/>
              <a:buChar char="§"/>
            </a:pPr>
            <a:r>
              <a:rPr lang="en-IN" sz="1600" dirty="0">
                <a:solidFill>
                  <a:srgbClr val="003300"/>
                </a:solidFill>
                <a:latin typeface="Cambria" panose="02040503050406030204" pitchFamily="18" charset="0"/>
              </a:rPr>
              <a:t>Hooks and sucker are present</a:t>
            </a:r>
          </a:p>
          <a:p>
            <a:pPr marL="285750" indent="-285750">
              <a:lnSpc>
                <a:spcPct val="150000"/>
              </a:lnSpc>
              <a:buFont typeface="Wingdings" panose="05000000000000000000" pitchFamily="2" charset="2"/>
              <a:buChar char="§"/>
            </a:pPr>
            <a:r>
              <a:rPr lang="en-IN" sz="1600" dirty="0">
                <a:solidFill>
                  <a:srgbClr val="003300"/>
                </a:solidFill>
                <a:latin typeface="Cambria" panose="02040503050406030204" pitchFamily="18" charset="0"/>
              </a:rPr>
              <a:t>Examples; </a:t>
            </a:r>
            <a:r>
              <a:rPr lang="en-IN" sz="1600" dirty="0" err="1">
                <a:solidFill>
                  <a:srgbClr val="003300"/>
                </a:solidFill>
                <a:latin typeface="Cambria" panose="02040503050406030204" pitchFamily="18" charset="0"/>
              </a:rPr>
              <a:t>Fasciola</a:t>
            </a:r>
            <a:r>
              <a:rPr lang="en-IN" sz="1600" dirty="0">
                <a:solidFill>
                  <a:srgbClr val="003300"/>
                </a:solidFill>
                <a:latin typeface="Cambria" panose="02040503050406030204" pitchFamily="18" charset="0"/>
              </a:rPr>
              <a:t> hepatica (</a:t>
            </a:r>
            <a:r>
              <a:rPr lang="en-IN" sz="1600" dirty="0" err="1">
                <a:solidFill>
                  <a:srgbClr val="003300"/>
                </a:solidFill>
                <a:latin typeface="Cambria" panose="02040503050406030204" pitchFamily="18" charset="0"/>
              </a:rPr>
              <a:t>Liverfluke</a:t>
            </a:r>
            <a:r>
              <a:rPr lang="en-IN" sz="1600" dirty="0">
                <a:solidFill>
                  <a:srgbClr val="003300"/>
                </a:solidFill>
                <a:latin typeface="Cambria" panose="02040503050406030204" pitchFamily="18" charset="0"/>
              </a:rPr>
              <a:t>), </a:t>
            </a:r>
            <a:r>
              <a:rPr lang="en-IN" sz="1600" dirty="0" err="1">
                <a:solidFill>
                  <a:srgbClr val="003300"/>
                </a:solidFill>
                <a:latin typeface="Cambria" panose="02040503050406030204" pitchFamily="18" charset="0"/>
              </a:rPr>
              <a:t>Diplozoon</a:t>
            </a:r>
            <a:r>
              <a:rPr lang="en-IN" sz="1600" dirty="0">
                <a:solidFill>
                  <a:srgbClr val="003300"/>
                </a:solidFill>
                <a:latin typeface="Cambria" panose="02040503050406030204" pitchFamily="18" charset="0"/>
              </a:rPr>
              <a:t>,</a:t>
            </a:r>
          </a:p>
        </p:txBody>
      </p:sp>
      <p:sp>
        <p:nvSpPr>
          <p:cNvPr id="9" name="Rectangle 8">
            <a:extLst>
              <a:ext uri="{FF2B5EF4-FFF2-40B4-BE49-F238E27FC236}">
                <a16:creationId xmlns="" xmlns:a16="http://schemas.microsoft.com/office/drawing/2014/main" id="{04F13CFF-981E-40D3-BB45-3F091E59E511}"/>
              </a:ext>
            </a:extLst>
          </p:cNvPr>
          <p:cNvSpPr/>
          <p:nvPr/>
        </p:nvSpPr>
        <p:spPr>
          <a:xfrm>
            <a:off x="5917227" y="2710098"/>
            <a:ext cx="2910252" cy="3616888"/>
          </a:xfrm>
          <a:prstGeom prst="rect">
            <a:avLst/>
          </a:prstGeom>
        </p:spPr>
        <p:txBody>
          <a:bodyPr wrap="square">
            <a:spAutoFit/>
          </a:bodyPr>
          <a:lstStyle/>
          <a:p>
            <a:r>
              <a:rPr lang="en-IN" sz="1600" b="1" dirty="0" err="1">
                <a:solidFill>
                  <a:srgbClr val="C00000"/>
                </a:solidFill>
                <a:latin typeface="Cambria" panose="02040503050406030204" pitchFamily="18" charset="0"/>
              </a:rPr>
              <a:t>Cestoda</a:t>
            </a:r>
            <a:endParaRPr lang="en-IN" sz="1600" b="1" dirty="0">
              <a:solidFill>
                <a:srgbClr val="C00000"/>
              </a:solidFill>
              <a:latin typeface="Cambria" panose="02040503050406030204" pitchFamily="18" charset="0"/>
            </a:endParaRPr>
          </a:p>
          <a:p>
            <a:pPr marL="285750" indent="-285750">
              <a:lnSpc>
                <a:spcPct val="150000"/>
              </a:lnSpc>
              <a:buFont typeface="Wingdings" panose="05000000000000000000" pitchFamily="2" charset="2"/>
              <a:buChar char="§"/>
            </a:pPr>
            <a:r>
              <a:rPr lang="en-IN" sz="1600" dirty="0">
                <a:solidFill>
                  <a:srgbClr val="C00000"/>
                </a:solidFill>
                <a:latin typeface="Cambria" panose="02040503050406030204" pitchFamily="18" charset="0"/>
              </a:rPr>
              <a:t>Exclusive parasitic</a:t>
            </a:r>
          </a:p>
          <a:p>
            <a:pPr marL="285750" indent="-285750">
              <a:lnSpc>
                <a:spcPct val="150000"/>
              </a:lnSpc>
              <a:buFont typeface="Wingdings" panose="05000000000000000000" pitchFamily="2" charset="2"/>
              <a:buChar char="§"/>
            </a:pPr>
            <a:r>
              <a:rPr lang="en-IN" sz="1600" dirty="0">
                <a:solidFill>
                  <a:srgbClr val="C00000"/>
                </a:solidFill>
                <a:latin typeface="Cambria" panose="02040503050406030204" pitchFamily="18" charset="0"/>
              </a:rPr>
              <a:t>Body: </a:t>
            </a:r>
            <a:r>
              <a:rPr lang="en-IN" sz="1600" dirty="0" err="1">
                <a:solidFill>
                  <a:srgbClr val="C00000"/>
                </a:solidFill>
                <a:latin typeface="Cambria" panose="02040503050406030204" pitchFamily="18" charset="0"/>
              </a:rPr>
              <a:t>dorso</a:t>
            </a:r>
            <a:r>
              <a:rPr lang="en-IN" sz="1600" dirty="0">
                <a:solidFill>
                  <a:srgbClr val="C00000"/>
                </a:solidFill>
                <a:latin typeface="Cambria" panose="02040503050406030204" pitchFamily="18" charset="0"/>
              </a:rPr>
              <a:t>-ventrally flattened tape like</a:t>
            </a:r>
          </a:p>
          <a:p>
            <a:pPr marL="285750" indent="-285750">
              <a:lnSpc>
                <a:spcPct val="150000"/>
              </a:lnSpc>
              <a:buFont typeface="Wingdings" panose="05000000000000000000" pitchFamily="2" charset="2"/>
              <a:buChar char="§"/>
            </a:pPr>
            <a:r>
              <a:rPr lang="en-IN" sz="1600" dirty="0">
                <a:solidFill>
                  <a:srgbClr val="C00000"/>
                </a:solidFill>
                <a:latin typeface="Cambria" panose="02040503050406030204" pitchFamily="18" charset="0"/>
              </a:rPr>
              <a:t>Hooks and sucker are present</a:t>
            </a:r>
          </a:p>
          <a:p>
            <a:pPr marL="285750" indent="-285750">
              <a:lnSpc>
                <a:spcPct val="150000"/>
              </a:lnSpc>
              <a:buFont typeface="Wingdings" panose="05000000000000000000" pitchFamily="2" charset="2"/>
              <a:buChar char="§"/>
            </a:pPr>
            <a:r>
              <a:rPr lang="en-IN" sz="1600" dirty="0">
                <a:solidFill>
                  <a:srgbClr val="C00000"/>
                </a:solidFill>
                <a:latin typeface="Cambria" panose="02040503050406030204" pitchFamily="18" charset="0"/>
              </a:rPr>
              <a:t>Digestive system-absent</a:t>
            </a:r>
          </a:p>
          <a:p>
            <a:pPr marL="285750" indent="-285750">
              <a:lnSpc>
                <a:spcPct val="150000"/>
              </a:lnSpc>
              <a:buFont typeface="Wingdings" panose="05000000000000000000" pitchFamily="2" charset="2"/>
              <a:buChar char="§"/>
            </a:pPr>
            <a:r>
              <a:rPr lang="en-IN" sz="1600" dirty="0">
                <a:solidFill>
                  <a:srgbClr val="C00000"/>
                </a:solidFill>
                <a:latin typeface="Cambria" panose="02040503050406030204" pitchFamily="18" charset="0"/>
              </a:rPr>
              <a:t>Excretion: Protonephridia with flame cell</a:t>
            </a:r>
          </a:p>
          <a:p>
            <a:pPr marL="285750" indent="-285750">
              <a:lnSpc>
                <a:spcPct val="150000"/>
              </a:lnSpc>
              <a:buFont typeface="Wingdings" panose="05000000000000000000" pitchFamily="2" charset="2"/>
              <a:buChar char="§"/>
            </a:pPr>
            <a:r>
              <a:rPr lang="en-IN" sz="1600" dirty="0">
                <a:solidFill>
                  <a:srgbClr val="C00000"/>
                </a:solidFill>
                <a:latin typeface="Cambria" panose="02040503050406030204" pitchFamily="18" charset="0"/>
              </a:rPr>
              <a:t>Examples: Taenia </a:t>
            </a:r>
            <a:r>
              <a:rPr lang="en-IN" sz="1600" dirty="0" err="1">
                <a:solidFill>
                  <a:srgbClr val="C00000"/>
                </a:solidFill>
                <a:latin typeface="Cambria" panose="02040503050406030204" pitchFamily="18" charset="0"/>
              </a:rPr>
              <a:t>spp</a:t>
            </a:r>
            <a:endParaRPr lang="en-IN" sz="1600"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1141041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911670"/>
            <a:ext cx="1316130" cy="369332"/>
          </a:xfrm>
          <a:prstGeom prst="rect">
            <a:avLst/>
          </a:prstGeom>
        </p:spPr>
        <p:txBody>
          <a:bodyPr wrap="none">
            <a:spAutoFit/>
          </a:bodyPr>
          <a:lstStyle/>
          <a:p>
            <a:r>
              <a:rPr lang="en-US" b="1" dirty="0">
                <a:solidFill>
                  <a:srgbClr val="7030A0"/>
                </a:solidFill>
                <a:latin typeface="Cambria" panose="02040503050406030204" pitchFamily="18" charset="0"/>
              </a:rPr>
              <a:t>Tapeworm</a:t>
            </a:r>
            <a:endParaRPr lang="en-IN" b="1" dirty="0">
              <a:solidFill>
                <a:srgbClr val="7030A0"/>
              </a:solidFill>
              <a:latin typeface="Cambria" panose="02040503050406030204" pitchFamily="18" charset="0"/>
            </a:endParaRPr>
          </a:p>
        </p:txBody>
      </p:sp>
      <p:sp>
        <p:nvSpPr>
          <p:cNvPr id="10" name="Content Placeholder 3">
            <a:extLst>
              <a:ext uri="{FF2B5EF4-FFF2-40B4-BE49-F238E27FC236}">
                <a16:creationId xmlns="" xmlns:a16="http://schemas.microsoft.com/office/drawing/2014/main" id="{E36D87B0-256E-40BB-B360-18E667300537}"/>
              </a:ext>
            </a:extLst>
          </p:cNvPr>
          <p:cNvSpPr txBox="1">
            <a:spLocks/>
          </p:cNvSpPr>
          <p:nvPr/>
        </p:nvSpPr>
        <p:spPr>
          <a:xfrm>
            <a:off x="211148" y="1321056"/>
            <a:ext cx="5405216" cy="5257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C00000"/>
                </a:solidFill>
                <a:latin typeface="Cambria" panose="02040503050406030204" pitchFamily="18" charset="0"/>
                <a:cs typeface="Times New Roman" pitchFamily="18" charset="0"/>
              </a:rPr>
              <a:t>It is an endoparasite in the intestine of man.</a:t>
            </a:r>
          </a:p>
          <a:p>
            <a:r>
              <a:rPr lang="en-US" sz="1500" dirty="0">
                <a:solidFill>
                  <a:srgbClr val="003300"/>
                </a:solidFill>
                <a:latin typeface="Cambria" panose="02040503050406030204" pitchFamily="18" charset="0"/>
                <a:cs typeface="Times New Roman" pitchFamily="18" charset="0"/>
              </a:rPr>
              <a:t>The body is ribbon like, differentiated in to scolex, neck and about 700-900 segments.</a:t>
            </a:r>
          </a:p>
          <a:p>
            <a:r>
              <a:rPr lang="en-US" sz="1500" dirty="0">
                <a:solidFill>
                  <a:srgbClr val="C00000"/>
                </a:solidFill>
                <a:latin typeface="Cambria" panose="02040503050406030204" pitchFamily="18" charset="0"/>
                <a:cs typeface="Times New Roman" pitchFamily="18" charset="0"/>
              </a:rPr>
              <a:t>Scolex contains 4 suckers and a rounded rostellum. </a:t>
            </a:r>
          </a:p>
          <a:p>
            <a:r>
              <a:rPr lang="en-US" sz="1500" dirty="0">
                <a:solidFill>
                  <a:srgbClr val="003300"/>
                </a:solidFill>
                <a:latin typeface="Cambria" panose="02040503050406030204" pitchFamily="18" charset="0"/>
                <a:cs typeface="Times New Roman" pitchFamily="18" charset="0"/>
              </a:rPr>
              <a:t>Rostellum is crowned at its base by a double row of 28-32 hooks.</a:t>
            </a:r>
          </a:p>
          <a:p>
            <a:r>
              <a:rPr lang="en-US" sz="1500" dirty="0">
                <a:solidFill>
                  <a:srgbClr val="C00000"/>
                </a:solidFill>
                <a:latin typeface="Cambria" panose="02040503050406030204" pitchFamily="18" charset="0"/>
                <a:cs typeface="Times New Roman" pitchFamily="18" charset="0"/>
              </a:rPr>
              <a:t>Below the scolex there is a area of segmentation called the neck.</a:t>
            </a:r>
          </a:p>
          <a:p>
            <a:r>
              <a:rPr lang="en-US" sz="1500" dirty="0">
                <a:solidFill>
                  <a:srgbClr val="003300"/>
                </a:solidFill>
                <a:latin typeface="Cambria" panose="02040503050406030204" pitchFamily="18" charset="0"/>
                <a:cs typeface="Times New Roman" pitchFamily="18" charset="0"/>
              </a:rPr>
              <a:t>Neck is followed by a large number of immature, mature and gravid proglottid or segments. </a:t>
            </a:r>
          </a:p>
          <a:p>
            <a:r>
              <a:rPr lang="en-US" sz="1500" dirty="0">
                <a:solidFill>
                  <a:srgbClr val="C00000"/>
                </a:solidFill>
                <a:latin typeface="Cambria" panose="02040503050406030204" pitchFamily="18" charset="0"/>
                <a:cs typeface="Times New Roman" pitchFamily="18" charset="0"/>
              </a:rPr>
              <a:t>Mature segments contain fully developed hermaphroditic genital organs.</a:t>
            </a:r>
          </a:p>
          <a:p>
            <a:r>
              <a:rPr lang="en-US" sz="1500" dirty="0">
                <a:solidFill>
                  <a:srgbClr val="003300"/>
                </a:solidFill>
                <a:latin typeface="Cambria" panose="02040503050406030204" pitchFamily="18" charset="0"/>
                <a:cs typeface="Times New Roman" pitchFamily="18" charset="0"/>
              </a:rPr>
              <a:t>Male reproductive system consists of testes, vasa </a:t>
            </a:r>
            <a:r>
              <a:rPr lang="en-US" sz="1500" dirty="0" err="1">
                <a:solidFill>
                  <a:srgbClr val="003300"/>
                </a:solidFill>
                <a:latin typeface="Cambria" panose="02040503050406030204" pitchFamily="18" charset="0"/>
                <a:cs typeface="Times New Roman" pitchFamily="18" charset="0"/>
              </a:rPr>
              <a:t>efferentia</a:t>
            </a:r>
            <a:r>
              <a:rPr lang="en-US" sz="1500" dirty="0">
                <a:solidFill>
                  <a:srgbClr val="003300"/>
                </a:solidFill>
                <a:latin typeface="Cambria" panose="02040503050406030204" pitchFamily="18" charset="0"/>
                <a:cs typeface="Times New Roman" pitchFamily="18" charset="0"/>
              </a:rPr>
              <a:t>, vas deferens and cirrus.</a:t>
            </a:r>
          </a:p>
          <a:p>
            <a:r>
              <a:rPr lang="en-US" sz="1500" dirty="0">
                <a:solidFill>
                  <a:srgbClr val="C00000"/>
                </a:solidFill>
                <a:latin typeface="Cambria" panose="02040503050406030204" pitchFamily="18" charset="0"/>
                <a:cs typeface="Times New Roman" pitchFamily="18" charset="0"/>
              </a:rPr>
              <a:t>Female system consists of a single bilobed ovary, oviduct, vitellaria and vagina.</a:t>
            </a:r>
          </a:p>
          <a:p>
            <a:r>
              <a:rPr lang="en-US" sz="1500" dirty="0">
                <a:solidFill>
                  <a:srgbClr val="003300"/>
                </a:solidFill>
                <a:latin typeface="Cambria" panose="02040503050406030204" pitchFamily="18" charset="0"/>
                <a:cs typeface="Times New Roman" pitchFamily="18" charset="0"/>
              </a:rPr>
              <a:t>Ingestion of improperly cooked pork beef leads to the infection.</a:t>
            </a:r>
          </a:p>
          <a:p>
            <a:r>
              <a:rPr lang="en-US" sz="1500" dirty="0">
                <a:solidFill>
                  <a:srgbClr val="C00000"/>
                </a:solidFill>
                <a:latin typeface="Cambria" panose="02040503050406030204" pitchFamily="18" charset="0"/>
                <a:cs typeface="Times New Roman" pitchFamily="18" charset="0"/>
              </a:rPr>
              <a:t>It causes various diseases in man like anemia, eosinophilia, </a:t>
            </a:r>
            <a:r>
              <a:rPr lang="en-US" sz="1500" dirty="0" err="1">
                <a:solidFill>
                  <a:srgbClr val="C00000"/>
                </a:solidFill>
                <a:latin typeface="Cambria" panose="02040503050406030204" pitchFamily="18" charset="0"/>
                <a:cs typeface="Times New Roman" pitchFamily="18" charset="0"/>
              </a:rPr>
              <a:t>diarrhoea</a:t>
            </a:r>
            <a:r>
              <a:rPr lang="en-US" sz="1500" dirty="0">
                <a:solidFill>
                  <a:srgbClr val="C00000"/>
                </a:solidFill>
                <a:latin typeface="Cambria" panose="02040503050406030204" pitchFamily="18" charset="0"/>
                <a:cs typeface="Times New Roman" pitchFamily="18" charset="0"/>
              </a:rPr>
              <a:t>, </a:t>
            </a:r>
            <a:r>
              <a:rPr lang="en-US" sz="1500" dirty="0" err="1">
                <a:solidFill>
                  <a:srgbClr val="C00000"/>
                </a:solidFill>
                <a:latin typeface="Cambria" panose="02040503050406030204" pitchFamily="18" charset="0"/>
                <a:cs typeface="Times New Roman" pitchFamily="18" charset="0"/>
              </a:rPr>
              <a:t>haemorrhage</a:t>
            </a:r>
            <a:r>
              <a:rPr lang="en-US" sz="1500" dirty="0">
                <a:solidFill>
                  <a:srgbClr val="C00000"/>
                </a:solidFill>
                <a:latin typeface="Cambria" panose="02040503050406030204" pitchFamily="18" charset="0"/>
                <a:cs typeface="Times New Roman" pitchFamily="18" charset="0"/>
              </a:rPr>
              <a:t>, abdominal pain, nausea etc.</a:t>
            </a:r>
          </a:p>
          <a:p>
            <a:pPr>
              <a:buFont typeface="Arial" panose="020B0604020202020204" pitchFamily="34" charset="0"/>
              <a:buNone/>
            </a:pPr>
            <a:r>
              <a:rPr lang="en-US" sz="1500" dirty="0">
                <a:solidFill>
                  <a:srgbClr val="C00000"/>
                </a:solidFill>
                <a:latin typeface="Cambria" panose="02040503050406030204" pitchFamily="18" charset="0"/>
                <a:cs typeface="Times New Roman" pitchFamily="18" charset="0"/>
              </a:rPr>
              <a:t> </a:t>
            </a:r>
          </a:p>
          <a:p>
            <a:endParaRPr lang="en-US" sz="1500" dirty="0">
              <a:solidFill>
                <a:srgbClr val="C00000"/>
              </a:solidFill>
              <a:latin typeface="Cambria" panose="02040503050406030204" pitchFamily="18" charset="0"/>
              <a:cs typeface="Times New Roman" pitchFamily="18" charset="0"/>
            </a:endParaRPr>
          </a:p>
        </p:txBody>
      </p:sp>
      <p:sp>
        <p:nvSpPr>
          <p:cNvPr id="12" name="Title 1">
            <a:extLst>
              <a:ext uri="{FF2B5EF4-FFF2-40B4-BE49-F238E27FC236}">
                <a16:creationId xmlns="" xmlns:a16="http://schemas.microsoft.com/office/drawing/2014/main" id="{58A47697-291F-4B1B-925D-AA435BC6143B}"/>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PLATYHELMINTHES</a:t>
            </a:r>
            <a:endParaRPr lang="en-IN" sz="1800" b="1" dirty="0">
              <a:solidFill>
                <a:srgbClr val="C00000"/>
              </a:solidFill>
              <a:latin typeface="Cambria" panose="02040503050406030204" pitchFamily="18" charset="0"/>
            </a:endParaRPr>
          </a:p>
        </p:txBody>
      </p:sp>
      <p:pic>
        <p:nvPicPr>
          <p:cNvPr id="4" name="Picture 3">
            <a:extLst>
              <a:ext uri="{FF2B5EF4-FFF2-40B4-BE49-F238E27FC236}">
                <a16:creationId xmlns="" xmlns:a16="http://schemas.microsoft.com/office/drawing/2014/main" id="{F5CE934D-981B-4CF6-BFAE-3FA791EA790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679831" y="1281002"/>
            <a:ext cx="3253020" cy="1769929"/>
          </a:xfrm>
          <a:prstGeom prst="rect">
            <a:avLst/>
          </a:prstGeom>
        </p:spPr>
      </p:pic>
      <p:pic>
        <p:nvPicPr>
          <p:cNvPr id="14" name="Picture 13">
            <a:extLst>
              <a:ext uri="{FF2B5EF4-FFF2-40B4-BE49-F238E27FC236}">
                <a16:creationId xmlns="" xmlns:a16="http://schemas.microsoft.com/office/drawing/2014/main" id="{992239C1-368A-47A7-9559-E3E19F379E36}"/>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916836" y="5119550"/>
            <a:ext cx="2016016" cy="1332399"/>
          </a:xfrm>
          <a:prstGeom prst="rect">
            <a:avLst/>
          </a:prstGeom>
        </p:spPr>
      </p:pic>
      <p:pic>
        <p:nvPicPr>
          <p:cNvPr id="16" name="Picture 15">
            <a:extLst>
              <a:ext uri="{FF2B5EF4-FFF2-40B4-BE49-F238E27FC236}">
                <a16:creationId xmlns="" xmlns:a16="http://schemas.microsoft.com/office/drawing/2014/main" id="{17772930-2B59-407D-AA8B-7E44005632CA}"/>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679830" y="3200276"/>
            <a:ext cx="3253021" cy="1769929"/>
          </a:xfrm>
          <a:prstGeom prst="rect">
            <a:avLst/>
          </a:prstGeom>
        </p:spPr>
      </p:pic>
      <p:pic>
        <p:nvPicPr>
          <p:cNvPr id="19" name="Picture 18">
            <a:extLst>
              <a:ext uri="{FF2B5EF4-FFF2-40B4-BE49-F238E27FC236}">
                <a16:creationId xmlns="" xmlns:a16="http://schemas.microsoft.com/office/drawing/2014/main" id="{21B6D306-02E7-487D-B24A-96A8D4BD6DE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679831" y="5119550"/>
            <a:ext cx="1173539" cy="1332399"/>
          </a:xfrm>
          <a:prstGeom prst="rect">
            <a:avLst/>
          </a:prstGeom>
        </p:spPr>
      </p:pic>
    </p:spTree>
    <p:extLst>
      <p:ext uri="{BB962C8B-B14F-4D97-AF65-F5344CB8AC3E}">
        <p14:creationId xmlns="" xmlns:p14="http://schemas.microsoft.com/office/powerpoint/2010/main" val="4223808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ASCHELMINTHES</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3300"/>
                </a:solidFill>
                <a:latin typeface="Cambria" panose="02040503050406030204" pitchFamily="18" charset="0"/>
              </a:rPr>
              <a:t>General Characters</a:t>
            </a:r>
          </a:p>
        </p:txBody>
      </p:sp>
      <p:sp>
        <p:nvSpPr>
          <p:cNvPr id="2" name="Rectangle 1">
            <a:extLst>
              <a:ext uri="{FF2B5EF4-FFF2-40B4-BE49-F238E27FC236}">
                <a16:creationId xmlns="" xmlns:a16="http://schemas.microsoft.com/office/drawing/2014/main" id="{04175C42-EF9F-4644-8427-94445C7288C5}"/>
              </a:ext>
            </a:extLst>
          </p:cNvPr>
          <p:cNvSpPr/>
          <p:nvPr/>
        </p:nvSpPr>
        <p:spPr>
          <a:xfrm>
            <a:off x="410544" y="1393996"/>
            <a:ext cx="4161456" cy="4478662"/>
          </a:xfrm>
          <a:prstGeom prst="rect">
            <a:avLst/>
          </a:prstGeom>
        </p:spPr>
        <p:txBody>
          <a:bodyPr wrap="square">
            <a:spAutoFit/>
          </a:bodyPr>
          <a:lstStyle/>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Habitat: They are marine or freshwater animal.</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Habit: They are endoparasite.</a:t>
            </a:r>
          </a:p>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Coelom: Pseudocoelomate which means they have a cavity called </a:t>
            </a:r>
            <a:r>
              <a:rPr lang="en-US" sz="1600" dirty="0" err="1">
                <a:solidFill>
                  <a:srgbClr val="C00000"/>
                </a:solidFill>
                <a:latin typeface="Cambria" panose="02040503050406030204" pitchFamily="18" charset="0"/>
              </a:rPr>
              <a:t>pseudocoel</a:t>
            </a:r>
            <a:r>
              <a:rPr lang="en-US" sz="1600" dirty="0">
                <a:solidFill>
                  <a:srgbClr val="C00000"/>
                </a:solidFill>
                <a:latin typeface="Cambria" panose="02040503050406030204" pitchFamily="18" charset="0"/>
              </a:rPr>
              <a:t> between the gut and body wall.</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Symmetry: bilateral</a:t>
            </a:r>
          </a:p>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Germ layer; triploblastic</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Grade of organization: Organ system grade</a:t>
            </a:r>
          </a:p>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They are non-segmented round worm.</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Their body is covered with cuticle.</a:t>
            </a:r>
          </a:p>
          <a:p>
            <a:pPr marL="285750" indent="-285750" fontAlgn="base">
              <a:lnSpc>
                <a:spcPct val="150000"/>
              </a:lnSpc>
              <a:buFont typeface="Arial" panose="020B0604020202020204" pitchFamily="34" charset="0"/>
              <a:buChar char="•"/>
            </a:pPr>
            <a:endParaRPr lang="en-US" sz="1600" dirty="0">
              <a:solidFill>
                <a:srgbClr val="C00000"/>
              </a:solidFill>
              <a:latin typeface="Cambria" panose="02040503050406030204" pitchFamily="18" charset="0"/>
            </a:endParaRPr>
          </a:p>
        </p:txBody>
      </p:sp>
      <p:sp>
        <p:nvSpPr>
          <p:cNvPr id="9" name="Rectangle 8">
            <a:extLst>
              <a:ext uri="{FF2B5EF4-FFF2-40B4-BE49-F238E27FC236}">
                <a16:creationId xmlns="" xmlns:a16="http://schemas.microsoft.com/office/drawing/2014/main" id="{31CD1C28-CFBD-42E1-A246-7E9E39FC6575}"/>
              </a:ext>
            </a:extLst>
          </p:cNvPr>
          <p:cNvSpPr/>
          <p:nvPr/>
        </p:nvSpPr>
        <p:spPr>
          <a:xfrm>
            <a:off x="4776918" y="1393996"/>
            <a:ext cx="3956538" cy="4109330"/>
          </a:xfrm>
          <a:prstGeom prst="rect">
            <a:avLst/>
          </a:prstGeom>
        </p:spPr>
        <p:txBody>
          <a:bodyPr wrap="square">
            <a:spAutoFit/>
          </a:bodyPr>
          <a:lstStyle/>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Digestive system: simple type</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The mouth is provided with hooks and suckers</a:t>
            </a:r>
          </a:p>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Respiratory system: Absent</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Circulatory system: Absent</a:t>
            </a:r>
          </a:p>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Nervous system: poorly developed</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Excretory system: Protonephridia and canals</a:t>
            </a:r>
          </a:p>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They are unisexual or dioecious animals</a:t>
            </a:r>
          </a:p>
          <a:p>
            <a:pPr marL="285750" indent="-285750" fontAlgn="base">
              <a:lnSpc>
                <a:spcPct val="150000"/>
              </a:lnSpc>
              <a:buFont typeface="Arial" panose="020B0604020202020204" pitchFamily="34" charset="0"/>
              <a:buChar char="•"/>
            </a:pPr>
            <a:r>
              <a:rPr lang="en-US" sz="1600" dirty="0">
                <a:solidFill>
                  <a:srgbClr val="0070C0"/>
                </a:solidFill>
                <a:latin typeface="Cambria" panose="02040503050406030204" pitchFamily="18" charset="0"/>
              </a:rPr>
              <a:t>Reproduction: sexual by </a:t>
            </a:r>
            <a:r>
              <a:rPr lang="en-US" sz="1600" dirty="0" err="1">
                <a:solidFill>
                  <a:srgbClr val="0070C0"/>
                </a:solidFill>
                <a:latin typeface="Cambria" panose="02040503050406030204" pitchFamily="18" charset="0"/>
              </a:rPr>
              <a:t>gamatic</a:t>
            </a:r>
            <a:r>
              <a:rPr lang="en-US" sz="1600" dirty="0">
                <a:solidFill>
                  <a:srgbClr val="0070C0"/>
                </a:solidFill>
                <a:latin typeface="Cambria" panose="02040503050406030204" pitchFamily="18" charset="0"/>
              </a:rPr>
              <a:t> fusion</a:t>
            </a:r>
          </a:p>
          <a:p>
            <a:pPr marL="285750" indent="-285750" fontAlgn="base">
              <a:lnSpc>
                <a:spcPct val="150000"/>
              </a:lnSpc>
              <a:buFont typeface="Arial" panose="020B0604020202020204" pitchFamily="34" charset="0"/>
              <a:buChar char="•"/>
            </a:pPr>
            <a:r>
              <a:rPr lang="en-US" sz="1600" dirty="0">
                <a:solidFill>
                  <a:srgbClr val="C00000"/>
                </a:solidFill>
                <a:latin typeface="Cambria" panose="02040503050406030204" pitchFamily="18" charset="0"/>
              </a:rPr>
              <a:t>Fertilization: internal</a:t>
            </a:r>
            <a:endParaRPr lang="en-US" sz="1600" b="0" i="0" dirty="0">
              <a:solidFill>
                <a:srgbClr val="C00000"/>
              </a:solidFill>
              <a:effectLst/>
              <a:latin typeface="Cambria" panose="02040503050406030204" pitchFamily="18" charset="0"/>
            </a:endParaRPr>
          </a:p>
        </p:txBody>
      </p:sp>
    </p:spTree>
    <p:extLst>
      <p:ext uri="{BB962C8B-B14F-4D97-AF65-F5344CB8AC3E}">
        <p14:creationId xmlns="" xmlns:p14="http://schemas.microsoft.com/office/powerpoint/2010/main" val="178265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06F4A53-1EEA-4C7E-B440-343833986C70}"/>
              </a:ext>
            </a:extLst>
          </p:cNvPr>
          <p:cNvSpPr>
            <a:spLocks noGrp="1"/>
          </p:cNvSpPr>
          <p:nvPr>
            <p:ph idx="1"/>
          </p:nvPr>
        </p:nvSpPr>
        <p:spPr>
          <a:xfrm>
            <a:off x="684632" y="1214748"/>
            <a:ext cx="3724081" cy="2122875"/>
          </a:xfrm>
        </p:spPr>
        <p:txBody>
          <a:bodyPr>
            <a:noAutofit/>
          </a:bodyPr>
          <a:lstStyle/>
          <a:p>
            <a:pPr marL="0" indent="0">
              <a:buNone/>
            </a:pPr>
            <a:r>
              <a:rPr lang="en-IN" sz="1600" b="1" dirty="0">
                <a:solidFill>
                  <a:srgbClr val="002060"/>
                </a:solidFill>
                <a:latin typeface="Cambria" panose="02040503050406030204" pitchFamily="18" charset="0"/>
              </a:rPr>
              <a:t>Kingdom: Monera</a:t>
            </a:r>
            <a:endParaRPr lang="en-IN" sz="1600" dirty="0">
              <a:solidFill>
                <a:srgbClr val="002060"/>
              </a:solidFill>
              <a:latin typeface="Cambria" panose="02040503050406030204" pitchFamily="18" charset="0"/>
            </a:endParaRPr>
          </a:p>
          <a:p>
            <a:pPr>
              <a:buFont typeface="Wingdings" panose="05000000000000000000" pitchFamily="2" charset="2"/>
              <a:buChar char="Ø"/>
            </a:pPr>
            <a:r>
              <a:rPr lang="en-IN" sz="1600" dirty="0">
                <a:solidFill>
                  <a:srgbClr val="003300"/>
                </a:solidFill>
                <a:latin typeface="Cambria" panose="02040503050406030204" pitchFamily="18" charset="0"/>
              </a:rPr>
              <a:t>Prokaryotic and unicellular</a:t>
            </a:r>
          </a:p>
          <a:p>
            <a:pPr>
              <a:buFont typeface="Wingdings" panose="05000000000000000000" pitchFamily="2" charset="2"/>
              <a:buChar char="Ø"/>
            </a:pPr>
            <a:r>
              <a:rPr lang="en-IN" sz="1600" dirty="0">
                <a:solidFill>
                  <a:srgbClr val="003300"/>
                </a:solidFill>
                <a:latin typeface="Cambria" panose="02040503050406030204" pitchFamily="18" charset="0"/>
              </a:rPr>
              <a:t>Primitive nucleus </a:t>
            </a:r>
          </a:p>
          <a:p>
            <a:pPr>
              <a:buFont typeface="Wingdings" panose="05000000000000000000" pitchFamily="2" charset="2"/>
              <a:buChar char="Ø"/>
            </a:pPr>
            <a:r>
              <a:rPr lang="en-US" sz="1600" dirty="0">
                <a:solidFill>
                  <a:srgbClr val="003300"/>
                </a:solidFill>
                <a:latin typeface="Cambria" panose="02040503050406030204" pitchFamily="18" charset="0"/>
              </a:rPr>
              <a:t>Nuclear membrane is absent</a:t>
            </a:r>
            <a:endParaRPr lang="en-IN" sz="1600" dirty="0">
              <a:solidFill>
                <a:srgbClr val="003300"/>
              </a:solidFill>
              <a:latin typeface="Cambria" panose="02040503050406030204" pitchFamily="18" charset="0"/>
            </a:endParaRPr>
          </a:p>
          <a:p>
            <a:pPr>
              <a:buFont typeface="Wingdings" panose="05000000000000000000" pitchFamily="2" charset="2"/>
              <a:buChar char="Ø"/>
            </a:pPr>
            <a:r>
              <a:rPr lang="en-IN" sz="1600" dirty="0">
                <a:solidFill>
                  <a:srgbClr val="003300"/>
                </a:solidFill>
                <a:latin typeface="Cambria" panose="02040503050406030204" pitchFamily="18" charset="0"/>
              </a:rPr>
              <a:t>Lack cell organelles.  </a:t>
            </a:r>
          </a:p>
          <a:p>
            <a:pPr>
              <a:buFont typeface="Wingdings" panose="05000000000000000000" pitchFamily="2" charset="2"/>
              <a:buChar char="Ø"/>
            </a:pPr>
            <a:r>
              <a:rPr lang="en-IN" sz="1600" dirty="0">
                <a:solidFill>
                  <a:srgbClr val="003300"/>
                </a:solidFill>
                <a:latin typeface="Cambria" panose="02040503050406030204" pitchFamily="18" charset="0"/>
              </a:rPr>
              <a:t>Some organisms show the cell wall </a:t>
            </a:r>
          </a:p>
          <a:p>
            <a:pPr>
              <a:buFont typeface="Wingdings" panose="05000000000000000000" pitchFamily="2" charset="2"/>
              <a:buChar char="Ø"/>
            </a:pPr>
            <a:r>
              <a:rPr lang="en-IN" sz="1600" dirty="0">
                <a:solidFill>
                  <a:srgbClr val="003300"/>
                </a:solidFill>
                <a:latin typeface="Cambria" panose="02040503050406030204" pitchFamily="18" charset="0"/>
              </a:rPr>
              <a:t>Autotrophic as well as heterotrophic. </a:t>
            </a:r>
          </a:p>
          <a:p>
            <a:pPr>
              <a:buFont typeface="Wingdings" panose="05000000000000000000" pitchFamily="2" charset="2"/>
              <a:buChar char="Ø"/>
            </a:pPr>
            <a:r>
              <a:rPr lang="en-IN" sz="1600" dirty="0">
                <a:solidFill>
                  <a:srgbClr val="003300"/>
                </a:solidFill>
                <a:latin typeface="Cambria" panose="02040503050406030204" pitchFamily="18" charset="0"/>
              </a:rPr>
              <a:t>Examples: </a:t>
            </a:r>
            <a:r>
              <a:rPr lang="en-IN" sz="1600" i="1" dirty="0">
                <a:solidFill>
                  <a:srgbClr val="003300"/>
                </a:solidFill>
                <a:latin typeface="Cambria" panose="02040503050406030204" pitchFamily="18" charset="0"/>
              </a:rPr>
              <a:t>Bacteria, Cyanobacteria, Mycoplasma.</a:t>
            </a:r>
            <a:endParaRPr lang="en-IN" sz="1600" dirty="0">
              <a:solidFill>
                <a:srgbClr val="003300"/>
              </a:solidFill>
              <a:latin typeface="Cambria" panose="02040503050406030204" pitchFamily="18" charset="0"/>
            </a:endParaRPr>
          </a:p>
        </p:txBody>
      </p:sp>
      <p:sp>
        <p:nvSpPr>
          <p:cNvPr id="7" name="Rectangle 6">
            <a:extLst>
              <a:ext uri="{FF2B5EF4-FFF2-40B4-BE49-F238E27FC236}">
                <a16:creationId xmlns="" xmlns:a16="http://schemas.microsoft.com/office/drawing/2014/main" id="{39820774-C6E8-418B-80E8-20080295D484}"/>
              </a:ext>
            </a:extLst>
          </p:cNvPr>
          <p:cNvSpPr/>
          <p:nvPr/>
        </p:nvSpPr>
        <p:spPr>
          <a:xfrm>
            <a:off x="4735289" y="1087710"/>
            <a:ext cx="4156784" cy="3370666"/>
          </a:xfrm>
          <a:prstGeom prst="rect">
            <a:avLst/>
          </a:prstGeom>
        </p:spPr>
        <p:txBody>
          <a:bodyPr wrap="square">
            <a:spAutoFit/>
          </a:bodyPr>
          <a:lstStyle/>
          <a:p>
            <a:pPr>
              <a:lnSpc>
                <a:spcPct val="150000"/>
              </a:lnSpc>
            </a:pPr>
            <a:r>
              <a:rPr lang="en-IN" sz="1600" b="1" dirty="0">
                <a:solidFill>
                  <a:srgbClr val="002060"/>
                </a:solidFill>
                <a:latin typeface="Cambria" panose="02040503050406030204" pitchFamily="18" charset="0"/>
              </a:rPr>
              <a:t>Kingdom: Protista</a:t>
            </a:r>
          </a:p>
          <a:p>
            <a:pPr marL="214308" indent="-214308">
              <a:lnSpc>
                <a:spcPct val="150000"/>
              </a:lnSpc>
              <a:buFont typeface="Wingdings" panose="05000000000000000000" pitchFamily="2" charset="2"/>
              <a:buChar char="Ø"/>
            </a:pPr>
            <a:r>
              <a:rPr lang="en-IN" sz="1600" dirty="0">
                <a:solidFill>
                  <a:srgbClr val="003300"/>
                </a:solidFill>
                <a:latin typeface="Cambria" panose="02040503050406030204" pitchFamily="18" charset="0"/>
              </a:rPr>
              <a:t>Unicellular and eukaryotic organisms. </a:t>
            </a:r>
          </a:p>
          <a:p>
            <a:pPr marL="214308" indent="-214308">
              <a:lnSpc>
                <a:spcPct val="150000"/>
              </a:lnSpc>
              <a:buFont typeface="Wingdings" panose="05000000000000000000" pitchFamily="2" charset="2"/>
              <a:buChar char="Ø"/>
            </a:pPr>
            <a:r>
              <a:rPr lang="en-US" sz="1600" dirty="0">
                <a:solidFill>
                  <a:srgbClr val="003300"/>
                </a:solidFill>
                <a:latin typeface="Cambria" panose="02040503050406030204" pitchFamily="18" charset="0"/>
              </a:rPr>
              <a:t>W</a:t>
            </a:r>
            <a:r>
              <a:rPr lang="en-IN" sz="1600" dirty="0">
                <a:solidFill>
                  <a:srgbClr val="003300"/>
                </a:solidFill>
                <a:latin typeface="Cambria" panose="02040503050406030204" pitchFamily="18" charset="0"/>
              </a:rPr>
              <a:t>ell defined nucleus present</a:t>
            </a:r>
          </a:p>
          <a:p>
            <a:pPr marL="214308" indent="-214308">
              <a:lnSpc>
                <a:spcPct val="150000"/>
              </a:lnSpc>
              <a:buFont typeface="Wingdings" panose="05000000000000000000" pitchFamily="2" charset="2"/>
              <a:buChar char="Ø"/>
            </a:pPr>
            <a:r>
              <a:rPr lang="en-IN" sz="1600" dirty="0">
                <a:solidFill>
                  <a:srgbClr val="003300"/>
                </a:solidFill>
                <a:latin typeface="Cambria" panose="02040503050406030204" pitchFamily="18" charset="0"/>
              </a:rPr>
              <a:t>These are the simplest forms of eukaryotes </a:t>
            </a:r>
          </a:p>
          <a:p>
            <a:pPr marL="214308" indent="-214308">
              <a:lnSpc>
                <a:spcPct val="150000"/>
              </a:lnSpc>
              <a:buFont typeface="Wingdings" panose="05000000000000000000" pitchFamily="2" charset="2"/>
              <a:buChar char="Ø"/>
            </a:pPr>
            <a:r>
              <a:rPr lang="en-IN" sz="1600" dirty="0">
                <a:solidFill>
                  <a:srgbClr val="003300"/>
                </a:solidFill>
                <a:latin typeface="Cambria" panose="02040503050406030204" pitchFamily="18" charset="0"/>
              </a:rPr>
              <a:t>Autotrophic or heterotrophic mode of nutrition. </a:t>
            </a:r>
          </a:p>
          <a:p>
            <a:pPr marL="214308" indent="-214308">
              <a:lnSpc>
                <a:spcPct val="150000"/>
              </a:lnSpc>
              <a:buFont typeface="Wingdings" panose="05000000000000000000" pitchFamily="2" charset="2"/>
              <a:buChar char="Ø"/>
            </a:pPr>
            <a:r>
              <a:rPr lang="en-IN" sz="1600" dirty="0">
                <a:solidFill>
                  <a:srgbClr val="003300"/>
                </a:solidFill>
                <a:latin typeface="Cambria" panose="02040503050406030204" pitchFamily="18" charset="0"/>
              </a:rPr>
              <a:t>Appendages such as cilia, flagella or pseudopodia</a:t>
            </a:r>
          </a:p>
          <a:p>
            <a:pPr marL="214308" indent="-214308">
              <a:lnSpc>
                <a:spcPct val="150000"/>
              </a:lnSpc>
              <a:buFont typeface="Wingdings" panose="05000000000000000000" pitchFamily="2" charset="2"/>
              <a:buChar char="Ø"/>
            </a:pPr>
            <a:r>
              <a:rPr lang="en-IN" sz="1600" dirty="0">
                <a:solidFill>
                  <a:srgbClr val="003300"/>
                </a:solidFill>
                <a:latin typeface="Cambria" panose="02040503050406030204" pitchFamily="18" charset="0"/>
              </a:rPr>
              <a:t>Examples: Diatoms, Amoeba, Paramoecium</a:t>
            </a:r>
          </a:p>
        </p:txBody>
      </p:sp>
      <p:pic>
        <p:nvPicPr>
          <p:cNvPr id="9" name="Picture 8">
            <a:extLst>
              <a:ext uri="{FF2B5EF4-FFF2-40B4-BE49-F238E27FC236}">
                <a16:creationId xmlns="" xmlns:a16="http://schemas.microsoft.com/office/drawing/2014/main" id="{27E0FB35-7A69-482E-BAF3-AE23E77AFE3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12415" y="4841718"/>
            <a:ext cx="1326733" cy="1503802"/>
          </a:xfrm>
          <a:prstGeom prst="rect">
            <a:avLst/>
          </a:prstGeom>
        </p:spPr>
      </p:pic>
      <p:pic>
        <p:nvPicPr>
          <p:cNvPr id="11" name="Picture 10">
            <a:extLst>
              <a:ext uri="{FF2B5EF4-FFF2-40B4-BE49-F238E27FC236}">
                <a16:creationId xmlns="" xmlns:a16="http://schemas.microsoft.com/office/drawing/2014/main" id="{4B4A0690-C57F-4CCF-8DD8-8C273C55AE4F}"/>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10636" y="5593618"/>
            <a:ext cx="1063909" cy="763274"/>
          </a:xfrm>
          <a:prstGeom prst="rect">
            <a:avLst/>
          </a:prstGeom>
        </p:spPr>
      </p:pic>
      <p:pic>
        <p:nvPicPr>
          <p:cNvPr id="13" name="Picture 12">
            <a:extLst>
              <a:ext uri="{FF2B5EF4-FFF2-40B4-BE49-F238E27FC236}">
                <a16:creationId xmlns="" xmlns:a16="http://schemas.microsoft.com/office/drawing/2014/main" id="{376014E6-46D6-43E6-A665-21E1169A96A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10636" y="4853092"/>
            <a:ext cx="1063909" cy="707983"/>
          </a:xfrm>
          <a:prstGeom prst="rect">
            <a:avLst/>
          </a:prstGeom>
        </p:spPr>
      </p:pic>
      <p:pic>
        <p:nvPicPr>
          <p:cNvPr id="15" name="Picture 14">
            <a:extLst>
              <a:ext uri="{FF2B5EF4-FFF2-40B4-BE49-F238E27FC236}">
                <a16:creationId xmlns="" xmlns:a16="http://schemas.microsoft.com/office/drawing/2014/main" id="{E059A489-84DD-400F-9B6F-B93AE4ED3B9B}"/>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977014" y="4853094"/>
            <a:ext cx="1242758" cy="1521619"/>
          </a:xfrm>
          <a:prstGeom prst="rect">
            <a:avLst/>
          </a:prstGeom>
        </p:spPr>
      </p:pic>
      <p:pic>
        <p:nvPicPr>
          <p:cNvPr id="17" name="Picture 16">
            <a:extLst>
              <a:ext uri="{FF2B5EF4-FFF2-40B4-BE49-F238E27FC236}">
                <a16:creationId xmlns="" xmlns:a16="http://schemas.microsoft.com/office/drawing/2014/main" id="{13927EF4-40D8-410B-9F92-8A7E84E7A4C8}"/>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744080" y="5645277"/>
            <a:ext cx="931271" cy="738767"/>
          </a:xfrm>
          <a:prstGeom prst="rect">
            <a:avLst/>
          </a:prstGeom>
        </p:spPr>
      </p:pic>
      <p:pic>
        <p:nvPicPr>
          <p:cNvPr id="19" name="Picture 18">
            <a:extLst>
              <a:ext uri="{FF2B5EF4-FFF2-40B4-BE49-F238E27FC236}">
                <a16:creationId xmlns="" xmlns:a16="http://schemas.microsoft.com/office/drawing/2014/main" id="{9B96CC45-BAD7-4BDB-B8E5-33DDAE2B67CF}"/>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735290" y="4864188"/>
            <a:ext cx="940058" cy="738767"/>
          </a:xfrm>
          <a:prstGeom prst="rect">
            <a:avLst/>
          </a:prstGeom>
        </p:spPr>
      </p:pic>
      <p:pic>
        <p:nvPicPr>
          <p:cNvPr id="21" name="Picture 20">
            <a:extLst>
              <a:ext uri="{FF2B5EF4-FFF2-40B4-BE49-F238E27FC236}">
                <a16:creationId xmlns="" xmlns:a16="http://schemas.microsoft.com/office/drawing/2014/main" id="{37A008BE-8A04-4B83-A177-DAA6B85CF9D9}"/>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731333" y="4851053"/>
            <a:ext cx="1750511" cy="1515175"/>
          </a:xfrm>
          <a:prstGeom prst="rect">
            <a:avLst/>
          </a:prstGeom>
        </p:spPr>
      </p:pic>
      <p:pic>
        <p:nvPicPr>
          <p:cNvPr id="23" name="Picture 22">
            <a:extLst>
              <a:ext uri="{FF2B5EF4-FFF2-40B4-BE49-F238E27FC236}">
                <a16:creationId xmlns="" xmlns:a16="http://schemas.microsoft.com/office/drawing/2014/main" id="{195FE722-DB62-4027-9830-613E341C2C42}"/>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rot="5400000">
            <a:off x="7238421" y="5163699"/>
            <a:ext cx="1515755" cy="916733"/>
          </a:xfrm>
          <a:prstGeom prst="rect">
            <a:avLst/>
          </a:prstGeom>
        </p:spPr>
      </p:pic>
      <p:sp>
        <p:nvSpPr>
          <p:cNvPr id="26" name="Title 1">
            <a:extLst>
              <a:ext uri="{FF2B5EF4-FFF2-40B4-BE49-F238E27FC236}">
                <a16:creationId xmlns="" xmlns:a16="http://schemas.microsoft.com/office/drawing/2014/main" id="{99AD80DF-C92F-4171-B080-CAA550AEC877}"/>
              </a:ext>
            </a:extLst>
          </p:cNvPr>
          <p:cNvSpPr>
            <a:spLocks noGrp="1"/>
          </p:cNvSpPr>
          <p:nvPr>
            <p:ph type="title"/>
          </p:nvPr>
        </p:nvSpPr>
        <p:spPr>
          <a:xfrm>
            <a:off x="689339" y="234433"/>
            <a:ext cx="7765321" cy="382554"/>
          </a:xfr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US" sz="1800" b="1" dirty="0">
                <a:solidFill>
                  <a:srgbClr val="C00000"/>
                </a:solidFill>
                <a:latin typeface="Cambria" panose="02040503050406030204" pitchFamily="18" charset="0"/>
              </a:rPr>
              <a:t>FIVE KINGDOM CLASSIFICATION</a:t>
            </a:r>
            <a:endParaRPr lang="en-IN" sz="1800" b="1"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2099430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1446230" cy="338554"/>
          </a:xfrm>
          <a:prstGeom prst="rect">
            <a:avLst/>
          </a:prstGeom>
        </p:spPr>
        <p:txBody>
          <a:bodyPr wrap="none">
            <a:spAutoFit/>
          </a:bodyPr>
          <a:lstStyle/>
          <a:p>
            <a:r>
              <a:rPr lang="en-US" sz="1600" b="1" dirty="0">
                <a:solidFill>
                  <a:srgbClr val="003300"/>
                </a:solidFill>
                <a:latin typeface="Cambria" panose="02040503050406030204" pitchFamily="18" charset="0"/>
              </a:rPr>
              <a:t>C</a:t>
            </a:r>
            <a:r>
              <a:rPr lang="en-IN" sz="1600" b="1" dirty="0" err="1">
                <a:solidFill>
                  <a:srgbClr val="003300"/>
                </a:solidFill>
                <a:latin typeface="Cambria" panose="02040503050406030204" pitchFamily="18" charset="0"/>
              </a:rPr>
              <a:t>lassification</a:t>
            </a:r>
            <a:endParaRPr lang="en-IN" sz="1600" b="1" dirty="0">
              <a:solidFill>
                <a:srgbClr val="003300"/>
              </a:solidFill>
              <a:latin typeface="Cambria" panose="02040503050406030204" pitchFamily="18" charset="0"/>
            </a:endParaRPr>
          </a:p>
        </p:txBody>
      </p:sp>
      <p:sp>
        <p:nvSpPr>
          <p:cNvPr id="3" name="Rectangle 2">
            <a:extLst>
              <a:ext uri="{FF2B5EF4-FFF2-40B4-BE49-F238E27FC236}">
                <a16:creationId xmlns="" xmlns:a16="http://schemas.microsoft.com/office/drawing/2014/main" id="{D133DA09-D3DD-4052-8882-34504DD2E086}"/>
              </a:ext>
            </a:extLst>
          </p:cNvPr>
          <p:cNvSpPr/>
          <p:nvPr/>
        </p:nvSpPr>
        <p:spPr>
          <a:xfrm>
            <a:off x="410542" y="1256544"/>
            <a:ext cx="2825027" cy="1815882"/>
          </a:xfrm>
          <a:prstGeom prst="rect">
            <a:avLst/>
          </a:prstGeom>
        </p:spPr>
        <p:txBody>
          <a:bodyPr wrap="square">
            <a:spAutoFit/>
          </a:bodyPr>
          <a:lstStyle/>
          <a:p>
            <a:r>
              <a:rPr lang="en-IN" sz="1400" b="1" dirty="0">
                <a:solidFill>
                  <a:srgbClr val="7030A0"/>
                </a:solidFill>
                <a:latin typeface="Cambria" panose="02040503050406030204" pitchFamily="18" charset="0"/>
              </a:rPr>
              <a:t>Class 1 Nematoda</a:t>
            </a:r>
          </a:p>
          <a:p>
            <a:pPr marL="285750" indent="-285750">
              <a:buFont typeface="Arial" panose="020B0604020202020204" pitchFamily="34" charset="0"/>
              <a:buChar char="•"/>
            </a:pPr>
            <a:r>
              <a:rPr lang="en-IN" sz="1400" dirty="0">
                <a:solidFill>
                  <a:srgbClr val="0070C0"/>
                </a:solidFill>
                <a:latin typeface="Cambria" panose="02040503050406030204" pitchFamily="18" charset="0"/>
              </a:rPr>
              <a:t>They are endoparasites</a:t>
            </a:r>
          </a:p>
          <a:p>
            <a:pPr marL="285750" indent="-285750">
              <a:buFont typeface="Arial" panose="020B0604020202020204" pitchFamily="34" charset="0"/>
              <a:buChar char="•"/>
            </a:pPr>
            <a:r>
              <a:rPr lang="en-IN" sz="1400" dirty="0">
                <a:solidFill>
                  <a:srgbClr val="0070C0"/>
                </a:solidFill>
                <a:latin typeface="Cambria" panose="02040503050406030204" pitchFamily="18" charset="0"/>
              </a:rPr>
              <a:t>Body is Bilaterally symmetrical and vermiform.</a:t>
            </a:r>
          </a:p>
          <a:p>
            <a:pPr marL="285750" indent="-285750">
              <a:buFont typeface="Arial" panose="020B0604020202020204" pitchFamily="34" charset="0"/>
              <a:buChar char="•"/>
            </a:pPr>
            <a:r>
              <a:rPr lang="en-IN" sz="1400" dirty="0">
                <a:solidFill>
                  <a:srgbClr val="0070C0"/>
                </a:solidFill>
                <a:latin typeface="Cambria" panose="02040503050406030204" pitchFamily="18" charset="0"/>
              </a:rPr>
              <a:t>Body covered in a complex cuticle.</a:t>
            </a:r>
          </a:p>
          <a:p>
            <a:pPr marL="285750" indent="-285750">
              <a:buFont typeface="Arial" panose="020B0604020202020204" pitchFamily="34" charset="0"/>
              <a:buChar char="•"/>
            </a:pPr>
            <a:r>
              <a:rPr lang="en-IN" sz="1400" dirty="0">
                <a:solidFill>
                  <a:srgbClr val="0070C0"/>
                </a:solidFill>
                <a:latin typeface="Cambria" panose="02040503050406030204" pitchFamily="18" charset="0"/>
              </a:rPr>
              <a:t>Sexes are separate</a:t>
            </a:r>
          </a:p>
          <a:p>
            <a:pPr marL="285750" indent="-285750">
              <a:buFont typeface="Arial" panose="020B0604020202020204" pitchFamily="34" charset="0"/>
              <a:buChar char="•"/>
            </a:pPr>
            <a:r>
              <a:rPr lang="en-IN" sz="1400" dirty="0">
                <a:solidFill>
                  <a:srgbClr val="0070C0"/>
                </a:solidFill>
                <a:latin typeface="Cambria" panose="02040503050406030204" pitchFamily="18" charset="0"/>
              </a:rPr>
              <a:t>Examples: Ascaris </a:t>
            </a:r>
          </a:p>
        </p:txBody>
      </p:sp>
      <p:sp>
        <p:nvSpPr>
          <p:cNvPr id="6" name="Rectangle 5">
            <a:extLst>
              <a:ext uri="{FF2B5EF4-FFF2-40B4-BE49-F238E27FC236}">
                <a16:creationId xmlns="" xmlns:a16="http://schemas.microsoft.com/office/drawing/2014/main" id="{B2ECB3AC-3737-4295-8BD2-7B219F32DE9D}"/>
              </a:ext>
            </a:extLst>
          </p:cNvPr>
          <p:cNvSpPr/>
          <p:nvPr/>
        </p:nvSpPr>
        <p:spPr>
          <a:xfrm>
            <a:off x="3330936" y="1255784"/>
            <a:ext cx="2710726" cy="1815882"/>
          </a:xfrm>
          <a:prstGeom prst="rect">
            <a:avLst/>
          </a:prstGeom>
        </p:spPr>
        <p:txBody>
          <a:bodyPr wrap="square">
            <a:spAutoFit/>
          </a:bodyPr>
          <a:lstStyle/>
          <a:p>
            <a:r>
              <a:rPr lang="en-IN" sz="1400" b="1" dirty="0">
                <a:solidFill>
                  <a:srgbClr val="7030A0"/>
                </a:solidFill>
                <a:latin typeface="Cambria" panose="02040503050406030204" pitchFamily="18" charset="0"/>
              </a:rPr>
              <a:t>Class 2 </a:t>
            </a:r>
            <a:r>
              <a:rPr lang="en-IN" sz="1400" b="1" dirty="0" err="1">
                <a:solidFill>
                  <a:srgbClr val="7030A0"/>
                </a:solidFill>
                <a:latin typeface="Cambria" panose="02040503050406030204" pitchFamily="18" charset="0"/>
              </a:rPr>
              <a:t>Rotifera</a:t>
            </a:r>
            <a:endParaRPr lang="en-IN" sz="1400" b="1" dirty="0">
              <a:solidFill>
                <a:srgbClr val="7030A0"/>
              </a:solidFill>
              <a:latin typeface="Cambria" panose="02040503050406030204" pitchFamily="18" charset="0"/>
            </a:endParaRPr>
          </a:p>
          <a:p>
            <a:pPr marL="285750" indent="-285750">
              <a:buFont typeface="Arial" panose="020B0604020202020204" pitchFamily="34" charset="0"/>
              <a:buChar char="•"/>
            </a:pPr>
            <a:r>
              <a:rPr lang="en-IN" sz="1400" dirty="0">
                <a:latin typeface="Cambria" panose="02040503050406030204" pitchFamily="18" charset="0"/>
              </a:rPr>
              <a:t>They </a:t>
            </a:r>
            <a:r>
              <a:rPr lang="en-IN" sz="1400" dirty="0">
                <a:solidFill>
                  <a:srgbClr val="003300"/>
                </a:solidFill>
                <a:latin typeface="Cambria" panose="02040503050406030204" pitchFamily="18" charset="0"/>
              </a:rPr>
              <a:t>are minute microscopic aquatic</a:t>
            </a:r>
          </a:p>
          <a:p>
            <a:pPr marL="285750" indent="-285750">
              <a:buFont typeface="Arial" panose="020B0604020202020204" pitchFamily="34" charset="0"/>
              <a:buChar char="•"/>
            </a:pPr>
            <a:r>
              <a:rPr lang="en-IN" sz="1400" dirty="0">
                <a:solidFill>
                  <a:srgbClr val="003300"/>
                </a:solidFill>
                <a:latin typeface="Cambria" panose="02040503050406030204" pitchFamily="18" charset="0"/>
              </a:rPr>
              <a:t>Sexes are separate</a:t>
            </a:r>
          </a:p>
          <a:p>
            <a:pPr marL="285750" indent="-285750">
              <a:buFont typeface="Arial" panose="020B0604020202020204" pitchFamily="34" charset="0"/>
              <a:buChar char="•"/>
            </a:pPr>
            <a:r>
              <a:rPr lang="en-IN" sz="1400" dirty="0">
                <a:solidFill>
                  <a:srgbClr val="003300"/>
                </a:solidFill>
                <a:latin typeface="Cambria" panose="02040503050406030204" pitchFamily="18" charset="0"/>
              </a:rPr>
              <a:t>Excretion: two protonephridia tubes</a:t>
            </a:r>
          </a:p>
          <a:p>
            <a:pPr marL="285750" indent="-285750">
              <a:buFont typeface="Arial" panose="020B0604020202020204" pitchFamily="34" charset="0"/>
              <a:buChar char="•"/>
            </a:pPr>
            <a:r>
              <a:rPr lang="en-IN" sz="1400" dirty="0">
                <a:solidFill>
                  <a:srgbClr val="003300"/>
                </a:solidFill>
                <a:latin typeface="Cambria" panose="02040503050406030204" pitchFamily="18" charset="0"/>
              </a:rPr>
              <a:t>Examples: </a:t>
            </a:r>
            <a:r>
              <a:rPr lang="en-IN" sz="1400" dirty="0" err="1">
                <a:solidFill>
                  <a:srgbClr val="003300"/>
                </a:solidFill>
                <a:latin typeface="Cambria" panose="02040503050406030204" pitchFamily="18" charset="0"/>
              </a:rPr>
              <a:t>Brachionus</a:t>
            </a:r>
            <a:r>
              <a:rPr lang="en-IN" sz="1400" dirty="0">
                <a:solidFill>
                  <a:srgbClr val="003300"/>
                </a:solidFill>
                <a:latin typeface="Cambria" panose="02040503050406030204" pitchFamily="18" charset="0"/>
              </a:rPr>
              <a:t>, </a:t>
            </a:r>
            <a:r>
              <a:rPr lang="en-IN" sz="1400" dirty="0" err="1">
                <a:solidFill>
                  <a:srgbClr val="003300"/>
                </a:solidFill>
                <a:latin typeface="Cambria" panose="02040503050406030204" pitchFamily="18" charset="0"/>
              </a:rPr>
              <a:t>Colotheca</a:t>
            </a:r>
            <a:r>
              <a:rPr lang="en-IN" sz="1400" dirty="0">
                <a:solidFill>
                  <a:srgbClr val="003300"/>
                </a:solidFill>
                <a:latin typeface="Cambria" panose="02040503050406030204" pitchFamily="18" charset="0"/>
              </a:rPr>
              <a:t>, </a:t>
            </a:r>
            <a:r>
              <a:rPr lang="en-IN" sz="1400" dirty="0" err="1">
                <a:solidFill>
                  <a:srgbClr val="003300"/>
                </a:solidFill>
                <a:latin typeface="Cambria" panose="02040503050406030204" pitchFamily="18" charset="0"/>
              </a:rPr>
              <a:t>Philodina</a:t>
            </a:r>
            <a:endParaRPr lang="en-IN" sz="1400" dirty="0">
              <a:solidFill>
                <a:srgbClr val="003300"/>
              </a:solidFill>
              <a:latin typeface="Cambria" panose="02040503050406030204" pitchFamily="18" charset="0"/>
            </a:endParaRPr>
          </a:p>
        </p:txBody>
      </p:sp>
      <p:sp>
        <p:nvSpPr>
          <p:cNvPr id="8" name="Rectangle 7">
            <a:extLst>
              <a:ext uri="{FF2B5EF4-FFF2-40B4-BE49-F238E27FC236}">
                <a16:creationId xmlns="" xmlns:a16="http://schemas.microsoft.com/office/drawing/2014/main" id="{1F4ED4E0-B890-4F39-BC8B-01205D819705}"/>
              </a:ext>
            </a:extLst>
          </p:cNvPr>
          <p:cNvSpPr/>
          <p:nvPr/>
        </p:nvSpPr>
        <p:spPr>
          <a:xfrm>
            <a:off x="6022732" y="1255784"/>
            <a:ext cx="2710726" cy="1815882"/>
          </a:xfrm>
          <a:prstGeom prst="rect">
            <a:avLst/>
          </a:prstGeom>
        </p:spPr>
        <p:txBody>
          <a:bodyPr wrap="square">
            <a:spAutoFit/>
          </a:bodyPr>
          <a:lstStyle/>
          <a:p>
            <a:r>
              <a:rPr lang="en-US" sz="1400" b="1" dirty="0">
                <a:solidFill>
                  <a:srgbClr val="7030A0"/>
                </a:solidFill>
                <a:latin typeface="Cambria" panose="02040503050406030204" pitchFamily="18" charset="0"/>
              </a:rPr>
              <a:t>Class 3 </a:t>
            </a:r>
            <a:r>
              <a:rPr lang="en-US" sz="1400" b="1" dirty="0" err="1">
                <a:solidFill>
                  <a:srgbClr val="7030A0"/>
                </a:solidFill>
                <a:latin typeface="Cambria" panose="02040503050406030204" pitchFamily="18" charset="0"/>
              </a:rPr>
              <a:t>Gastrotricha</a:t>
            </a:r>
            <a:endParaRPr lang="en-US" sz="1400" b="1" dirty="0">
              <a:solidFill>
                <a:srgbClr val="7030A0"/>
              </a:solidFill>
              <a:latin typeface="Cambria" panose="02040503050406030204" pitchFamily="18" charset="0"/>
            </a:endParaRPr>
          </a:p>
          <a:p>
            <a:r>
              <a:rPr lang="en-US" sz="1400" dirty="0">
                <a:solidFill>
                  <a:srgbClr val="C00000"/>
                </a:solidFill>
                <a:latin typeface="Cambria" panose="02040503050406030204" pitchFamily="18" charset="0"/>
              </a:rPr>
              <a:t>They are minute aquatic free living</a:t>
            </a:r>
          </a:p>
          <a:p>
            <a:r>
              <a:rPr lang="en-US" sz="1400" dirty="0">
                <a:solidFill>
                  <a:srgbClr val="C00000"/>
                </a:solidFill>
                <a:latin typeface="Cambria" panose="02040503050406030204" pitchFamily="18" charset="0"/>
              </a:rPr>
              <a:t>Sexes are separated or united</a:t>
            </a:r>
          </a:p>
          <a:p>
            <a:r>
              <a:rPr lang="en-US" sz="1400" dirty="0">
                <a:solidFill>
                  <a:srgbClr val="C00000"/>
                </a:solidFill>
                <a:latin typeface="Cambria" panose="02040503050406030204" pitchFamily="18" charset="0"/>
              </a:rPr>
              <a:t>Excretory organ: present or absent</a:t>
            </a:r>
          </a:p>
          <a:p>
            <a:r>
              <a:rPr lang="en-US" sz="1400" dirty="0">
                <a:solidFill>
                  <a:srgbClr val="C00000"/>
                </a:solidFill>
                <a:latin typeface="Cambria" panose="02040503050406030204" pitchFamily="18" charset="0"/>
              </a:rPr>
              <a:t>Examples: </a:t>
            </a:r>
            <a:r>
              <a:rPr lang="en-US" sz="1400" dirty="0" err="1">
                <a:solidFill>
                  <a:srgbClr val="C00000"/>
                </a:solidFill>
                <a:latin typeface="Cambria" panose="02040503050406030204" pitchFamily="18" charset="0"/>
              </a:rPr>
              <a:t>Urodasys</a:t>
            </a:r>
            <a:r>
              <a:rPr lang="en-US" sz="1400" dirty="0">
                <a:solidFill>
                  <a:srgbClr val="C00000"/>
                </a:solidFill>
                <a:latin typeface="Cambria" panose="02040503050406030204" pitchFamily="18" charset="0"/>
              </a:rPr>
              <a:t>, </a:t>
            </a:r>
            <a:r>
              <a:rPr lang="en-US" sz="1400" dirty="0" err="1">
                <a:solidFill>
                  <a:srgbClr val="C00000"/>
                </a:solidFill>
                <a:latin typeface="Cambria" panose="02040503050406030204" pitchFamily="18" charset="0"/>
              </a:rPr>
              <a:t>macrodasys</a:t>
            </a:r>
            <a:r>
              <a:rPr lang="en-US" sz="1400" dirty="0">
                <a:solidFill>
                  <a:srgbClr val="C00000"/>
                </a:solidFill>
                <a:latin typeface="Cambria" panose="02040503050406030204" pitchFamily="18" charset="0"/>
              </a:rPr>
              <a:t>, </a:t>
            </a:r>
            <a:r>
              <a:rPr lang="en-US" sz="1400" dirty="0" err="1">
                <a:solidFill>
                  <a:srgbClr val="C00000"/>
                </a:solidFill>
                <a:latin typeface="Cambria" panose="02040503050406030204" pitchFamily="18" charset="0"/>
              </a:rPr>
              <a:t>Chaetonotus</a:t>
            </a:r>
            <a:endParaRPr lang="en-IN" sz="1400" dirty="0">
              <a:solidFill>
                <a:srgbClr val="C00000"/>
              </a:solidFill>
              <a:latin typeface="Cambria" panose="02040503050406030204" pitchFamily="18" charset="0"/>
            </a:endParaRPr>
          </a:p>
        </p:txBody>
      </p:sp>
      <p:sp>
        <p:nvSpPr>
          <p:cNvPr id="10" name="Rectangle 9">
            <a:extLst>
              <a:ext uri="{FF2B5EF4-FFF2-40B4-BE49-F238E27FC236}">
                <a16:creationId xmlns="" xmlns:a16="http://schemas.microsoft.com/office/drawing/2014/main" id="{D119A207-7275-4558-AA03-E665045D145A}"/>
              </a:ext>
            </a:extLst>
          </p:cNvPr>
          <p:cNvSpPr/>
          <p:nvPr/>
        </p:nvSpPr>
        <p:spPr>
          <a:xfrm>
            <a:off x="1259077" y="4169138"/>
            <a:ext cx="3717370" cy="1384995"/>
          </a:xfrm>
          <a:prstGeom prst="rect">
            <a:avLst/>
          </a:prstGeom>
        </p:spPr>
        <p:txBody>
          <a:bodyPr wrap="square">
            <a:spAutoFit/>
          </a:bodyPr>
          <a:lstStyle/>
          <a:p>
            <a:r>
              <a:rPr lang="en-IN" sz="1400" b="1" dirty="0">
                <a:solidFill>
                  <a:srgbClr val="7030A0"/>
                </a:solidFill>
                <a:latin typeface="Cambria" panose="02040503050406030204" pitchFamily="18" charset="0"/>
              </a:rPr>
              <a:t>Class 4 </a:t>
            </a:r>
            <a:r>
              <a:rPr lang="en-IN" sz="1400" b="1" dirty="0" err="1">
                <a:solidFill>
                  <a:srgbClr val="7030A0"/>
                </a:solidFill>
                <a:latin typeface="Cambria" panose="02040503050406030204" pitchFamily="18" charset="0"/>
              </a:rPr>
              <a:t>Kinorhyncha</a:t>
            </a:r>
            <a:endParaRPr lang="en-IN" sz="1400" b="1" dirty="0">
              <a:solidFill>
                <a:srgbClr val="7030A0"/>
              </a:solidFill>
              <a:latin typeface="Cambria" panose="02040503050406030204" pitchFamily="18" charset="0"/>
            </a:endParaRPr>
          </a:p>
          <a:p>
            <a:pPr marL="285750" indent="-285750">
              <a:buFont typeface="Arial" panose="020B0604020202020204" pitchFamily="34" charset="0"/>
              <a:buChar char="•"/>
            </a:pPr>
            <a:r>
              <a:rPr lang="en-IN" sz="1400" dirty="0">
                <a:solidFill>
                  <a:srgbClr val="003300"/>
                </a:solidFill>
                <a:latin typeface="Cambria" panose="02040503050406030204" pitchFamily="18" charset="0"/>
              </a:rPr>
              <a:t>Minute microscopic marine</a:t>
            </a:r>
          </a:p>
          <a:p>
            <a:pPr marL="285750" indent="-285750">
              <a:buFont typeface="Arial" panose="020B0604020202020204" pitchFamily="34" charset="0"/>
              <a:buChar char="•"/>
            </a:pPr>
            <a:r>
              <a:rPr lang="en-IN" sz="1400" dirty="0">
                <a:solidFill>
                  <a:srgbClr val="003300"/>
                </a:solidFill>
                <a:latin typeface="Cambria" panose="02040503050406030204" pitchFamily="18" charset="0"/>
              </a:rPr>
              <a:t>Body is internally segmented</a:t>
            </a:r>
          </a:p>
          <a:p>
            <a:pPr marL="285750" indent="-285750">
              <a:buFont typeface="Arial" panose="020B0604020202020204" pitchFamily="34" charset="0"/>
              <a:buChar char="•"/>
            </a:pPr>
            <a:r>
              <a:rPr lang="en-IN" sz="1400" dirty="0">
                <a:solidFill>
                  <a:srgbClr val="003300"/>
                </a:solidFill>
                <a:latin typeface="Cambria" panose="02040503050406030204" pitchFamily="18" charset="0"/>
              </a:rPr>
              <a:t>Sexes are separates</a:t>
            </a:r>
          </a:p>
          <a:p>
            <a:pPr marL="285750" indent="-285750">
              <a:buFont typeface="Arial" panose="020B0604020202020204" pitchFamily="34" charset="0"/>
              <a:buChar char="•"/>
            </a:pPr>
            <a:r>
              <a:rPr lang="en-IN" sz="1400" dirty="0">
                <a:solidFill>
                  <a:srgbClr val="003300"/>
                </a:solidFill>
                <a:latin typeface="Cambria" panose="02040503050406030204" pitchFamily="18" charset="0"/>
              </a:rPr>
              <a:t>Development: indirect ( with larval form)</a:t>
            </a:r>
          </a:p>
          <a:p>
            <a:pPr marL="285750" indent="-285750">
              <a:buFont typeface="Arial" panose="020B0604020202020204" pitchFamily="34" charset="0"/>
              <a:buChar char="•"/>
            </a:pPr>
            <a:r>
              <a:rPr lang="en-IN" sz="1400" dirty="0">
                <a:solidFill>
                  <a:srgbClr val="003300"/>
                </a:solidFill>
                <a:latin typeface="Cambria" panose="02040503050406030204" pitchFamily="18" charset="0"/>
              </a:rPr>
              <a:t>Examples: </a:t>
            </a:r>
            <a:r>
              <a:rPr lang="en-IN" sz="1400" dirty="0" err="1">
                <a:solidFill>
                  <a:srgbClr val="003300"/>
                </a:solidFill>
                <a:latin typeface="Cambria" panose="02040503050406030204" pitchFamily="18" charset="0"/>
              </a:rPr>
              <a:t>Echinoderes</a:t>
            </a:r>
            <a:r>
              <a:rPr lang="en-IN" sz="1400" dirty="0">
                <a:solidFill>
                  <a:srgbClr val="003300"/>
                </a:solidFill>
                <a:latin typeface="Cambria" panose="02040503050406030204" pitchFamily="18" charset="0"/>
              </a:rPr>
              <a:t>, </a:t>
            </a:r>
            <a:r>
              <a:rPr lang="en-IN" sz="1400" dirty="0" err="1">
                <a:solidFill>
                  <a:srgbClr val="003300"/>
                </a:solidFill>
                <a:latin typeface="Cambria" panose="02040503050406030204" pitchFamily="18" charset="0"/>
              </a:rPr>
              <a:t>Centroderes</a:t>
            </a:r>
            <a:endParaRPr lang="en-IN" sz="1400" dirty="0">
              <a:solidFill>
                <a:srgbClr val="003300"/>
              </a:solidFill>
              <a:latin typeface="Cambria" panose="02040503050406030204" pitchFamily="18" charset="0"/>
            </a:endParaRPr>
          </a:p>
        </p:txBody>
      </p:sp>
      <p:sp>
        <p:nvSpPr>
          <p:cNvPr id="11" name="Rectangle 10">
            <a:extLst>
              <a:ext uri="{FF2B5EF4-FFF2-40B4-BE49-F238E27FC236}">
                <a16:creationId xmlns="" xmlns:a16="http://schemas.microsoft.com/office/drawing/2014/main" id="{70625D22-6E9A-45C7-A19E-FD6FBADFE4F2}"/>
              </a:ext>
            </a:extLst>
          </p:cNvPr>
          <p:cNvSpPr/>
          <p:nvPr/>
        </p:nvSpPr>
        <p:spPr>
          <a:xfrm>
            <a:off x="4976446" y="4169138"/>
            <a:ext cx="3499339" cy="1384995"/>
          </a:xfrm>
          <a:prstGeom prst="rect">
            <a:avLst/>
          </a:prstGeom>
        </p:spPr>
        <p:txBody>
          <a:bodyPr wrap="square">
            <a:spAutoFit/>
          </a:bodyPr>
          <a:lstStyle/>
          <a:p>
            <a:r>
              <a:rPr lang="en-US" sz="1400" b="1" dirty="0">
                <a:solidFill>
                  <a:srgbClr val="7030A0"/>
                </a:solidFill>
                <a:latin typeface="Cambria" panose="02040503050406030204" pitchFamily="18" charset="0"/>
              </a:rPr>
              <a:t>Class 5 </a:t>
            </a:r>
            <a:r>
              <a:rPr lang="en-US" sz="1400" b="1" dirty="0" err="1">
                <a:solidFill>
                  <a:srgbClr val="7030A0"/>
                </a:solidFill>
                <a:latin typeface="Cambria" panose="02040503050406030204" pitchFamily="18" charset="0"/>
              </a:rPr>
              <a:t>Nematomorpha</a:t>
            </a:r>
            <a:endParaRPr lang="en-US" sz="1400" b="1" dirty="0">
              <a:solidFill>
                <a:srgbClr val="7030A0"/>
              </a:solidFill>
              <a:latin typeface="Cambria" panose="02040503050406030204" pitchFamily="18" charset="0"/>
            </a:endParaRPr>
          </a:p>
          <a:p>
            <a:pPr marL="285750" indent="-285750">
              <a:buFont typeface="Arial" panose="020B0604020202020204" pitchFamily="34" charset="0"/>
              <a:buChar char="•"/>
            </a:pPr>
            <a:r>
              <a:rPr lang="en-US" sz="1400" dirty="0">
                <a:solidFill>
                  <a:srgbClr val="7030A0"/>
                </a:solidFill>
                <a:latin typeface="Cambria" panose="02040503050406030204" pitchFamily="18" charset="0"/>
              </a:rPr>
              <a:t>They are long slender un-segmented worm</a:t>
            </a:r>
          </a:p>
          <a:p>
            <a:pPr marL="285750" indent="-285750">
              <a:buFont typeface="Arial" panose="020B0604020202020204" pitchFamily="34" charset="0"/>
              <a:buChar char="•"/>
            </a:pPr>
            <a:r>
              <a:rPr lang="en-US" sz="1400" dirty="0">
                <a:solidFill>
                  <a:srgbClr val="7030A0"/>
                </a:solidFill>
                <a:latin typeface="Cambria" panose="02040503050406030204" pitchFamily="18" charset="0"/>
              </a:rPr>
              <a:t>Known as hair worm</a:t>
            </a:r>
          </a:p>
          <a:p>
            <a:pPr marL="285750" indent="-285750">
              <a:buFont typeface="Arial" panose="020B0604020202020204" pitchFamily="34" charset="0"/>
              <a:buChar char="•"/>
            </a:pPr>
            <a:r>
              <a:rPr lang="en-US" sz="1400" dirty="0">
                <a:solidFill>
                  <a:srgbClr val="7030A0"/>
                </a:solidFill>
                <a:latin typeface="Cambria" panose="02040503050406030204" pitchFamily="18" charset="0"/>
              </a:rPr>
              <a:t>Sexes are separate</a:t>
            </a:r>
          </a:p>
          <a:p>
            <a:pPr marL="285750" indent="-285750">
              <a:buFont typeface="Arial" panose="020B0604020202020204" pitchFamily="34" charset="0"/>
              <a:buChar char="•"/>
            </a:pPr>
            <a:r>
              <a:rPr lang="en-US" sz="1400" dirty="0">
                <a:solidFill>
                  <a:srgbClr val="7030A0"/>
                </a:solidFill>
                <a:latin typeface="Cambria" panose="02040503050406030204" pitchFamily="18" charset="0"/>
              </a:rPr>
              <a:t>Examples: </a:t>
            </a:r>
            <a:r>
              <a:rPr lang="en-US" sz="1400" dirty="0" err="1">
                <a:solidFill>
                  <a:srgbClr val="7030A0"/>
                </a:solidFill>
                <a:latin typeface="Cambria" panose="02040503050406030204" pitchFamily="18" charset="0"/>
              </a:rPr>
              <a:t>Nectonema</a:t>
            </a:r>
            <a:r>
              <a:rPr lang="en-US" sz="1400" dirty="0">
                <a:solidFill>
                  <a:srgbClr val="7030A0"/>
                </a:solidFill>
                <a:latin typeface="Cambria" panose="02040503050406030204" pitchFamily="18" charset="0"/>
              </a:rPr>
              <a:t>, Gordius</a:t>
            </a:r>
          </a:p>
        </p:txBody>
      </p:sp>
      <p:pic>
        <p:nvPicPr>
          <p:cNvPr id="13" name="Picture 12">
            <a:extLst>
              <a:ext uri="{FF2B5EF4-FFF2-40B4-BE49-F238E27FC236}">
                <a16:creationId xmlns="" xmlns:a16="http://schemas.microsoft.com/office/drawing/2014/main" id="{F994A41D-6D15-486F-B47D-7AB3B400792B}"/>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54629" y="3189628"/>
            <a:ext cx="1334656" cy="907762"/>
          </a:xfrm>
          <a:prstGeom prst="rect">
            <a:avLst/>
          </a:prstGeom>
        </p:spPr>
      </p:pic>
      <p:pic>
        <p:nvPicPr>
          <p:cNvPr id="19" name="Picture 18">
            <a:extLst>
              <a:ext uri="{FF2B5EF4-FFF2-40B4-BE49-F238E27FC236}">
                <a16:creationId xmlns="" xmlns:a16="http://schemas.microsoft.com/office/drawing/2014/main" id="{E87C4552-8CE7-4E06-9E2B-E09CBBBEBEB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55319" y="3189628"/>
            <a:ext cx="1347172" cy="907762"/>
          </a:xfrm>
          <a:prstGeom prst="rect">
            <a:avLst/>
          </a:prstGeom>
        </p:spPr>
      </p:pic>
      <p:pic>
        <p:nvPicPr>
          <p:cNvPr id="26" name="Picture 25">
            <a:extLst>
              <a:ext uri="{FF2B5EF4-FFF2-40B4-BE49-F238E27FC236}">
                <a16:creationId xmlns="" xmlns:a16="http://schemas.microsoft.com/office/drawing/2014/main" id="{15F8D33B-5BE2-40D2-9079-60868A990C7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98661" y="3189628"/>
            <a:ext cx="1365055" cy="907762"/>
          </a:xfrm>
          <a:prstGeom prst="rect">
            <a:avLst/>
          </a:prstGeom>
        </p:spPr>
      </p:pic>
      <p:pic>
        <p:nvPicPr>
          <p:cNvPr id="28" name="Picture 27">
            <a:extLst>
              <a:ext uri="{FF2B5EF4-FFF2-40B4-BE49-F238E27FC236}">
                <a16:creationId xmlns="" xmlns:a16="http://schemas.microsoft.com/office/drawing/2014/main" id="{ECDE19AA-11D1-470A-B301-C2E15EC827A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50669" y="5625882"/>
            <a:ext cx="1590962" cy="887760"/>
          </a:xfrm>
          <a:prstGeom prst="rect">
            <a:avLst/>
          </a:prstGeom>
        </p:spPr>
      </p:pic>
      <p:pic>
        <p:nvPicPr>
          <p:cNvPr id="30" name="Picture 29">
            <a:extLst>
              <a:ext uri="{FF2B5EF4-FFF2-40B4-BE49-F238E27FC236}">
                <a16:creationId xmlns="" xmlns:a16="http://schemas.microsoft.com/office/drawing/2014/main" id="{54CD41B4-C91B-47B7-AC67-7D8083CB0E7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784911" y="5625881"/>
            <a:ext cx="1322393" cy="887760"/>
          </a:xfrm>
          <a:prstGeom prst="rect">
            <a:avLst/>
          </a:prstGeom>
        </p:spPr>
      </p:pic>
      <p:sp>
        <p:nvSpPr>
          <p:cNvPr id="32" name="Title 1">
            <a:extLst>
              <a:ext uri="{FF2B5EF4-FFF2-40B4-BE49-F238E27FC236}">
                <a16:creationId xmlns="" xmlns:a16="http://schemas.microsoft.com/office/drawing/2014/main" id="{945395B9-23BB-42BF-BC15-220A8AEEF987}"/>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ASCHELMINTHES</a:t>
            </a:r>
            <a:endParaRPr lang="en-IN" sz="1800" b="1"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3968995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911670"/>
            <a:ext cx="2523383" cy="369332"/>
          </a:xfrm>
          <a:prstGeom prst="rect">
            <a:avLst/>
          </a:prstGeom>
        </p:spPr>
        <p:txBody>
          <a:bodyPr wrap="none">
            <a:spAutoFit/>
          </a:bodyPr>
          <a:lstStyle/>
          <a:p>
            <a:r>
              <a:rPr lang="en-US" b="1" dirty="0">
                <a:solidFill>
                  <a:srgbClr val="7030A0"/>
                </a:solidFill>
                <a:latin typeface="Cambria" panose="02040503050406030204" pitchFamily="18" charset="0"/>
              </a:rPr>
              <a:t>Ascaris: Male - Female</a:t>
            </a:r>
            <a:endParaRPr lang="en-IN" b="1" dirty="0">
              <a:solidFill>
                <a:srgbClr val="7030A0"/>
              </a:solidFill>
              <a:latin typeface="Cambria" panose="02040503050406030204" pitchFamily="18" charset="0"/>
            </a:endParaRPr>
          </a:p>
        </p:txBody>
      </p:sp>
      <p:sp>
        <p:nvSpPr>
          <p:cNvPr id="11" name="Content Placeholder 3">
            <a:extLst>
              <a:ext uri="{FF2B5EF4-FFF2-40B4-BE49-F238E27FC236}">
                <a16:creationId xmlns="" xmlns:a16="http://schemas.microsoft.com/office/drawing/2014/main" id="{0CD555CD-CBDA-424D-BEA2-1195DC428ADF}"/>
              </a:ext>
            </a:extLst>
          </p:cNvPr>
          <p:cNvSpPr txBox="1">
            <a:spLocks/>
          </p:cNvSpPr>
          <p:nvPr/>
        </p:nvSpPr>
        <p:spPr>
          <a:xfrm>
            <a:off x="314330" y="1281002"/>
            <a:ext cx="4934678" cy="53425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003300"/>
                </a:solidFill>
                <a:latin typeface="Cambria" panose="02040503050406030204" pitchFamily="18" charset="0"/>
                <a:cs typeface="Times New Roman" pitchFamily="18" charset="0"/>
              </a:rPr>
              <a:t> Ascaris is a common endoparasite in the small intestine of man.</a:t>
            </a:r>
          </a:p>
          <a:p>
            <a:r>
              <a:rPr lang="en-US" sz="1500" dirty="0">
                <a:solidFill>
                  <a:srgbClr val="C00000"/>
                </a:solidFill>
                <a:latin typeface="Cambria" panose="02040503050406030204" pitchFamily="18" charset="0"/>
                <a:cs typeface="Times New Roman" pitchFamily="18" charset="0"/>
              </a:rPr>
              <a:t>It is commonly known as round worm.</a:t>
            </a:r>
          </a:p>
          <a:p>
            <a:r>
              <a:rPr lang="en-US" sz="1500" dirty="0">
                <a:solidFill>
                  <a:srgbClr val="003300"/>
                </a:solidFill>
                <a:latin typeface="Cambria" panose="02040503050406030204" pitchFamily="18" charset="0"/>
                <a:cs typeface="Times New Roman" pitchFamily="18" charset="0"/>
              </a:rPr>
              <a:t>Body is elongated, cylindrical, pointed at both the ends.</a:t>
            </a:r>
          </a:p>
          <a:p>
            <a:r>
              <a:rPr lang="en-US" sz="1500" dirty="0">
                <a:solidFill>
                  <a:srgbClr val="C00000"/>
                </a:solidFill>
                <a:latin typeface="Cambria" panose="02040503050406030204" pitchFamily="18" charset="0"/>
                <a:cs typeface="Times New Roman" pitchFamily="18" charset="0"/>
              </a:rPr>
              <a:t>Body is marked with mid –dorsal, mid-ventral and two lateral lines.</a:t>
            </a:r>
          </a:p>
          <a:p>
            <a:r>
              <a:rPr lang="en-US" sz="1500" dirty="0">
                <a:solidFill>
                  <a:srgbClr val="003300"/>
                </a:solidFill>
                <a:latin typeface="Cambria" panose="02040503050406030204" pitchFamily="18" charset="0"/>
                <a:cs typeface="Times New Roman" pitchFamily="18" charset="0"/>
              </a:rPr>
              <a:t>Mouth is situated at the anterior end.</a:t>
            </a:r>
          </a:p>
          <a:p>
            <a:r>
              <a:rPr lang="en-US" sz="1500" dirty="0">
                <a:solidFill>
                  <a:srgbClr val="C00000"/>
                </a:solidFill>
                <a:latin typeface="Cambria" panose="02040503050406030204" pitchFamily="18" charset="0"/>
                <a:cs typeface="Times New Roman" pitchFamily="18" charset="0"/>
              </a:rPr>
              <a:t>Posterior end of the male is ventrally curved, having cloacal aperture.</a:t>
            </a:r>
          </a:p>
          <a:p>
            <a:r>
              <a:rPr lang="en-US" sz="1500" dirty="0">
                <a:solidFill>
                  <a:srgbClr val="003300"/>
                </a:solidFill>
                <a:latin typeface="Cambria" panose="02040503050406030204" pitchFamily="18" charset="0"/>
                <a:cs typeface="Times New Roman" pitchFamily="18" charset="0"/>
              </a:rPr>
              <a:t>Through the cloacal aperture two spicules project out, known as penial setae.   </a:t>
            </a:r>
          </a:p>
          <a:p>
            <a:r>
              <a:rPr lang="en-US" sz="1500" dirty="0">
                <a:solidFill>
                  <a:srgbClr val="C00000"/>
                </a:solidFill>
                <a:latin typeface="Cambria" panose="02040503050406030204" pitchFamily="18" charset="0"/>
                <a:cs typeface="Times New Roman" pitchFamily="18" charset="0"/>
              </a:rPr>
              <a:t>Posterior end of the female is bluntly pointed, having anus.  </a:t>
            </a:r>
          </a:p>
          <a:p>
            <a:r>
              <a:rPr lang="en-US" sz="1500" dirty="0">
                <a:solidFill>
                  <a:srgbClr val="003300"/>
                </a:solidFill>
                <a:latin typeface="Cambria" panose="02040503050406030204" pitchFamily="18" charset="0"/>
                <a:cs typeface="Times New Roman" pitchFamily="18" charset="0"/>
              </a:rPr>
              <a:t>Excretory pore in male and female is situated at the anterior end just below the mouth.</a:t>
            </a:r>
          </a:p>
          <a:p>
            <a:r>
              <a:rPr lang="en-US" sz="1500" dirty="0">
                <a:solidFill>
                  <a:srgbClr val="C00000"/>
                </a:solidFill>
                <a:latin typeface="Cambria" panose="02040503050406030204" pitchFamily="18" charset="0"/>
                <a:cs typeface="Times New Roman" pitchFamily="18" charset="0"/>
              </a:rPr>
              <a:t>Female genital aperture or gonopore lies about 1/3 of the length of the body from the anterior end.</a:t>
            </a:r>
          </a:p>
          <a:p>
            <a:r>
              <a:rPr lang="en-US" sz="1500" dirty="0">
                <a:solidFill>
                  <a:srgbClr val="003300"/>
                </a:solidFill>
                <a:latin typeface="Cambria" panose="02040503050406030204" pitchFamily="18" charset="0"/>
                <a:cs typeface="Times New Roman" pitchFamily="18" charset="0"/>
              </a:rPr>
              <a:t>Anus, in case of male opens into the cloacal aperture</a:t>
            </a:r>
          </a:p>
          <a:p>
            <a:r>
              <a:rPr lang="en-US" sz="1500" dirty="0">
                <a:solidFill>
                  <a:srgbClr val="C00000"/>
                </a:solidFill>
                <a:latin typeface="Cambria" panose="02040503050406030204" pitchFamily="18" charset="0"/>
                <a:cs typeface="Times New Roman" pitchFamily="18" charset="0"/>
              </a:rPr>
              <a:t>Male is smaller than the female. </a:t>
            </a:r>
            <a:endParaRPr lang="en-US" sz="1500" dirty="0">
              <a:solidFill>
                <a:srgbClr val="003300"/>
              </a:solidFill>
              <a:latin typeface="Cambria" panose="02040503050406030204" pitchFamily="18" charset="0"/>
              <a:cs typeface="Times New Roman" pitchFamily="18" charset="0"/>
            </a:endParaRPr>
          </a:p>
        </p:txBody>
      </p:sp>
      <p:pic>
        <p:nvPicPr>
          <p:cNvPr id="7" name="Picture 6">
            <a:extLst>
              <a:ext uri="{FF2B5EF4-FFF2-40B4-BE49-F238E27FC236}">
                <a16:creationId xmlns="" xmlns:a16="http://schemas.microsoft.com/office/drawing/2014/main" id="{7BA4D70A-9BB9-4571-9838-31A99A6EA131}"/>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262445" y="1096337"/>
            <a:ext cx="1471011" cy="2640394"/>
          </a:xfrm>
          <a:prstGeom prst="rect">
            <a:avLst/>
          </a:prstGeom>
        </p:spPr>
      </p:pic>
      <p:pic>
        <p:nvPicPr>
          <p:cNvPr id="20" name="Picture 19">
            <a:extLst>
              <a:ext uri="{FF2B5EF4-FFF2-40B4-BE49-F238E27FC236}">
                <a16:creationId xmlns="" xmlns:a16="http://schemas.microsoft.com/office/drawing/2014/main" id="{C4DA4C76-73C2-43A3-BCF2-32AB23676EF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4973763" y="1600178"/>
            <a:ext cx="2640393" cy="1632703"/>
          </a:xfrm>
          <a:prstGeom prst="rect">
            <a:avLst/>
          </a:prstGeom>
        </p:spPr>
      </p:pic>
      <p:pic>
        <p:nvPicPr>
          <p:cNvPr id="22" name="Picture 21">
            <a:extLst>
              <a:ext uri="{FF2B5EF4-FFF2-40B4-BE49-F238E27FC236}">
                <a16:creationId xmlns="" xmlns:a16="http://schemas.microsoft.com/office/drawing/2014/main" id="{8FD07B8B-C86F-4C77-B29A-A21DA9979B84}"/>
              </a:ext>
            </a:extLst>
          </p:cNvPr>
          <p:cNvPicPr>
            <a:picLocks noChangeAspect="1"/>
          </p:cNvPicPr>
          <p:nvPr/>
        </p:nvPicPr>
        <p:blipFill rotWithShape="1">
          <a:blip r:embed="rId4">
            <a:extLst>
              <a:ext uri="{28A0092B-C50C-407E-A947-70E740481C1C}">
                <a14:useLocalDpi xmlns="" xmlns:a14="http://schemas.microsoft.com/office/drawing/2010/main" val="0"/>
              </a:ext>
            </a:extLst>
          </a:blip>
          <a:srcRect l="6617"/>
          <a:stretch/>
        </p:blipFill>
        <p:spPr>
          <a:xfrm>
            <a:off x="5477608" y="3903785"/>
            <a:ext cx="3352062" cy="2719783"/>
          </a:xfrm>
          <a:prstGeom prst="rect">
            <a:avLst/>
          </a:prstGeom>
        </p:spPr>
      </p:pic>
      <p:sp>
        <p:nvSpPr>
          <p:cNvPr id="23" name="Title 1">
            <a:extLst>
              <a:ext uri="{FF2B5EF4-FFF2-40B4-BE49-F238E27FC236}">
                <a16:creationId xmlns="" xmlns:a16="http://schemas.microsoft.com/office/drawing/2014/main" id="{4A93FB7E-AE1D-4907-938F-23CC8A5D064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ASCHELMINTHES</a:t>
            </a:r>
            <a:endParaRPr lang="en-IN" sz="1800" b="1"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885555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ANNELIDA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3300"/>
                </a:solidFill>
                <a:latin typeface="Cambria" panose="02040503050406030204" pitchFamily="18" charset="0"/>
              </a:rPr>
              <a:t>General Characters</a:t>
            </a:r>
          </a:p>
        </p:txBody>
      </p:sp>
      <p:sp>
        <p:nvSpPr>
          <p:cNvPr id="6" name="Content Placeholder 2">
            <a:extLst>
              <a:ext uri="{FF2B5EF4-FFF2-40B4-BE49-F238E27FC236}">
                <a16:creationId xmlns="" xmlns:a16="http://schemas.microsoft.com/office/drawing/2014/main" id="{6DA467E1-ABF0-4204-9E05-D5D85F28589C}"/>
              </a:ext>
            </a:extLst>
          </p:cNvPr>
          <p:cNvSpPr txBox="1">
            <a:spLocks/>
          </p:cNvSpPr>
          <p:nvPr/>
        </p:nvSpPr>
        <p:spPr>
          <a:xfrm>
            <a:off x="410543" y="1555487"/>
            <a:ext cx="3759638" cy="4312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IN" sz="1600" dirty="0">
                <a:solidFill>
                  <a:srgbClr val="002060"/>
                </a:solidFill>
                <a:latin typeface="Cambria" panose="02040503050406030204" pitchFamily="18" charset="0"/>
              </a:rPr>
              <a:t>Kingdom: Animalia</a:t>
            </a:r>
          </a:p>
          <a:p>
            <a:pPr fontAlgn="base"/>
            <a:r>
              <a:rPr lang="en-IN" sz="1600" dirty="0">
                <a:solidFill>
                  <a:srgbClr val="C00000"/>
                </a:solidFill>
                <a:latin typeface="Cambria" panose="02040503050406030204" pitchFamily="18" charset="0"/>
              </a:rPr>
              <a:t>Habitat: mostly aquatic, some are terrestrial</a:t>
            </a:r>
          </a:p>
          <a:p>
            <a:pPr fontAlgn="base"/>
            <a:r>
              <a:rPr lang="en-IN" sz="1600" dirty="0">
                <a:solidFill>
                  <a:srgbClr val="002060"/>
                </a:solidFill>
                <a:latin typeface="Cambria" panose="02040503050406030204" pitchFamily="18" charset="0"/>
              </a:rPr>
              <a:t>Habit: free living</a:t>
            </a:r>
          </a:p>
          <a:p>
            <a:pPr fontAlgn="base"/>
            <a:r>
              <a:rPr lang="en-IN" sz="1600" dirty="0">
                <a:solidFill>
                  <a:srgbClr val="C00000"/>
                </a:solidFill>
                <a:latin typeface="Cambria" panose="02040503050406030204" pitchFamily="18" charset="0"/>
              </a:rPr>
              <a:t>Symmetry: bilateral symmetry</a:t>
            </a:r>
          </a:p>
          <a:p>
            <a:pPr fontAlgn="base"/>
            <a:r>
              <a:rPr lang="en-IN" sz="1600" dirty="0">
                <a:solidFill>
                  <a:srgbClr val="002060"/>
                </a:solidFill>
                <a:latin typeface="Cambria" panose="02040503050406030204" pitchFamily="18" charset="0"/>
              </a:rPr>
              <a:t>Coelom: coelomate (Body cavity is a true coelom, often divided by internal septa)</a:t>
            </a:r>
          </a:p>
          <a:p>
            <a:pPr fontAlgn="base"/>
            <a:r>
              <a:rPr lang="en-IN" sz="1600" dirty="0">
                <a:solidFill>
                  <a:srgbClr val="C00000"/>
                </a:solidFill>
                <a:latin typeface="Cambria" panose="02040503050406030204" pitchFamily="18" charset="0"/>
              </a:rPr>
              <a:t>Body is </a:t>
            </a:r>
            <a:r>
              <a:rPr lang="en-IN" sz="1600" dirty="0" err="1">
                <a:solidFill>
                  <a:srgbClr val="C00000"/>
                </a:solidFill>
                <a:latin typeface="Cambria" panose="02040503050406030204" pitchFamily="18" charset="0"/>
              </a:rPr>
              <a:t>metamerically</a:t>
            </a:r>
            <a:r>
              <a:rPr lang="en-IN" sz="1600" dirty="0">
                <a:solidFill>
                  <a:srgbClr val="C00000"/>
                </a:solidFill>
                <a:latin typeface="Cambria" panose="02040503050406030204" pitchFamily="18" charset="0"/>
              </a:rPr>
              <a:t> segmented</a:t>
            </a:r>
          </a:p>
          <a:p>
            <a:pPr fontAlgn="base"/>
            <a:r>
              <a:rPr lang="en-IN" sz="1600" dirty="0">
                <a:solidFill>
                  <a:srgbClr val="002060"/>
                </a:solidFill>
                <a:latin typeface="Cambria" panose="02040503050406030204" pitchFamily="18" charset="0"/>
              </a:rPr>
              <a:t>Grade of organization: organ system grade</a:t>
            </a:r>
          </a:p>
          <a:p>
            <a:pPr fontAlgn="base"/>
            <a:r>
              <a:rPr lang="en-IN" sz="1600" dirty="0">
                <a:solidFill>
                  <a:srgbClr val="C00000"/>
                </a:solidFill>
                <a:latin typeface="Cambria" panose="02040503050406030204" pitchFamily="18" charset="0"/>
              </a:rPr>
              <a:t>Germ layer: triploblastic</a:t>
            </a:r>
          </a:p>
          <a:p>
            <a:pPr fontAlgn="base"/>
            <a:r>
              <a:rPr lang="en-IN" sz="1600" dirty="0">
                <a:solidFill>
                  <a:srgbClr val="002060"/>
                </a:solidFill>
                <a:latin typeface="Cambria" panose="02040503050406030204" pitchFamily="18" charset="0"/>
              </a:rPr>
              <a:t>Body possesses 3 separate sections, a </a:t>
            </a:r>
            <a:r>
              <a:rPr lang="en-IN" sz="1600" dirty="0" err="1">
                <a:solidFill>
                  <a:srgbClr val="002060"/>
                </a:solidFill>
                <a:latin typeface="Cambria" panose="02040503050406030204" pitchFamily="18" charset="0"/>
              </a:rPr>
              <a:t>prosomium</a:t>
            </a:r>
            <a:r>
              <a:rPr lang="en-IN" sz="1600" dirty="0">
                <a:solidFill>
                  <a:srgbClr val="002060"/>
                </a:solidFill>
                <a:latin typeface="Cambria" panose="02040503050406030204" pitchFamily="18" charset="0"/>
              </a:rPr>
              <a:t>, a trunk and a pygidium.</a:t>
            </a:r>
          </a:p>
          <a:p>
            <a:pPr fontAlgn="base"/>
            <a:endParaRPr lang="en-IN" sz="1600" dirty="0">
              <a:solidFill>
                <a:srgbClr val="002060"/>
              </a:solidFill>
              <a:latin typeface="Cambria" panose="02040503050406030204" pitchFamily="18" charset="0"/>
            </a:endParaRPr>
          </a:p>
          <a:p>
            <a:endParaRPr lang="en-IN" sz="2400" dirty="0">
              <a:solidFill>
                <a:srgbClr val="002060"/>
              </a:solidFill>
              <a:latin typeface="Cambria" panose="02040503050406030204" pitchFamily="18" charset="0"/>
            </a:endParaRPr>
          </a:p>
        </p:txBody>
      </p:sp>
      <p:sp>
        <p:nvSpPr>
          <p:cNvPr id="7" name="Rectangle 6">
            <a:extLst>
              <a:ext uri="{FF2B5EF4-FFF2-40B4-BE49-F238E27FC236}">
                <a16:creationId xmlns="" xmlns:a16="http://schemas.microsoft.com/office/drawing/2014/main" id="{520E114B-C6CC-4543-916C-8B7CBA2A9C17}"/>
              </a:ext>
            </a:extLst>
          </p:cNvPr>
          <p:cNvSpPr/>
          <p:nvPr/>
        </p:nvSpPr>
        <p:spPr>
          <a:xfrm>
            <a:off x="4334609" y="1432399"/>
            <a:ext cx="4398848" cy="4478662"/>
          </a:xfrm>
          <a:prstGeom prst="rect">
            <a:avLst/>
          </a:prstGeom>
        </p:spPr>
        <p:txBody>
          <a:bodyPr wrap="square">
            <a:spAutoFit/>
          </a:bodyPr>
          <a:lstStyle/>
          <a:p>
            <a:pPr lvl="0" fontAlgn="base">
              <a:lnSpc>
                <a:spcPct val="150000"/>
              </a:lnSpc>
            </a:pPr>
            <a:r>
              <a:rPr lang="en-IN" sz="1600" dirty="0">
                <a:solidFill>
                  <a:srgbClr val="002060"/>
                </a:solidFill>
                <a:latin typeface="Cambria" panose="02040503050406030204" pitchFamily="18" charset="0"/>
              </a:rPr>
              <a:t>Digestive system: complete and developed</a:t>
            </a:r>
          </a:p>
          <a:p>
            <a:pPr lvl="0" fontAlgn="base">
              <a:lnSpc>
                <a:spcPct val="150000"/>
              </a:lnSpc>
            </a:pPr>
            <a:r>
              <a:rPr lang="en-IN" sz="1600" dirty="0">
                <a:solidFill>
                  <a:srgbClr val="C00000"/>
                </a:solidFill>
                <a:latin typeface="Cambria" panose="02040503050406030204" pitchFamily="18" charset="0"/>
              </a:rPr>
              <a:t>Respiration: by general body surface</a:t>
            </a:r>
          </a:p>
          <a:p>
            <a:pPr lvl="0" fontAlgn="base">
              <a:lnSpc>
                <a:spcPct val="150000"/>
              </a:lnSpc>
            </a:pPr>
            <a:r>
              <a:rPr lang="en-IN" sz="1600" dirty="0">
                <a:solidFill>
                  <a:srgbClr val="002060"/>
                </a:solidFill>
                <a:latin typeface="Cambria" panose="02040503050406030204" pitchFamily="18" charset="0"/>
              </a:rPr>
              <a:t>Nervous system: nervous system with an anterior nerve ring, ganglia and a ventral nerve chord.</a:t>
            </a:r>
          </a:p>
          <a:p>
            <a:pPr lvl="0" fontAlgn="base">
              <a:lnSpc>
                <a:spcPct val="150000"/>
              </a:lnSpc>
            </a:pPr>
            <a:r>
              <a:rPr lang="en-IN" sz="1600" dirty="0">
                <a:solidFill>
                  <a:srgbClr val="C00000"/>
                </a:solidFill>
                <a:latin typeface="Cambria" panose="02040503050406030204" pitchFamily="18" charset="0"/>
              </a:rPr>
              <a:t>Circulatory system: Has a true closed circulatory system.</a:t>
            </a:r>
          </a:p>
          <a:p>
            <a:pPr lvl="0" fontAlgn="base">
              <a:lnSpc>
                <a:spcPct val="150000"/>
              </a:lnSpc>
            </a:pPr>
            <a:r>
              <a:rPr lang="en-IN" sz="1600" dirty="0">
                <a:solidFill>
                  <a:srgbClr val="002060"/>
                </a:solidFill>
                <a:latin typeface="Cambria" panose="02040503050406030204" pitchFamily="18" charset="0"/>
              </a:rPr>
              <a:t>Excretion: by nephridia</a:t>
            </a:r>
          </a:p>
          <a:p>
            <a:pPr lvl="0" fontAlgn="base">
              <a:lnSpc>
                <a:spcPct val="150000"/>
              </a:lnSpc>
            </a:pPr>
            <a:r>
              <a:rPr lang="en-IN" sz="1600" dirty="0">
                <a:solidFill>
                  <a:srgbClr val="C00000"/>
                </a:solidFill>
                <a:latin typeface="Cambria" panose="02040503050406030204" pitchFamily="18" charset="0"/>
              </a:rPr>
              <a:t>Reproduction: Sexual and gonochoristic or </a:t>
            </a:r>
            <a:r>
              <a:rPr lang="en-IN" sz="1600" dirty="0" err="1">
                <a:solidFill>
                  <a:srgbClr val="C00000"/>
                </a:solidFill>
                <a:latin typeface="Cambria" panose="02040503050406030204" pitchFamily="18" charset="0"/>
              </a:rPr>
              <a:t>hermaphoditic</a:t>
            </a:r>
            <a:r>
              <a:rPr lang="en-IN" sz="1600" dirty="0">
                <a:solidFill>
                  <a:srgbClr val="C00000"/>
                </a:solidFill>
                <a:latin typeface="Cambria" panose="02040503050406030204" pitchFamily="18" charset="0"/>
              </a:rPr>
              <a:t>.</a:t>
            </a:r>
          </a:p>
          <a:p>
            <a:pPr lvl="0" fontAlgn="base">
              <a:lnSpc>
                <a:spcPct val="150000"/>
              </a:lnSpc>
            </a:pPr>
            <a:r>
              <a:rPr lang="en-IN" sz="1600" dirty="0">
                <a:solidFill>
                  <a:srgbClr val="002060"/>
                </a:solidFill>
                <a:latin typeface="Cambria" panose="02040503050406030204" pitchFamily="18" charset="0"/>
              </a:rPr>
              <a:t>Fertilization: Internal or external</a:t>
            </a:r>
          </a:p>
          <a:p>
            <a:pPr lvl="0" fontAlgn="base">
              <a:lnSpc>
                <a:spcPct val="150000"/>
              </a:lnSpc>
            </a:pPr>
            <a:r>
              <a:rPr lang="en-IN" sz="1600" dirty="0">
                <a:solidFill>
                  <a:srgbClr val="C00000"/>
                </a:solidFill>
                <a:latin typeface="Cambria" panose="02040503050406030204" pitchFamily="18" charset="0"/>
              </a:rPr>
              <a:t>Development: direct with no larval stages</a:t>
            </a:r>
          </a:p>
        </p:txBody>
      </p:sp>
    </p:spTree>
    <p:extLst>
      <p:ext uri="{BB962C8B-B14F-4D97-AF65-F5344CB8AC3E}">
        <p14:creationId xmlns="" xmlns:p14="http://schemas.microsoft.com/office/powerpoint/2010/main" val="3031830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ANNELIDA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7030A0"/>
                </a:solidFill>
                <a:latin typeface="Cambria" panose="02040503050406030204" pitchFamily="18" charset="0"/>
              </a:rPr>
              <a:t>General Characters</a:t>
            </a:r>
          </a:p>
        </p:txBody>
      </p:sp>
      <p:pic>
        <p:nvPicPr>
          <p:cNvPr id="1026" name="Picture 2" descr="Image result for phylum annelida classification">
            <a:extLst>
              <a:ext uri="{FF2B5EF4-FFF2-40B4-BE49-F238E27FC236}">
                <a16:creationId xmlns="" xmlns:a16="http://schemas.microsoft.com/office/drawing/2014/main" id="{CE2F6EA8-2704-4E7E-BFEB-5489E70BB0AA}"/>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21556" y="1270903"/>
            <a:ext cx="5100874" cy="125662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916A453E-AB30-488E-8099-0CE6D8FE80DE}"/>
              </a:ext>
            </a:extLst>
          </p:cNvPr>
          <p:cNvSpPr/>
          <p:nvPr/>
        </p:nvSpPr>
        <p:spPr>
          <a:xfrm>
            <a:off x="212794" y="2723917"/>
            <a:ext cx="2277748" cy="3844770"/>
          </a:xfrm>
          <a:prstGeom prst="rect">
            <a:avLst/>
          </a:prstGeom>
        </p:spPr>
        <p:txBody>
          <a:bodyPr wrap="square">
            <a:spAutoFit/>
          </a:bodyPr>
          <a:lstStyle/>
          <a:p>
            <a:pPr>
              <a:lnSpc>
                <a:spcPct val="120000"/>
              </a:lnSpc>
            </a:pPr>
            <a:r>
              <a:rPr lang="en-IN" sz="1200" b="1" dirty="0">
                <a:solidFill>
                  <a:srgbClr val="003300"/>
                </a:solidFill>
                <a:latin typeface="camBody)"/>
              </a:rPr>
              <a:t>Class 1 Polychaeta</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Marine, terrestrial, and freshwater.</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True coelomates</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Bilaterally symmetry, segmented worms.</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Complete digestive system.</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Closed circulatory system.</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Well-developed nervous system.</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Excretory system: Both metanephridia and protonephridia.</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Dioecious or hermaphroditic.</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Fertilization: external</a:t>
            </a:r>
          </a:p>
          <a:p>
            <a:pPr marL="171450" indent="-171450">
              <a:lnSpc>
                <a:spcPct val="120000"/>
              </a:lnSpc>
              <a:buFont typeface="Arial" panose="020B0604020202020204" pitchFamily="34" charset="0"/>
              <a:buChar char="•"/>
            </a:pPr>
            <a:r>
              <a:rPr lang="en-IN" sz="1200" dirty="0">
                <a:solidFill>
                  <a:schemeClr val="accent6">
                    <a:lumMod val="50000"/>
                  </a:schemeClr>
                </a:solidFill>
                <a:latin typeface="camBody)"/>
              </a:rPr>
              <a:t>Examples: Nereis (sandworm), </a:t>
            </a:r>
            <a:r>
              <a:rPr lang="en-IN" sz="1200" dirty="0" err="1">
                <a:solidFill>
                  <a:schemeClr val="accent6">
                    <a:lumMod val="50000"/>
                  </a:schemeClr>
                </a:solidFill>
                <a:latin typeface="camBody)"/>
              </a:rPr>
              <a:t>Syllis</a:t>
            </a:r>
            <a:r>
              <a:rPr lang="en-IN" sz="1200" dirty="0">
                <a:solidFill>
                  <a:schemeClr val="accent6">
                    <a:lumMod val="50000"/>
                  </a:schemeClr>
                </a:solidFill>
                <a:latin typeface="camBody)"/>
              </a:rPr>
              <a:t>, Sabella</a:t>
            </a:r>
          </a:p>
        </p:txBody>
      </p:sp>
      <p:sp>
        <p:nvSpPr>
          <p:cNvPr id="10" name="Rectangle 9">
            <a:extLst>
              <a:ext uri="{FF2B5EF4-FFF2-40B4-BE49-F238E27FC236}">
                <a16:creationId xmlns="" xmlns:a16="http://schemas.microsoft.com/office/drawing/2014/main" id="{84B3B4B6-BF1E-490E-A13B-CBFCAB2485F1}"/>
              </a:ext>
            </a:extLst>
          </p:cNvPr>
          <p:cNvSpPr/>
          <p:nvPr/>
        </p:nvSpPr>
        <p:spPr>
          <a:xfrm>
            <a:off x="2578110" y="2723917"/>
            <a:ext cx="1906315" cy="3401572"/>
          </a:xfrm>
          <a:prstGeom prst="rect">
            <a:avLst/>
          </a:prstGeom>
        </p:spPr>
        <p:txBody>
          <a:bodyPr wrap="square">
            <a:spAutoFit/>
          </a:bodyPr>
          <a:lstStyle/>
          <a:p>
            <a:pPr>
              <a:lnSpc>
                <a:spcPct val="120000"/>
              </a:lnSpc>
            </a:pPr>
            <a:r>
              <a:rPr lang="en-IN" sz="1200" b="1" dirty="0">
                <a:solidFill>
                  <a:srgbClr val="003300"/>
                </a:solidFill>
                <a:latin typeface="camBody)"/>
              </a:rPr>
              <a:t>Class 2 Oligochaeta</a:t>
            </a:r>
          </a:p>
          <a:p>
            <a:pPr marL="171450" indent="-171450">
              <a:lnSpc>
                <a:spcPct val="120000"/>
              </a:lnSpc>
              <a:buFont typeface="Arial" panose="020B0604020202020204" pitchFamily="34" charset="0"/>
              <a:buChar char="•"/>
            </a:pPr>
            <a:r>
              <a:rPr lang="en-IN" sz="1200" dirty="0">
                <a:solidFill>
                  <a:srgbClr val="002060"/>
                </a:solidFill>
                <a:latin typeface="camBody)"/>
              </a:rPr>
              <a:t>Habitat: mostly terrestrial and few are freshwater</a:t>
            </a:r>
          </a:p>
          <a:p>
            <a:pPr marL="171450" indent="-171450">
              <a:lnSpc>
                <a:spcPct val="120000"/>
              </a:lnSpc>
              <a:buFont typeface="Arial" panose="020B0604020202020204" pitchFamily="34" charset="0"/>
              <a:buChar char="•"/>
            </a:pPr>
            <a:r>
              <a:rPr lang="en-IN" sz="1200" dirty="0">
                <a:solidFill>
                  <a:srgbClr val="002060"/>
                </a:solidFill>
                <a:latin typeface="camBody)"/>
              </a:rPr>
              <a:t>Body </a:t>
            </a:r>
            <a:r>
              <a:rPr lang="en-IN" sz="1200" dirty="0" err="1">
                <a:solidFill>
                  <a:srgbClr val="002060"/>
                </a:solidFill>
                <a:latin typeface="camBody)"/>
              </a:rPr>
              <a:t>metamerically</a:t>
            </a:r>
            <a:r>
              <a:rPr lang="en-IN" sz="1200" dirty="0">
                <a:solidFill>
                  <a:srgbClr val="002060"/>
                </a:solidFill>
                <a:latin typeface="camBody)"/>
              </a:rPr>
              <a:t> segmented</a:t>
            </a:r>
          </a:p>
          <a:p>
            <a:pPr marL="171450" indent="-171450">
              <a:lnSpc>
                <a:spcPct val="120000"/>
              </a:lnSpc>
              <a:buFont typeface="Arial" panose="020B0604020202020204" pitchFamily="34" charset="0"/>
              <a:buChar char="•"/>
            </a:pPr>
            <a:r>
              <a:rPr lang="en-IN" sz="1200" dirty="0">
                <a:solidFill>
                  <a:srgbClr val="002060"/>
                </a:solidFill>
                <a:latin typeface="camBody)"/>
              </a:rPr>
              <a:t>Clitellum present</a:t>
            </a:r>
          </a:p>
          <a:p>
            <a:pPr marL="171450" indent="-171450">
              <a:lnSpc>
                <a:spcPct val="120000"/>
              </a:lnSpc>
              <a:buFont typeface="Arial" panose="020B0604020202020204" pitchFamily="34" charset="0"/>
              <a:buChar char="•"/>
            </a:pPr>
            <a:r>
              <a:rPr lang="en-IN" sz="1200" dirty="0">
                <a:solidFill>
                  <a:srgbClr val="002060"/>
                </a:solidFill>
                <a:latin typeface="camBody)"/>
              </a:rPr>
              <a:t>Hermaphrodite but cross fertilization occur</a:t>
            </a:r>
          </a:p>
          <a:p>
            <a:pPr marL="171450" indent="-171450">
              <a:lnSpc>
                <a:spcPct val="120000"/>
              </a:lnSpc>
              <a:buFont typeface="Arial" panose="020B0604020202020204" pitchFamily="34" charset="0"/>
              <a:buChar char="•"/>
            </a:pPr>
            <a:r>
              <a:rPr lang="en-IN" sz="1200" dirty="0">
                <a:solidFill>
                  <a:srgbClr val="002060"/>
                </a:solidFill>
                <a:latin typeface="camBody)"/>
              </a:rPr>
              <a:t>Fertilization: external</a:t>
            </a:r>
          </a:p>
          <a:p>
            <a:pPr marL="171450" indent="-171450">
              <a:lnSpc>
                <a:spcPct val="120000"/>
              </a:lnSpc>
              <a:buFont typeface="Arial" panose="020B0604020202020204" pitchFamily="34" charset="0"/>
              <a:buChar char="•"/>
            </a:pPr>
            <a:r>
              <a:rPr lang="en-IN" sz="1200" dirty="0">
                <a:solidFill>
                  <a:srgbClr val="002060"/>
                </a:solidFill>
                <a:latin typeface="camBody)"/>
              </a:rPr>
              <a:t>Cocoon formation occur</a:t>
            </a:r>
          </a:p>
          <a:p>
            <a:pPr marL="171450" indent="-171450">
              <a:lnSpc>
                <a:spcPct val="120000"/>
              </a:lnSpc>
              <a:buFont typeface="Arial" panose="020B0604020202020204" pitchFamily="34" charset="0"/>
              <a:buChar char="•"/>
            </a:pPr>
            <a:r>
              <a:rPr lang="en-IN" sz="1200" dirty="0">
                <a:solidFill>
                  <a:srgbClr val="002060"/>
                </a:solidFill>
                <a:latin typeface="camBody)"/>
              </a:rPr>
              <a:t>Examples: Pheretima </a:t>
            </a:r>
            <a:r>
              <a:rPr lang="en-IN" sz="1200" dirty="0" err="1">
                <a:solidFill>
                  <a:srgbClr val="002060"/>
                </a:solidFill>
                <a:latin typeface="camBody)"/>
              </a:rPr>
              <a:t>posthuma</a:t>
            </a:r>
            <a:r>
              <a:rPr lang="en-IN" sz="1200" dirty="0">
                <a:solidFill>
                  <a:srgbClr val="002060"/>
                </a:solidFill>
                <a:latin typeface="camBody)"/>
              </a:rPr>
              <a:t> (Earthworm), </a:t>
            </a:r>
            <a:r>
              <a:rPr lang="en-IN" sz="1200" dirty="0" err="1">
                <a:solidFill>
                  <a:srgbClr val="002060"/>
                </a:solidFill>
                <a:latin typeface="camBody)"/>
              </a:rPr>
              <a:t>Lumbricus</a:t>
            </a:r>
            <a:r>
              <a:rPr lang="en-IN" sz="1200" dirty="0">
                <a:solidFill>
                  <a:srgbClr val="002060"/>
                </a:solidFill>
                <a:latin typeface="camBody)"/>
              </a:rPr>
              <a:t>, </a:t>
            </a:r>
            <a:r>
              <a:rPr lang="en-IN" sz="1200" dirty="0" err="1">
                <a:solidFill>
                  <a:srgbClr val="002060"/>
                </a:solidFill>
                <a:latin typeface="camBody)"/>
              </a:rPr>
              <a:t>Stlaria</a:t>
            </a:r>
            <a:r>
              <a:rPr lang="en-IN" sz="1200" dirty="0">
                <a:solidFill>
                  <a:srgbClr val="002060"/>
                </a:solidFill>
                <a:latin typeface="camBody)"/>
              </a:rPr>
              <a:t>, Tubifex</a:t>
            </a:r>
          </a:p>
        </p:txBody>
      </p:sp>
      <p:sp>
        <p:nvSpPr>
          <p:cNvPr id="11" name="Rectangle 10">
            <a:extLst>
              <a:ext uri="{FF2B5EF4-FFF2-40B4-BE49-F238E27FC236}">
                <a16:creationId xmlns="" xmlns:a16="http://schemas.microsoft.com/office/drawing/2014/main" id="{2E845B54-69B1-43B4-9FB6-32A6282E523A}"/>
              </a:ext>
            </a:extLst>
          </p:cNvPr>
          <p:cNvSpPr/>
          <p:nvPr/>
        </p:nvSpPr>
        <p:spPr>
          <a:xfrm>
            <a:off x="4571993" y="2671165"/>
            <a:ext cx="2277749" cy="3941720"/>
          </a:xfrm>
          <a:prstGeom prst="rect">
            <a:avLst/>
          </a:prstGeom>
        </p:spPr>
        <p:txBody>
          <a:bodyPr wrap="square">
            <a:spAutoFit/>
          </a:bodyPr>
          <a:lstStyle/>
          <a:p>
            <a:pPr>
              <a:lnSpc>
                <a:spcPct val="150000"/>
              </a:lnSpc>
            </a:pPr>
            <a:r>
              <a:rPr lang="en-IN" sz="1200" b="1" dirty="0">
                <a:solidFill>
                  <a:srgbClr val="003300"/>
                </a:solidFill>
                <a:latin typeface="camBody)"/>
              </a:rPr>
              <a:t>Class 3 </a:t>
            </a:r>
            <a:r>
              <a:rPr lang="en-IN" sz="1200" b="1" dirty="0" err="1">
                <a:solidFill>
                  <a:srgbClr val="003300"/>
                </a:solidFill>
                <a:latin typeface="camBody)"/>
              </a:rPr>
              <a:t>Hirudinea</a:t>
            </a:r>
            <a:endParaRPr lang="en-IN" sz="1200" b="1" dirty="0">
              <a:solidFill>
                <a:srgbClr val="003300"/>
              </a:solidFill>
              <a:latin typeface="camBody)"/>
            </a:endParaRPr>
          </a:p>
          <a:p>
            <a:pPr marL="171450" indent="-171450">
              <a:lnSpc>
                <a:spcPct val="150000"/>
              </a:lnSpc>
              <a:buFont typeface="Arial" panose="020B0604020202020204" pitchFamily="34" charset="0"/>
              <a:buChar char="•"/>
            </a:pPr>
            <a:r>
              <a:rPr lang="en-IN" sz="1200" dirty="0">
                <a:solidFill>
                  <a:srgbClr val="C00000"/>
                </a:solidFill>
                <a:latin typeface="camBody)"/>
              </a:rPr>
              <a:t>Habitat: primarily freshwater annelids but some are marine, terrestrial and parasitic</a:t>
            </a:r>
          </a:p>
          <a:p>
            <a:pPr marL="171450" indent="-171450">
              <a:lnSpc>
                <a:spcPct val="150000"/>
              </a:lnSpc>
              <a:buFont typeface="Arial" panose="020B0604020202020204" pitchFamily="34" charset="0"/>
              <a:buChar char="•"/>
            </a:pPr>
            <a:r>
              <a:rPr lang="en-IN" sz="1200" dirty="0">
                <a:solidFill>
                  <a:srgbClr val="C00000"/>
                </a:solidFill>
                <a:latin typeface="camBody)"/>
              </a:rPr>
              <a:t>The body has definite number or segments.</a:t>
            </a:r>
          </a:p>
          <a:p>
            <a:pPr marL="171450" indent="-171450">
              <a:lnSpc>
                <a:spcPct val="150000"/>
              </a:lnSpc>
              <a:buFont typeface="Arial" panose="020B0604020202020204" pitchFamily="34" charset="0"/>
              <a:buChar char="•"/>
            </a:pPr>
            <a:r>
              <a:rPr lang="en-IN" sz="1200" dirty="0">
                <a:solidFill>
                  <a:srgbClr val="C00000"/>
                </a:solidFill>
                <a:latin typeface="camBody)"/>
              </a:rPr>
              <a:t>The tentacles, parapodia and setae are totally absent.</a:t>
            </a:r>
          </a:p>
          <a:p>
            <a:pPr marL="171450" indent="-171450">
              <a:lnSpc>
                <a:spcPct val="150000"/>
              </a:lnSpc>
              <a:buFont typeface="Arial" panose="020B0604020202020204" pitchFamily="34" charset="0"/>
              <a:buChar char="•"/>
            </a:pPr>
            <a:r>
              <a:rPr lang="en-IN" sz="1200" dirty="0">
                <a:solidFill>
                  <a:srgbClr val="C00000"/>
                </a:solidFill>
                <a:latin typeface="camBody)"/>
              </a:rPr>
              <a:t>They are hermaphrodite.</a:t>
            </a:r>
          </a:p>
          <a:p>
            <a:pPr marL="171450" indent="-171450">
              <a:lnSpc>
                <a:spcPct val="150000"/>
              </a:lnSpc>
              <a:buFont typeface="Arial" panose="020B0604020202020204" pitchFamily="34" charset="0"/>
              <a:buChar char="•"/>
            </a:pPr>
            <a:r>
              <a:rPr lang="en-IN" sz="1200" dirty="0">
                <a:solidFill>
                  <a:srgbClr val="C00000"/>
                </a:solidFill>
                <a:latin typeface="camBody)"/>
              </a:rPr>
              <a:t>Fertilization: internal and a larval stage is absent.</a:t>
            </a:r>
          </a:p>
          <a:p>
            <a:pPr marL="171450" indent="-171450">
              <a:lnSpc>
                <a:spcPct val="150000"/>
              </a:lnSpc>
              <a:buFont typeface="Arial" panose="020B0604020202020204" pitchFamily="34" charset="0"/>
              <a:buChar char="•"/>
            </a:pPr>
            <a:r>
              <a:rPr lang="en-IN" sz="1200" dirty="0">
                <a:solidFill>
                  <a:srgbClr val="C00000"/>
                </a:solidFill>
                <a:latin typeface="camBody)"/>
              </a:rPr>
              <a:t>Examples: .</a:t>
            </a:r>
            <a:r>
              <a:rPr lang="en-IN" sz="1200" dirty="0" err="1">
                <a:solidFill>
                  <a:srgbClr val="C00000"/>
                </a:solidFill>
                <a:latin typeface="camBody)"/>
              </a:rPr>
              <a:t>Hirudinaria</a:t>
            </a:r>
            <a:r>
              <a:rPr lang="en-IN" sz="1200" dirty="0">
                <a:solidFill>
                  <a:srgbClr val="C00000"/>
                </a:solidFill>
                <a:latin typeface="camBody)"/>
              </a:rPr>
              <a:t> (Leech)</a:t>
            </a:r>
          </a:p>
          <a:p>
            <a:pPr marL="171450" indent="-171450">
              <a:lnSpc>
                <a:spcPct val="150000"/>
              </a:lnSpc>
              <a:buFont typeface="Arial" panose="020B0604020202020204" pitchFamily="34" charset="0"/>
              <a:buChar char="•"/>
            </a:pPr>
            <a:r>
              <a:rPr lang="en-IN" sz="1200" dirty="0">
                <a:solidFill>
                  <a:srgbClr val="C00000"/>
                </a:solidFill>
                <a:latin typeface="camBody)"/>
              </a:rPr>
              <a:t> </a:t>
            </a:r>
          </a:p>
          <a:p>
            <a:pPr marL="171450" indent="-171450">
              <a:lnSpc>
                <a:spcPct val="150000"/>
              </a:lnSpc>
              <a:buFont typeface="Arial" panose="020B0604020202020204" pitchFamily="34" charset="0"/>
              <a:buChar char="•"/>
            </a:pPr>
            <a:endParaRPr lang="en-IN" sz="1200" dirty="0">
              <a:latin typeface="camBody)"/>
            </a:endParaRPr>
          </a:p>
        </p:txBody>
      </p:sp>
      <p:sp>
        <p:nvSpPr>
          <p:cNvPr id="12" name="Rectangle 11">
            <a:extLst>
              <a:ext uri="{FF2B5EF4-FFF2-40B4-BE49-F238E27FC236}">
                <a16:creationId xmlns="" xmlns:a16="http://schemas.microsoft.com/office/drawing/2014/main" id="{17C377A4-E6D1-425C-ACB1-ABEC365D632A}"/>
              </a:ext>
            </a:extLst>
          </p:cNvPr>
          <p:cNvSpPr/>
          <p:nvPr/>
        </p:nvSpPr>
        <p:spPr>
          <a:xfrm>
            <a:off x="6937310" y="2723917"/>
            <a:ext cx="1906315" cy="3179973"/>
          </a:xfrm>
          <a:prstGeom prst="rect">
            <a:avLst/>
          </a:prstGeom>
        </p:spPr>
        <p:txBody>
          <a:bodyPr wrap="square">
            <a:spAutoFit/>
          </a:bodyPr>
          <a:lstStyle/>
          <a:p>
            <a:pPr>
              <a:lnSpc>
                <a:spcPct val="120000"/>
              </a:lnSpc>
            </a:pPr>
            <a:r>
              <a:rPr lang="en-IN" sz="1200" b="1" dirty="0">
                <a:solidFill>
                  <a:srgbClr val="003300"/>
                </a:solidFill>
                <a:latin typeface="camBody)"/>
              </a:rPr>
              <a:t>Class 4 </a:t>
            </a:r>
            <a:r>
              <a:rPr lang="en-IN" sz="1200" b="1" dirty="0" err="1">
                <a:solidFill>
                  <a:srgbClr val="003300"/>
                </a:solidFill>
                <a:latin typeface="camBody)"/>
              </a:rPr>
              <a:t>Archiannelida</a:t>
            </a:r>
            <a:endParaRPr lang="en-IN" sz="1200" b="1" dirty="0">
              <a:solidFill>
                <a:srgbClr val="003300"/>
              </a:solidFill>
              <a:latin typeface="camBody)"/>
            </a:endParaRPr>
          </a:p>
          <a:p>
            <a:pPr marL="171450" indent="-171450">
              <a:lnSpc>
                <a:spcPct val="120000"/>
              </a:lnSpc>
              <a:buFont typeface="Arial" panose="020B0604020202020204" pitchFamily="34" charset="0"/>
              <a:buChar char="•"/>
            </a:pPr>
            <a:r>
              <a:rPr lang="en-IN" sz="1200" dirty="0">
                <a:solidFill>
                  <a:srgbClr val="7030A0"/>
                </a:solidFill>
                <a:latin typeface="camBody)"/>
              </a:rPr>
              <a:t>Habitat: They are strictly marine.</a:t>
            </a:r>
          </a:p>
          <a:p>
            <a:pPr marL="171450" indent="-171450">
              <a:lnSpc>
                <a:spcPct val="120000"/>
              </a:lnSpc>
              <a:buFont typeface="Arial" panose="020B0604020202020204" pitchFamily="34" charset="0"/>
              <a:buChar char="•"/>
            </a:pPr>
            <a:r>
              <a:rPr lang="en-IN" sz="1200" dirty="0">
                <a:solidFill>
                  <a:srgbClr val="7030A0"/>
                </a:solidFill>
                <a:latin typeface="camBody)"/>
              </a:rPr>
              <a:t>The body is long and worm like.</a:t>
            </a:r>
          </a:p>
          <a:p>
            <a:pPr marL="171450" indent="-171450">
              <a:lnSpc>
                <a:spcPct val="120000"/>
              </a:lnSpc>
              <a:buFont typeface="Arial" panose="020B0604020202020204" pitchFamily="34" charset="0"/>
              <a:buChar char="•"/>
            </a:pPr>
            <a:r>
              <a:rPr lang="en-IN" sz="1200" dirty="0">
                <a:solidFill>
                  <a:srgbClr val="7030A0"/>
                </a:solidFill>
                <a:latin typeface="camBody)"/>
              </a:rPr>
              <a:t>The setae and parapodia normally absent.</a:t>
            </a:r>
          </a:p>
          <a:p>
            <a:pPr marL="171450" indent="-171450">
              <a:lnSpc>
                <a:spcPct val="120000"/>
              </a:lnSpc>
              <a:buFont typeface="Arial" panose="020B0604020202020204" pitchFamily="34" charset="0"/>
              <a:buChar char="•"/>
            </a:pPr>
            <a:r>
              <a:rPr lang="en-IN" sz="1200" dirty="0">
                <a:solidFill>
                  <a:srgbClr val="7030A0"/>
                </a:solidFill>
                <a:latin typeface="camBody)"/>
              </a:rPr>
              <a:t>They may be unisexual or hermaphrodite.</a:t>
            </a:r>
          </a:p>
          <a:p>
            <a:pPr marL="171450" indent="-171450">
              <a:lnSpc>
                <a:spcPct val="120000"/>
              </a:lnSpc>
              <a:buFont typeface="Arial" panose="020B0604020202020204" pitchFamily="34" charset="0"/>
              <a:buChar char="•"/>
            </a:pPr>
            <a:r>
              <a:rPr lang="en-IN" sz="1200" dirty="0">
                <a:solidFill>
                  <a:srgbClr val="7030A0"/>
                </a:solidFill>
                <a:latin typeface="camBody)"/>
              </a:rPr>
              <a:t>The development: indirect forming trochophore larva.</a:t>
            </a:r>
          </a:p>
          <a:p>
            <a:pPr marL="171450" indent="-171450">
              <a:lnSpc>
                <a:spcPct val="120000"/>
              </a:lnSpc>
              <a:buFont typeface="Arial" panose="020B0604020202020204" pitchFamily="34" charset="0"/>
              <a:buChar char="•"/>
            </a:pPr>
            <a:r>
              <a:rPr lang="en-IN" sz="1200" dirty="0">
                <a:solidFill>
                  <a:srgbClr val="7030A0"/>
                </a:solidFill>
                <a:latin typeface="camBody)"/>
              </a:rPr>
              <a:t>Examples: .</a:t>
            </a:r>
            <a:r>
              <a:rPr lang="en-IN" sz="1200" dirty="0" err="1">
                <a:solidFill>
                  <a:srgbClr val="7030A0"/>
                </a:solidFill>
                <a:latin typeface="camBody)"/>
              </a:rPr>
              <a:t>Protodrillus</a:t>
            </a:r>
            <a:r>
              <a:rPr lang="en-IN" sz="1200" dirty="0">
                <a:solidFill>
                  <a:srgbClr val="7030A0"/>
                </a:solidFill>
                <a:latin typeface="camBody)"/>
              </a:rPr>
              <a:t>. </a:t>
            </a:r>
            <a:r>
              <a:rPr lang="en-IN" sz="1200" dirty="0" err="1">
                <a:solidFill>
                  <a:srgbClr val="7030A0"/>
                </a:solidFill>
                <a:latin typeface="camBody)"/>
              </a:rPr>
              <a:t>Dinophilus</a:t>
            </a:r>
            <a:r>
              <a:rPr lang="en-IN" sz="1200" dirty="0">
                <a:solidFill>
                  <a:srgbClr val="7030A0"/>
                </a:solidFill>
                <a:latin typeface="camBody)"/>
              </a:rPr>
              <a:t>, </a:t>
            </a:r>
            <a:r>
              <a:rPr lang="en-IN" sz="1200" dirty="0" err="1">
                <a:solidFill>
                  <a:srgbClr val="7030A0"/>
                </a:solidFill>
                <a:latin typeface="camBody)"/>
              </a:rPr>
              <a:t>Protodrilus</a:t>
            </a:r>
            <a:endParaRPr lang="en-IN" sz="1200" dirty="0">
              <a:solidFill>
                <a:srgbClr val="7030A0"/>
              </a:solidFill>
              <a:latin typeface="camBody)"/>
            </a:endParaRPr>
          </a:p>
        </p:txBody>
      </p:sp>
    </p:spTree>
    <p:extLst>
      <p:ext uri="{BB962C8B-B14F-4D97-AF65-F5344CB8AC3E}">
        <p14:creationId xmlns="" xmlns:p14="http://schemas.microsoft.com/office/powerpoint/2010/main" val="1280187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911670"/>
            <a:ext cx="1145635" cy="369332"/>
          </a:xfrm>
          <a:prstGeom prst="rect">
            <a:avLst/>
          </a:prstGeom>
        </p:spPr>
        <p:txBody>
          <a:bodyPr wrap="none">
            <a:spAutoFit/>
          </a:bodyPr>
          <a:lstStyle/>
          <a:p>
            <a:r>
              <a:rPr lang="en-US" b="1" dirty="0">
                <a:solidFill>
                  <a:srgbClr val="C00000"/>
                </a:solidFill>
                <a:latin typeface="camBody)"/>
              </a:rPr>
              <a:t>Aphrodite</a:t>
            </a:r>
            <a:endParaRPr lang="en-IN" b="1" dirty="0">
              <a:solidFill>
                <a:srgbClr val="C00000"/>
              </a:solidFill>
              <a:latin typeface="camBody)"/>
            </a:endParaRPr>
          </a:p>
        </p:txBody>
      </p:sp>
      <p:sp>
        <p:nvSpPr>
          <p:cNvPr id="8" name="Title 1">
            <a:extLst>
              <a:ext uri="{FF2B5EF4-FFF2-40B4-BE49-F238E27FC236}">
                <a16:creationId xmlns="" xmlns:a16="http://schemas.microsoft.com/office/drawing/2014/main" id="{8E50A76A-3558-4073-B612-D22401560F98}"/>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ody)"/>
              </a:rPr>
              <a:t>PHYLUM ANNELIDA</a:t>
            </a:r>
            <a:endParaRPr lang="en-IN" sz="1800" b="1" dirty="0">
              <a:solidFill>
                <a:srgbClr val="C00000"/>
              </a:solidFill>
              <a:latin typeface="camBody)"/>
            </a:endParaRPr>
          </a:p>
        </p:txBody>
      </p:sp>
      <p:sp>
        <p:nvSpPr>
          <p:cNvPr id="9" name="Content Placeholder 3">
            <a:extLst>
              <a:ext uri="{FF2B5EF4-FFF2-40B4-BE49-F238E27FC236}">
                <a16:creationId xmlns="" xmlns:a16="http://schemas.microsoft.com/office/drawing/2014/main" id="{57BA57D6-ABB4-441D-839C-D6F021C291EB}"/>
              </a:ext>
            </a:extLst>
          </p:cNvPr>
          <p:cNvSpPr txBox="1">
            <a:spLocks/>
          </p:cNvSpPr>
          <p:nvPr/>
        </p:nvSpPr>
        <p:spPr>
          <a:xfrm>
            <a:off x="314330" y="1281001"/>
            <a:ext cx="5312747" cy="54451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6">
                    <a:lumMod val="50000"/>
                  </a:schemeClr>
                </a:solidFill>
                <a:latin typeface="Cambria" panose="02040503050406030204" pitchFamily="18" charset="0"/>
                <a:cs typeface="Times New Roman" pitchFamily="18" charset="0"/>
              </a:rPr>
              <a:t>Commonly known as Sea mouse</a:t>
            </a:r>
          </a:p>
          <a:p>
            <a:r>
              <a:rPr lang="en-US" sz="1600" dirty="0">
                <a:solidFill>
                  <a:srgbClr val="7030A0"/>
                </a:solidFill>
                <a:latin typeface="Cambria" panose="02040503050406030204" pitchFamily="18" charset="0"/>
                <a:cs typeface="Times New Roman" pitchFamily="18" charset="0"/>
              </a:rPr>
              <a:t>Habit and Habitat: marine and burrowing form.</a:t>
            </a:r>
          </a:p>
          <a:p>
            <a:r>
              <a:rPr lang="en-US" sz="1600" dirty="0">
                <a:solidFill>
                  <a:schemeClr val="accent6">
                    <a:lumMod val="50000"/>
                  </a:schemeClr>
                </a:solidFill>
                <a:latin typeface="Cambria" panose="02040503050406030204" pitchFamily="18" charset="0"/>
                <a:cs typeface="Times New Roman" pitchFamily="18" charset="0"/>
              </a:rPr>
              <a:t>Body is short and broad, oval, </a:t>
            </a:r>
            <a:r>
              <a:rPr lang="en-US" sz="1600" dirty="0" err="1">
                <a:solidFill>
                  <a:schemeClr val="accent6">
                    <a:lumMod val="50000"/>
                  </a:schemeClr>
                </a:solidFill>
                <a:latin typeface="Cambria" panose="02040503050406030204" pitchFamily="18" charset="0"/>
                <a:cs typeface="Times New Roman" pitchFamily="18" charset="0"/>
              </a:rPr>
              <a:t>dorso</a:t>
            </a:r>
            <a:r>
              <a:rPr lang="en-US" sz="1600" dirty="0">
                <a:solidFill>
                  <a:schemeClr val="accent6">
                    <a:lumMod val="50000"/>
                  </a:schemeClr>
                </a:solidFill>
                <a:latin typeface="Cambria" panose="02040503050406030204" pitchFamily="18" charset="0"/>
                <a:cs typeface="Times New Roman" pitchFamily="18" charset="0"/>
              </a:rPr>
              <a:t>-ventrally flattened.</a:t>
            </a:r>
          </a:p>
          <a:p>
            <a:r>
              <a:rPr lang="en-US" sz="1600" dirty="0">
                <a:solidFill>
                  <a:srgbClr val="7030A0"/>
                </a:solidFill>
                <a:latin typeface="Cambria" panose="02040503050406030204" pitchFamily="18" charset="0"/>
                <a:cs typeface="Times New Roman" pitchFamily="18" charset="0"/>
              </a:rPr>
              <a:t>Ventral surface is flat and segmented, consists of stiff setae and forms the creeping sole of the body.</a:t>
            </a:r>
          </a:p>
          <a:p>
            <a:r>
              <a:rPr lang="en-US" sz="1600" dirty="0">
                <a:solidFill>
                  <a:schemeClr val="accent6">
                    <a:lumMod val="50000"/>
                  </a:schemeClr>
                </a:solidFill>
                <a:latin typeface="Cambria" panose="02040503050406030204" pitchFamily="18" charset="0"/>
                <a:cs typeface="Times New Roman" pitchFamily="18" charset="0"/>
              </a:rPr>
              <a:t>Dorsal surface contains soft </a:t>
            </a:r>
            <a:r>
              <a:rPr lang="en-US" sz="1600" dirty="0" err="1">
                <a:solidFill>
                  <a:schemeClr val="accent6">
                    <a:lumMod val="50000"/>
                  </a:schemeClr>
                </a:solidFill>
                <a:latin typeface="Cambria" panose="02040503050406030204" pitchFamily="18" charset="0"/>
                <a:cs typeface="Times New Roman" pitchFamily="18" charset="0"/>
              </a:rPr>
              <a:t>notopodial</a:t>
            </a:r>
            <a:r>
              <a:rPr lang="en-US" sz="1600" dirty="0">
                <a:solidFill>
                  <a:schemeClr val="accent6">
                    <a:lumMod val="50000"/>
                  </a:schemeClr>
                </a:solidFill>
                <a:latin typeface="Cambria" panose="02040503050406030204" pitchFamily="18" charset="0"/>
                <a:cs typeface="Times New Roman" pitchFamily="18" charset="0"/>
              </a:rPr>
              <a:t> long setae forming a felt like covering on the surface. Dorsal cirri are modified into plate like structure called Elytra (15 pair).</a:t>
            </a:r>
          </a:p>
          <a:p>
            <a:r>
              <a:rPr lang="en-US" sz="1600" dirty="0">
                <a:solidFill>
                  <a:srgbClr val="7030A0"/>
                </a:solidFill>
                <a:latin typeface="Cambria" panose="02040503050406030204" pitchFamily="18" charset="0"/>
                <a:cs typeface="Times New Roman" pitchFamily="18" charset="0"/>
              </a:rPr>
              <a:t>Head is anterior having a median tentacle and a pair of lateral palps.</a:t>
            </a:r>
          </a:p>
          <a:p>
            <a:r>
              <a:rPr lang="en-US" sz="1600" dirty="0">
                <a:solidFill>
                  <a:schemeClr val="accent6">
                    <a:lumMod val="50000"/>
                  </a:schemeClr>
                </a:solidFill>
                <a:latin typeface="Cambria" panose="02040503050406030204" pitchFamily="18" charset="0"/>
                <a:cs typeface="Times New Roman" pitchFamily="18" charset="0"/>
              </a:rPr>
              <a:t>There are greatly modified parapodia in Aphrodite.</a:t>
            </a:r>
          </a:p>
          <a:p>
            <a:r>
              <a:rPr lang="en-US" sz="1600" dirty="0">
                <a:solidFill>
                  <a:srgbClr val="7030A0"/>
                </a:solidFill>
                <a:latin typeface="Cambria" panose="02040503050406030204" pitchFamily="18" charset="0"/>
                <a:cs typeface="Times New Roman" pitchFamily="18" charset="0"/>
              </a:rPr>
              <a:t>There are three types of setae present in </a:t>
            </a:r>
            <a:r>
              <a:rPr lang="en-US" sz="1600" dirty="0" err="1">
                <a:solidFill>
                  <a:srgbClr val="7030A0"/>
                </a:solidFill>
                <a:latin typeface="Cambria" panose="02040503050406030204" pitchFamily="18" charset="0"/>
                <a:cs typeface="Times New Roman" pitchFamily="18" charset="0"/>
              </a:rPr>
              <a:t>notopodia</a:t>
            </a:r>
            <a:r>
              <a:rPr lang="en-US" sz="1600" dirty="0">
                <a:solidFill>
                  <a:srgbClr val="7030A0"/>
                </a:solidFill>
                <a:latin typeface="Cambria" panose="02040503050406030204" pitchFamily="18" charset="0"/>
                <a:cs typeface="Times New Roman" pitchFamily="18" charset="0"/>
              </a:rPr>
              <a:t>. </a:t>
            </a:r>
          </a:p>
          <a:p>
            <a:r>
              <a:rPr lang="en-US" sz="1600" dirty="0">
                <a:solidFill>
                  <a:schemeClr val="accent6">
                    <a:lumMod val="50000"/>
                  </a:schemeClr>
                </a:solidFill>
                <a:latin typeface="Cambria" panose="02040503050406030204" pitchFamily="18" charset="0"/>
                <a:cs typeface="Times New Roman" pitchFamily="18" charset="0"/>
              </a:rPr>
              <a:t>Soft setae- forms the creeping sole of ventral surface.</a:t>
            </a:r>
          </a:p>
          <a:p>
            <a:r>
              <a:rPr lang="en-US" sz="1600" dirty="0">
                <a:solidFill>
                  <a:srgbClr val="7030A0"/>
                </a:solidFill>
                <a:latin typeface="Cambria" panose="02040503050406030204" pitchFamily="18" charset="0"/>
                <a:cs typeface="Times New Roman" pitchFamily="18" charset="0"/>
              </a:rPr>
              <a:t>Stiff setae- modified into the felt like dorsal surface.</a:t>
            </a:r>
          </a:p>
          <a:p>
            <a:r>
              <a:rPr lang="en-US" sz="1600" dirty="0">
                <a:solidFill>
                  <a:schemeClr val="accent6">
                    <a:lumMod val="50000"/>
                  </a:schemeClr>
                </a:solidFill>
                <a:latin typeface="Cambria" panose="02040503050406030204" pitchFamily="18" charset="0"/>
                <a:cs typeface="Times New Roman" pitchFamily="18" charset="0"/>
              </a:rPr>
              <a:t>Iridescent setae.</a:t>
            </a:r>
          </a:p>
          <a:p>
            <a:r>
              <a:rPr lang="en-US" sz="1600" dirty="0">
                <a:solidFill>
                  <a:srgbClr val="7030A0"/>
                </a:solidFill>
                <a:latin typeface="Cambria" panose="02040503050406030204" pitchFamily="18" charset="0"/>
                <a:cs typeface="Times New Roman" pitchFamily="18" charset="0"/>
              </a:rPr>
              <a:t>Anus-It is situated posteriorly on the dorsal surface.</a:t>
            </a:r>
          </a:p>
          <a:p>
            <a:endParaRPr lang="en-US" sz="1600" dirty="0">
              <a:latin typeface="Cambria" panose="02040503050406030204" pitchFamily="18" charset="0"/>
            </a:endParaRPr>
          </a:p>
        </p:txBody>
      </p:sp>
      <p:pic>
        <p:nvPicPr>
          <p:cNvPr id="3" name="Picture 2">
            <a:extLst>
              <a:ext uri="{FF2B5EF4-FFF2-40B4-BE49-F238E27FC236}">
                <a16:creationId xmlns="" xmlns:a16="http://schemas.microsoft.com/office/drawing/2014/main" id="{4170E2AA-23F0-46A1-BE40-55EBBD3DB40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950278" y="3994765"/>
            <a:ext cx="1373792" cy="1113566"/>
          </a:xfrm>
          <a:prstGeom prst="rect">
            <a:avLst/>
          </a:prstGeom>
        </p:spPr>
      </p:pic>
      <p:pic>
        <p:nvPicPr>
          <p:cNvPr id="12" name="Picture 11">
            <a:extLst>
              <a:ext uri="{FF2B5EF4-FFF2-40B4-BE49-F238E27FC236}">
                <a16:creationId xmlns="" xmlns:a16="http://schemas.microsoft.com/office/drawing/2014/main" id="{24CE00C5-D209-40FD-B19A-E8817D902965}"/>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010271" y="1285139"/>
            <a:ext cx="2670434" cy="2627592"/>
          </a:xfrm>
          <a:prstGeom prst="rect">
            <a:avLst/>
          </a:prstGeom>
        </p:spPr>
      </p:pic>
      <p:pic>
        <p:nvPicPr>
          <p:cNvPr id="14" name="Picture 13">
            <a:extLst>
              <a:ext uri="{FF2B5EF4-FFF2-40B4-BE49-F238E27FC236}">
                <a16:creationId xmlns="" xmlns:a16="http://schemas.microsoft.com/office/drawing/2014/main" id="{A9755E89-AD39-405A-8719-FA4F4289691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50279" y="5187462"/>
            <a:ext cx="2826640" cy="1339390"/>
          </a:xfrm>
          <a:prstGeom prst="rect">
            <a:avLst/>
          </a:prstGeom>
        </p:spPr>
      </p:pic>
      <p:pic>
        <p:nvPicPr>
          <p:cNvPr id="16" name="Picture 15">
            <a:extLst>
              <a:ext uri="{FF2B5EF4-FFF2-40B4-BE49-F238E27FC236}">
                <a16:creationId xmlns="" xmlns:a16="http://schemas.microsoft.com/office/drawing/2014/main" id="{AA50EC79-491B-4BA8-88CE-AE691676DE6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403126" y="3992596"/>
            <a:ext cx="1373792" cy="1115001"/>
          </a:xfrm>
          <a:prstGeom prst="rect">
            <a:avLst/>
          </a:prstGeom>
        </p:spPr>
      </p:pic>
    </p:spTree>
    <p:extLst>
      <p:ext uri="{BB962C8B-B14F-4D97-AF65-F5344CB8AC3E}">
        <p14:creationId xmlns="" xmlns:p14="http://schemas.microsoft.com/office/powerpoint/2010/main" val="1742021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911670"/>
            <a:ext cx="737702" cy="369332"/>
          </a:xfrm>
          <a:prstGeom prst="rect">
            <a:avLst/>
          </a:prstGeom>
        </p:spPr>
        <p:txBody>
          <a:bodyPr wrap="none">
            <a:spAutoFit/>
          </a:bodyPr>
          <a:lstStyle/>
          <a:p>
            <a:r>
              <a:rPr lang="en-US" b="1" dirty="0" err="1">
                <a:solidFill>
                  <a:srgbClr val="003300"/>
                </a:solidFill>
                <a:latin typeface="camBody)"/>
              </a:rPr>
              <a:t>Neiris</a:t>
            </a:r>
            <a:endParaRPr lang="en-IN" b="1" dirty="0">
              <a:solidFill>
                <a:srgbClr val="003300"/>
              </a:solidFill>
              <a:latin typeface="camBody)"/>
            </a:endParaRPr>
          </a:p>
        </p:txBody>
      </p:sp>
      <p:sp>
        <p:nvSpPr>
          <p:cNvPr id="8" name="Title 1">
            <a:extLst>
              <a:ext uri="{FF2B5EF4-FFF2-40B4-BE49-F238E27FC236}">
                <a16:creationId xmlns="" xmlns:a16="http://schemas.microsoft.com/office/drawing/2014/main" id="{8E50A76A-3558-4073-B612-D22401560F98}"/>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ody)"/>
              </a:rPr>
              <a:t>PHYLUM ANNELIDA</a:t>
            </a:r>
            <a:endParaRPr lang="en-IN" sz="1800" b="1" dirty="0">
              <a:solidFill>
                <a:srgbClr val="C00000"/>
              </a:solidFill>
              <a:latin typeface="camBody)"/>
            </a:endParaRPr>
          </a:p>
        </p:txBody>
      </p:sp>
      <p:sp>
        <p:nvSpPr>
          <p:cNvPr id="10" name="Content Placeholder 3">
            <a:extLst>
              <a:ext uri="{FF2B5EF4-FFF2-40B4-BE49-F238E27FC236}">
                <a16:creationId xmlns="" xmlns:a16="http://schemas.microsoft.com/office/drawing/2014/main" id="{E6585358-4BE4-416E-AD73-76D0186E9270}"/>
              </a:ext>
            </a:extLst>
          </p:cNvPr>
          <p:cNvSpPr txBox="1">
            <a:spLocks/>
          </p:cNvSpPr>
          <p:nvPr/>
        </p:nvSpPr>
        <p:spPr>
          <a:xfrm>
            <a:off x="367081" y="1281002"/>
            <a:ext cx="5036118" cy="53425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5000"/>
              </a:lnSpc>
            </a:pPr>
            <a:r>
              <a:rPr lang="en-US" sz="1400" dirty="0">
                <a:solidFill>
                  <a:srgbClr val="0070C0"/>
                </a:solidFill>
                <a:latin typeface="Cambria" panose="02040503050406030204" pitchFamily="18" charset="0"/>
                <a:cs typeface="Times New Roman" pitchFamily="18" charset="0"/>
              </a:rPr>
              <a:t>The Clamworm is a segmented annelid worm. Its segments are wider than they are long. </a:t>
            </a:r>
          </a:p>
          <a:p>
            <a:pPr algn="just">
              <a:lnSpc>
                <a:spcPct val="125000"/>
              </a:lnSpc>
            </a:pPr>
            <a:r>
              <a:rPr lang="en-US" sz="1400" dirty="0">
                <a:solidFill>
                  <a:srgbClr val="C00000"/>
                </a:solidFill>
                <a:latin typeface="Cambria" panose="02040503050406030204" pitchFamily="18" charset="0"/>
                <a:cs typeface="Times New Roman" pitchFamily="18" charset="0"/>
              </a:rPr>
              <a:t>The prostomium has two antennae and a pair of palps differentiated into two units. </a:t>
            </a:r>
          </a:p>
          <a:p>
            <a:pPr algn="just">
              <a:lnSpc>
                <a:spcPct val="125000"/>
              </a:lnSpc>
            </a:pPr>
            <a:r>
              <a:rPr lang="en-US" sz="1400" dirty="0">
                <a:solidFill>
                  <a:srgbClr val="0070C0"/>
                </a:solidFill>
                <a:latin typeface="Cambria" panose="02040503050406030204" pitchFamily="18" charset="0"/>
                <a:cs typeface="Times New Roman" pitchFamily="18" charset="0"/>
              </a:rPr>
              <a:t>The pharynx is delineated into two parts with a pair of stout jaws and conical teeth. </a:t>
            </a:r>
          </a:p>
          <a:p>
            <a:pPr algn="just">
              <a:lnSpc>
                <a:spcPct val="125000"/>
              </a:lnSpc>
            </a:pPr>
            <a:r>
              <a:rPr lang="en-US" sz="1400" dirty="0">
                <a:solidFill>
                  <a:srgbClr val="C00000"/>
                </a:solidFill>
                <a:latin typeface="Cambria" panose="02040503050406030204" pitchFamily="18" charset="0"/>
                <a:cs typeface="Times New Roman" pitchFamily="18" charset="0"/>
              </a:rPr>
              <a:t>There are usually a two pairs of eyes present in most species of Clamworms.</a:t>
            </a:r>
          </a:p>
          <a:p>
            <a:pPr algn="just">
              <a:lnSpc>
                <a:spcPct val="125000"/>
              </a:lnSpc>
            </a:pPr>
            <a:r>
              <a:rPr lang="en-US" sz="1400" dirty="0">
                <a:solidFill>
                  <a:srgbClr val="0070C0"/>
                </a:solidFill>
                <a:latin typeface="Cambria" panose="02040503050406030204" pitchFamily="18" charset="0"/>
                <a:cs typeface="Times New Roman" pitchFamily="18" charset="0"/>
              </a:rPr>
              <a:t>Coloration is greenish to greenish brown with slight blue tone. It can grow to a fairly large size at 30cm long and 1.2cm wide. </a:t>
            </a:r>
          </a:p>
          <a:p>
            <a:pPr>
              <a:lnSpc>
                <a:spcPct val="125000"/>
              </a:lnSpc>
            </a:pPr>
            <a:r>
              <a:rPr lang="en-US" sz="1400" dirty="0">
                <a:solidFill>
                  <a:srgbClr val="C00000"/>
                </a:solidFill>
                <a:latin typeface="Cambria" panose="02040503050406030204" pitchFamily="18" charset="0"/>
                <a:cs typeface="Times New Roman" pitchFamily="18" charset="0"/>
              </a:rPr>
              <a:t>They usually eat algae and have large jaws with an eversible pharynx used to tear their food from hard surfaces.</a:t>
            </a:r>
          </a:p>
          <a:p>
            <a:pPr>
              <a:lnSpc>
                <a:spcPct val="125000"/>
              </a:lnSpc>
            </a:pPr>
            <a:r>
              <a:rPr lang="en-US" sz="1400" dirty="0">
                <a:solidFill>
                  <a:srgbClr val="0070C0"/>
                </a:solidFill>
                <a:latin typeface="Cambria" panose="02040503050406030204" pitchFamily="18" charset="0"/>
                <a:cs typeface="Times New Roman" pitchFamily="18" charset="0"/>
              </a:rPr>
              <a:t>Reproduction  is done through the release of body parts called </a:t>
            </a:r>
            <a:r>
              <a:rPr lang="en-US" sz="1400" dirty="0" err="1">
                <a:solidFill>
                  <a:srgbClr val="0070C0"/>
                </a:solidFill>
                <a:latin typeface="Cambria" panose="02040503050406030204" pitchFamily="18" charset="0"/>
                <a:cs typeface="Times New Roman" pitchFamily="18" charset="0"/>
              </a:rPr>
              <a:t>epitokes</a:t>
            </a:r>
            <a:r>
              <a:rPr lang="en-US" sz="1400" dirty="0">
                <a:solidFill>
                  <a:srgbClr val="0070C0"/>
                </a:solidFill>
                <a:latin typeface="Cambria" panose="02040503050406030204" pitchFamily="18" charset="0"/>
                <a:cs typeface="Times New Roman" pitchFamily="18" charset="0"/>
              </a:rPr>
              <a:t> that make their way to the surface in mating swarms. After spawning, the male and female </a:t>
            </a:r>
            <a:r>
              <a:rPr lang="en-US" sz="1400" dirty="0" err="1">
                <a:solidFill>
                  <a:srgbClr val="0070C0"/>
                </a:solidFill>
                <a:latin typeface="Cambria" panose="02040503050406030204" pitchFamily="18" charset="0"/>
                <a:cs typeface="Times New Roman" pitchFamily="18" charset="0"/>
              </a:rPr>
              <a:t>epitokes</a:t>
            </a:r>
            <a:r>
              <a:rPr lang="en-US" sz="1400" dirty="0">
                <a:solidFill>
                  <a:srgbClr val="0070C0"/>
                </a:solidFill>
                <a:latin typeface="Cambria" panose="02040503050406030204" pitchFamily="18" charset="0"/>
                <a:cs typeface="Times New Roman" pitchFamily="18" charset="0"/>
              </a:rPr>
              <a:t> die.</a:t>
            </a:r>
          </a:p>
          <a:p>
            <a:pPr algn="just">
              <a:lnSpc>
                <a:spcPct val="125000"/>
              </a:lnSpc>
            </a:pPr>
            <a:endParaRPr lang="en-US" sz="1400" dirty="0">
              <a:solidFill>
                <a:srgbClr val="C00000"/>
              </a:solidFill>
              <a:latin typeface="Cambria" panose="02040503050406030204" pitchFamily="18" charset="0"/>
              <a:cs typeface="Times New Roman" pitchFamily="18" charset="0"/>
            </a:endParaRPr>
          </a:p>
          <a:p>
            <a:pPr>
              <a:lnSpc>
                <a:spcPct val="125000"/>
              </a:lnSpc>
              <a:buFont typeface="Arial" panose="020B0604020202020204" pitchFamily="34" charset="0"/>
              <a:buNone/>
            </a:pPr>
            <a:endParaRPr lang="en-US" sz="1400" dirty="0">
              <a:solidFill>
                <a:srgbClr val="C00000"/>
              </a:solidFill>
              <a:latin typeface="Cambria" panose="02040503050406030204" pitchFamily="18" charset="0"/>
              <a:cs typeface="Times New Roman" pitchFamily="18" charset="0"/>
            </a:endParaRPr>
          </a:p>
        </p:txBody>
      </p:sp>
      <p:pic>
        <p:nvPicPr>
          <p:cNvPr id="4" name="Picture 3">
            <a:extLst>
              <a:ext uri="{FF2B5EF4-FFF2-40B4-BE49-F238E27FC236}">
                <a16:creationId xmlns="" xmlns:a16="http://schemas.microsoft.com/office/drawing/2014/main" id="{6012EAE0-FEE5-4E5F-88A3-F230ED6E4501}"/>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482642" y="1360132"/>
            <a:ext cx="1676400" cy="2733675"/>
          </a:xfrm>
          <a:prstGeom prst="rect">
            <a:avLst/>
          </a:prstGeom>
        </p:spPr>
      </p:pic>
      <p:pic>
        <p:nvPicPr>
          <p:cNvPr id="7" name="Picture 6">
            <a:extLst>
              <a:ext uri="{FF2B5EF4-FFF2-40B4-BE49-F238E27FC236}">
                <a16:creationId xmlns="" xmlns:a16="http://schemas.microsoft.com/office/drawing/2014/main" id="{29E3AA92-24C1-420D-9D53-55778EEDED0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469780" y="4255478"/>
            <a:ext cx="2018584" cy="1904560"/>
          </a:xfrm>
          <a:prstGeom prst="rect">
            <a:avLst/>
          </a:prstGeom>
        </p:spPr>
      </p:pic>
      <p:pic>
        <p:nvPicPr>
          <p:cNvPr id="13" name="Picture 12">
            <a:extLst>
              <a:ext uri="{FF2B5EF4-FFF2-40B4-BE49-F238E27FC236}">
                <a16:creationId xmlns="" xmlns:a16="http://schemas.microsoft.com/office/drawing/2014/main" id="{7413FC97-2184-4B47-B8D4-D1719EC51E10}"/>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542084" y="4255478"/>
            <a:ext cx="1375513" cy="1904560"/>
          </a:xfrm>
          <a:prstGeom prst="rect">
            <a:avLst/>
          </a:prstGeom>
        </p:spPr>
      </p:pic>
      <p:pic>
        <p:nvPicPr>
          <p:cNvPr id="19" name="Picture 18">
            <a:extLst>
              <a:ext uri="{FF2B5EF4-FFF2-40B4-BE49-F238E27FC236}">
                <a16:creationId xmlns="" xmlns:a16="http://schemas.microsoft.com/office/drawing/2014/main" id="{18575221-BB4B-44F1-AAA1-C61316EA0A0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16200000">
            <a:off x="6704774" y="1880983"/>
            <a:ext cx="2733674" cy="1691973"/>
          </a:xfrm>
          <a:prstGeom prst="rect">
            <a:avLst/>
          </a:prstGeom>
        </p:spPr>
      </p:pic>
    </p:spTree>
    <p:extLst>
      <p:ext uri="{BB962C8B-B14F-4D97-AF65-F5344CB8AC3E}">
        <p14:creationId xmlns="" xmlns:p14="http://schemas.microsoft.com/office/powerpoint/2010/main" val="1937990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911670"/>
            <a:ext cx="1295355" cy="369332"/>
          </a:xfrm>
          <a:prstGeom prst="rect">
            <a:avLst/>
          </a:prstGeom>
        </p:spPr>
        <p:txBody>
          <a:bodyPr wrap="none">
            <a:spAutoFit/>
          </a:bodyPr>
          <a:lstStyle/>
          <a:p>
            <a:r>
              <a:rPr lang="en-US" b="1" dirty="0">
                <a:solidFill>
                  <a:srgbClr val="C00000"/>
                </a:solidFill>
                <a:latin typeface="Cambria" panose="02040503050406030204" pitchFamily="18" charset="0"/>
              </a:rPr>
              <a:t>Pheretima</a:t>
            </a:r>
            <a:endParaRPr lang="en-IN" b="1" dirty="0">
              <a:solidFill>
                <a:srgbClr val="C00000"/>
              </a:solidFill>
              <a:latin typeface="Cambria" panose="02040503050406030204" pitchFamily="18" charset="0"/>
            </a:endParaRPr>
          </a:p>
        </p:txBody>
      </p:sp>
      <p:sp>
        <p:nvSpPr>
          <p:cNvPr id="8" name="Title 1">
            <a:extLst>
              <a:ext uri="{FF2B5EF4-FFF2-40B4-BE49-F238E27FC236}">
                <a16:creationId xmlns="" xmlns:a16="http://schemas.microsoft.com/office/drawing/2014/main" id="{8E50A76A-3558-4073-B612-D22401560F98}"/>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ANNELIDA</a:t>
            </a:r>
            <a:endParaRPr lang="en-IN" sz="1800" b="1" dirty="0">
              <a:solidFill>
                <a:srgbClr val="C00000"/>
              </a:solidFill>
              <a:latin typeface="Cambria" panose="02040503050406030204" pitchFamily="18" charset="0"/>
            </a:endParaRPr>
          </a:p>
        </p:txBody>
      </p:sp>
      <p:sp>
        <p:nvSpPr>
          <p:cNvPr id="9" name="Content Placeholder 3">
            <a:extLst>
              <a:ext uri="{FF2B5EF4-FFF2-40B4-BE49-F238E27FC236}">
                <a16:creationId xmlns="" xmlns:a16="http://schemas.microsoft.com/office/drawing/2014/main" id="{0E2ACFED-2AAF-404B-B265-39112AF9A939}"/>
              </a:ext>
            </a:extLst>
          </p:cNvPr>
          <p:cNvSpPr txBox="1">
            <a:spLocks/>
          </p:cNvSpPr>
          <p:nvPr/>
        </p:nvSpPr>
        <p:spPr>
          <a:xfrm>
            <a:off x="296008" y="1360132"/>
            <a:ext cx="4583723" cy="51813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30000"/>
              </a:lnSpc>
              <a:spcBef>
                <a:spcPts val="0"/>
              </a:spcBef>
              <a:buFont typeface="Wingdings" panose="05000000000000000000" pitchFamily="2" charset="2"/>
              <a:buChar char="§"/>
            </a:pPr>
            <a:r>
              <a:rPr lang="en-US" sz="1500" dirty="0">
                <a:solidFill>
                  <a:srgbClr val="0070C0"/>
                </a:solidFill>
                <a:latin typeface="Cambria" panose="02040503050406030204" pitchFamily="18" charset="0"/>
                <a:cs typeface="Times New Roman" pitchFamily="18" charset="0"/>
              </a:rPr>
              <a:t>It is found in moist soil.</a:t>
            </a:r>
          </a:p>
          <a:p>
            <a:pPr marL="285750" lvl="1" indent="-285750">
              <a:lnSpc>
                <a:spcPct val="130000"/>
              </a:lnSpc>
              <a:spcBef>
                <a:spcPts val="0"/>
              </a:spcBef>
              <a:buFont typeface="Wingdings" panose="05000000000000000000" pitchFamily="2" charset="2"/>
              <a:buChar char="§"/>
            </a:pPr>
            <a:r>
              <a:rPr lang="en-US" sz="1500" dirty="0">
                <a:solidFill>
                  <a:srgbClr val="00B050"/>
                </a:solidFill>
                <a:latin typeface="Cambria" panose="02040503050406030204" pitchFamily="18" charset="0"/>
                <a:cs typeface="Times New Roman" pitchFamily="18" charset="0"/>
              </a:rPr>
              <a:t>Body is long cylindrical and brown in </a:t>
            </a:r>
            <a:r>
              <a:rPr lang="en-US" sz="1500" dirty="0" err="1">
                <a:solidFill>
                  <a:srgbClr val="00B050"/>
                </a:solidFill>
                <a:latin typeface="Cambria" panose="02040503050406030204" pitchFamily="18" charset="0"/>
                <a:cs typeface="Times New Roman" pitchFamily="18" charset="0"/>
              </a:rPr>
              <a:t>colour</a:t>
            </a:r>
            <a:r>
              <a:rPr lang="en-US" sz="1500" dirty="0">
                <a:solidFill>
                  <a:srgbClr val="00B050"/>
                </a:solidFill>
                <a:latin typeface="Cambria" panose="02040503050406030204" pitchFamily="18" charset="0"/>
                <a:cs typeface="Times New Roman" pitchFamily="18" charset="0"/>
              </a:rPr>
              <a:t>.</a:t>
            </a:r>
          </a:p>
          <a:p>
            <a:pPr marL="285750" lvl="1" indent="-285750">
              <a:lnSpc>
                <a:spcPct val="130000"/>
              </a:lnSpc>
              <a:spcBef>
                <a:spcPts val="0"/>
              </a:spcBef>
              <a:buFont typeface="Wingdings" panose="05000000000000000000" pitchFamily="2" charset="2"/>
              <a:buChar char="§"/>
            </a:pPr>
            <a:r>
              <a:rPr lang="en-US" sz="1500" dirty="0">
                <a:solidFill>
                  <a:srgbClr val="0070C0"/>
                </a:solidFill>
                <a:latin typeface="Cambria" panose="02040503050406030204" pitchFamily="18" charset="0"/>
                <a:cs typeface="Times New Roman" pitchFamily="18" charset="0"/>
              </a:rPr>
              <a:t>Anterior end is pointed, while the posterior end is more or less blunt.</a:t>
            </a:r>
          </a:p>
          <a:p>
            <a:pPr marL="285750" lvl="1" indent="-285750">
              <a:lnSpc>
                <a:spcPct val="130000"/>
              </a:lnSpc>
              <a:spcBef>
                <a:spcPts val="0"/>
              </a:spcBef>
              <a:buFont typeface="Wingdings" panose="05000000000000000000" pitchFamily="2" charset="2"/>
              <a:buChar char="§"/>
            </a:pPr>
            <a:r>
              <a:rPr lang="en-US" sz="1500" dirty="0">
                <a:solidFill>
                  <a:srgbClr val="00B050"/>
                </a:solidFill>
                <a:latin typeface="Cambria" panose="02040503050406030204" pitchFamily="18" charset="0"/>
                <a:cs typeface="Times New Roman" pitchFamily="18" charset="0"/>
              </a:rPr>
              <a:t>Each segment of the body except the first and last segment provided with setae. </a:t>
            </a:r>
          </a:p>
          <a:p>
            <a:pPr marL="285750" lvl="1" indent="-285750">
              <a:lnSpc>
                <a:spcPct val="130000"/>
              </a:lnSpc>
              <a:spcBef>
                <a:spcPts val="0"/>
              </a:spcBef>
              <a:buFont typeface="Wingdings" panose="05000000000000000000" pitchFamily="2" charset="2"/>
              <a:buChar char="§"/>
            </a:pPr>
            <a:r>
              <a:rPr lang="en-US" sz="1500" dirty="0">
                <a:solidFill>
                  <a:srgbClr val="0070C0"/>
                </a:solidFill>
                <a:latin typeface="Cambria" panose="02040503050406030204" pitchFamily="18" charset="0"/>
                <a:cs typeface="Times New Roman" pitchFamily="18" charset="0"/>
              </a:rPr>
              <a:t>Mouth is situated antero- ventrally.</a:t>
            </a:r>
          </a:p>
          <a:p>
            <a:pPr marL="285750" lvl="1" indent="-285750">
              <a:lnSpc>
                <a:spcPct val="130000"/>
              </a:lnSpc>
              <a:spcBef>
                <a:spcPts val="0"/>
              </a:spcBef>
              <a:buFont typeface="Wingdings" panose="05000000000000000000" pitchFamily="2" charset="2"/>
              <a:buChar char="§"/>
            </a:pPr>
            <a:r>
              <a:rPr lang="en-US" sz="1500" dirty="0">
                <a:solidFill>
                  <a:srgbClr val="00B050"/>
                </a:solidFill>
                <a:latin typeface="Cambria" panose="02040503050406030204" pitchFamily="18" charset="0"/>
                <a:cs typeface="Times New Roman" pitchFamily="18" charset="0"/>
              </a:rPr>
              <a:t>Clitellum is present in 14</a:t>
            </a:r>
            <a:r>
              <a:rPr lang="en-US" sz="1500" baseline="30000" dirty="0">
                <a:solidFill>
                  <a:srgbClr val="00B050"/>
                </a:solidFill>
                <a:latin typeface="Cambria" panose="02040503050406030204" pitchFamily="18" charset="0"/>
                <a:cs typeface="Times New Roman" pitchFamily="18" charset="0"/>
              </a:rPr>
              <a:t>th</a:t>
            </a:r>
            <a:r>
              <a:rPr lang="en-US" sz="1500" dirty="0">
                <a:solidFill>
                  <a:srgbClr val="00B050"/>
                </a:solidFill>
                <a:latin typeface="Cambria" panose="02040503050406030204" pitchFamily="18" charset="0"/>
                <a:cs typeface="Times New Roman" pitchFamily="18" charset="0"/>
              </a:rPr>
              <a:t>, 15</a:t>
            </a:r>
            <a:r>
              <a:rPr lang="en-US" sz="1500" baseline="30000" dirty="0">
                <a:solidFill>
                  <a:srgbClr val="00B050"/>
                </a:solidFill>
                <a:latin typeface="Cambria" panose="02040503050406030204" pitchFamily="18" charset="0"/>
                <a:cs typeface="Times New Roman" pitchFamily="18" charset="0"/>
              </a:rPr>
              <a:t>th</a:t>
            </a:r>
            <a:r>
              <a:rPr lang="en-US" sz="1500" dirty="0">
                <a:solidFill>
                  <a:srgbClr val="00B050"/>
                </a:solidFill>
                <a:latin typeface="Cambria" panose="02040503050406030204" pitchFamily="18" charset="0"/>
                <a:cs typeface="Times New Roman" pitchFamily="18" charset="0"/>
              </a:rPr>
              <a:t> and 16</a:t>
            </a:r>
            <a:r>
              <a:rPr lang="en-US" sz="1500" baseline="30000" dirty="0">
                <a:solidFill>
                  <a:srgbClr val="00B050"/>
                </a:solidFill>
                <a:latin typeface="Cambria" panose="02040503050406030204" pitchFamily="18" charset="0"/>
                <a:cs typeface="Times New Roman" pitchFamily="18" charset="0"/>
              </a:rPr>
              <a:t>th</a:t>
            </a:r>
            <a:r>
              <a:rPr lang="en-US" sz="1500" dirty="0">
                <a:solidFill>
                  <a:srgbClr val="00B050"/>
                </a:solidFill>
                <a:latin typeface="Cambria" panose="02040503050406030204" pitchFamily="18" charset="0"/>
                <a:cs typeface="Times New Roman" pitchFamily="18" charset="0"/>
              </a:rPr>
              <a:t> segments.</a:t>
            </a:r>
          </a:p>
          <a:p>
            <a:pPr marL="285750" lvl="1" indent="-285750">
              <a:lnSpc>
                <a:spcPct val="130000"/>
              </a:lnSpc>
              <a:spcBef>
                <a:spcPts val="0"/>
              </a:spcBef>
              <a:buFont typeface="Wingdings" panose="05000000000000000000" pitchFamily="2" charset="2"/>
              <a:buChar char="§"/>
            </a:pPr>
            <a:r>
              <a:rPr lang="en-US" sz="1500" dirty="0">
                <a:solidFill>
                  <a:srgbClr val="0070C0"/>
                </a:solidFill>
                <a:latin typeface="Cambria" panose="02040503050406030204" pitchFamily="18" charset="0"/>
                <a:cs typeface="Times New Roman" pitchFamily="18" charset="0"/>
              </a:rPr>
              <a:t>Female genital pore is present midventral in the 14</a:t>
            </a:r>
            <a:r>
              <a:rPr lang="en-US" sz="1500" baseline="30000" dirty="0">
                <a:solidFill>
                  <a:srgbClr val="0070C0"/>
                </a:solidFill>
                <a:latin typeface="Cambria" panose="02040503050406030204" pitchFamily="18" charset="0"/>
                <a:cs typeface="Times New Roman" pitchFamily="18" charset="0"/>
              </a:rPr>
              <a:t>th</a:t>
            </a:r>
            <a:r>
              <a:rPr lang="en-US" sz="1500" dirty="0">
                <a:solidFill>
                  <a:srgbClr val="0070C0"/>
                </a:solidFill>
                <a:latin typeface="Cambria" panose="02040503050406030204" pitchFamily="18" charset="0"/>
                <a:cs typeface="Times New Roman" pitchFamily="18" charset="0"/>
              </a:rPr>
              <a:t> segment.</a:t>
            </a:r>
          </a:p>
          <a:p>
            <a:pPr marL="285750" lvl="1" indent="-285750">
              <a:lnSpc>
                <a:spcPct val="130000"/>
              </a:lnSpc>
              <a:spcBef>
                <a:spcPts val="0"/>
              </a:spcBef>
              <a:buFont typeface="Wingdings" panose="05000000000000000000" pitchFamily="2" charset="2"/>
              <a:buChar char="§"/>
            </a:pPr>
            <a:r>
              <a:rPr lang="en-US" sz="1500" dirty="0">
                <a:solidFill>
                  <a:srgbClr val="00B050"/>
                </a:solidFill>
                <a:latin typeface="Cambria" panose="02040503050406030204" pitchFamily="18" charset="0"/>
                <a:cs typeface="Times New Roman" pitchFamily="18" charset="0"/>
              </a:rPr>
              <a:t>A pair of male genital pores lies ventrally in the 18</a:t>
            </a:r>
            <a:r>
              <a:rPr lang="en-US" sz="1500" baseline="30000" dirty="0">
                <a:solidFill>
                  <a:srgbClr val="00B050"/>
                </a:solidFill>
                <a:latin typeface="Cambria" panose="02040503050406030204" pitchFamily="18" charset="0"/>
                <a:cs typeface="Times New Roman" pitchFamily="18" charset="0"/>
              </a:rPr>
              <a:t>th</a:t>
            </a:r>
            <a:r>
              <a:rPr lang="en-US" sz="1500" dirty="0">
                <a:solidFill>
                  <a:srgbClr val="00B050"/>
                </a:solidFill>
                <a:latin typeface="Cambria" panose="02040503050406030204" pitchFamily="18" charset="0"/>
                <a:cs typeface="Times New Roman" pitchFamily="18" charset="0"/>
              </a:rPr>
              <a:t> segment.</a:t>
            </a:r>
          </a:p>
          <a:p>
            <a:pPr marL="285750" lvl="1" indent="-285750">
              <a:lnSpc>
                <a:spcPct val="130000"/>
              </a:lnSpc>
              <a:spcBef>
                <a:spcPts val="0"/>
              </a:spcBef>
              <a:buFont typeface="Wingdings" panose="05000000000000000000" pitchFamily="2" charset="2"/>
              <a:buChar char="§"/>
            </a:pPr>
            <a:r>
              <a:rPr lang="en-US" sz="1500" dirty="0">
                <a:solidFill>
                  <a:srgbClr val="0070C0"/>
                </a:solidFill>
                <a:latin typeface="Cambria" panose="02040503050406030204" pitchFamily="18" charset="0"/>
                <a:cs typeface="Times New Roman" pitchFamily="18" charset="0"/>
              </a:rPr>
              <a:t>Two pairs of genital papillae lie </a:t>
            </a:r>
            <a:r>
              <a:rPr lang="en-US" sz="1500" dirty="0" err="1">
                <a:solidFill>
                  <a:srgbClr val="0070C0"/>
                </a:solidFill>
                <a:latin typeface="Cambria" panose="02040503050406030204" pitchFamily="18" charset="0"/>
                <a:cs typeface="Times New Roman" pitchFamily="18" charset="0"/>
              </a:rPr>
              <a:t>ventrolaterally</a:t>
            </a:r>
            <a:r>
              <a:rPr lang="en-US" sz="1500" dirty="0">
                <a:solidFill>
                  <a:srgbClr val="0070C0"/>
                </a:solidFill>
                <a:latin typeface="Cambria" panose="02040503050406030204" pitchFamily="18" charset="0"/>
                <a:cs typeface="Times New Roman" pitchFamily="18" charset="0"/>
              </a:rPr>
              <a:t> on the 17</a:t>
            </a:r>
            <a:r>
              <a:rPr lang="en-US" sz="1500" baseline="30000" dirty="0">
                <a:solidFill>
                  <a:srgbClr val="0070C0"/>
                </a:solidFill>
                <a:latin typeface="Cambria" panose="02040503050406030204" pitchFamily="18" charset="0"/>
                <a:cs typeface="Times New Roman" pitchFamily="18" charset="0"/>
              </a:rPr>
              <a:t>th</a:t>
            </a:r>
            <a:r>
              <a:rPr lang="en-US" sz="1500" dirty="0">
                <a:solidFill>
                  <a:srgbClr val="0070C0"/>
                </a:solidFill>
                <a:latin typeface="Cambria" panose="02040503050406030204" pitchFamily="18" charset="0"/>
                <a:cs typeface="Times New Roman" pitchFamily="18" charset="0"/>
              </a:rPr>
              <a:t> and 19</a:t>
            </a:r>
            <a:r>
              <a:rPr lang="en-US" sz="1500" baseline="30000" dirty="0">
                <a:solidFill>
                  <a:srgbClr val="0070C0"/>
                </a:solidFill>
                <a:latin typeface="Cambria" panose="02040503050406030204" pitchFamily="18" charset="0"/>
                <a:cs typeface="Times New Roman" pitchFamily="18" charset="0"/>
              </a:rPr>
              <a:t>th</a:t>
            </a:r>
            <a:r>
              <a:rPr lang="en-US" sz="1500" dirty="0">
                <a:solidFill>
                  <a:srgbClr val="0070C0"/>
                </a:solidFill>
                <a:latin typeface="Cambria" panose="02040503050406030204" pitchFamily="18" charset="0"/>
                <a:cs typeface="Times New Roman" pitchFamily="18" charset="0"/>
              </a:rPr>
              <a:t> segment.</a:t>
            </a:r>
          </a:p>
          <a:p>
            <a:pPr marL="285750" lvl="1" indent="-285750">
              <a:lnSpc>
                <a:spcPct val="130000"/>
              </a:lnSpc>
              <a:spcBef>
                <a:spcPts val="0"/>
              </a:spcBef>
              <a:buFont typeface="Wingdings" panose="05000000000000000000" pitchFamily="2" charset="2"/>
              <a:buChar char="§"/>
            </a:pPr>
            <a:r>
              <a:rPr lang="en-US" sz="1500" dirty="0">
                <a:solidFill>
                  <a:srgbClr val="00B050"/>
                </a:solidFill>
                <a:latin typeface="Cambria" panose="02040503050406030204" pitchFamily="18" charset="0"/>
                <a:cs typeface="Times New Roman" pitchFamily="18" charset="0"/>
              </a:rPr>
              <a:t>The anus is present in the last segment.</a:t>
            </a:r>
          </a:p>
          <a:p>
            <a:pPr marL="285750" lvl="1" indent="-285750">
              <a:lnSpc>
                <a:spcPct val="130000"/>
              </a:lnSpc>
              <a:spcBef>
                <a:spcPts val="0"/>
              </a:spcBef>
              <a:buFont typeface="Wingdings" panose="05000000000000000000" pitchFamily="2" charset="2"/>
              <a:buChar char="§"/>
            </a:pPr>
            <a:r>
              <a:rPr lang="en-US" sz="1500" dirty="0">
                <a:solidFill>
                  <a:srgbClr val="0070C0"/>
                </a:solidFill>
                <a:latin typeface="Cambria" panose="02040503050406030204" pitchFamily="18" charset="0"/>
                <a:cs typeface="Times New Roman" pitchFamily="18" charset="0"/>
              </a:rPr>
              <a:t>Sexual reproduction.  </a:t>
            </a:r>
          </a:p>
          <a:p>
            <a:pPr>
              <a:lnSpc>
                <a:spcPct val="130000"/>
              </a:lnSpc>
              <a:spcBef>
                <a:spcPts val="0"/>
              </a:spcBef>
              <a:buFont typeface="Wingdings" panose="05000000000000000000" pitchFamily="2" charset="2"/>
              <a:buChar char="§"/>
            </a:pPr>
            <a:endParaRPr lang="en-US" sz="1500" dirty="0">
              <a:solidFill>
                <a:srgbClr val="0070C0"/>
              </a:solidFill>
              <a:latin typeface="Cambria" panose="02040503050406030204" pitchFamily="18" charset="0"/>
            </a:endParaRPr>
          </a:p>
          <a:p>
            <a:pPr>
              <a:lnSpc>
                <a:spcPct val="130000"/>
              </a:lnSpc>
              <a:buFont typeface="Wingdings" panose="05000000000000000000" pitchFamily="2" charset="2"/>
              <a:buChar char="§"/>
            </a:pPr>
            <a:endParaRPr lang="en-US" sz="1500" dirty="0">
              <a:solidFill>
                <a:srgbClr val="0070C0"/>
              </a:solidFill>
              <a:latin typeface="Cambria" panose="02040503050406030204" pitchFamily="18" charset="0"/>
            </a:endParaRPr>
          </a:p>
        </p:txBody>
      </p:sp>
      <p:pic>
        <p:nvPicPr>
          <p:cNvPr id="3" name="Picture 2">
            <a:extLst>
              <a:ext uri="{FF2B5EF4-FFF2-40B4-BE49-F238E27FC236}">
                <a16:creationId xmlns="" xmlns:a16="http://schemas.microsoft.com/office/drawing/2014/main" id="{D8109BDA-AA58-43F4-8E51-E842926D4B0C}"/>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166597" y="1360132"/>
            <a:ext cx="3567095" cy="2948099"/>
          </a:xfrm>
          <a:prstGeom prst="rect">
            <a:avLst/>
          </a:prstGeom>
        </p:spPr>
      </p:pic>
      <p:pic>
        <p:nvPicPr>
          <p:cNvPr id="11" name="Picture 10">
            <a:extLst>
              <a:ext uri="{FF2B5EF4-FFF2-40B4-BE49-F238E27FC236}">
                <a16:creationId xmlns="" xmlns:a16="http://schemas.microsoft.com/office/drawing/2014/main" id="{C9E69982-AAFA-4314-B46E-A6657FFC35AD}"/>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166597" y="4388367"/>
            <a:ext cx="3567095" cy="2235200"/>
          </a:xfrm>
          <a:prstGeom prst="rect">
            <a:avLst/>
          </a:prstGeom>
        </p:spPr>
      </p:pic>
    </p:spTree>
    <p:extLst>
      <p:ext uri="{BB962C8B-B14F-4D97-AF65-F5344CB8AC3E}">
        <p14:creationId xmlns="" xmlns:p14="http://schemas.microsoft.com/office/powerpoint/2010/main" val="881757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679D1EE-EB10-46F6-8B79-8E91B650C207}"/>
              </a:ext>
            </a:extLst>
          </p:cNvPr>
          <p:cNvSpPr/>
          <p:nvPr/>
        </p:nvSpPr>
        <p:spPr>
          <a:xfrm>
            <a:off x="410543" y="911670"/>
            <a:ext cx="1375698" cy="369332"/>
          </a:xfrm>
          <a:prstGeom prst="rect">
            <a:avLst/>
          </a:prstGeom>
        </p:spPr>
        <p:txBody>
          <a:bodyPr wrap="none">
            <a:spAutoFit/>
          </a:bodyPr>
          <a:lstStyle/>
          <a:p>
            <a:r>
              <a:rPr lang="en-US" b="1" dirty="0" err="1">
                <a:solidFill>
                  <a:srgbClr val="C00000"/>
                </a:solidFill>
                <a:latin typeface="Cambria" panose="02040503050406030204" pitchFamily="18" charset="0"/>
              </a:rPr>
              <a:t>Hiridinaria</a:t>
            </a:r>
            <a:endParaRPr lang="en-IN" b="1" dirty="0">
              <a:solidFill>
                <a:srgbClr val="C00000"/>
              </a:solidFill>
              <a:latin typeface="Cambria" panose="02040503050406030204" pitchFamily="18" charset="0"/>
            </a:endParaRPr>
          </a:p>
        </p:txBody>
      </p:sp>
      <p:sp>
        <p:nvSpPr>
          <p:cNvPr id="8" name="Title 1">
            <a:extLst>
              <a:ext uri="{FF2B5EF4-FFF2-40B4-BE49-F238E27FC236}">
                <a16:creationId xmlns="" xmlns:a16="http://schemas.microsoft.com/office/drawing/2014/main" id="{8E50A76A-3558-4073-B612-D22401560F98}"/>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ANNELIDA</a:t>
            </a:r>
            <a:endParaRPr lang="en-IN" sz="1800" b="1" dirty="0">
              <a:solidFill>
                <a:srgbClr val="C00000"/>
              </a:solidFill>
              <a:latin typeface="Cambria" panose="02040503050406030204" pitchFamily="18" charset="0"/>
            </a:endParaRPr>
          </a:p>
        </p:txBody>
      </p:sp>
      <p:sp>
        <p:nvSpPr>
          <p:cNvPr id="7" name="Content Placeholder 3">
            <a:extLst>
              <a:ext uri="{FF2B5EF4-FFF2-40B4-BE49-F238E27FC236}">
                <a16:creationId xmlns="" xmlns:a16="http://schemas.microsoft.com/office/drawing/2014/main" id="{6FB3582F-4AD2-430B-B375-E0538A8F021C}"/>
              </a:ext>
            </a:extLst>
          </p:cNvPr>
          <p:cNvSpPr txBox="1">
            <a:spLocks/>
          </p:cNvSpPr>
          <p:nvPr/>
        </p:nvSpPr>
        <p:spPr>
          <a:xfrm>
            <a:off x="410307" y="1360132"/>
            <a:ext cx="5849815" cy="53571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600" dirty="0">
                <a:solidFill>
                  <a:srgbClr val="0070C0"/>
                </a:solidFill>
                <a:latin typeface="Cambria" panose="02040503050406030204" pitchFamily="18" charset="0"/>
                <a:cs typeface="Times New Roman" pitchFamily="18" charset="0"/>
              </a:rPr>
              <a:t>It is commonly called as Indian cattle leech found in ponds, marshes and streams.</a:t>
            </a:r>
          </a:p>
          <a:p>
            <a:pPr>
              <a:lnSpc>
                <a:spcPct val="114000"/>
              </a:lnSpc>
            </a:pPr>
            <a:r>
              <a:rPr lang="en-US" sz="1600" dirty="0">
                <a:solidFill>
                  <a:srgbClr val="0070C0"/>
                </a:solidFill>
                <a:latin typeface="Cambria" panose="02040503050406030204" pitchFamily="18" charset="0"/>
                <a:cs typeface="Times New Roman" pitchFamily="18" charset="0"/>
              </a:rPr>
              <a:t>It is ectoparasite.</a:t>
            </a:r>
          </a:p>
          <a:p>
            <a:pPr>
              <a:lnSpc>
                <a:spcPct val="114000"/>
              </a:lnSpc>
            </a:pPr>
            <a:r>
              <a:rPr lang="en-US" sz="1600" dirty="0">
                <a:solidFill>
                  <a:srgbClr val="0070C0"/>
                </a:solidFill>
                <a:latin typeface="Cambria" panose="02040503050406030204" pitchFamily="18" charset="0"/>
                <a:cs typeface="Times New Roman" pitchFamily="18" charset="0"/>
              </a:rPr>
              <a:t>Number of body segments 33. Each segment show superficial divisions called annuli.</a:t>
            </a:r>
          </a:p>
          <a:p>
            <a:pPr>
              <a:lnSpc>
                <a:spcPct val="114000"/>
              </a:lnSpc>
            </a:pPr>
            <a:r>
              <a:rPr lang="en-US" sz="1600" dirty="0">
                <a:solidFill>
                  <a:srgbClr val="0070C0"/>
                </a:solidFill>
                <a:latin typeface="Cambria" panose="02040503050406030204" pitchFamily="18" charset="0"/>
                <a:cs typeface="Times New Roman" pitchFamily="18" charset="0"/>
              </a:rPr>
              <a:t>Presence of suckers for locomotion and attachment.</a:t>
            </a:r>
          </a:p>
          <a:p>
            <a:pPr>
              <a:lnSpc>
                <a:spcPct val="114000"/>
              </a:lnSpc>
            </a:pPr>
            <a:r>
              <a:rPr lang="en-US" sz="1600" dirty="0">
                <a:solidFill>
                  <a:srgbClr val="0070C0"/>
                </a:solidFill>
                <a:latin typeface="Cambria" panose="02040503050406030204" pitchFamily="18" charset="0"/>
                <a:cs typeface="Times New Roman" pitchFamily="18" charset="0"/>
              </a:rPr>
              <a:t>Indistinct head with five pairs of eyes situated dorsally in the first five segments.</a:t>
            </a:r>
          </a:p>
          <a:p>
            <a:pPr>
              <a:lnSpc>
                <a:spcPct val="114000"/>
              </a:lnSpc>
            </a:pPr>
            <a:r>
              <a:rPr lang="en-US" sz="1600" dirty="0">
                <a:solidFill>
                  <a:srgbClr val="0070C0"/>
                </a:solidFill>
                <a:latin typeface="Cambria" panose="02040503050406030204" pitchFamily="18" charset="0"/>
                <a:cs typeface="Times New Roman" pitchFamily="18" charset="0"/>
              </a:rPr>
              <a:t>Animals are bisexual </a:t>
            </a:r>
          </a:p>
          <a:p>
            <a:pPr>
              <a:lnSpc>
                <a:spcPct val="114000"/>
              </a:lnSpc>
            </a:pPr>
            <a:r>
              <a:rPr lang="en-US" sz="1600" dirty="0">
                <a:solidFill>
                  <a:srgbClr val="0070C0"/>
                </a:solidFill>
                <a:latin typeface="Cambria" panose="02040503050406030204" pitchFamily="18" charset="0"/>
                <a:cs typeface="Times New Roman" pitchFamily="18" charset="0"/>
              </a:rPr>
              <a:t>The male genital pore is situated mid-ventrally in between the 10</a:t>
            </a:r>
            <a:r>
              <a:rPr lang="en-US" sz="1600" baseline="30000" dirty="0">
                <a:solidFill>
                  <a:srgbClr val="0070C0"/>
                </a:solidFill>
                <a:latin typeface="Cambria" panose="02040503050406030204" pitchFamily="18" charset="0"/>
                <a:cs typeface="Times New Roman" pitchFamily="18" charset="0"/>
              </a:rPr>
              <a:t>th</a:t>
            </a:r>
            <a:r>
              <a:rPr lang="en-US" sz="1600" dirty="0">
                <a:solidFill>
                  <a:srgbClr val="0070C0"/>
                </a:solidFill>
                <a:latin typeface="Cambria" panose="02040503050406030204" pitchFamily="18" charset="0"/>
                <a:cs typeface="Times New Roman" pitchFamily="18" charset="0"/>
              </a:rPr>
              <a:t> segment.</a:t>
            </a:r>
          </a:p>
          <a:p>
            <a:pPr>
              <a:lnSpc>
                <a:spcPct val="114000"/>
              </a:lnSpc>
            </a:pPr>
            <a:r>
              <a:rPr lang="en-US" sz="1600" dirty="0">
                <a:solidFill>
                  <a:srgbClr val="0070C0"/>
                </a:solidFill>
                <a:latin typeface="Cambria" panose="02040503050406030204" pitchFamily="18" charset="0"/>
                <a:cs typeface="Times New Roman" pitchFamily="18" charset="0"/>
              </a:rPr>
              <a:t>The female genital pore lies mid-ventrally on the 11</a:t>
            </a:r>
            <a:r>
              <a:rPr lang="en-US" sz="1600" baseline="30000" dirty="0">
                <a:solidFill>
                  <a:srgbClr val="0070C0"/>
                </a:solidFill>
                <a:latin typeface="Cambria" panose="02040503050406030204" pitchFamily="18" charset="0"/>
                <a:cs typeface="Times New Roman" pitchFamily="18" charset="0"/>
              </a:rPr>
              <a:t>th</a:t>
            </a:r>
            <a:r>
              <a:rPr lang="en-US" sz="1600" dirty="0">
                <a:solidFill>
                  <a:srgbClr val="0070C0"/>
                </a:solidFill>
                <a:latin typeface="Cambria" panose="02040503050406030204" pitchFamily="18" charset="0"/>
                <a:cs typeface="Times New Roman" pitchFamily="18" charset="0"/>
              </a:rPr>
              <a:t> segment.</a:t>
            </a:r>
          </a:p>
          <a:p>
            <a:pPr>
              <a:lnSpc>
                <a:spcPct val="114000"/>
              </a:lnSpc>
            </a:pPr>
            <a:r>
              <a:rPr lang="en-US" sz="1600" dirty="0">
                <a:solidFill>
                  <a:srgbClr val="0070C0"/>
                </a:solidFill>
                <a:latin typeface="Cambria" panose="02040503050406030204" pitchFamily="18" charset="0"/>
                <a:cs typeface="Times New Roman" pitchFamily="18" charset="0"/>
              </a:rPr>
              <a:t>The anus lies mid-dorsally on the 26</a:t>
            </a:r>
            <a:r>
              <a:rPr lang="en-US" sz="1600" baseline="30000" dirty="0">
                <a:solidFill>
                  <a:srgbClr val="0070C0"/>
                </a:solidFill>
                <a:latin typeface="Cambria" panose="02040503050406030204" pitchFamily="18" charset="0"/>
                <a:cs typeface="Times New Roman" pitchFamily="18" charset="0"/>
              </a:rPr>
              <a:t>th</a:t>
            </a:r>
            <a:r>
              <a:rPr lang="en-US" sz="1600" dirty="0">
                <a:solidFill>
                  <a:srgbClr val="0070C0"/>
                </a:solidFill>
                <a:latin typeface="Cambria" panose="02040503050406030204" pitchFamily="18" charset="0"/>
                <a:cs typeface="Times New Roman" pitchFamily="18" charset="0"/>
              </a:rPr>
              <a:t> segment.</a:t>
            </a:r>
          </a:p>
          <a:p>
            <a:pPr>
              <a:lnSpc>
                <a:spcPct val="114000"/>
              </a:lnSpc>
            </a:pPr>
            <a:r>
              <a:rPr lang="en-US" sz="1600" dirty="0">
                <a:solidFill>
                  <a:srgbClr val="0070C0"/>
                </a:solidFill>
                <a:latin typeface="Cambria" panose="02040503050406030204" pitchFamily="18" charset="0"/>
                <a:cs typeface="Times New Roman" pitchFamily="18" charset="0"/>
              </a:rPr>
              <a:t>Only a well developed posterior sucker is present. The anterior sucker being reduced. </a:t>
            </a:r>
          </a:p>
          <a:p>
            <a:pPr>
              <a:lnSpc>
                <a:spcPct val="114000"/>
              </a:lnSpc>
            </a:pPr>
            <a:endParaRPr lang="en-US" sz="1600" dirty="0">
              <a:solidFill>
                <a:srgbClr val="0070C0"/>
              </a:solidFill>
              <a:latin typeface="Cambria" panose="02040503050406030204" pitchFamily="18" charset="0"/>
              <a:cs typeface="Times New Roman" pitchFamily="18" charset="0"/>
            </a:endParaRPr>
          </a:p>
        </p:txBody>
      </p:sp>
      <p:pic>
        <p:nvPicPr>
          <p:cNvPr id="10" name="Picture 9">
            <a:extLst>
              <a:ext uri="{FF2B5EF4-FFF2-40B4-BE49-F238E27FC236}">
                <a16:creationId xmlns="" xmlns:a16="http://schemas.microsoft.com/office/drawing/2014/main" id="{1E3AFE64-347B-45BE-92EA-A483BCB1E93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557831" y="1360132"/>
            <a:ext cx="2190751" cy="2652961"/>
          </a:xfrm>
          <a:prstGeom prst="rect">
            <a:avLst/>
          </a:prstGeom>
        </p:spPr>
      </p:pic>
      <p:pic>
        <p:nvPicPr>
          <p:cNvPr id="17" name="Picture 16">
            <a:extLst>
              <a:ext uri="{FF2B5EF4-FFF2-40B4-BE49-F238E27FC236}">
                <a16:creationId xmlns="" xmlns:a16="http://schemas.microsoft.com/office/drawing/2014/main" id="{BEEC0F63-A747-4FB9-9A80-F8CED83368BD}"/>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57831" y="4120296"/>
            <a:ext cx="2190751" cy="2597027"/>
          </a:xfrm>
          <a:prstGeom prst="rect">
            <a:avLst/>
          </a:prstGeom>
        </p:spPr>
      </p:pic>
    </p:spTree>
    <p:extLst>
      <p:ext uri="{BB962C8B-B14F-4D97-AF65-F5344CB8AC3E}">
        <p14:creationId xmlns="" xmlns:p14="http://schemas.microsoft.com/office/powerpoint/2010/main" val="4230008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70C0"/>
                </a:solidFill>
                <a:latin typeface="Cambria" panose="02040503050406030204" pitchFamily="18" charset="0"/>
              </a:rPr>
              <a:t>General Characters</a:t>
            </a:r>
          </a:p>
        </p:txBody>
      </p:sp>
      <p:sp>
        <p:nvSpPr>
          <p:cNvPr id="8" name="Content Placeholder 2">
            <a:extLst>
              <a:ext uri="{FF2B5EF4-FFF2-40B4-BE49-F238E27FC236}">
                <a16:creationId xmlns="" xmlns:a16="http://schemas.microsoft.com/office/drawing/2014/main" id="{22849190-E68D-4164-8C5C-6DBF6EC6E555}"/>
              </a:ext>
            </a:extLst>
          </p:cNvPr>
          <p:cNvSpPr txBox="1">
            <a:spLocks/>
          </p:cNvSpPr>
          <p:nvPr/>
        </p:nvSpPr>
        <p:spPr>
          <a:xfrm>
            <a:off x="410544" y="1270902"/>
            <a:ext cx="8322912" cy="53526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IN" sz="1600" dirty="0">
                <a:solidFill>
                  <a:srgbClr val="FF0066"/>
                </a:solidFill>
                <a:latin typeface="Cambria" panose="02040503050406030204" pitchFamily="18" charset="0"/>
              </a:rPr>
              <a:t>Cosmopolitan in distribution found in aquatic, terrestrial and aerial forms. </a:t>
            </a:r>
            <a:br>
              <a:rPr lang="en-IN" sz="1600" dirty="0">
                <a:solidFill>
                  <a:srgbClr val="FF0066"/>
                </a:solidFill>
                <a:latin typeface="Cambria" panose="02040503050406030204" pitchFamily="18" charset="0"/>
              </a:rPr>
            </a:br>
            <a:r>
              <a:rPr lang="en-IN" sz="1600" i="1" dirty="0">
                <a:solidFill>
                  <a:srgbClr val="FF0066"/>
                </a:solidFill>
                <a:latin typeface="Cambria" panose="02040503050406030204" pitchFamily="18" charset="0"/>
              </a:rPr>
              <a:t>Some are ectoparasitic and vectors of disease.</a:t>
            </a:r>
            <a:endParaRPr lang="en-IN" sz="1600" dirty="0">
              <a:solidFill>
                <a:srgbClr val="FF0066"/>
              </a:solidFill>
              <a:latin typeface="Cambria" panose="02040503050406030204" pitchFamily="18" charset="0"/>
            </a:endParaRPr>
          </a:p>
          <a:p>
            <a:pPr>
              <a:lnSpc>
                <a:spcPct val="150000"/>
              </a:lnSpc>
            </a:pPr>
            <a:r>
              <a:rPr lang="en-IN" sz="1600" dirty="0">
                <a:solidFill>
                  <a:srgbClr val="7030A0"/>
                </a:solidFill>
                <a:latin typeface="Cambria" panose="02040503050406030204" pitchFamily="18" charset="0"/>
              </a:rPr>
              <a:t>Body is triploblastic. Bilaterally symmetrical. Organ system level of organization.</a:t>
            </a:r>
          </a:p>
          <a:p>
            <a:pPr>
              <a:lnSpc>
                <a:spcPct val="150000"/>
              </a:lnSpc>
            </a:pPr>
            <a:r>
              <a:rPr lang="en-IN" sz="1600" dirty="0">
                <a:solidFill>
                  <a:srgbClr val="FF0066"/>
                </a:solidFill>
                <a:latin typeface="Cambria" panose="02040503050406030204" pitchFamily="18" charset="0"/>
              </a:rPr>
              <a:t>Body have jointed appendages or legs There may be 3 pairs, 4 pairs, 5 pairs or Many pairs.</a:t>
            </a:r>
          </a:p>
          <a:p>
            <a:pPr>
              <a:lnSpc>
                <a:spcPct val="150000"/>
              </a:lnSpc>
            </a:pPr>
            <a:r>
              <a:rPr lang="en-IN" sz="1600" i="1" dirty="0">
                <a:solidFill>
                  <a:srgbClr val="FF0066"/>
                </a:solidFill>
                <a:latin typeface="Cambria" panose="02040503050406030204" pitchFamily="18" charset="0"/>
              </a:rPr>
              <a:t>(Modified to different structures to perform different functions like jaws, gills, walking legs, paddle)</a:t>
            </a:r>
            <a:r>
              <a:rPr lang="en-IN" sz="1600" dirty="0">
                <a:solidFill>
                  <a:srgbClr val="FF0066"/>
                </a:solidFill>
                <a:latin typeface="Cambria" panose="02040503050406030204" pitchFamily="18" charset="0"/>
              </a:rPr>
              <a:t>. </a:t>
            </a:r>
          </a:p>
          <a:p>
            <a:pPr>
              <a:lnSpc>
                <a:spcPct val="150000"/>
              </a:lnSpc>
            </a:pPr>
            <a:r>
              <a:rPr lang="en-IN" sz="1600" dirty="0">
                <a:solidFill>
                  <a:srgbClr val="7030A0"/>
                </a:solidFill>
                <a:latin typeface="Cambria" panose="02040503050406030204" pitchFamily="18" charset="0"/>
              </a:rPr>
              <a:t>Body is divisible into head, thorax and abdomen.</a:t>
            </a:r>
            <a:br>
              <a:rPr lang="en-IN" sz="1600" dirty="0">
                <a:solidFill>
                  <a:srgbClr val="7030A0"/>
                </a:solidFill>
                <a:latin typeface="Cambria" panose="02040503050406030204" pitchFamily="18" charset="0"/>
              </a:rPr>
            </a:br>
            <a:r>
              <a:rPr lang="en-IN" sz="1600" i="1" dirty="0">
                <a:solidFill>
                  <a:srgbClr val="7030A0"/>
                </a:solidFill>
                <a:latin typeface="Cambria" panose="02040503050406030204" pitchFamily="18" charset="0"/>
              </a:rPr>
              <a:t>In some (crustacean and </a:t>
            </a:r>
            <a:r>
              <a:rPr lang="en-IN" sz="1600" i="1" dirty="0" err="1">
                <a:solidFill>
                  <a:srgbClr val="7030A0"/>
                </a:solidFill>
                <a:latin typeface="Cambria" panose="02040503050406030204" pitchFamily="18" charset="0"/>
              </a:rPr>
              <a:t>arachnida</a:t>
            </a:r>
            <a:r>
              <a:rPr lang="en-IN" sz="1600" i="1" dirty="0">
                <a:solidFill>
                  <a:srgbClr val="7030A0"/>
                </a:solidFill>
                <a:latin typeface="Cambria" panose="02040503050406030204" pitchFamily="18" charset="0"/>
              </a:rPr>
              <a:t>) body is divisible into cephalothorax (head and thorax is fused) and abdomen.</a:t>
            </a:r>
            <a:endParaRPr lang="en-IN" sz="1600" dirty="0">
              <a:solidFill>
                <a:srgbClr val="7030A0"/>
              </a:solidFill>
              <a:latin typeface="Cambria" panose="02040503050406030204" pitchFamily="18" charset="0"/>
            </a:endParaRPr>
          </a:p>
          <a:p>
            <a:pPr>
              <a:lnSpc>
                <a:spcPct val="150000"/>
              </a:lnSpc>
            </a:pPr>
            <a:r>
              <a:rPr lang="en-IN" sz="1600" dirty="0">
                <a:solidFill>
                  <a:srgbClr val="FF0066"/>
                </a:solidFill>
                <a:latin typeface="Cambria" panose="02040503050406030204" pitchFamily="18" charset="0"/>
              </a:rPr>
              <a:t>This is the first group to develop a true head, which contains sense organs and feeding organs specialized for their particular habitats. Head bears a pair of compound eyes and antenna.</a:t>
            </a:r>
          </a:p>
          <a:p>
            <a:pPr>
              <a:lnSpc>
                <a:spcPct val="150000"/>
              </a:lnSpc>
            </a:pPr>
            <a:r>
              <a:rPr lang="en-IN" sz="1600" dirty="0">
                <a:solidFill>
                  <a:srgbClr val="7030A0"/>
                </a:solidFill>
                <a:latin typeface="Cambria" panose="02040503050406030204" pitchFamily="18" charset="0"/>
              </a:rPr>
              <a:t>Body is covered with chitinous exoskeleton.</a:t>
            </a:r>
          </a:p>
          <a:p>
            <a:pPr>
              <a:lnSpc>
                <a:spcPct val="150000"/>
              </a:lnSpc>
            </a:pPr>
            <a:r>
              <a:rPr lang="en-IN" sz="1600" dirty="0">
                <a:solidFill>
                  <a:srgbClr val="FF0066"/>
                </a:solidFill>
                <a:latin typeface="Cambria" panose="02040503050406030204" pitchFamily="18" charset="0"/>
              </a:rPr>
              <a:t>They are </a:t>
            </a:r>
            <a:r>
              <a:rPr lang="en-IN" sz="1600" dirty="0" err="1">
                <a:solidFill>
                  <a:srgbClr val="FF0066"/>
                </a:solidFill>
                <a:latin typeface="Cambria" panose="02040503050406030204" pitchFamily="18" charset="0"/>
              </a:rPr>
              <a:t>haemocoelomate</a:t>
            </a:r>
            <a:r>
              <a:rPr lang="en-IN" sz="1600" dirty="0">
                <a:solidFill>
                  <a:srgbClr val="FF0066"/>
                </a:solidFill>
                <a:latin typeface="Cambria" panose="02040503050406030204" pitchFamily="18" charset="0"/>
              </a:rPr>
              <a:t>. Coelom i.e. body cavity is filled with blood or fluid. </a:t>
            </a:r>
          </a:p>
          <a:p>
            <a:pPr>
              <a:lnSpc>
                <a:spcPct val="150000"/>
              </a:lnSpc>
            </a:pPr>
            <a:r>
              <a:rPr lang="en-IN" sz="1600" dirty="0">
                <a:solidFill>
                  <a:srgbClr val="7030A0"/>
                </a:solidFill>
                <a:latin typeface="Cambria" panose="02040503050406030204" pitchFamily="18" charset="0"/>
              </a:rPr>
              <a:t>Locomotion takes place by jointed appendages.</a:t>
            </a:r>
          </a:p>
          <a:p>
            <a:pPr>
              <a:lnSpc>
                <a:spcPct val="150000"/>
              </a:lnSpc>
            </a:pPr>
            <a:endParaRPr lang="en-IN" sz="1600" dirty="0">
              <a:solidFill>
                <a:srgbClr val="FF0066"/>
              </a:solidFill>
              <a:latin typeface="Cambria" panose="02040503050406030204" pitchFamily="18" charset="0"/>
            </a:endParaRPr>
          </a:p>
        </p:txBody>
      </p:sp>
    </p:spTree>
    <p:extLst>
      <p:ext uri="{BB962C8B-B14F-4D97-AF65-F5344CB8AC3E}">
        <p14:creationId xmlns="" xmlns:p14="http://schemas.microsoft.com/office/powerpoint/2010/main" val="4248431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3300"/>
                </a:solidFill>
                <a:latin typeface="Cambria" panose="02040503050406030204" pitchFamily="18" charset="0"/>
              </a:rPr>
              <a:t>General Characters</a:t>
            </a:r>
          </a:p>
        </p:txBody>
      </p:sp>
      <p:sp>
        <p:nvSpPr>
          <p:cNvPr id="9" name="Content Placeholder 2">
            <a:extLst>
              <a:ext uri="{FF2B5EF4-FFF2-40B4-BE49-F238E27FC236}">
                <a16:creationId xmlns="" xmlns:a16="http://schemas.microsoft.com/office/drawing/2014/main" id="{F067A145-7F7F-43D9-A678-E55FB3AFEE66}"/>
              </a:ext>
            </a:extLst>
          </p:cNvPr>
          <p:cNvSpPr txBox="1">
            <a:spLocks/>
          </p:cNvSpPr>
          <p:nvPr/>
        </p:nvSpPr>
        <p:spPr>
          <a:xfrm>
            <a:off x="851505" y="1270903"/>
            <a:ext cx="7440987" cy="5352664"/>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30000"/>
              </a:lnSpc>
            </a:pPr>
            <a:r>
              <a:rPr lang="en-IN" sz="1400" dirty="0">
                <a:solidFill>
                  <a:srgbClr val="FF0066"/>
                </a:solidFill>
                <a:effectLst/>
                <a:latin typeface="Cambria" panose="02040503050406030204" pitchFamily="18" charset="0"/>
              </a:rPr>
              <a:t>Digestive system is complete, straight and well developed.</a:t>
            </a:r>
            <a:br>
              <a:rPr lang="en-IN" sz="1400" dirty="0">
                <a:solidFill>
                  <a:srgbClr val="FF0066"/>
                </a:solidFill>
                <a:effectLst/>
                <a:latin typeface="Cambria" panose="02040503050406030204" pitchFamily="18" charset="0"/>
              </a:rPr>
            </a:br>
            <a:r>
              <a:rPr lang="en-IN" sz="1400" i="1" dirty="0">
                <a:solidFill>
                  <a:srgbClr val="FF0066"/>
                </a:solidFill>
                <a:effectLst/>
                <a:latin typeface="Cambria" panose="02040503050406030204" pitchFamily="18" charset="0"/>
              </a:rPr>
              <a:t>The mouth bears mouth parts for ingestion of foods. Mouths are modified for chewing, biting, sponging, piercing, siphoning.</a:t>
            </a:r>
            <a:endParaRPr lang="en-IN" sz="1400" dirty="0">
              <a:solidFill>
                <a:srgbClr val="FF0066"/>
              </a:solidFill>
              <a:effectLst/>
              <a:latin typeface="Cambria" panose="02040503050406030204" pitchFamily="18" charset="0"/>
            </a:endParaRPr>
          </a:p>
          <a:p>
            <a:pPr>
              <a:lnSpc>
                <a:spcPct val="130000"/>
              </a:lnSpc>
            </a:pPr>
            <a:r>
              <a:rPr lang="en-IN" sz="1400" dirty="0">
                <a:solidFill>
                  <a:srgbClr val="7030A0"/>
                </a:solidFill>
                <a:effectLst/>
                <a:latin typeface="Cambria" panose="02040503050406030204" pitchFamily="18" charset="0"/>
              </a:rPr>
              <a:t>Respiration takes place by general body surface or gills (in Crustaceans) or trachea ( in insects, </a:t>
            </a:r>
            <a:r>
              <a:rPr lang="en-IN" sz="1400" dirty="0" err="1">
                <a:solidFill>
                  <a:srgbClr val="7030A0"/>
                </a:solidFill>
                <a:effectLst/>
                <a:latin typeface="Cambria" panose="02040503050406030204" pitchFamily="18" charset="0"/>
              </a:rPr>
              <a:t>diplopoda</a:t>
            </a:r>
            <a:r>
              <a:rPr lang="en-IN" sz="1400" dirty="0">
                <a:solidFill>
                  <a:srgbClr val="7030A0"/>
                </a:solidFill>
                <a:effectLst/>
                <a:latin typeface="Cambria" panose="02040503050406030204" pitchFamily="18" charset="0"/>
              </a:rPr>
              <a:t> and </a:t>
            </a:r>
            <a:r>
              <a:rPr lang="en-IN" sz="1400" dirty="0" err="1">
                <a:solidFill>
                  <a:srgbClr val="7030A0"/>
                </a:solidFill>
                <a:effectLst/>
                <a:latin typeface="Cambria" panose="02040503050406030204" pitchFamily="18" charset="0"/>
              </a:rPr>
              <a:t>chilopoda</a:t>
            </a:r>
            <a:r>
              <a:rPr lang="en-IN" sz="1400" dirty="0">
                <a:solidFill>
                  <a:srgbClr val="7030A0"/>
                </a:solidFill>
                <a:effectLst/>
                <a:latin typeface="Cambria" panose="02040503050406030204" pitchFamily="18" charset="0"/>
              </a:rPr>
              <a:t>) or </a:t>
            </a:r>
            <a:r>
              <a:rPr lang="en-IN" sz="1400" dirty="0" err="1">
                <a:solidFill>
                  <a:srgbClr val="7030A0"/>
                </a:solidFill>
                <a:effectLst/>
                <a:latin typeface="Cambria" panose="02040503050406030204" pitchFamily="18" charset="0"/>
              </a:rPr>
              <a:t>booklungs</a:t>
            </a:r>
            <a:r>
              <a:rPr lang="en-IN" sz="1400" dirty="0">
                <a:solidFill>
                  <a:srgbClr val="7030A0"/>
                </a:solidFill>
                <a:effectLst/>
                <a:latin typeface="Cambria" panose="02040503050406030204" pitchFamily="18" charset="0"/>
              </a:rPr>
              <a:t> (Arachnida) and book gills (in king cobra).</a:t>
            </a:r>
          </a:p>
          <a:p>
            <a:pPr>
              <a:lnSpc>
                <a:spcPct val="130000"/>
              </a:lnSpc>
            </a:pPr>
            <a:r>
              <a:rPr lang="en-IN" sz="1400" dirty="0">
                <a:solidFill>
                  <a:srgbClr val="FF0066"/>
                </a:solidFill>
                <a:effectLst/>
                <a:latin typeface="Cambria" panose="02040503050406030204" pitchFamily="18" charset="0"/>
              </a:rPr>
              <a:t>Circulatory system is of open type</a:t>
            </a:r>
          </a:p>
          <a:p>
            <a:pPr>
              <a:lnSpc>
                <a:spcPct val="130000"/>
              </a:lnSpc>
            </a:pPr>
            <a:r>
              <a:rPr lang="en-IN" sz="1400" i="1" dirty="0">
                <a:solidFill>
                  <a:srgbClr val="FF0066"/>
                </a:solidFill>
                <a:effectLst/>
                <a:latin typeface="Cambria" panose="02040503050406030204" pitchFamily="18" charset="0"/>
              </a:rPr>
              <a:t>Do not have blood vessels and enters directly into the body chambers.</a:t>
            </a:r>
            <a:r>
              <a:rPr lang="en-IN" sz="1400" dirty="0">
                <a:solidFill>
                  <a:srgbClr val="FF0066"/>
                </a:solidFill>
                <a:effectLst/>
                <a:latin typeface="Cambria" panose="02040503050406030204" pitchFamily="18" charset="0"/>
              </a:rPr>
              <a:t> </a:t>
            </a:r>
            <a:r>
              <a:rPr lang="en-IN" sz="1400" i="1" dirty="0">
                <a:solidFill>
                  <a:srgbClr val="FF0066"/>
                </a:solidFill>
                <a:effectLst/>
                <a:latin typeface="Cambria" panose="02040503050406030204" pitchFamily="18" charset="0"/>
              </a:rPr>
              <a:t>The blood is </a:t>
            </a:r>
            <a:r>
              <a:rPr lang="en-IN" sz="1400" i="1" dirty="0" err="1">
                <a:solidFill>
                  <a:srgbClr val="FF0066"/>
                </a:solidFill>
                <a:effectLst/>
                <a:latin typeface="Cambria" panose="02040503050406030204" pitchFamily="18" charset="0"/>
              </a:rPr>
              <a:t>colorless</a:t>
            </a:r>
            <a:r>
              <a:rPr lang="en-IN" sz="1400" i="1" dirty="0">
                <a:solidFill>
                  <a:srgbClr val="FF0066"/>
                </a:solidFill>
                <a:effectLst/>
                <a:latin typeface="Cambria" panose="02040503050406030204" pitchFamily="18" charset="0"/>
              </a:rPr>
              <a:t>.</a:t>
            </a:r>
            <a:endParaRPr lang="en-IN" sz="1400" dirty="0">
              <a:solidFill>
                <a:srgbClr val="FF0066"/>
              </a:solidFill>
              <a:effectLst/>
              <a:latin typeface="Cambria" panose="02040503050406030204" pitchFamily="18" charset="0"/>
            </a:endParaRPr>
          </a:p>
          <a:p>
            <a:pPr>
              <a:lnSpc>
                <a:spcPct val="130000"/>
              </a:lnSpc>
            </a:pPr>
            <a:r>
              <a:rPr lang="en-IN" sz="1400" dirty="0">
                <a:solidFill>
                  <a:srgbClr val="7030A0"/>
                </a:solidFill>
                <a:effectLst/>
                <a:latin typeface="Cambria" panose="02040503050406030204" pitchFamily="18" charset="0"/>
              </a:rPr>
              <a:t>Excretion takes place through </a:t>
            </a:r>
            <a:r>
              <a:rPr lang="en-IN" sz="1400" dirty="0" err="1">
                <a:solidFill>
                  <a:srgbClr val="7030A0"/>
                </a:solidFill>
                <a:effectLst/>
                <a:latin typeface="Cambria" panose="02040503050406030204" pitchFamily="18" charset="0"/>
              </a:rPr>
              <a:t>Malphigian</a:t>
            </a:r>
            <a:r>
              <a:rPr lang="en-IN" sz="1400" dirty="0">
                <a:solidFill>
                  <a:srgbClr val="7030A0"/>
                </a:solidFill>
                <a:effectLst/>
                <a:latin typeface="Cambria" panose="02040503050406030204" pitchFamily="18" charset="0"/>
              </a:rPr>
              <a:t> tubules (in terrestrial form) or green glands or </a:t>
            </a:r>
            <a:r>
              <a:rPr lang="en-IN" sz="1400" dirty="0" err="1">
                <a:solidFill>
                  <a:srgbClr val="7030A0"/>
                </a:solidFill>
                <a:effectLst/>
                <a:latin typeface="Cambria" panose="02040503050406030204" pitchFamily="18" charset="0"/>
              </a:rPr>
              <a:t>coxal</a:t>
            </a:r>
            <a:r>
              <a:rPr lang="en-IN" sz="1400" dirty="0">
                <a:solidFill>
                  <a:srgbClr val="7030A0"/>
                </a:solidFill>
                <a:effectLst/>
                <a:latin typeface="Cambria" panose="02040503050406030204" pitchFamily="18" charset="0"/>
              </a:rPr>
              <a:t> glands (in aquatic forms).</a:t>
            </a:r>
            <a:br>
              <a:rPr lang="en-IN" sz="1400" dirty="0">
                <a:solidFill>
                  <a:srgbClr val="7030A0"/>
                </a:solidFill>
                <a:effectLst/>
                <a:latin typeface="Cambria" panose="02040503050406030204" pitchFamily="18" charset="0"/>
              </a:rPr>
            </a:br>
            <a:r>
              <a:rPr lang="en-IN" sz="1400" i="1" dirty="0">
                <a:solidFill>
                  <a:srgbClr val="7030A0"/>
                </a:solidFill>
                <a:effectLst/>
                <a:latin typeface="Cambria" panose="02040503050406030204" pitchFamily="18" charset="0"/>
              </a:rPr>
              <a:t>Aquatic forms are </a:t>
            </a:r>
            <a:r>
              <a:rPr lang="en-IN" sz="1400" i="1" dirty="0" err="1">
                <a:solidFill>
                  <a:srgbClr val="7030A0"/>
                </a:solidFill>
                <a:effectLst/>
                <a:latin typeface="Cambria" panose="02040503050406030204" pitchFamily="18" charset="0"/>
              </a:rPr>
              <a:t>ammonotelic</a:t>
            </a:r>
            <a:r>
              <a:rPr lang="en-IN" sz="1400" i="1" dirty="0">
                <a:solidFill>
                  <a:srgbClr val="7030A0"/>
                </a:solidFill>
                <a:effectLst/>
                <a:latin typeface="Cambria" panose="02040503050406030204" pitchFamily="18" charset="0"/>
              </a:rPr>
              <a:t>, terrestrial forms are uricotelic.</a:t>
            </a:r>
            <a:endParaRPr lang="en-IN" sz="1400" dirty="0">
              <a:solidFill>
                <a:srgbClr val="7030A0"/>
              </a:solidFill>
              <a:effectLst/>
              <a:latin typeface="Cambria" panose="02040503050406030204" pitchFamily="18" charset="0"/>
            </a:endParaRPr>
          </a:p>
          <a:p>
            <a:pPr>
              <a:lnSpc>
                <a:spcPct val="130000"/>
              </a:lnSpc>
            </a:pPr>
            <a:r>
              <a:rPr lang="en-IN" sz="1400" dirty="0">
                <a:solidFill>
                  <a:srgbClr val="FF0066"/>
                </a:solidFill>
                <a:effectLst/>
                <a:latin typeface="Cambria" panose="02040503050406030204" pitchFamily="18" charset="0"/>
              </a:rPr>
              <a:t>Nervous system is of </a:t>
            </a:r>
            <a:r>
              <a:rPr lang="en-IN" sz="1400" dirty="0" err="1">
                <a:solidFill>
                  <a:srgbClr val="FF0066"/>
                </a:solidFill>
                <a:effectLst/>
                <a:latin typeface="Cambria" panose="02040503050406030204" pitchFamily="18" charset="0"/>
              </a:rPr>
              <a:t>annelidian</a:t>
            </a:r>
            <a:r>
              <a:rPr lang="en-IN" sz="1400" dirty="0">
                <a:solidFill>
                  <a:srgbClr val="FF0066"/>
                </a:solidFill>
                <a:effectLst/>
                <a:latin typeface="Cambria" panose="02040503050406030204" pitchFamily="18" charset="0"/>
              </a:rPr>
              <a:t> type, which consists of brain and ventral nerve cord.</a:t>
            </a:r>
          </a:p>
          <a:p>
            <a:pPr>
              <a:lnSpc>
                <a:spcPct val="130000"/>
              </a:lnSpc>
            </a:pPr>
            <a:r>
              <a:rPr lang="en-IN" sz="1400" dirty="0">
                <a:solidFill>
                  <a:srgbClr val="7030A0"/>
                </a:solidFill>
                <a:effectLst/>
                <a:latin typeface="Cambria" panose="02040503050406030204" pitchFamily="18" charset="0"/>
              </a:rPr>
              <a:t>Unisexual i.e. sexes are separate. Fertilization is internal or external.</a:t>
            </a:r>
          </a:p>
          <a:p>
            <a:pPr>
              <a:lnSpc>
                <a:spcPct val="130000"/>
              </a:lnSpc>
            </a:pPr>
            <a:r>
              <a:rPr lang="en-IN" sz="1400" dirty="0">
                <a:solidFill>
                  <a:srgbClr val="FF0066"/>
                </a:solidFill>
                <a:effectLst/>
                <a:latin typeface="Cambria" panose="02040503050406030204" pitchFamily="18" charset="0"/>
              </a:rPr>
              <a:t>They are either oviparous or ovoviviparous. Development may be direct or indirect.</a:t>
            </a:r>
          </a:p>
          <a:p>
            <a:pPr>
              <a:lnSpc>
                <a:spcPct val="130000"/>
              </a:lnSpc>
            </a:pPr>
            <a:r>
              <a:rPr lang="en-IN" sz="1400" dirty="0">
                <a:solidFill>
                  <a:srgbClr val="7030A0"/>
                </a:solidFill>
                <a:effectLst/>
                <a:latin typeface="Cambria" panose="02040503050406030204" pitchFamily="18" charset="0"/>
              </a:rPr>
              <a:t>Sensory organ include antennae, sensory hairs for touch and chemoreceptor, simple and compound eyes, auditory organs (in insects) and statocysts (in crustacean).</a:t>
            </a:r>
          </a:p>
          <a:p>
            <a:pPr>
              <a:lnSpc>
                <a:spcPct val="130000"/>
              </a:lnSpc>
            </a:pPr>
            <a:endParaRPr lang="en-IN" sz="1400" dirty="0">
              <a:solidFill>
                <a:srgbClr val="FF0066"/>
              </a:solidFill>
              <a:effectLst/>
              <a:latin typeface="Cambria" panose="02040503050406030204" pitchFamily="18" charset="0"/>
            </a:endParaRPr>
          </a:p>
        </p:txBody>
      </p:sp>
    </p:spTree>
    <p:extLst>
      <p:ext uri="{BB962C8B-B14F-4D97-AF65-F5344CB8AC3E}">
        <p14:creationId xmlns="" xmlns:p14="http://schemas.microsoft.com/office/powerpoint/2010/main" val="302626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06F4A53-1EEA-4C7E-B440-343833986C70}"/>
              </a:ext>
            </a:extLst>
          </p:cNvPr>
          <p:cNvSpPr>
            <a:spLocks noGrp="1"/>
          </p:cNvSpPr>
          <p:nvPr>
            <p:ph idx="1"/>
          </p:nvPr>
        </p:nvSpPr>
        <p:spPr>
          <a:xfrm>
            <a:off x="2752532" y="1013978"/>
            <a:ext cx="2992213" cy="3323234"/>
          </a:xfrm>
        </p:spPr>
        <p:txBody>
          <a:bodyPr>
            <a:noAutofit/>
          </a:bodyPr>
          <a:lstStyle/>
          <a:p>
            <a:pPr marL="0" indent="0">
              <a:buNone/>
            </a:pPr>
            <a:r>
              <a:rPr lang="en-US" sz="1600" b="1" dirty="0">
                <a:solidFill>
                  <a:srgbClr val="002060"/>
                </a:solidFill>
                <a:latin typeface="Cambria" panose="02040503050406030204" pitchFamily="18" charset="0"/>
              </a:rPr>
              <a:t>Kingdom: Fungi</a:t>
            </a:r>
          </a:p>
          <a:p>
            <a:pPr lvl="0">
              <a:buFont typeface="Wingdings" panose="05000000000000000000" pitchFamily="2" charset="2"/>
              <a:buChar char="§"/>
            </a:pPr>
            <a:r>
              <a:rPr lang="en-US" sz="1600" dirty="0">
                <a:solidFill>
                  <a:srgbClr val="7030A0"/>
                </a:solidFill>
                <a:latin typeface="Cambria" panose="02040503050406030204" pitchFamily="18" charset="0"/>
              </a:rPr>
              <a:t>Eukaryotic and Multicellular</a:t>
            </a:r>
          </a:p>
          <a:p>
            <a:pPr lvl="0">
              <a:buFont typeface="Wingdings" panose="05000000000000000000" pitchFamily="2" charset="2"/>
              <a:buChar char="§"/>
            </a:pPr>
            <a:r>
              <a:rPr lang="en-US" sz="1600" dirty="0">
                <a:solidFill>
                  <a:srgbClr val="7030A0"/>
                </a:solidFill>
                <a:latin typeface="Cambria" panose="02040503050406030204" pitchFamily="18" charset="0"/>
              </a:rPr>
              <a:t>Heterotrophic</a:t>
            </a:r>
          </a:p>
          <a:p>
            <a:pPr lvl="0">
              <a:buFont typeface="Wingdings" panose="05000000000000000000" pitchFamily="2" charset="2"/>
              <a:buChar char="§"/>
            </a:pPr>
            <a:r>
              <a:rPr lang="en-US" sz="1600" dirty="0">
                <a:solidFill>
                  <a:srgbClr val="7030A0"/>
                </a:solidFill>
                <a:latin typeface="Cambria" panose="02040503050406030204" pitchFamily="18" charset="0"/>
              </a:rPr>
              <a:t>Saprophytic mode of nutrition</a:t>
            </a:r>
          </a:p>
          <a:p>
            <a:pPr lvl="0">
              <a:buFont typeface="Wingdings" panose="05000000000000000000" pitchFamily="2" charset="2"/>
              <a:buChar char="§"/>
            </a:pPr>
            <a:r>
              <a:rPr lang="en-US" sz="1600" dirty="0">
                <a:solidFill>
                  <a:srgbClr val="7030A0"/>
                </a:solidFill>
                <a:latin typeface="Cambria" panose="02040503050406030204" pitchFamily="18" charset="0"/>
              </a:rPr>
              <a:t> Chitinous cell walls</a:t>
            </a:r>
          </a:p>
          <a:p>
            <a:pPr lvl="0">
              <a:buFont typeface="Wingdings" panose="05000000000000000000" pitchFamily="2" charset="2"/>
              <a:buChar char="§"/>
            </a:pPr>
            <a:r>
              <a:rPr lang="en-US" sz="1600" dirty="0">
                <a:solidFill>
                  <a:srgbClr val="7030A0"/>
                </a:solidFill>
                <a:latin typeface="Cambria" panose="02040503050406030204" pitchFamily="18" charset="0"/>
              </a:rPr>
              <a:t>Also form a symbiotic association with some blue-green algae. </a:t>
            </a:r>
          </a:p>
          <a:p>
            <a:pPr lvl="0">
              <a:buFont typeface="Wingdings" panose="05000000000000000000" pitchFamily="2" charset="2"/>
              <a:buChar char="§"/>
            </a:pPr>
            <a:r>
              <a:rPr lang="en-US" sz="1600" dirty="0">
                <a:solidFill>
                  <a:srgbClr val="7030A0"/>
                </a:solidFill>
                <a:latin typeface="Cambria" panose="02040503050406030204" pitchFamily="18" charset="0"/>
              </a:rPr>
              <a:t>Examples: Aspergillus, Mushroom, </a:t>
            </a:r>
          </a:p>
        </p:txBody>
      </p:sp>
      <p:sp>
        <p:nvSpPr>
          <p:cNvPr id="2" name="Rectangle 1">
            <a:extLst>
              <a:ext uri="{FF2B5EF4-FFF2-40B4-BE49-F238E27FC236}">
                <a16:creationId xmlns="" xmlns:a16="http://schemas.microsoft.com/office/drawing/2014/main" id="{BBBDD6B7-5EFD-4A98-83BC-44040D5C0DE2}"/>
              </a:ext>
            </a:extLst>
          </p:cNvPr>
          <p:cNvSpPr/>
          <p:nvPr/>
        </p:nvSpPr>
        <p:spPr>
          <a:xfrm>
            <a:off x="356605" y="928737"/>
            <a:ext cx="2529761" cy="3001334"/>
          </a:xfrm>
          <a:prstGeom prst="rect">
            <a:avLst/>
          </a:prstGeom>
        </p:spPr>
        <p:txBody>
          <a:bodyPr wrap="square">
            <a:spAutoFit/>
          </a:bodyPr>
          <a:lstStyle/>
          <a:p>
            <a:pPr>
              <a:lnSpc>
                <a:spcPct val="150000"/>
              </a:lnSpc>
            </a:pPr>
            <a:r>
              <a:rPr lang="en-US" sz="1600" b="1" dirty="0">
                <a:solidFill>
                  <a:srgbClr val="002060"/>
                </a:solidFill>
                <a:latin typeface="Cambria" panose="02040503050406030204" pitchFamily="18" charset="0"/>
              </a:rPr>
              <a:t>Kingdom: Plantae</a:t>
            </a:r>
          </a:p>
          <a:p>
            <a:pPr marL="214308" indent="-214308">
              <a:lnSpc>
                <a:spcPct val="150000"/>
              </a:lnSpc>
              <a:buFont typeface="Wingdings" panose="05000000000000000000" pitchFamily="2" charset="2"/>
              <a:buChar char="§"/>
            </a:pPr>
            <a:r>
              <a:rPr lang="en-US" sz="1600" dirty="0">
                <a:solidFill>
                  <a:srgbClr val="C00000"/>
                </a:solidFill>
                <a:latin typeface="Cambria" panose="02040503050406030204" pitchFamily="18" charset="0"/>
              </a:rPr>
              <a:t>Eukaryotic and Multicellular</a:t>
            </a:r>
          </a:p>
          <a:p>
            <a:pPr marL="214308" indent="-214308">
              <a:lnSpc>
                <a:spcPct val="150000"/>
              </a:lnSpc>
              <a:buFont typeface="Wingdings" panose="05000000000000000000" pitchFamily="2" charset="2"/>
              <a:buChar char="§"/>
            </a:pPr>
            <a:r>
              <a:rPr lang="en-US" sz="1600" dirty="0">
                <a:solidFill>
                  <a:srgbClr val="C00000"/>
                </a:solidFill>
                <a:latin typeface="Cambria" panose="02040503050406030204" pitchFamily="18" charset="0"/>
              </a:rPr>
              <a:t>Cell wall made up of cellulose. </a:t>
            </a:r>
          </a:p>
          <a:p>
            <a:pPr marL="214308" indent="-214308">
              <a:lnSpc>
                <a:spcPct val="150000"/>
              </a:lnSpc>
              <a:buFont typeface="Wingdings" panose="05000000000000000000" pitchFamily="2" charset="2"/>
              <a:buChar char="§"/>
            </a:pPr>
            <a:r>
              <a:rPr lang="en-US" sz="1600" dirty="0">
                <a:solidFill>
                  <a:srgbClr val="C00000"/>
                </a:solidFill>
                <a:latin typeface="Cambria" panose="02040503050406030204" pitchFamily="18" charset="0"/>
              </a:rPr>
              <a:t>They are Autotrophs </a:t>
            </a:r>
          </a:p>
          <a:p>
            <a:pPr marL="214308" indent="-214308">
              <a:lnSpc>
                <a:spcPct val="150000"/>
              </a:lnSpc>
              <a:buFont typeface="Wingdings" panose="05000000000000000000" pitchFamily="2" charset="2"/>
              <a:buChar char="§"/>
            </a:pPr>
            <a:r>
              <a:rPr lang="en-US" sz="1600" dirty="0">
                <a:solidFill>
                  <a:srgbClr val="C00000"/>
                </a:solidFill>
                <a:latin typeface="Cambria" panose="02040503050406030204" pitchFamily="18" charset="0"/>
              </a:rPr>
              <a:t>This kingdom includes all plants.</a:t>
            </a:r>
          </a:p>
        </p:txBody>
      </p:sp>
      <p:sp>
        <p:nvSpPr>
          <p:cNvPr id="4" name="Rectangle 3">
            <a:extLst>
              <a:ext uri="{FF2B5EF4-FFF2-40B4-BE49-F238E27FC236}">
                <a16:creationId xmlns="" xmlns:a16="http://schemas.microsoft.com/office/drawing/2014/main" id="{DDFAA58C-D04E-4B94-82C7-B40F75DDDA83}"/>
              </a:ext>
            </a:extLst>
          </p:cNvPr>
          <p:cNvSpPr/>
          <p:nvPr/>
        </p:nvSpPr>
        <p:spPr>
          <a:xfrm>
            <a:off x="5744745" y="1013978"/>
            <a:ext cx="3137997" cy="3247556"/>
          </a:xfrm>
          <a:prstGeom prst="rect">
            <a:avLst/>
          </a:prstGeom>
        </p:spPr>
        <p:txBody>
          <a:bodyPr wrap="square">
            <a:spAutoFit/>
          </a:bodyPr>
          <a:lstStyle/>
          <a:p>
            <a:r>
              <a:rPr lang="en-US" sz="1600" b="1" dirty="0">
                <a:solidFill>
                  <a:srgbClr val="002060"/>
                </a:solidFill>
                <a:latin typeface="Cambria" panose="02040503050406030204" pitchFamily="18" charset="0"/>
              </a:rPr>
              <a:t>Kingdom: Animalia</a:t>
            </a:r>
          </a:p>
          <a:p>
            <a:pPr marL="214308" indent="-214308">
              <a:lnSpc>
                <a:spcPct val="150000"/>
              </a:lnSpc>
              <a:buFont typeface="Wingdings" panose="05000000000000000000" pitchFamily="2" charset="2"/>
              <a:buChar char="§"/>
            </a:pPr>
            <a:r>
              <a:rPr lang="en-US" sz="1600" dirty="0">
                <a:solidFill>
                  <a:srgbClr val="00B050"/>
                </a:solidFill>
                <a:latin typeface="Cambria" panose="02040503050406030204" pitchFamily="18" charset="0"/>
              </a:rPr>
              <a:t>Eukaryotic and Multicellular</a:t>
            </a:r>
          </a:p>
          <a:p>
            <a:pPr marL="214308" indent="-214308">
              <a:lnSpc>
                <a:spcPct val="150000"/>
              </a:lnSpc>
              <a:buFont typeface="Wingdings" panose="05000000000000000000" pitchFamily="2" charset="2"/>
              <a:buChar char="§"/>
            </a:pPr>
            <a:r>
              <a:rPr lang="en-US" sz="1600" dirty="0">
                <a:solidFill>
                  <a:srgbClr val="00B050"/>
                </a:solidFill>
                <a:latin typeface="Cambria" panose="02040503050406030204" pitchFamily="18" charset="0"/>
              </a:rPr>
              <a:t> No cell wall. </a:t>
            </a:r>
          </a:p>
          <a:p>
            <a:pPr marL="214308" indent="-214308">
              <a:lnSpc>
                <a:spcPct val="150000"/>
              </a:lnSpc>
              <a:buFont typeface="Wingdings" panose="05000000000000000000" pitchFamily="2" charset="2"/>
              <a:buChar char="§"/>
            </a:pPr>
            <a:r>
              <a:rPr lang="en-US" sz="1600" dirty="0">
                <a:solidFill>
                  <a:srgbClr val="00B050"/>
                </a:solidFill>
                <a:latin typeface="Cambria" panose="02040503050406030204" pitchFamily="18" charset="0"/>
              </a:rPr>
              <a:t>Heterotrophic</a:t>
            </a:r>
          </a:p>
          <a:p>
            <a:pPr marL="214308" indent="-214308">
              <a:lnSpc>
                <a:spcPct val="150000"/>
              </a:lnSpc>
              <a:buFont typeface="Wingdings" panose="05000000000000000000" pitchFamily="2" charset="2"/>
              <a:buChar char="§"/>
            </a:pPr>
            <a:r>
              <a:rPr lang="en-US" sz="1600" dirty="0">
                <a:solidFill>
                  <a:srgbClr val="00B050"/>
                </a:solidFill>
                <a:latin typeface="Cambria" panose="02040503050406030204" pitchFamily="18" charset="0"/>
              </a:rPr>
              <a:t>Show Locomotion</a:t>
            </a:r>
          </a:p>
          <a:p>
            <a:pPr marL="214308" indent="-214308">
              <a:lnSpc>
                <a:spcPct val="150000"/>
              </a:lnSpc>
              <a:buFont typeface="Wingdings" panose="05000000000000000000" pitchFamily="2" charset="2"/>
              <a:buChar char="§"/>
            </a:pPr>
            <a:r>
              <a:rPr lang="en-US" sz="1600" dirty="0">
                <a:solidFill>
                  <a:srgbClr val="00B050"/>
                </a:solidFill>
                <a:latin typeface="Cambria" panose="02040503050406030204" pitchFamily="18" charset="0"/>
              </a:rPr>
              <a:t>Few are attached. </a:t>
            </a:r>
          </a:p>
          <a:p>
            <a:pPr marL="214308" indent="-214308">
              <a:lnSpc>
                <a:spcPct val="150000"/>
              </a:lnSpc>
              <a:buFont typeface="Wingdings" panose="05000000000000000000" pitchFamily="2" charset="2"/>
              <a:buChar char="§"/>
            </a:pPr>
            <a:r>
              <a:rPr lang="en-US" sz="1600" dirty="0">
                <a:solidFill>
                  <a:srgbClr val="00B050"/>
                </a:solidFill>
                <a:latin typeface="Cambria" panose="02040503050406030204" pitchFamily="18" charset="0"/>
              </a:rPr>
              <a:t>Examples – Hydra, Starfish, Earthworms, Birds, Monkeys etc.</a:t>
            </a:r>
          </a:p>
        </p:txBody>
      </p:sp>
      <p:pic>
        <p:nvPicPr>
          <p:cNvPr id="7" name="Picture 6">
            <a:extLst>
              <a:ext uri="{FF2B5EF4-FFF2-40B4-BE49-F238E27FC236}">
                <a16:creationId xmlns="" xmlns:a16="http://schemas.microsoft.com/office/drawing/2014/main" id="{1B829249-D497-41E8-9844-DF0FF7A55449}"/>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56605" y="4606963"/>
            <a:ext cx="2263880" cy="1487459"/>
          </a:xfrm>
          <a:prstGeom prst="rect">
            <a:avLst/>
          </a:prstGeom>
        </p:spPr>
      </p:pic>
      <p:pic>
        <p:nvPicPr>
          <p:cNvPr id="9" name="Picture 8">
            <a:extLst>
              <a:ext uri="{FF2B5EF4-FFF2-40B4-BE49-F238E27FC236}">
                <a16:creationId xmlns="" xmlns:a16="http://schemas.microsoft.com/office/drawing/2014/main" id="{DCA731C9-7B04-4EAB-A05D-92A5C1E25C9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901783" y="4606965"/>
            <a:ext cx="2439623" cy="148745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 xmlns:a16="http://schemas.microsoft.com/office/drawing/2014/main" id="{D762B42A-F761-4EE6-8CBF-7AF1C5222315}"/>
              </a:ext>
            </a:extLst>
          </p:cNvPr>
          <p:cNvPicPr>
            <a:picLocks noChangeAspect="1"/>
          </p:cNvPicPr>
          <p:nvPr/>
        </p:nvPicPr>
        <p:blipFill rotWithShape="1">
          <a:blip r:embed="rId4">
            <a:extLst>
              <a:ext uri="{28A0092B-C50C-407E-A947-70E740481C1C}">
                <a14:useLocalDpi xmlns="" xmlns:a14="http://schemas.microsoft.com/office/drawing/2010/main" val="0"/>
              </a:ext>
            </a:extLst>
          </a:blip>
          <a:srcRect t="18601"/>
          <a:stretch/>
        </p:blipFill>
        <p:spPr>
          <a:xfrm>
            <a:off x="3095744" y="4606964"/>
            <a:ext cx="2439623" cy="1487459"/>
          </a:xfrm>
          <a:prstGeom prst="rect">
            <a:avLst/>
          </a:prstGeom>
        </p:spPr>
      </p:pic>
      <p:sp>
        <p:nvSpPr>
          <p:cNvPr id="14" name="Title 1">
            <a:extLst>
              <a:ext uri="{FF2B5EF4-FFF2-40B4-BE49-F238E27FC236}">
                <a16:creationId xmlns="" xmlns:a16="http://schemas.microsoft.com/office/drawing/2014/main" id="{237CB584-6A22-47D0-9EBA-C2E7BA2BE98D}"/>
              </a:ext>
            </a:extLst>
          </p:cNvPr>
          <p:cNvSpPr>
            <a:spLocks noGrp="1"/>
          </p:cNvSpPr>
          <p:nvPr>
            <p:ph type="title"/>
          </p:nvPr>
        </p:nvSpPr>
        <p:spPr>
          <a:xfrm>
            <a:off x="689339" y="234433"/>
            <a:ext cx="7765321" cy="382554"/>
          </a:xfr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US" sz="1800" b="1" dirty="0">
                <a:solidFill>
                  <a:srgbClr val="C00000"/>
                </a:solidFill>
                <a:latin typeface="Cambria" panose="02040503050406030204" pitchFamily="18" charset="0"/>
              </a:rPr>
              <a:t>FIVE KINGDOM CLASSIFICATION</a:t>
            </a:r>
            <a:endParaRPr lang="en-IN" sz="1800" b="1"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441221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293914" y="782231"/>
            <a:ext cx="1603324" cy="369332"/>
          </a:xfrm>
          <a:prstGeom prst="rect">
            <a:avLst/>
          </a:prstGeom>
        </p:spPr>
        <p:txBody>
          <a:bodyPr wrap="none">
            <a:spAutoFit/>
          </a:bodyPr>
          <a:lstStyle/>
          <a:p>
            <a:r>
              <a:rPr lang="en-US" b="1" dirty="0">
                <a:solidFill>
                  <a:srgbClr val="7030A0"/>
                </a:solidFill>
                <a:latin typeface="Cambria" panose="02040503050406030204" pitchFamily="18" charset="0"/>
              </a:rPr>
              <a:t>C</a:t>
            </a:r>
            <a:r>
              <a:rPr lang="en-IN" b="1" dirty="0" err="1">
                <a:solidFill>
                  <a:srgbClr val="7030A0"/>
                </a:solidFill>
                <a:latin typeface="Cambria" panose="02040503050406030204" pitchFamily="18" charset="0"/>
              </a:rPr>
              <a:t>lassification</a:t>
            </a:r>
            <a:endParaRPr lang="en-IN" b="1" dirty="0">
              <a:solidFill>
                <a:srgbClr val="7030A0"/>
              </a:solidFill>
              <a:latin typeface="Cambria" panose="02040503050406030204" pitchFamily="18" charset="0"/>
            </a:endParaRPr>
          </a:p>
        </p:txBody>
      </p:sp>
      <p:graphicFrame>
        <p:nvGraphicFramePr>
          <p:cNvPr id="7" name="Table 6">
            <a:extLst>
              <a:ext uri="{FF2B5EF4-FFF2-40B4-BE49-F238E27FC236}">
                <a16:creationId xmlns="" xmlns:a16="http://schemas.microsoft.com/office/drawing/2014/main" id="{12461944-9FB0-47DE-A625-CCF738C46BEF}"/>
              </a:ext>
            </a:extLst>
          </p:cNvPr>
          <p:cNvGraphicFramePr>
            <a:graphicFrameLocks noGrp="1"/>
          </p:cNvGraphicFramePr>
          <p:nvPr>
            <p:extLst>
              <p:ext uri="{D42A27DB-BD31-4B8C-83A1-F6EECF244321}">
                <p14:modId xmlns="" xmlns:p14="http://schemas.microsoft.com/office/powerpoint/2010/main" val="3594035298"/>
              </p:ext>
            </p:extLst>
          </p:nvPr>
        </p:nvGraphicFramePr>
        <p:xfrm>
          <a:off x="293914" y="1229073"/>
          <a:ext cx="8556172" cy="5456111"/>
        </p:xfrm>
        <a:graphic>
          <a:graphicData uri="http://schemas.openxmlformats.org/drawingml/2006/table">
            <a:tbl>
              <a:tblPr firstRow="1" firstCol="1" bandRow="1">
                <a:tableStyleId>{93296810-A885-4BE3-A3E7-6D5BEEA58F35}</a:tableStyleId>
              </a:tblPr>
              <a:tblGrid>
                <a:gridCol w="1257120">
                  <a:extLst>
                    <a:ext uri="{9D8B030D-6E8A-4147-A177-3AD203B41FA5}">
                      <a16:colId xmlns="" xmlns:a16="http://schemas.microsoft.com/office/drawing/2014/main" val="3681563159"/>
                    </a:ext>
                  </a:extLst>
                </a:gridCol>
                <a:gridCol w="1600200">
                  <a:extLst>
                    <a:ext uri="{9D8B030D-6E8A-4147-A177-3AD203B41FA5}">
                      <a16:colId xmlns="" xmlns:a16="http://schemas.microsoft.com/office/drawing/2014/main" val="2332435473"/>
                    </a:ext>
                  </a:extLst>
                </a:gridCol>
                <a:gridCol w="1362807">
                  <a:extLst>
                    <a:ext uri="{9D8B030D-6E8A-4147-A177-3AD203B41FA5}">
                      <a16:colId xmlns="" xmlns:a16="http://schemas.microsoft.com/office/drawing/2014/main" val="4131206113"/>
                    </a:ext>
                  </a:extLst>
                </a:gridCol>
                <a:gridCol w="1248508">
                  <a:extLst>
                    <a:ext uri="{9D8B030D-6E8A-4147-A177-3AD203B41FA5}">
                      <a16:colId xmlns="" xmlns:a16="http://schemas.microsoft.com/office/drawing/2014/main" val="2635810953"/>
                    </a:ext>
                  </a:extLst>
                </a:gridCol>
                <a:gridCol w="1318846">
                  <a:extLst>
                    <a:ext uri="{9D8B030D-6E8A-4147-A177-3AD203B41FA5}">
                      <a16:colId xmlns="" xmlns:a16="http://schemas.microsoft.com/office/drawing/2014/main" val="3459835886"/>
                    </a:ext>
                  </a:extLst>
                </a:gridCol>
                <a:gridCol w="1768691">
                  <a:extLst>
                    <a:ext uri="{9D8B030D-6E8A-4147-A177-3AD203B41FA5}">
                      <a16:colId xmlns="" xmlns:a16="http://schemas.microsoft.com/office/drawing/2014/main" val="2623428237"/>
                    </a:ext>
                  </a:extLst>
                </a:gridCol>
              </a:tblGrid>
              <a:tr h="484544">
                <a:tc>
                  <a:txBody>
                    <a:bodyPr/>
                    <a:lstStyle/>
                    <a:p>
                      <a:pPr>
                        <a:lnSpc>
                          <a:spcPct val="107000"/>
                        </a:lnSpc>
                        <a:spcAft>
                          <a:spcPts val="1800"/>
                        </a:spcAft>
                      </a:pPr>
                      <a:r>
                        <a:rPr lang="en-IN" sz="1300" dirty="0">
                          <a:effectLst/>
                        </a:rPr>
                        <a:t>Character</a:t>
                      </a:r>
                      <a:endParaRPr lang="en-IN" sz="13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300" dirty="0">
                          <a:effectLst/>
                        </a:rPr>
                        <a:t>Crustacean</a:t>
                      </a:r>
                      <a:endParaRPr lang="en-IN" sz="13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300" dirty="0">
                          <a:effectLst/>
                        </a:rPr>
                        <a:t>Myriapoda</a:t>
                      </a:r>
                      <a:endParaRPr lang="en-IN" sz="13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300">
                          <a:effectLst/>
                        </a:rPr>
                        <a:t>Arachnida</a:t>
                      </a:r>
                      <a:endParaRPr lang="en-IN" sz="13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marR="652145">
                        <a:lnSpc>
                          <a:spcPct val="107000"/>
                        </a:lnSpc>
                        <a:spcAft>
                          <a:spcPts val="1800"/>
                        </a:spcAft>
                      </a:pPr>
                      <a:r>
                        <a:rPr lang="en-IN" sz="1300">
                          <a:effectLst/>
                        </a:rPr>
                        <a:t>Insect</a:t>
                      </a:r>
                      <a:endParaRPr lang="en-IN" sz="13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marR="652145">
                        <a:lnSpc>
                          <a:spcPct val="107000"/>
                        </a:lnSpc>
                        <a:spcAft>
                          <a:spcPts val="1800"/>
                        </a:spcAft>
                      </a:pPr>
                      <a:r>
                        <a:rPr lang="en-US" sz="1300" dirty="0" err="1">
                          <a:effectLst/>
                        </a:rPr>
                        <a:t>Onychophora</a:t>
                      </a:r>
                      <a:endParaRPr lang="en-IN" sz="1300" b="1"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2576614994"/>
                  </a:ext>
                </a:extLst>
              </a:tr>
              <a:tr h="846946">
                <a:tc>
                  <a:txBody>
                    <a:bodyPr/>
                    <a:lstStyle/>
                    <a:p>
                      <a:pPr>
                        <a:lnSpc>
                          <a:spcPct val="107000"/>
                        </a:lnSpc>
                        <a:spcAft>
                          <a:spcPts val="1800"/>
                        </a:spcAft>
                      </a:pPr>
                      <a:r>
                        <a:rPr lang="en-IN" sz="1300" dirty="0">
                          <a:effectLst/>
                        </a:rPr>
                        <a:t>Habitat</a:t>
                      </a:r>
                      <a:endParaRPr lang="en-IN" sz="13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Mainly aquatic, few live in moist </a:t>
                      </a:r>
                      <a:r>
                        <a:rPr lang="en-IN" sz="1200" dirty="0" err="1">
                          <a:effectLst/>
                        </a:rPr>
                        <a:t>place.Few</a:t>
                      </a:r>
                      <a:r>
                        <a:rPr lang="en-IN" sz="1200" dirty="0">
                          <a:effectLst/>
                        </a:rPr>
                        <a:t> are parasitic form</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Terrestrial, found under logs of wood stones etc.</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Terrestrial. Some are parasitic.</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Terrestrial and rarely aquatic. Some are parasitic.</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a:effectLst/>
                        </a:rPr>
                        <a:t>Terrestrial</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361431471"/>
                  </a:ext>
                </a:extLst>
              </a:tr>
              <a:tr h="484544">
                <a:tc>
                  <a:txBody>
                    <a:bodyPr/>
                    <a:lstStyle/>
                    <a:p>
                      <a:pPr>
                        <a:lnSpc>
                          <a:spcPct val="107000"/>
                        </a:lnSpc>
                        <a:spcAft>
                          <a:spcPts val="1800"/>
                        </a:spcAft>
                      </a:pPr>
                      <a:r>
                        <a:rPr lang="en-IN" sz="1300">
                          <a:effectLst/>
                        </a:rPr>
                        <a:t>Appendages/ walking legs</a:t>
                      </a:r>
                      <a:endParaRPr lang="en-IN" sz="13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Five pairs</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Many pairs</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Four pairs</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Three pairs.</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a:effectLst/>
                        </a:rPr>
                        <a:t>Many Pairs, Unjointed</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718189778"/>
                  </a:ext>
                </a:extLst>
              </a:tr>
              <a:tr h="846946">
                <a:tc>
                  <a:txBody>
                    <a:bodyPr/>
                    <a:lstStyle/>
                    <a:p>
                      <a:pPr>
                        <a:lnSpc>
                          <a:spcPct val="107000"/>
                        </a:lnSpc>
                        <a:spcAft>
                          <a:spcPts val="1800"/>
                        </a:spcAft>
                      </a:pPr>
                      <a:r>
                        <a:rPr lang="en-IN" sz="1300" dirty="0">
                          <a:effectLst/>
                        </a:rPr>
                        <a:t>Division of body</a:t>
                      </a:r>
                      <a:endParaRPr lang="en-IN" sz="13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Cephalothorax and abdomen.</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Head, thorax and abdomen.</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Cephalothorax (prosome) and abdomen (opisthosoma)</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Head, thorax and abdomen.</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a:effectLst/>
                        </a:rPr>
                        <a:t>Head and Trunk</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2964910034"/>
                  </a:ext>
                </a:extLst>
              </a:tr>
              <a:tr h="303343">
                <a:tc>
                  <a:txBody>
                    <a:bodyPr/>
                    <a:lstStyle/>
                    <a:p>
                      <a:pPr>
                        <a:lnSpc>
                          <a:spcPct val="107000"/>
                        </a:lnSpc>
                        <a:spcAft>
                          <a:spcPts val="1800"/>
                        </a:spcAft>
                      </a:pPr>
                      <a:r>
                        <a:rPr lang="en-IN" sz="1300">
                          <a:effectLst/>
                        </a:rPr>
                        <a:t>Antenna</a:t>
                      </a:r>
                      <a:endParaRPr lang="en-IN" sz="13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Two pairs</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One pair</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No antenna</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One pair</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a:effectLst/>
                        </a:rPr>
                        <a:t>One Pair</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3278256747"/>
                  </a:ext>
                </a:extLst>
              </a:tr>
              <a:tr h="484544">
                <a:tc>
                  <a:txBody>
                    <a:bodyPr/>
                    <a:lstStyle/>
                    <a:p>
                      <a:pPr>
                        <a:lnSpc>
                          <a:spcPct val="107000"/>
                        </a:lnSpc>
                        <a:spcAft>
                          <a:spcPts val="1800"/>
                        </a:spcAft>
                      </a:pPr>
                      <a:r>
                        <a:rPr lang="en-IN" sz="1300">
                          <a:effectLst/>
                        </a:rPr>
                        <a:t>Respiration takes place by</a:t>
                      </a:r>
                      <a:endParaRPr lang="en-IN" sz="13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Gills</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Trachea</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Trachea and book lungs</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Trachea</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err="1">
                          <a:effectLst/>
                        </a:rPr>
                        <a:t>Tachea</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399886844"/>
                  </a:ext>
                </a:extLst>
              </a:tr>
              <a:tr h="303343">
                <a:tc>
                  <a:txBody>
                    <a:bodyPr/>
                    <a:lstStyle/>
                    <a:p>
                      <a:pPr>
                        <a:lnSpc>
                          <a:spcPct val="107000"/>
                        </a:lnSpc>
                        <a:spcAft>
                          <a:spcPts val="1800"/>
                        </a:spcAft>
                      </a:pPr>
                      <a:r>
                        <a:rPr lang="en-IN" sz="1300">
                          <a:effectLst/>
                        </a:rPr>
                        <a:t>Eye</a:t>
                      </a:r>
                      <a:endParaRPr lang="en-IN" sz="13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Compound eye</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Compound eye</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Distinct eye</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Compound eye</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a:effectLst/>
                        </a:rPr>
                        <a:t>Simple</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2810278609"/>
                  </a:ext>
                </a:extLst>
              </a:tr>
              <a:tr h="665745">
                <a:tc>
                  <a:txBody>
                    <a:bodyPr/>
                    <a:lstStyle/>
                    <a:p>
                      <a:pPr>
                        <a:lnSpc>
                          <a:spcPct val="107000"/>
                        </a:lnSpc>
                        <a:spcAft>
                          <a:spcPts val="1800"/>
                        </a:spcAft>
                      </a:pPr>
                      <a:r>
                        <a:rPr lang="en-IN" sz="1300">
                          <a:effectLst/>
                        </a:rPr>
                        <a:t>Excretion</a:t>
                      </a:r>
                      <a:endParaRPr lang="en-IN" sz="13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Coxal gland or Green gland or Antennary</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Malpighian tubules</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Green gland</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Malpighian tubules</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err="1">
                          <a:effectLst/>
                        </a:rPr>
                        <a:t>Nephredia</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39392151"/>
                  </a:ext>
                </a:extLst>
              </a:tr>
              <a:tr h="484544">
                <a:tc>
                  <a:txBody>
                    <a:bodyPr/>
                    <a:lstStyle/>
                    <a:p>
                      <a:pPr>
                        <a:lnSpc>
                          <a:spcPct val="107000"/>
                        </a:lnSpc>
                        <a:spcAft>
                          <a:spcPts val="1800"/>
                        </a:spcAft>
                      </a:pPr>
                      <a:r>
                        <a:rPr lang="en-IN" sz="1300" dirty="0">
                          <a:effectLst/>
                        </a:rPr>
                        <a:t>Examples</a:t>
                      </a:r>
                      <a:endParaRPr lang="en-IN" sz="13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Prawn</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Millipede</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a:effectLst/>
                        </a:rPr>
                        <a:t>Spider, Scorpion</a:t>
                      </a:r>
                      <a:endParaRPr lang="en-IN" sz="1200" b="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IN" sz="1200" dirty="0">
                          <a:effectLst/>
                        </a:rPr>
                        <a:t>Butterfly, Moth</a:t>
                      </a:r>
                      <a:endParaRPr lang="en-IN" sz="1200" b="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987" marR="81987" marT="81987" marB="81987" anchor="ctr"/>
                </a:tc>
                <a:tc>
                  <a:txBody>
                    <a:bodyPr/>
                    <a:lstStyle/>
                    <a:p>
                      <a:pPr>
                        <a:lnSpc>
                          <a:spcPct val="107000"/>
                        </a:lnSpc>
                        <a:spcAft>
                          <a:spcPts val="1800"/>
                        </a:spcAft>
                      </a:pPr>
                      <a:r>
                        <a:rPr lang="en-US" sz="1200" dirty="0">
                          <a:effectLst/>
                        </a:rPr>
                        <a:t>Peripatus</a:t>
                      </a:r>
                      <a:endParaRPr lang="en-IN" sz="1200" b="0" dirty="0">
                        <a:solidFill>
                          <a:srgbClr val="7030A0"/>
                        </a:solidFill>
                        <a:effectLst/>
                        <a:latin typeface="+mn-lt"/>
                        <a:ea typeface="Calibri" panose="020F0502020204030204" pitchFamily="34" charset="0"/>
                        <a:cs typeface="Times New Roman" panose="02020603050405020304" pitchFamily="18" charset="0"/>
                      </a:endParaRPr>
                    </a:p>
                  </a:txBody>
                  <a:tcPr marL="81987" marR="81987" marT="81987" marB="81987" anchor="ctr"/>
                </a:tc>
                <a:extLst>
                  <a:ext uri="{0D108BD9-81ED-4DB2-BD59-A6C34878D82A}">
                    <a16:rowId xmlns="" xmlns:a16="http://schemas.microsoft.com/office/drawing/2014/main" val="3800611804"/>
                  </a:ext>
                </a:extLst>
              </a:tr>
            </a:tbl>
          </a:graphicData>
        </a:graphic>
      </p:graphicFrame>
    </p:spTree>
    <p:extLst>
      <p:ext uri="{BB962C8B-B14F-4D97-AF65-F5344CB8AC3E}">
        <p14:creationId xmlns="" xmlns:p14="http://schemas.microsoft.com/office/powerpoint/2010/main" val="661816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1235403" cy="369332"/>
          </a:xfrm>
          <a:prstGeom prst="rect">
            <a:avLst/>
          </a:prstGeom>
        </p:spPr>
        <p:txBody>
          <a:bodyPr wrap="none">
            <a:spAutoFit/>
          </a:bodyPr>
          <a:lstStyle/>
          <a:p>
            <a:r>
              <a:rPr lang="en-US" b="1" dirty="0" err="1">
                <a:solidFill>
                  <a:srgbClr val="003300"/>
                </a:solidFill>
                <a:latin typeface="Cambria" panose="02040503050406030204" pitchFamily="18" charset="0"/>
              </a:rPr>
              <a:t>Palaemon</a:t>
            </a:r>
            <a:endParaRPr lang="en-IN" b="1" dirty="0">
              <a:solidFill>
                <a:srgbClr val="003300"/>
              </a:solidFill>
              <a:latin typeface="Cambria" panose="02040503050406030204" pitchFamily="18" charset="0"/>
            </a:endParaRPr>
          </a:p>
        </p:txBody>
      </p:sp>
      <p:sp>
        <p:nvSpPr>
          <p:cNvPr id="6" name="Content Placeholder 3">
            <a:extLst>
              <a:ext uri="{FF2B5EF4-FFF2-40B4-BE49-F238E27FC236}">
                <a16:creationId xmlns="" xmlns:a16="http://schemas.microsoft.com/office/drawing/2014/main" id="{2AAAC12A-A1B5-4021-94B1-664EF3E57FA1}"/>
              </a:ext>
            </a:extLst>
          </p:cNvPr>
          <p:cNvSpPr txBox="1">
            <a:spLocks/>
          </p:cNvSpPr>
          <p:nvPr/>
        </p:nvSpPr>
        <p:spPr>
          <a:xfrm>
            <a:off x="320291" y="1382752"/>
            <a:ext cx="4163786" cy="52408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500" dirty="0" err="1">
                <a:solidFill>
                  <a:srgbClr val="002060"/>
                </a:solidFill>
                <a:latin typeface="Cambria" panose="02040503050406030204" pitchFamily="18" charset="0"/>
                <a:cs typeface="Times New Roman" pitchFamily="18" charset="0"/>
              </a:rPr>
              <a:t>Palaemon</a:t>
            </a:r>
            <a:r>
              <a:rPr lang="en-US" sz="1500" dirty="0">
                <a:solidFill>
                  <a:srgbClr val="002060"/>
                </a:solidFill>
                <a:latin typeface="Cambria" panose="02040503050406030204" pitchFamily="18" charset="0"/>
                <a:cs typeface="Times New Roman" pitchFamily="18" charset="0"/>
              </a:rPr>
              <a:t> is the fresh-water prawn.</a:t>
            </a:r>
          </a:p>
          <a:p>
            <a:pPr>
              <a:lnSpc>
                <a:spcPct val="120000"/>
              </a:lnSpc>
            </a:pPr>
            <a:r>
              <a:rPr lang="en-US" sz="1500" dirty="0">
                <a:solidFill>
                  <a:srgbClr val="002060"/>
                </a:solidFill>
                <a:latin typeface="Cambria" panose="02040503050406030204" pitchFamily="18" charset="0"/>
                <a:cs typeface="Times New Roman" pitchFamily="18" charset="0"/>
              </a:rPr>
              <a:t>It remains at the bottom by day, and comes to the surface at night and feeds on algae, moss, small insects and debris.</a:t>
            </a:r>
          </a:p>
          <a:p>
            <a:pPr>
              <a:lnSpc>
                <a:spcPct val="120000"/>
              </a:lnSpc>
            </a:pPr>
            <a:r>
              <a:rPr lang="en-US" sz="1500" dirty="0" err="1">
                <a:solidFill>
                  <a:srgbClr val="002060"/>
                </a:solidFill>
                <a:latin typeface="Cambria" panose="02040503050406030204" pitchFamily="18" charset="0"/>
                <a:cs typeface="Times New Roman" pitchFamily="18" charset="0"/>
              </a:rPr>
              <a:t>Palaemon</a:t>
            </a:r>
            <a:r>
              <a:rPr lang="en-US" sz="1500" dirty="0">
                <a:solidFill>
                  <a:srgbClr val="002060"/>
                </a:solidFill>
                <a:latin typeface="Cambria" panose="02040503050406030204" pitchFamily="18" charset="0"/>
                <a:cs typeface="Times New Roman" pitchFamily="18" charset="0"/>
              </a:rPr>
              <a:t> shows an elongated body which is spindle like and shows bilateral symmetry.</a:t>
            </a:r>
          </a:p>
          <a:p>
            <a:pPr>
              <a:lnSpc>
                <a:spcPct val="120000"/>
              </a:lnSpc>
            </a:pPr>
            <a:r>
              <a:rPr lang="en-US" sz="1500" dirty="0">
                <a:solidFill>
                  <a:srgbClr val="002060"/>
                </a:solidFill>
                <a:latin typeface="Cambria" panose="02040503050406030204" pitchFamily="18" charset="0"/>
                <a:cs typeface="Times New Roman" pitchFamily="18" charset="0"/>
              </a:rPr>
              <a:t>The entire body is covered by a strong, cuticular exoskeleton.</a:t>
            </a:r>
          </a:p>
          <a:p>
            <a:pPr>
              <a:lnSpc>
                <a:spcPct val="120000"/>
              </a:lnSpc>
            </a:pPr>
            <a:r>
              <a:rPr lang="en-US" sz="1500" dirty="0">
                <a:solidFill>
                  <a:srgbClr val="002060"/>
                </a:solidFill>
                <a:latin typeface="Cambria" panose="02040503050406030204" pitchFamily="18" charset="0"/>
                <a:cs typeface="Times New Roman" pitchFamily="18" charset="0"/>
              </a:rPr>
              <a:t>The body is divided into two parts</a:t>
            </a:r>
            <a:r>
              <a:rPr lang="en-US" sz="1500" b="1" dirty="0">
                <a:solidFill>
                  <a:srgbClr val="002060"/>
                </a:solidFill>
                <a:latin typeface="Cambria" panose="02040503050406030204" pitchFamily="18" charset="0"/>
                <a:cs typeface="Times New Roman" pitchFamily="18" charset="0"/>
              </a:rPr>
              <a:t> </a:t>
            </a:r>
            <a:r>
              <a:rPr lang="en-US" sz="1500" dirty="0">
                <a:solidFill>
                  <a:srgbClr val="002060"/>
                </a:solidFill>
                <a:latin typeface="Cambria" panose="02040503050406030204" pitchFamily="18" charset="0"/>
                <a:cs typeface="Times New Roman" pitchFamily="18" charset="0"/>
              </a:rPr>
              <a:t>Cephalothorax, and Abdomen.</a:t>
            </a:r>
          </a:p>
          <a:p>
            <a:pPr>
              <a:lnSpc>
                <a:spcPct val="120000"/>
              </a:lnSpc>
            </a:pPr>
            <a:r>
              <a:rPr lang="en-US" sz="1500" dirty="0">
                <a:solidFill>
                  <a:srgbClr val="002060"/>
                </a:solidFill>
                <a:latin typeface="Cambria" panose="02040503050406030204" pitchFamily="18" charset="0"/>
                <a:cs typeface="Times New Roman" pitchFamily="18" charset="0"/>
              </a:rPr>
              <a:t>The cephalothorax shows 13 segments. First five appendage bearing segments constitute the head. The remaining eight append­age bearing segments form the thorax.</a:t>
            </a:r>
          </a:p>
          <a:p>
            <a:pPr>
              <a:lnSpc>
                <a:spcPct val="120000"/>
              </a:lnSpc>
            </a:pPr>
            <a:r>
              <a:rPr lang="en-US" sz="1500" dirty="0">
                <a:solidFill>
                  <a:srgbClr val="002060"/>
                </a:solidFill>
                <a:latin typeface="Cambria" panose="02040503050406030204" pitchFamily="18" charset="0"/>
                <a:cs typeface="Times New Roman" pitchFamily="18" charset="0"/>
              </a:rPr>
              <a:t>The abdomen bears six pairs of appendages. These are known as the pleopods.</a:t>
            </a:r>
          </a:p>
          <a:p>
            <a:pPr>
              <a:lnSpc>
                <a:spcPct val="120000"/>
              </a:lnSpc>
            </a:pPr>
            <a:endParaRPr lang="en-US" sz="1500" dirty="0">
              <a:solidFill>
                <a:srgbClr val="002060"/>
              </a:solidFill>
              <a:latin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C9ACC3C3-B93C-47EE-B4BA-F916FFBC4453}"/>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47607" y="1382752"/>
            <a:ext cx="4276101" cy="2151756"/>
          </a:xfrm>
          <a:prstGeom prst="rect">
            <a:avLst/>
          </a:prstGeom>
        </p:spPr>
      </p:pic>
      <p:pic>
        <p:nvPicPr>
          <p:cNvPr id="8" name="Picture 7">
            <a:extLst>
              <a:ext uri="{FF2B5EF4-FFF2-40B4-BE49-F238E27FC236}">
                <a16:creationId xmlns="" xmlns:a16="http://schemas.microsoft.com/office/drawing/2014/main" id="{AE257B39-6588-4814-BA73-7D09B97B6C96}"/>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72000" y="3575567"/>
            <a:ext cx="4370754" cy="3048000"/>
          </a:xfrm>
          <a:prstGeom prst="rect">
            <a:avLst/>
          </a:prstGeom>
        </p:spPr>
      </p:pic>
    </p:spTree>
    <p:extLst>
      <p:ext uri="{BB962C8B-B14F-4D97-AF65-F5344CB8AC3E}">
        <p14:creationId xmlns="" xmlns:p14="http://schemas.microsoft.com/office/powerpoint/2010/main" val="239109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915764" cy="369332"/>
          </a:xfrm>
          <a:prstGeom prst="rect">
            <a:avLst/>
          </a:prstGeom>
        </p:spPr>
        <p:txBody>
          <a:bodyPr wrap="none">
            <a:spAutoFit/>
          </a:bodyPr>
          <a:lstStyle/>
          <a:p>
            <a:r>
              <a:rPr lang="en-US" b="1" dirty="0">
                <a:solidFill>
                  <a:srgbClr val="003300"/>
                </a:solidFill>
                <a:latin typeface="Cambria" panose="02040503050406030204" pitchFamily="18" charset="0"/>
              </a:rPr>
              <a:t>Cancer</a:t>
            </a:r>
            <a:endParaRPr lang="en-IN" b="1" dirty="0">
              <a:solidFill>
                <a:srgbClr val="003300"/>
              </a:solidFill>
              <a:latin typeface="Cambria" panose="02040503050406030204" pitchFamily="18" charset="0"/>
            </a:endParaRPr>
          </a:p>
        </p:txBody>
      </p:sp>
      <p:sp>
        <p:nvSpPr>
          <p:cNvPr id="7" name="Content Placeholder 3">
            <a:extLst>
              <a:ext uri="{FF2B5EF4-FFF2-40B4-BE49-F238E27FC236}">
                <a16:creationId xmlns="" xmlns:a16="http://schemas.microsoft.com/office/drawing/2014/main" id="{B28605C7-C370-4C6A-A6BA-0DB129C4D93B}"/>
              </a:ext>
            </a:extLst>
          </p:cNvPr>
          <p:cNvSpPr txBox="1">
            <a:spLocks/>
          </p:cNvSpPr>
          <p:nvPr/>
        </p:nvSpPr>
        <p:spPr>
          <a:xfrm>
            <a:off x="320291" y="1505842"/>
            <a:ext cx="4038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003300"/>
                </a:solidFill>
                <a:latin typeface="Cambria" panose="02040503050406030204" pitchFamily="18" charset="0"/>
                <a:cs typeface="Times New Roman" pitchFamily="18" charset="0"/>
              </a:rPr>
              <a:t>Commonly called rock crab, aquatic in habitat.</a:t>
            </a:r>
          </a:p>
          <a:p>
            <a:r>
              <a:rPr lang="en-US" sz="1600" dirty="0">
                <a:solidFill>
                  <a:srgbClr val="C00000"/>
                </a:solidFill>
                <a:latin typeface="Cambria" panose="02040503050406030204" pitchFamily="18" charset="0"/>
                <a:cs typeface="Times New Roman" pitchFamily="18" charset="0"/>
              </a:rPr>
              <a:t>Body is oval and flattened dorsoventrally.</a:t>
            </a:r>
          </a:p>
          <a:p>
            <a:r>
              <a:rPr lang="en-US" sz="1600" dirty="0">
                <a:solidFill>
                  <a:srgbClr val="003300"/>
                </a:solidFill>
                <a:latin typeface="Cambria" panose="02040503050406030204" pitchFamily="18" charset="0"/>
                <a:cs typeface="Times New Roman" pitchFamily="18" charset="0"/>
              </a:rPr>
              <a:t>Eye stalked and antennules are in the sockets of carapace.</a:t>
            </a:r>
          </a:p>
          <a:p>
            <a:r>
              <a:rPr lang="en-US" sz="1600" dirty="0">
                <a:solidFill>
                  <a:srgbClr val="C00000"/>
                </a:solidFill>
                <a:latin typeface="Cambria" panose="02040503050406030204" pitchFamily="18" charset="0"/>
                <a:cs typeface="Times New Roman" pitchFamily="18" charset="0"/>
              </a:rPr>
              <a:t>Five pairs of thoracic legs are well developed.</a:t>
            </a:r>
          </a:p>
          <a:p>
            <a:r>
              <a:rPr lang="en-US" sz="1600" dirty="0">
                <a:solidFill>
                  <a:srgbClr val="003300"/>
                </a:solidFill>
                <a:latin typeface="Cambria" panose="02040503050406030204" pitchFamily="18" charset="0"/>
                <a:cs typeface="Times New Roman" pitchFamily="18" charset="0"/>
              </a:rPr>
              <a:t>The first pair of leg modified in to chelate for offence and defense.</a:t>
            </a:r>
          </a:p>
          <a:p>
            <a:r>
              <a:rPr lang="en-US" sz="1600" dirty="0">
                <a:solidFill>
                  <a:srgbClr val="C00000"/>
                </a:solidFill>
                <a:latin typeface="Cambria" panose="02040503050406030204" pitchFamily="18" charset="0"/>
                <a:cs typeface="Times New Roman" pitchFamily="18" charset="0"/>
              </a:rPr>
              <a:t>Abdomen is greatly reduced, folded ventral to thorax. </a:t>
            </a:r>
          </a:p>
          <a:p>
            <a:r>
              <a:rPr lang="en-US" sz="1600" dirty="0">
                <a:solidFill>
                  <a:srgbClr val="003300"/>
                </a:solidFill>
                <a:latin typeface="Cambria" panose="02040503050406030204" pitchFamily="18" charset="0"/>
                <a:cs typeface="Times New Roman" pitchFamily="18" charset="0"/>
              </a:rPr>
              <a:t>Eggs are carried by the female with the help of abdominal biramous pleopods.</a:t>
            </a:r>
          </a:p>
          <a:p>
            <a:r>
              <a:rPr lang="en-US" sz="1600" dirty="0">
                <a:solidFill>
                  <a:srgbClr val="C00000"/>
                </a:solidFill>
                <a:latin typeface="Cambria" panose="02040503050406030204" pitchFamily="18" charset="0"/>
                <a:cs typeface="Times New Roman" pitchFamily="18" charset="0"/>
              </a:rPr>
              <a:t>Metamorphosis comprises zoea and megalopa larva</a:t>
            </a:r>
          </a:p>
        </p:txBody>
      </p:sp>
      <p:pic>
        <p:nvPicPr>
          <p:cNvPr id="4" name="Picture 3">
            <a:extLst>
              <a:ext uri="{FF2B5EF4-FFF2-40B4-BE49-F238E27FC236}">
                <a16:creationId xmlns="" xmlns:a16="http://schemas.microsoft.com/office/drawing/2014/main" id="{B82F89EB-796D-403E-97B5-27BC167F07A6}"/>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785109" y="1593635"/>
            <a:ext cx="4038600" cy="20973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 xmlns:a16="http://schemas.microsoft.com/office/drawing/2014/main" id="{E23A8D0C-C026-42D5-A0BC-028D440519F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781898" y="3896254"/>
            <a:ext cx="1970593" cy="1879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 xmlns:a16="http://schemas.microsoft.com/office/drawing/2014/main" id="{2641BE28-CFE3-4E96-B752-307CF4D1601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937057" y="3901399"/>
            <a:ext cx="1886652" cy="1879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748799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915764" cy="369332"/>
          </a:xfrm>
          <a:prstGeom prst="rect">
            <a:avLst/>
          </a:prstGeom>
        </p:spPr>
        <p:txBody>
          <a:bodyPr wrap="none">
            <a:spAutoFit/>
          </a:bodyPr>
          <a:lstStyle/>
          <a:p>
            <a:r>
              <a:rPr lang="en-US" b="1" dirty="0">
                <a:solidFill>
                  <a:srgbClr val="003300"/>
                </a:solidFill>
                <a:latin typeface="Cambria" panose="02040503050406030204" pitchFamily="18" charset="0"/>
              </a:rPr>
              <a:t>Cancer</a:t>
            </a:r>
            <a:endParaRPr lang="en-IN" b="1" dirty="0">
              <a:solidFill>
                <a:srgbClr val="003300"/>
              </a:solidFill>
              <a:latin typeface="Cambria" panose="02040503050406030204" pitchFamily="18" charset="0"/>
            </a:endParaRPr>
          </a:p>
        </p:txBody>
      </p:sp>
      <p:sp>
        <p:nvSpPr>
          <p:cNvPr id="8" name="Content Placeholder 3">
            <a:extLst>
              <a:ext uri="{FF2B5EF4-FFF2-40B4-BE49-F238E27FC236}">
                <a16:creationId xmlns="" xmlns:a16="http://schemas.microsoft.com/office/drawing/2014/main" id="{AC998115-B231-4AA5-BDF8-710F27220663}"/>
              </a:ext>
            </a:extLst>
          </p:cNvPr>
          <p:cNvSpPr txBox="1">
            <a:spLocks/>
          </p:cNvSpPr>
          <p:nvPr/>
        </p:nvSpPr>
        <p:spPr>
          <a:xfrm>
            <a:off x="320292" y="1593635"/>
            <a:ext cx="4038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solidFill>
                  <a:srgbClr val="C00000"/>
                </a:solidFill>
                <a:latin typeface="Cambria" panose="02040503050406030204" pitchFamily="18" charset="0"/>
                <a:cs typeface="Times New Roman" pitchFamily="18" charset="0"/>
              </a:rPr>
              <a:t>Marine animal and is nocturnal called horseshoe crab, king crab or limulus.</a:t>
            </a:r>
          </a:p>
          <a:p>
            <a:pPr algn="just"/>
            <a:r>
              <a:rPr lang="en-US" sz="1600" dirty="0">
                <a:solidFill>
                  <a:srgbClr val="7030A0"/>
                </a:solidFill>
                <a:latin typeface="Cambria" panose="02040503050406030204" pitchFamily="18" charset="0"/>
                <a:cs typeface="Times New Roman" pitchFamily="18" charset="0"/>
              </a:rPr>
              <a:t>Body is divisible in to cephalothorax, abdomen and a caudal spine or telson.</a:t>
            </a:r>
          </a:p>
          <a:p>
            <a:pPr algn="just"/>
            <a:r>
              <a:rPr lang="en-US" sz="1600" dirty="0">
                <a:solidFill>
                  <a:srgbClr val="C00000"/>
                </a:solidFill>
                <a:latin typeface="Cambria" panose="02040503050406030204" pitchFamily="18" charset="0"/>
                <a:cs typeface="Times New Roman" pitchFamily="18" charset="0"/>
              </a:rPr>
              <a:t>Cephalothorax covered by horse shoe shaped carapace; it has a pair of median eyes and a pair of lateral eyes.</a:t>
            </a:r>
          </a:p>
          <a:p>
            <a:pPr algn="just"/>
            <a:r>
              <a:rPr lang="en-US" sz="1600" dirty="0">
                <a:solidFill>
                  <a:srgbClr val="7030A0"/>
                </a:solidFill>
                <a:latin typeface="Cambria" panose="02040503050406030204" pitchFamily="18" charset="0"/>
                <a:cs typeface="Times New Roman" pitchFamily="18" charset="0"/>
              </a:rPr>
              <a:t>On the ventral side of the cephalothorax there is a mouth and seven pairs of appendages.</a:t>
            </a:r>
          </a:p>
          <a:p>
            <a:pPr algn="just"/>
            <a:r>
              <a:rPr lang="en-US" sz="1600" dirty="0">
                <a:solidFill>
                  <a:srgbClr val="C00000"/>
                </a:solidFill>
                <a:latin typeface="Cambria" panose="02040503050406030204" pitchFamily="18" charset="0"/>
                <a:cs typeface="Times New Roman" pitchFamily="18" charset="0"/>
              </a:rPr>
              <a:t>Mesosoma contains 6 pairs of movable spines.</a:t>
            </a:r>
          </a:p>
          <a:p>
            <a:pPr algn="just"/>
            <a:r>
              <a:rPr lang="en-US" sz="1600" dirty="0">
                <a:solidFill>
                  <a:srgbClr val="7030A0"/>
                </a:solidFill>
                <a:latin typeface="Cambria" panose="02040503050406030204" pitchFamily="18" charset="0"/>
                <a:cs typeface="Times New Roman" pitchFamily="18" charset="0"/>
              </a:rPr>
              <a:t>It is the example of living fossil as they have not changed much in the last 350 to 400 million years.</a:t>
            </a:r>
          </a:p>
          <a:p>
            <a:pPr algn="just">
              <a:buFont typeface="Arial" panose="020B0604020202020204" pitchFamily="34" charset="0"/>
              <a:buNone/>
            </a:pPr>
            <a:r>
              <a:rPr lang="en-US" sz="1600" dirty="0">
                <a:solidFill>
                  <a:srgbClr val="C00000"/>
                </a:solidFill>
                <a:latin typeface="Cambria" panose="02040503050406030204" pitchFamily="18" charset="0"/>
                <a:cs typeface="Times New Roman" pitchFamily="18" charset="0"/>
              </a:rPr>
              <a:t> </a:t>
            </a:r>
          </a:p>
          <a:p>
            <a:endParaRPr lang="en-US" sz="1600" dirty="0">
              <a:solidFill>
                <a:srgbClr val="C00000"/>
              </a:solidFill>
              <a:latin typeface="Cambria" panose="02040503050406030204" pitchFamily="18" charset="0"/>
              <a:cs typeface="Times New Roman" pitchFamily="18" charset="0"/>
            </a:endParaRPr>
          </a:p>
        </p:txBody>
      </p:sp>
      <p:pic>
        <p:nvPicPr>
          <p:cNvPr id="3" name="Picture 2">
            <a:extLst>
              <a:ext uri="{FF2B5EF4-FFF2-40B4-BE49-F238E27FC236}">
                <a16:creationId xmlns="" xmlns:a16="http://schemas.microsoft.com/office/drawing/2014/main" id="{53A02A6B-9AC8-4C6B-8C52-6EB9FFD0E32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496871" y="1593634"/>
            <a:ext cx="4326837" cy="2512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 xmlns:a16="http://schemas.microsoft.com/office/drawing/2014/main" id="{289E34D9-9874-4E7B-A6E1-8118ADDBD0F9}"/>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4943" t="8970" r="4829" b="10419"/>
          <a:stretch/>
        </p:blipFill>
        <p:spPr>
          <a:xfrm>
            <a:off x="6769935" y="4290648"/>
            <a:ext cx="2053773" cy="1617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 xmlns:a16="http://schemas.microsoft.com/office/drawing/2014/main" id="{09ADD193-209E-46EA-9FA5-2F47F225B082}"/>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sharpenSoften amount="50000"/>
                    </a14:imgEffect>
                  </a14:imgLayer>
                </a14:imgProps>
              </a:ext>
              <a:ext uri="{28A0092B-C50C-407E-A947-70E740481C1C}">
                <a14:useLocalDpi xmlns="" xmlns:a14="http://schemas.microsoft.com/office/drawing/2010/main" val="0"/>
              </a:ext>
            </a:extLst>
          </a:blip>
          <a:stretch>
            <a:fillRect/>
          </a:stretch>
        </p:blipFill>
        <p:spPr>
          <a:xfrm rot="10800000">
            <a:off x="4496871" y="4290648"/>
            <a:ext cx="2103500" cy="1617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2097967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1471044" cy="369332"/>
          </a:xfrm>
          <a:prstGeom prst="rect">
            <a:avLst/>
          </a:prstGeom>
        </p:spPr>
        <p:txBody>
          <a:bodyPr wrap="none">
            <a:spAutoFit/>
          </a:bodyPr>
          <a:lstStyle/>
          <a:p>
            <a:r>
              <a:rPr lang="en-US" b="1" dirty="0" err="1">
                <a:solidFill>
                  <a:srgbClr val="003300"/>
                </a:solidFill>
                <a:latin typeface="Cambria" panose="02040503050406030204" pitchFamily="18" charset="0"/>
              </a:rPr>
              <a:t>Palamnaeus</a:t>
            </a:r>
            <a:endParaRPr lang="en-IN" b="1" dirty="0">
              <a:solidFill>
                <a:srgbClr val="003300"/>
              </a:solidFill>
              <a:latin typeface="Cambria" panose="02040503050406030204" pitchFamily="18" charset="0"/>
            </a:endParaRPr>
          </a:p>
        </p:txBody>
      </p:sp>
      <p:sp>
        <p:nvSpPr>
          <p:cNvPr id="9" name="Content Placeholder 3">
            <a:extLst>
              <a:ext uri="{FF2B5EF4-FFF2-40B4-BE49-F238E27FC236}">
                <a16:creationId xmlns="" xmlns:a16="http://schemas.microsoft.com/office/drawing/2014/main" id="{4B7B7661-4484-4E14-A279-249FBF28B6B5}"/>
              </a:ext>
            </a:extLst>
          </p:cNvPr>
          <p:cNvSpPr txBox="1">
            <a:spLocks/>
          </p:cNvSpPr>
          <p:nvPr/>
        </p:nvSpPr>
        <p:spPr>
          <a:xfrm>
            <a:off x="288706" y="1468315"/>
            <a:ext cx="3535948" cy="49764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003300"/>
                </a:solidFill>
                <a:latin typeface="Cambria" panose="02040503050406030204" pitchFamily="18" charset="0"/>
                <a:cs typeface="Times New Roman" pitchFamily="18" charset="0"/>
              </a:rPr>
              <a:t>It is example of living fossil, nocturnal and strictly carnivorous.</a:t>
            </a:r>
          </a:p>
          <a:p>
            <a:r>
              <a:rPr lang="en-US" sz="1500" dirty="0">
                <a:solidFill>
                  <a:srgbClr val="7030A0"/>
                </a:solidFill>
                <a:latin typeface="Cambria" panose="02040503050406030204" pitchFamily="18" charset="0"/>
                <a:cs typeface="Times New Roman" pitchFamily="18" charset="0"/>
              </a:rPr>
              <a:t>Body is dorsoventrally flat, divisible in to prosoma or cephalothorax and opisthosoma or abdomen.</a:t>
            </a:r>
          </a:p>
          <a:p>
            <a:r>
              <a:rPr lang="en-US" sz="1500" dirty="0">
                <a:solidFill>
                  <a:srgbClr val="003300"/>
                </a:solidFill>
                <a:latin typeface="Cambria" panose="02040503050406030204" pitchFamily="18" charset="0"/>
                <a:cs typeface="Times New Roman" pitchFamily="18" charset="0"/>
              </a:rPr>
              <a:t>Opisthosoma is distinguished in to two parts </a:t>
            </a:r>
          </a:p>
          <a:p>
            <a:r>
              <a:rPr lang="en-US" sz="1500" dirty="0">
                <a:solidFill>
                  <a:srgbClr val="003300"/>
                </a:solidFill>
                <a:latin typeface="Cambria" panose="02040503050406030204" pitchFamily="18" charset="0"/>
                <a:cs typeface="Times New Roman" pitchFamily="18" charset="0"/>
              </a:rPr>
              <a:t>a) </a:t>
            </a:r>
            <a:r>
              <a:rPr lang="en-US" sz="1500" dirty="0" err="1">
                <a:solidFill>
                  <a:srgbClr val="003300"/>
                </a:solidFill>
                <a:latin typeface="Cambria" panose="02040503050406030204" pitchFamily="18" charset="0"/>
                <a:cs typeface="Times New Roman" pitchFamily="18" charset="0"/>
              </a:rPr>
              <a:t>Mesosome</a:t>
            </a:r>
            <a:r>
              <a:rPr lang="en-US" sz="1500" dirty="0">
                <a:solidFill>
                  <a:srgbClr val="003300"/>
                </a:solidFill>
                <a:latin typeface="Cambria" panose="02040503050406030204" pitchFamily="18" charset="0"/>
                <a:cs typeface="Times New Roman" pitchFamily="18" charset="0"/>
              </a:rPr>
              <a:t> or </a:t>
            </a:r>
            <a:r>
              <a:rPr lang="en-US" sz="1500" dirty="0" err="1">
                <a:solidFill>
                  <a:srgbClr val="003300"/>
                </a:solidFill>
                <a:latin typeface="Cambria" panose="02040503050406030204" pitchFamily="18" charset="0"/>
                <a:cs typeface="Times New Roman" pitchFamily="18" charset="0"/>
              </a:rPr>
              <a:t>preabdomen</a:t>
            </a:r>
            <a:r>
              <a:rPr lang="en-US" sz="1500" dirty="0">
                <a:solidFill>
                  <a:srgbClr val="003300"/>
                </a:solidFill>
                <a:latin typeface="Cambria" panose="02040503050406030204" pitchFamily="18" charset="0"/>
                <a:cs typeface="Times New Roman" pitchFamily="18" charset="0"/>
              </a:rPr>
              <a:t> </a:t>
            </a:r>
          </a:p>
          <a:p>
            <a:r>
              <a:rPr lang="en-US" sz="1500" dirty="0">
                <a:solidFill>
                  <a:srgbClr val="003300"/>
                </a:solidFill>
                <a:latin typeface="Cambria" panose="02040503050406030204" pitchFamily="18" charset="0"/>
                <a:cs typeface="Times New Roman" pitchFamily="18" charset="0"/>
              </a:rPr>
              <a:t>b) Metasoma or post abdomen.</a:t>
            </a:r>
          </a:p>
          <a:p>
            <a:r>
              <a:rPr lang="en-US" sz="1500" dirty="0">
                <a:solidFill>
                  <a:srgbClr val="7030A0"/>
                </a:solidFill>
                <a:latin typeface="Cambria" panose="02040503050406030204" pitchFamily="18" charset="0"/>
                <a:cs typeface="Times New Roman" pitchFamily="18" charset="0"/>
              </a:rPr>
              <a:t>Six pairs of appendages, 1- pair of chelicerae, 1- pair of pedipalps and 4- pairs of walking legs.</a:t>
            </a:r>
          </a:p>
          <a:p>
            <a:r>
              <a:rPr lang="en-US" sz="1500" dirty="0">
                <a:solidFill>
                  <a:srgbClr val="003300"/>
                </a:solidFill>
                <a:latin typeface="Cambria" panose="02040503050406030204" pitchFamily="18" charset="0"/>
                <a:cs typeface="Times New Roman" pitchFamily="18" charset="0"/>
              </a:rPr>
              <a:t>Poisonous, sting with poison gland present at the tip of last segment of metasoma (abdomen). </a:t>
            </a:r>
          </a:p>
          <a:p>
            <a:r>
              <a:rPr lang="en-US" sz="1500" dirty="0">
                <a:solidFill>
                  <a:srgbClr val="7030A0"/>
                </a:solidFill>
                <a:latin typeface="Cambria" panose="02040503050406030204" pitchFamily="18" charset="0"/>
                <a:cs typeface="Times New Roman" pitchFamily="18" charset="0"/>
              </a:rPr>
              <a:t>Respiration by 4- pairs of book lungs.</a:t>
            </a:r>
          </a:p>
          <a:p>
            <a:r>
              <a:rPr lang="en-US" sz="1500" dirty="0">
                <a:solidFill>
                  <a:srgbClr val="003300"/>
                </a:solidFill>
                <a:latin typeface="Cambria" panose="02040503050406030204" pitchFamily="18" charset="0"/>
                <a:cs typeface="Times New Roman" pitchFamily="18" charset="0"/>
              </a:rPr>
              <a:t>Sexes are separate and ovo-viviparous, shows ideal parental </a:t>
            </a:r>
          </a:p>
        </p:txBody>
      </p:sp>
      <p:pic>
        <p:nvPicPr>
          <p:cNvPr id="4" name="Picture 3">
            <a:extLst>
              <a:ext uri="{FF2B5EF4-FFF2-40B4-BE49-F238E27FC236}">
                <a16:creationId xmlns="" xmlns:a16="http://schemas.microsoft.com/office/drawing/2014/main" id="{4A7C61BE-7FBC-4603-AEEB-9177273F034C}"/>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8274"/>
          <a:stretch/>
        </p:blipFill>
        <p:spPr>
          <a:xfrm>
            <a:off x="3896430" y="1468315"/>
            <a:ext cx="4958864" cy="3411416"/>
          </a:xfrm>
          <a:prstGeom prst="rect">
            <a:avLst/>
          </a:prstGeom>
        </p:spPr>
      </p:pic>
      <p:pic>
        <p:nvPicPr>
          <p:cNvPr id="7" name="Picture 6">
            <a:extLst>
              <a:ext uri="{FF2B5EF4-FFF2-40B4-BE49-F238E27FC236}">
                <a16:creationId xmlns="" xmlns:a16="http://schemas.microsoft.com/office/drawing/2014/main" id="{DD6CE1FD-7E72-4446-8F08-9A2A88F0F9F7}"/>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20640" b="2198"/>
          <a:stretch/>
        </p:blipFill>
        <p:spPr>
          <a:xfrm>
            <a:off x="6587581" y="4879731"/>
            <a:ext cx="2267713" cy="1743075"/>
          </a:xfrm>
          <a:prstGeom prst="rect">
            <a:avLst/>
          </a:prstGeom>
        </p:spPr>
      </p:pic>
      <p:pic>
        <p:nvPicPr>
          <p:cNvPr id="11" name="Picture 10">
            <a:extLst>
              <a:ext uri="{FF2B5EF4-FFF2-40B4-BE49-F238E27FC236}">
                <a16:creationId xmlns="" xmlns:a16="http://schemas.microsoft.com/office/drawing/2014/main" id="{6EC7D9D7-6BBB-4684-94F6-916C897BC71A}"/>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896430" y="4879731"/>
            <a:ext cx="2619375" cy="1743075"/>
          </a:xfrm>
          <a:prstGeom prst="rect">
            <a:avLst/>
          </a:prstGeom>
        </p:spPr>
      </p:pic>
    </p:spTree>
    <p:extLst>
      <p:ext uri="{BB962C8B-B14F-4D97-AF65-F5344CB8AC3E}">
        <p14:creationId xmlns="" xmlns:p14="http://schemas.microsoft.com/office/powerpoint/2010/main" val="2776930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1508170" cy="369332"/>
          </a:xfrm>
          <a:prstGeom prst="rect">
            <a:avLst/>
          </a:prstGeom>
        </p:spPr>
        <p:txBody>
          <a:bodyPr wrap="none">
            <a:spAutoFit/>
          </a:bodyPr>
          <a:lstStyle/>
          <a:p>
            <a:r>
              <a:rPr lang="en-US" b="1" dirty="0">
                <a:solidFill>
                  <a:srgbClr val="C00000"/>
                </a:solidFill>
                <a:latin typeface="Cambria" panose="02040503050406030204" pitchFamily="18" charset="0"/>
              </a:rPr>
              <a:t>Scolopendra</a:t>
            </a:r>
            <a:endParaRPr lang="en-IN" b="1" dirty="0">
              <a:solidFill>
                <a:srgbClr val="C00000"/>
              </a:solidFill>
              <a:latin typeface="Cambria" panose="02040503050406030204" pitchFamily="18" charset="0"/>
            </a:endParaRPr>
          </a:p>
        </p:txBody>
      </p:sp>
      <p:sp>
        <p:nvSpPr>
          <p:cNvPr id="8" name="Content Placeholder 3">
            <a:extLst>
              <a:ext uri="{FF2B5EF4-FFF2-40B4-BE49-F238E27FC236}">
                <a16:creationId xmlns="" xmlns:a16="http://schemas.microsoft.com/office/drawing/2014/main" id="{526B6919-EDF1-4ED3-8375-32F045FAFC37}"/>
              </a:ext>
            </a:extLst>
          </p:cNvPr>
          <p:cNvSpPr txBox="1">
            <a:spLocks/>
          </p:cNvSpPr>
          <p:nvPr/>
        </p:nvSpPr>
        <p:spPr>
          <a:xfrm>
            <a:off x="320291" y="1512277"/>
            <a:ext cx="3530740" cy="452596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solidFill>
                  <a:srgbClr val="003300"/>
                </a:solidFill>
                <a:latin typeface="Cambria" panose="02040503050406030204" pitchFamily="18" charset="0"/>
                <a:cs typeface="Times New Roman" pitchFamily="18" charset="0"/>
              </a:rPr>
              <a:t>Found under stones, gaps or in crevices. </a:t>
            </a:r>
          </a:p>
          <a:p>
            <a:pPr>
              <a:lnSpc>
                <a:spcPct val="150000"/>
              </a:lnSpc>
            </a:pPr>
            <a:r>
              <a:rPr lang="en-US" sz="1600" dirty="0">
                <a:solidFill>
                  <a:srgbClr val="0070C0"/>
                </a:solidFill>
                <a:latin typeface="Cambria" panose="02040503050406030204" pitchFamily="18" charset="0"/>
                <a:cs typeface="Times New Roman" pitchFamily="18" charset="0"/>
              </a:rPr>
              <a:t>Body is elongated and dorsoventrally flat, with numerous segments.</a:t>
            </a:r>
          </a:p>
          <a:p>
            <a:pPr>
              <a:lnSpc>
                <a:spcPct val="150000"/>
              </a:lnSpc>
            </a:pPr>
            <a:r>
              <a:rPr lang="en-US" sz="1600" dirty="0">
                <a:solidFill>
                  <a:srgbClr val="003300"/>
                </a:solidFill>
                <a:latin typeface="Cambria" panose="02040503050406030204" pitchFamily="18" charset="0"/>
                <a:cs typeface="Times New Roman" pitchFamily="18" charset="0"/>
              </a:rPr>
              <a:t>Each segment bears a pair of legs.</a:t>
            </a:r>
          </a:p>
          <a:p>
            <a:pPr>
              <a:lnSpc>
                <a:spcPct val="150000"/>
              </a:lnSpc>
            </a:pPr>
            <a:r>
              <a:rPr lang="en-US" sz="1600" dirty="0">
                <a:solidFill>
                  <a:srgbClr val="0070C0"/>
                </a:solidFill>
                <a:latin typeface="Cambria" panose="02040503050406030204" pitchFamily="18" charset="0"/>
                <a:cs typeface="Times New Roman" pitchFamily="18" charset="0"/>
              </a:rPr>
              <a:t>First pair of trunk appendage bears sharp paired claws</a:t>
            </a:r>
            <a:r>
              <a:rPr lang="en-US" sz="1600" b="1" dirty="0">
                <a:solidFill>
                  <a:srgbClr val="0070C0"/>
                </a:solidFill>
                <a:latin typeface="Cambria" panose="02040503050406030204" pitchFamily="18" charset="0"/>
                <a:cs typeface="Times New Roman" pitchFamily="18" charset="0"/>
              </a:rPr>
              <a:t> </a:t>
            </a:r>
            <a:r>
              <a:rPr lang="en-US" sz="1600" dirty="0">
                <a:solidFill>
                  <a:srgbClr val="0070C0"/>
                </a:solidFill>
                <a:latin typeface="Cambria" panose="02040503050406030204" pitchFamily="18" charset="0"/>
                <a:cs typeface="Times New Roman" pitchFamily="18" charset="0"/>
              </a:rPr>
              <a:t>connected to poison glands.</a:t>
            </a:r>
          </a:p>
          <a:p>
            <a:pPr>
              <a:lnSpc>
                <a:spcPct val="150000"/>
              </a:lnSpc>
            </a:pPr>
            <a:r>
              <a:rPr lang="en-US" sz="1600" dirty="0">
                <a:solidFill>
                  <a:srgbClr val="003300"/>
                </a:solidFill>
                <a:latin typeface="Cambria" panose="02040503050406030204" pitchFamily="18" charset="0"/>
                <a:cs typeface="Times New Roman" pitchFamily="18" charset="0"/>
              </a:rPr>
              <a:t>Carnivorous, feeds on insects, spiders, worms, slugs etc. </a:t>
            </a:r>
          </a:p>
          <a:p>
            <a:pPr>
              <a:lnSpc>
                <a:spcPct val="150000"/>
              </a:lnSpc>
            </a:pPr>
            <a:r>
              <a:rPr lang="en-US" sz="1600" dirty="0">
                <a:solidFill>
                  <a:srgbClr val="0070C0"/>
                </a:solidFill>
                <a:latin typeface="Cambria" panose="02040503050406030204" pitchFamily="18" charset="0"/>
                <a:cs typeface="Times New Roman" pitchFamily="18" charset="0"/>
              </a:rPr>
              <a:t>Sexes are separate</a:t>
            </a:r>
          </a:p>
          <a:p>
            <a:pPr>
              <a:lnSpc>
                <a:spcPct val="150000"/>
              </a:lnSpc>
            </a:pPr>
            <a:endParaRPr lang="en-US" sz="1600" dirty="0">
              <a:solidFill>
                <a:srgbClr val="003300"/>
              </a:solidFill>
              <a:latin typeface="Cambria" panose="02040503050406030204" pitchFamily="18" charset="0"/>
            </a:endParaRPr>
          </a:p>
        </p:txBody>
      </p:sp>
      <p:pic>
        <p:nvPicPr>
          <p:cNvPr id="3" name="Picture 2">
            <a:extLst>
              <a:ext uri="{FF2B5EF4-FFF2-40B4-BE49-F238E27FC236}">
                <a16:creationId xmlns="" xmlns:a16="http://schemas.microsoft.com/office/drawing/2014/main" id="{A9F2080D-6083-4DC3-9009-3EA419C785B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680582" y="5001891"/>
            <a:ext cx="2143125" cy="1501510"/>
          </a:xfrm>
          <a:prstGeom prst="rect">
            <a:avLst/>
          </a:prstGeom>
        </p:spPr>
      </p:pic>
      <p:pic>
        <p:nvPicPr>
          <p:cNvPr id="10" name="Picture 9">
            <a:extLst>
              <a:ext uri="{FF2B5EF4-FFF2-40B4-BE49-F238E27FC236}">
                <a16:creationId xmlns="" xmlns:a16="http://schemas.microsoft.com/office/drawing/2014/main" id="{D4EE4250-0A17-4D48-BBC4-2E3DB9EA5739}"/>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3339" r="3230"/>
          <a:stretch/>
        </p:blipFill>
        <p:spPr>
          <a:xfrm>
            <a:off x="4320431" y="1318617"/>
            <a:ext cx="2252265" cy="3619500"/>
          </a:xfrm>
          <a:prstGeom prst="rect">
            <a:avLst/>
          </a:prstGeom>
          <a:ln>
            <a:noFill/>
          </a:ln>
        </p:spPr>
      </p:pic>
      <p:pic>
        <p:nvPicPr>
          <p:cNvPr id="13" name="Picture 12">
            <a:extLst>
              <a:ext uri="{FF2B5EF4-FFF2-40B4-BE49-F238E27FC236}">
                <a16:creationId xmlns="" xmlns:a16="http://schemas.microsoft.com/office/drawing/2014/main" id="{8BD611F9-C613-4DA1-AA9A-55BFD26DC3AE}"/>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0800000">
            <a:off x="6680582" y="1318617"/>
            <a:ext cx="2143125" cy="3619500"/>
          </a:xfrm>
          <a:prstGeom prst="rect">
            <a:avLst/>
          </a:prstGeom>
        </p:spPr>
      </p:pic>
      <p:pic>
        <p:nvPicPr>
          <p:cNvPr id="15" name="Picture 14">
            <a:extLst>
              <a:ext uri="{FF2B5EF4-FFF2-40B4-BE49-F238E27FC236}">
                <a16:creationId xmlns="" xmlns:a16="http://schemas.microsoft.com/office/drawing/2014/main" id="{3A8DCCE4-93A8-47C7-9AED-85617953B7B5}"/>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320431" y="5001891"/>
            <a:ext cx="2252265" cy="1501510"/>
          </a:xfrm>
          <a:prstGeom prst="rect">
            <a:avLst/>
          </a:prstGeom>
        </p:spPr>
      </p:pic>
    </p:spTree>
    <p:extLst>
      <p:ext uri="{BB962C8B-B14F-4D97-AF65-F5344CB8AC3E}">
        <p14:creationId xmlns="" xmlns:p14="http://schemas.microsoft.com/office/powerpoint/2010/main" val="3748508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715260" cy="369332"/>
          </a:xfrm>
          <a:prstGeom prst="rect">
            <a:avLst/>
          </a:prstGeom>
        </p:spPr>
        <p:txBody>
          <a:bodyPr wrap="none">
            <a:spAutoFit/>
          </a:bodyPr>
          <a:lstStyle/>
          <a:p>
            <a:r>
              <a:rPr lang="en-US" b="1" dirty="0">
                <a:solidFill>
                  <a:srgbClr val="003300"/>
                </a:solidFill>
                <a:latin typeface="Cambria" panose="02040503050406030204" pitchFamily="18" charset="0"/>
              </a:rPr>
              <a:t>Julus</a:t>
            </a:r>
            <a:endParaRPr lang="en-IN" b="1" dirty="0">
              <a:solidFill>
                <a:srgbClr val="003300"/>
              </a:solidFill>
              <a:latin typeface="Cambria" panose="02040503050406030204" pitchFamily="18" charset="0"/>
            </a:endParaRPr>
          </a:p>
        </p:txBody>
      </p:sp>
      <p:sp>
        <p:nvSpPr>
          <p:cNvPr id="9" name="Content Placeholder 3">
            <a:extLst>
              <a:ext uri="{FF2B5EF4-FFF2-40B4-BE49-F238E27FC236}">
                <a16:creationId xmlns="" xmlns:a16="http://schemas.microsoft.com/office/drawing/2014/main" id="{55ACDD37-93CA-4DEA-A77C-A69140CEA097}"/>
              </a:ext>
            </a:extLst>
          </p:cNvPr>
          <p:cNvSpPr txBox="1">
            <a:spLocks/>
          </p:cNvSpPr>
          <p:nvPr/>
        </p:nvSpPr>
        <p:spPr>
          <a:xfrm>
            <a:off x="320291" y="1382752"/>
            <a:ext cx="3653832"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C00000"/>
                </a:solidFill>
                <a:latin typeface="Times New Roman" pitchFamily="18" charset="0"/>
                <a:cs typeface="Times New Roman" pitchFamily="18" charset="0"/>
              </a:rPr>
              <a:t>Commonly called as wire worm, herbivorous.</a:t>
            </a:r>
          </a:p>
          <a:p>
            <a:r>
              <a:rPr lang="en-US" sz="1600" dirty="0">
                <a:solidFill>
                  <a:srgbClr val="7030A0"/>
                </a:solidFill>
                <a:latin typeface="Times New Roman" pitchFamily="18" charset="0"/>
                <a:cs typeface="Times New Roman" pitchFamily="18" charset="0"/>
              </a:rPr>
              <a:t>Found in dumpy and dark places under stones or bellow decaying leaves. </a:t>
            </a:r>
          </a:p>
          <a:p>
            <a:r>
              <a:rPr lang="en-US" sz="1600" dirty="0">
                <a:solidFill>
                  <a:srgbClr val="C00000"/>
                </a:solidFill>
                <a:latin typeface="Times New Roman" pitchFamily="18" charset="0"/>
                <a:cs typeface="Times New Roman" pitchFamily="18" charset="0"/>
              </a:rPr>
              <a:t>When disturbed usually rolls up into tight coil.</a:t>
            </a:r>
          </a:p>
          <a:p>
            <a:r>
              <a:rPr lang="en-US" sz="1600" dirty="0">
                <a:solidFill>
                  <a:srgbClr val="7030A0"/>
                </a:solidFill>
                <a:latin typeface="Times New Roman" pitchFamily="18" charset="0"/>
                <a:cs typeface="Times New Roman" pitchFamily="18" charset="0"/>
              </a:rPr>
              <a:t>Body Cylindrical, </a:t>
            </a:r>
            <a:r>
              <a:rPr lang="en-US" sz="1600" dirty="0" err="1">
                <a:solidFill>
                  <a:srgbClr val="7030A0"/>
                </a:solidFill>
                <a:latin typeface="Times New Roman" pitchFamily="18" charset="0"/>
                <a:cs typeface="Times New Roman" pitchFamily="18" charset="0"/>
              </a:rPr>
              <a:t>metamerically</a:t>
            </a:r>
            <a:r>
              <a:rPr lang="en-US" sz="1600" dirty="0">
                <a:solidFill>
                  <a:srgbClr val="7030A0"/>
                </a:solidFill>
                <a:latin typeface="Times New Roman" pitchFamily="18" charset="0"/>
                <a:cs typeface="Times New Roman" pitchFamily="18" charset="0"/>
              </a:rPr>
              <a:t> segmented and differentiated into head and trunk.</a:t>
            </a:r>
          </a:p>
          <a:p>
            <a:r>
              <a:rPr lang="en-US" sz="1600" dirty="0">
                <a:solidFill>
                  <a:srgbClr val="C00000"/>
                </a:solidFill>
                <a:latin typeface="Times New Roman" pitchFamily="18" charset="0"/>
                <a:cs typeface="Times New Roman" pitchFamily="18" charset="0"/>
              </a:rPr>
              <a:t>In each segment pair of legs such many pairs of legs.</a:t>
            </a:r>
          </a:p>
          <a:p>
            <a:r>
              <a:rPr lang="en-US" sz="1600" dirty="0">
                <a:solidFill>
                  <a:srgbClr val="7030A0"/>
                </a:solidFill>
                <a:latin typeface="Times New Roman" pitchFamily="18" charset="0"/>
                <a:cs typeface="Times New Roman" pitchFamily="18" charset="0"/>
              </a:rPr>
              <a:t>Stink gland present along the sides of the body, secreting noxious substances for protection.</a:t>
            </a:r>
          </a:p>
          <a:p>
            <a:r>
              <a:rPr lang="en-US" sz="1600" dirty="0">
                <a:solidFill>
                  <a:srgbClr val="C00000"/>
                </a:solidFill>
                <a:latin typeface="Times New Roman" pitchFamily="18" charset="0"/>
                <a:cs typeface="Times New Roman" pitchFamily="18" charset="0"/>
              </a:rPr>
              <a:t>Respiration by mean of tracheae.</a:t>
            </a:r>
          </a:p>
          <a:p>
            <a:endParaRPr lang="en-US" sz="1600" dirty="0">
              <a:solidFill>
                <a:srgbClr val="C00000"/>
              </a:solidFill>
            </a:endParaRPr>
          </a:p>
        </p:txBody>
      </p:sp>
      <p:pic>
        <p:nvPicPr>
          <p:cNvPr id="4" name="Picture 3">
            <a:extLst>
              <a:ext uri="{FF2B5EF4-FFF2-40B4-BE49-F238E27FC236}">
                <a16:creationId xmlns="" xmlns:a16="http://schemas.microsoft.com/office/drawing/2014/main" id="{48170B43-3EC7-4DE2-A6EB-34D3ACD2CAC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229100" y="1382752"/>
            <a:ext cx="4594609" cy="1597840"/>
          </a:xfrm>
          <a:prstGeom prst="rect">
            <a:avLst/>
          </a:prstGeom>
        </p:spPr>
      </p:pic>
      <p:pic>
        <p:nvPicPr>
          <p:cNvPr id="7" name="Picture 6">
            <a:extLst>
              <a:ext uri="{FF2B5EF4-FFF2-40B4-BE49-F238E27FC236}">
                <a16:creationId xmlns="" xmlns:a16="http://schemas.microsoft.com/office/drawing/2014/main" id="{7778B772-3C7C-4DF5-B6E4-EB23C8AC433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flipH="1">
            <a:off x="4229099" y="3024682"/>
            <a:ext cx="4594610" cy="1705453"/>
          </a:xfrm>
          <a:prstGeom prst="rect">
            <a:avLst/>
          </a:prstGeom>
        </p:spPr>
      </p:pic>
      <p:pic>
        <p:nvPicPr>
          <p:cNvPr id="1026" name="Picture 2" descr="Image result for millipede">
            <a:extLst>
              <a:ext uri="{FF2B5EF4-FFF2-40B4-BE49-F238E27FC236}">
                <a16:creationId xmlns="" xmlns:a16="http://schemas.microsoft.com/office/drawing/2014/main" id="{10674E7C-5D73-4366-A046-6E65F416CA23}"/>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flipH="1">
            <a:off x="4229099" y="4774225"/>
            <a:ext cx="4594610" cy="15906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16508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1296958" cy="369332"/>
          </a:xfrm>
          <a:prstGeom prst="rect">
            <a:avLst/>
          </a:prstGeom>
        </p:spPr>
        <p:txBody>
          <a:bodyPr wrap="none">
            <a:spAutoFit/>
          </a:bodyPr>
          <a:lstStyle/>
          <a:p>
            <a:r>
              <a:rPr lang="en-US" b="1" dirty="0">
                <a:solidFill>
                  <a:srgbClr val="C00000"/>
                </a:solidFill>
                <a:latin typeface="Cambria" panose="02040503050406030204" pitchFamily="18" charset="0"/>
              </a:rPr>
              <a:t>Cockroach</a:t>
            </a:r>
            <a:endParaRPr lang="en-IN" b="1" dirty="0">
              <a:solidFill>
                <a:srgbClr val="C00000"/>
              </a:solidFill>
              <a:latin typeface="Cambria" panose="02040503050406030204" pitchFamily="18" charset="0"/>
            </a:endParaRPr>
          </a:p>
        </p:txBody>
      </p:sp>
      <p:sp>
        <p:nvSpPr>
          <p:cNvPr id="8" name="Content Placeholder 3">
            <a:extLst>
              <a:ext uri="{FF2B5EF4-FFF2-40B4-BE49-F238E27FC236}">
                <a16:creationId xmlns="" xmlns:a16="http://schemas.microsoft.com/office/drawing/2014/main" id="{391CA1FB-D2E3-4CF6-AE87-464592A5F1D0}"/>
              </a:ext>
            </a:extLst>
          </p:cNvPr>
          <p:cNvSpPr txBox="1">
            <a:spLocks/>
          </p:cNvSpPr>
          <p:nvPr/>
        </p:nvSpPr>
        <p:spPr>
          <a:xfrm>
            <a:off x="320291" y="1382752"/>
            <a:ext cx="4251709" cy="51059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dirty="0">
                <a:solidFill>
                  <a:srgbClr val="7030A0"/>
                </a:solidFill>
                <a:latin typeface="Cambria" panose="02040503050406030204" pitchFamily="18" charset="0"/>
                <a:cs typeface="Times New Roman" pitchFamily="18" charset="0"/>
              </a:rPr>
              <a:t>It is nocturnal, hides during day time in crevices, gaps or in holes of kitchen, store rooms, sewage channels where warm, dumpy and plenty of food available. </a:t>
            </a:r>
          </a:p>
          <a:p>
            <a:pPr>
              <a:lnSpc>
                <a:spcPct val="100000"/>
              </a:lnSpc>
            </a:pPr>
            <a:r>
              <a:rPr lang="en-US" sz="1500" dirty="0">
                <a:solidFill>
                  <a:srgbClr val="7030A0"/>
                </a:solidFill>
                <a:latin typeface="Cambria" panose="02040503050406030204" pitchFamily="18" charset="0"/>
                <a:cs typeface="Times New Roman" pitchFamily="18" charset="0"/>
              </a:rPr>
              <a:t> </a:t>
            </a:r>
            <a:r>
              <a:rPr lang="en-US" sz="1500" dirty="0">
                <a:solidFill>
                  <a:schemeClr val="accent6">
                    <a:lumMod val="50000"/>
                  </a:schemeClr>
                </a:solidFill>
                <a:latin typeface="Cambria" panose="02040503050406030204" pitchFamily="18" charset="0"/>
                <a:cs typeface="Times New Roman" pitchFamily="18" charset="0"/>
              </a:rPr>
              <a:t>Dorsally thorax shows two pairs of wings and ventrally three pairs of walking legs.</a:t>
            </a:r>
          </a:p>
          <a:p>
            <a:pPr>
              <a:lnSpc>
                <a:spcPct val="100000"/>
              </a:lnSpc>
            </a:pPr>
            <a:r>
              <a:rPr lang="en-US" sz="1500" dirty="0">
                <a:solidFill>
                  <a:srgbClr val="7030A0"/>
                </a:solidFill>
                <a:latin typeface="Cambria" panose="02040503050406030204" pitchFamily="18" charset="0"/>
                <a:cs typeface="Times New Roman" pitchFamily="18" charset="0"/>
              </a:rPr>
              <a:t> Head with pair of antennae, pair of compound eyes and mouth parts.</a:t>
            </a:r>
          </a:p>
          <a:p>
            <a:pPr>
              <a:lnSpc>
                <a:spcPct val="100000"/>
              </a:lnSpc>
            </a:pPr>
            <a:r>
              <a:rPr lang="en-US" sz="1500" dirty="0">
                <a:solidFill>
                  <a:schemeClr val="accent6">
                    <a:lumMod val="50000"/>
                  </a:schemeClr>
                </a:solidFill>
                <a:latin typeface="Cambria" panose="02040503050406030204" pitchFamily="18" charset="0"/>
                <a:cs typeface="Times New Roman" pitchFamily="18" charset="0"/>
              </a:rPr>
              <a:t>Body is </a:t>
            </a:r>
            <a:r>
              <a:rPr lang="en-US" sz="1500" dirty="0" err="1">
                <a:solidFill>
                  <a:schemeClr val="accent6">
                    <a:lumMod val="50000"/>
                  </a:schemeClr>
                </a:solidFill>
                <a:latin typeface="Cambria" panose="02040503050406030204" pitchFamily="18" charset="0"/>
                <a:cs typeface="Times New Roman" pitchFamily="18" charset="0"/>
              </a:rPr>
              <a:t>dorso</a:t>
            </a:r>
            <a:r>
              <a:rPr lang="en-US" sz="1500" dirty="0">
                <a:solidFill>
                  <a:schemeClr val="accent6">
                    <a:lumMod val="50000"/>
                  </a:schemeClr>
                </a:solidFill>
                <a:latin typeface="Cambria" panose="02040503050406030204" pitchFamily="18" charset="0"/>
                <a:cs typeface="Times New Roman" pitchFamily="18" charset="0"/>
              </a:rPr>
              <a:t>-ventrally flat, divided into head, thorax and abdomen.</a:t>
            </a:r>
          </a:p>
          <a:p>
            <a:pPr>
              <a:lnSpc>
                <a:spcPct val="100000"/>
              </a:lnSpc>
            </a:pPr>
            <a:r>
              <a:rPr lang="en-US" sz="1500" dirty="0">
                <a:solidFill>
                  <a:srgbClr val="7030A0"/>
                </a:solidFill>
                <a:latin typeface="Cambria" panose="02040503050406030204" pitchFamily="18" charset="0"/>
                <a:cs typeface="Times New Roman" pitchFamily="18" charset="0"/>
              </a:rPr>
              <a:t>Body is covered by chitinous cuticular plates. Dorsal tergal plates and ventral sternal plates, joined laterally by pleural membrane.</a:t>
            </a:r>
          </a:p>
          <a:p>
            <a:pPr>
              <a:lnSpc>
                <a:spcPct val="100000"/>
              </a:lnSpc>
            </a:pPr>
            <a:r>
              <a:rPr lang="en-US" sz="1500" dirty="0">
                <a:solidFill>
                  <a:schemeClr val="accent6">
                    <a:lumMod val="50000"/>
                  </a:schemeClr>
                </a:solidFill>
                <a:latin typeface="Cambria" panose="02040503050406030204" pitchFamily="18" charset="0"/>
                <a:cs typeface="Times New Roman" pitchFamily="18" charset="0"/>
              </a:rPr>
              <a:t>Thorax consists of three segments: Namely </a:t>
            </a:r>
            <a:r>
              <a:rPr lang="en-US" sz="1500" dirty="0" err="1">
                <a:solidFill>
                  <a:schemeClr val="accent6">
                    <a:lumMod val="50000"/>
                  </a:schemeClr>
                </a:solidFill>
                <a:latin typeface="Cambria" panose="02040503050406030204" pitchFamily="18" charset="0"/>
                <a:cs typeface="Times New Roman" pitchFamily="18" charset="0"/>
              </a:rPr>
              <a:t>prothorasic</a:t>
            </a:r>
            <a:r>
              <a:rPr lang="en-US" sz="1500" dirty="0">
                <a:solidFill>
                  <a:schemeClr val="accent6">
                    <a:lumMod val="50000"/>
                  </a:schemeClr>
                </a:solidFill>
                <a:latin typeface="Cambria" panose="02040503050406030204" pitchFamily="18" charset="0"/>
                <a:cs typeface="Times New Roman" pitchFamily="18" charset="0"/>
              </a:rPr>
              <a:t>, </a:t>
            </a:r>
            <a:r>
              <a:rPr lang="en-US" sz="1500" dirty="0" err="1">
                <a:solidFill>
                  <a:schemeClr val="accent6">
                    <a:lumMod val="50000"/>
                  </a:schemeClr>
                </a:solidFill>
                <a:latin typeface="Cambria" panose="02040503050406030204" pitchFamily="18" charset="0"/>
                <a:cs typeface="Times New Roman" pitchFamily="18" charset="0"/>
              </a:rPr>
              <a:t>mesothorasic</a:t>
            </a:r>
            <a:r>
              <a:rPr lang="en-US" sz="1500" dirty="0">
                <a:solidFill>
                  <a:schemeClr val="accent6">
                    <a:lumMod val="50000"/>
                  </a:schemeClr>
                </a:solidFill>
                <a:latin typeface="Cambria" panose="02040503050406030204" pitchFamily="18" charset="0"/>
                <a:cs typeface="Times New Roman" pitchFamily="18" charset="0"/>
              </a:rPr>
              <a:t> and </a:t>
            </a:r>
            <a:r>
              <a:rPr lang="en-US" sz="1500" dirty="0" err="1">
                <a:solidFill>
                  <a:schemeClr val="accent6">
                    <a:lumMod val="50000"/>
                  </a:schemeClr>
                </a:solidFill>
                <a:latin typeface="Cambria" panose="02040503050406030204" pitchFamily="18" charset="0"/>
                <a:cs typeface="Times New Roman" pitchFamily="18" charset="0"/>
              </a:rPr>
              <a:t>metathorasic</a:t>
            </a:r>
            <a:r>
              <a:rPr lang="en-US" sz="1500" dirty="0">
                <a:solidFill>
                  <a:schemeClr val="accent6">
                    <a:lumMod val="50000"/>
                  </a:schemeClr>
                </a:solidFill>
                <a:latin typeface="Cambria" panose="02040503050406030204" pitchFamily="18" charset="0"/>
                <a:cs typeface="Times New Roman" pitchFamily="18" charset="0"/>
              </a:rPr>
              <a:t> segments, while abdomen is ten segmented.</a:t>
            </a:r>
          </a:p>
          <a:p>
            <a:pPr>
              <a:lnSpc>
                <a:spcPct val="100000"/>
              </a:lnSpc>
            </a:pPr>
            <a:r>
              <a:rPr lang="en-US" sz="1500" dirty="0">
                <a:solidFill>
                  <a:srgbClr val="7030A0"/>
                </a:solidFill>
                <a:latin typeface="Cambria" panose="02040503050406030204" pitchFamily="18" charset="0"/>
                <a:cs typeface="Times New Roman" pitchFamily="18" charset="0"/>
              </a:rPr>
              <a:t>Sexes are separate, fertilization internal, oviparous shows complicated metamorphosis.</a:t>
            </a:r>
          </a:p>
          <a:p>
            <a:pPr>
              <a:lnSpc>
                <a:spcPct val="100000"/>
              </a:lnSpc>
              <a:buFont typeface="Arial" panose="020B0604020202020204" pitchFamily="34" charset="0"/>
              <a:buNone/>
            </a:pPr>
            <a:endParaRPr lang="en-US" sz="1500" dirty="0">
              <a:solidFill>
                <a:srgbClr val="7030A0"/>
              </a:solidFill>
              <a:latin typeface="Cambria" panose="02040503050406030204" pitchFamily="18" charset="0"/>
            </a:endParaRPr>
          </a:p>
        </p:txBody>
      </p:sp>
      <p:pic>
        <p:nvPicPr>
          <p:cNvPr id="3" name="Picture 2">
            <a:extLst>
              <a:ext uri="{FF2B5EF4-FFF2-40B4-BE49-F238E27FC236}">
                <a16:creationId xmlns="" xmlns:a16="http://schemas.microsoft.com/office/drawing/2014/main" id="{7DC70E22-F281-4F60-99DE-554C95BF724B}"/>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71999" y="1318617"/>
            <a:ext cx="4251710" cy="2705100"/>
          </a:xfrm>
          <a:prstGeom prst="rect">
            <a:avLst/>
          </a:prstGeom>
        </p:spPr>
      </p:pic>
      <p:pic>
        <p:nvPicPr>
          <p:cNvPr id="10" name="Picture 9">
            <a:extLst>
              <a:ext uri="{FF2B5EF4-FFF2-40B4-BE49-F238E27FC236}">
                <a16:creationId xmlns="" xmlns:a16="http://schemas.microsoft.com/office/drawing/2014/main" id="{4244814C-B804-4625-B107-FEDD7EB9F331}"/>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flipH="1">
            <a:off x="4572000" y="4087852"/>
            <a:ext cx="4251709" cy="1977239"/>
          </a:xfrm>
          <a:prstGeom prst="rect">
            <a:avLst/>
          </a:prstGeom>
        </p:spPr>
      </p:pic>
    </p:spTree>
    <p:extLst>
      <p:ext uri="{BB962C8B-B14F-4D97-AF65-F5344CB8AC3E}">
        <p14:creationId xmlns="" xmlns:p14="http://schemas.microsoft.com/office/powerpoint/2010/main" val="3590774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649986" cy="369332"/>
          </a:xfrm>
          <a:prstGeom prst="rect">
            <a:avLst/>
          </a:prstGeom>
        </p:spPr>
        <p:txBody>
          <a:bodyPr wrap="none">
            <a:spAutoFit/>
          </a:bodyPr>
          <a:lstStyle/>
          <a:p>
            <a:r>
              <a:rPr lang="en-US" b="1" dirty="0">
                <a:solidFill>
                  <a:srgbClr val="C00000"/>
                </a:solidFill>
                <a:latin typeface="Cambria" panose="02040503050406030204" pitchFamily="18" charset="0"/>
              </a:rPr>
              <a:t>Apis</a:t>
            </a:r>
            <a:endParaRPr lang="en-IN" b="1" dirty="0">
              <a:solidFill>
                <a:srgbClr val="C00000"/>
              </a:solidFill>
              <a:latin typeface="Cambria" panose="02040503050406030204" pitchFamily="18" charset="0"/>
            </a:endParaRPr>
          </a:p>
        </p:txBody>
      </p:sp>
      <p:sp>
        <p:nvSpPr>
          <p:cNvPr id="7" name="Content Placeholder 3">
            <a:extLst>
              <a:ext uri="{FF2B5EF4-FFF2-40B4-BE49-F238E27FC236}">
                <a16:creationId xmlns="" xmlns:a16="http://schemas.microsoft.com/office/drawing/2014/main" id="{7E680844-9395-48A4-83E0-34A9BBF4951C}"/>
              </a:ext>
            </a:extLst>
          </p:cNvPr>
          <p:cNvSpPr txBox="1">
            <a:spLocks/>
          </p:cNvSpPr>
          <p:nvPr/>
        </p:nvSpPr>
        <p:spPr>
          <a:xfrm>
            <a:off x="320290" y="1318617"/>
            <a:ext cx="4770456" cy="48768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dirty="0">
                <a:solidFill>
                  <a:srgbClr val="003300"/>
                </a:solidFill>
                <a:latin typeface="Cambria" panose="02040503050406030204" pitchFamily="18" charset="0"/>
                <a:cs typeface="Times New Roman" pitchFamily="18" charset="0"/>
              </a:rPr>
              <a:t>Honey bees are social and live in colonies numbering in the thousands. </a:t>
            </a:r>
          </a:p>
          <a:p>
            <a:pPr>
              <a:lnSpc>
                <a:spcPct val="110000"/>
              </a:lnSpc>
            </a:pPr>
            <a:r>
              <a:rPr lang="en-US" sz="1600" dirty="0">
                <a:solidFill>
                  <a:srgbClr val="FF0066"/>
                </a:solidFill>
                <a:latin typeface="Cambria" panose="02040503050406030204" pitchFamily="18" charset="0"/>
                <a:cs typeface="Times New Roman" pitchFamily="18" charset="0"/>
              </a:rPr>
              <a:t>Three types of adult honey bees reside in one colony: the queen, male drones and infertile female workers.</a:t>
            </a:r>
          </a:p>
          <a:p>
            <a:pPr>
              <a:lnSpc>
                <a:spcPct val="110000"/>
              </a:lnSpc>
            </a:pPr>
            <a:r>
              <a:rPr lang="en-US" sz="1600" dirty="0">
                <a:solidFill>
                  <a:srgbClr val="003300"/>
                </a:solidFill>
                <a:latin typeface="Cambria" panose="02040503050406030204" pitchFamily="18" charset="0"/>
                <a:cs typeface="Times New Roman" pitchFamily="18" charset="0"/>
              </a:rPr>
              <a:t>The body of the honey bee is segmented: head, three segments of thorax and six visible segments of abdomen.</a:t>
            </a:r>
          </a:p>
          <a:p>
            <a:pPr>
              <a:lnSpc>
                <a:spcPct val="110000"/>
              </a:lnSpc>
            </a:pPr>
            <a:r>
              <a:rPr lang="en-US" sz="1600" dirty="0">
                <a:solidFill>
                  <a:srgbClr val="FF0066"/>
                </a:solidFill>
                <a:latin typeface="Cambria" panose="02040503050406030204" pitchFamily="18" charset="0"/>
                <a:cs typeface="Times New Roman" pitchFamily="18" charset="0"/>
              </a:rPr>
              <a:t>The head of the honey bee consists of the eyes, antennae and feeding structures. </a:t>
            </a:r>
          </a:p>
          <a:p>
            <a:pPr>
              <a:lnSpc>
                <a:spcPct val="110000"/>
              </a:lnSpc>
            </a:pPr>
            <a:r>
              <a:rPr lang="en-US" sz="1600" dirty="0">
                <a:solidFill>
                  <a:srgbClr val="003300"/>
                </a:solidFill>
                <a:latin typeface="Cambria" panose="02040503050406030204" pitchFamily="18" charset="0"/>
                <a:cs typeface="Times New Roman" pitchFamily="18" charset="0"/>
              </a:rPr>
              <a:t>The thorax of the bee consists of the wings, legs and the muscles that control their movement. </a:t>
            </a:r>
          </a:p>
          <a:p>
            <a:pPr>
              <a:lnSpc>
                <a:spcPct val="110000"/>
              </a:lnSpc>
            </a:pPr>
            <a:r>
              <a:rPr lang="en-US" sz="1600" dirty="0">
                <a:solidFill>
                  <a:srgbClr val="FF0066"/>
                </a:solidFill>
                <a:latin typeface="Cambria" panose="02040503050406030204" pitchFamily="18" charset="0"/>
                <a:cs typeface="Times New Roman" pitchFamily="18" charset="0"/>
              </a:rPr>
              <a:t>The abdomen is six segments include female reproductive organs in the queen, male reproductive organs in the drone and the stinger in both workers and queen.</a:t>
            </a:r>
          </a:p>
          <a:p>
            <a:pPr>
              <a:lnSpc>
                <a:spcPct val="110000"/>
              </a:lnSpc>
            </a:pPr>
            <a:r>
              <a:rPr lang="en-US" sz="1600" dirty="0">
                <a:solidFill>
                  <a:srgbClr val="003300"/>
                </a:solidFill>
                <a:latin typeface="Cambria" panose="02040503050406030204" pitchFamily="18" charset="0"/>
                <a:cs typeface="Times New Roman" pitchFamily="18" charset="0"/>
              </a:rPr>
              <a:t>Drones, or male bees, are the minority in a colony and serve only one purpose: to mate with virgin honey bee queens. Soon after mating, drones die</a:t>
            </a:r>
          </a:p>
          <a:p>
            <a:pPr>
              <a:lnSpc>
                <a:spcPct val="110000"/>
              </a:lnSpc>
            </a:pPr>
            <a:endParaRPr lang="en-US" sz="1600" dirty="0">
              <a:solidFill>
                <a:srgbClr val="003300"/>
              </a:solidFill>
              <a:latin typeface="Cambria" panose="02040503050406030204" pitchFamily="18" charset="0"/>
              <a:cs typeface="Times New Roman" pitchFamily="18" charset="0"/>
            </a:endParaRPr>
          </a:p>
        </p:txBody>
      </p:sp>
      <p:pic>
        <p:nvPicPr>
          <p:cNvPr id="4" name="Picture 3">
            <a:extLst>
              <a:ext uri="{FF2B5EF4-FFF2-40B4-BE49-F238E27FC236}">
                <a16:creationId xmlns="" xmlns:a16="http://schemas.microsoft.com/office/drawing/2014/main" id="{AB749D25-B645-4F07-99C3-39D04488EF5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297606" y="3603153"/>
            <a:ext cx="1385339" cy="1072662"/>
          </a:xfrm>
          <a:prstGeom prst="rect">
            <a:avLst/>
          </a:prstGeom>
        </p:spPr>
      </p:pic>
      <p:pic>
        <p:nvPicPr>
          <p:cNvPr id="9" name="Picture 8">
            <a:extLst>
              <a:ext uri="{FF2B5EF4-FFF2-40B4-BE49-F238E27FC236}">
                <a16:creationId xmlns="" xmlns:a16="http://schemas.microsoft.com/office/drawing/2014/main" id="{B4601B6B-591A-4882-81D4-71798B741367}"/>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715360" y="4778576"/>
            <a:ext cx="997002" cy="1070062"/>
          </a:xfrm>
          <a:prstGeom prst="rect">
            <a:avLst/>
          </a:prstGeom>
        </p:spPr>
      </p:pic>
      <p:pic>
        <p:nvPicPr>
          <p:cNvPr id="12" name="Picture 11">
            <a:extLst>
              <a:ext uri="{FF2B5EF4-FFF2-40B4-BE49-F238E27FC236}">
                <a16:creationId xmlns="" xmlns:a16="http://schemas.microsoft.com/office/drawing/2014/main" id="{A4DB9A60-C402-4118-8937-338BE4F7193A}"/>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778869" y="4778576"/>
            <a:ext cx="851693" cy="1072662"/>
          </a:xfrm>
          <a:prstGeom prst="rect">
            <a:avLst/>
          </a:prstGeom>
        </p:spPr>
      </p:pic>
      <p:pic>
        <p:nvPicPr>
          <p:cNvPr id="14" name="Picture 13">
            <a:extLst>
              <a:ext uri="{FF2B5EF4-FFF2-40B4-BE49-F238E27FC236}">
                <a16:creationId xmlns="" xmlns:a16="http://schemas.microsoft.com/office/drawing/2014/main" id="{2D60B476-93FA-422A-A8C5-515539F726B0}"/>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297606" y="4786270"/>
            <a:ext cx="1385339" cy="1064968"/>
          </a:xfrm>
          <a:prstGeom prst="rect">
            <a:avLst/>
          </a:prstGeom>
        </p:spPr>
      </p:pic>
      <p:pic>
        <p:nvPicPr>
          <p:cNvPr id="16" name="Picture 15">
            <a:extLst>
              <a:ext uri="{FF2B5EF4-FFF2-40B4-BE49-F238E27FC236}">
                <a16:creationId xmlns="" xmlns:a16="http://schemas.microsoft.com/office/drawing/2014/main" id="{7C1EEF54-90C8-44E4-BFA6-C2C70DD64485}"/>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778869" y="3603153"/>
            <a:ext cx="1001777" cy="1085259"/>
          </a:xfrm>
          <a:prstGeom prst="rect">
            <a:avLst/>
          </a:prstGeom>
        </p:spPr>
      </p:pic>
      <p:pic>
        <p:nvPicPr>
          <p:cNvPr id="18" name="Picture 17">
            <a:extLst>
              <a:ext uri="{FF2B5EF4-FFF2-40B4-BE49-F238E27FC236}">
                <a16:creationId xmlns="" xmlns:a16="http://schemas.microsoft.com/office/drawing/2014/main" id="{554445AE-E66D-4D3E-8557-C5D8F5038E4B}"/>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876570" y="3605753"/>
            <a:ext cx="835792" cy="1070062"/>
          </a:xfrm>
          <a:prstGeom prst="rect">
            <a:avLst/>
          </a:prstGeom>
        </p:spPr>
      </p:pic>
      <p:pic>
        <p:nvPicPr>
          <p:cNvPr id="23" name="Picture 22">
            <a:extLst>
              <a:ext uri="{FF2B5EF4-FFF2-40B4-BE49-F238E27FC236}">
                <a16:creationId xmlns="" xmlns:a16="http://schemas.microsoft.com/office/drawing/2014/main" id="{EB12039C-4CA1-4F01-8376-22889487047C}"/>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297606" y="1332126"/>
            <a:ext cx="1481263" cy="2157412"/>
          </a:xfrm>
          <a:prstGeom prst="rect">
            <a:avLst/>
          </a:prstGeom>
        </p:spPr>
      </p:pic>
      <p:pic>
        <p:nvPicPr>
          <p:cNvPr id="25" name="Picture 24">
            <a:extLst>
              <a:ext uri="{FF2B5EF4-FFF2-40B4-BE49-F238E27FC236}">
                <a16:creationId xmlns="" xmlns:a16="http://schemas.microsoft.com/office/drawing/2014/main" id="{734D7EBB-4C3B-4EB4-A650-DB2C4E9EB226}"/>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884378" y="1318617"/>
            <a:ext cx="1827984" cy="2096874"/>
          </a:xfrm>
          <a:prstGeom prst="rect">
            <a:avLst/>
          </a:prstGeom>
        </p:spPr>
      </p:pic>
    </p:spTree>
    <p:extLst>
      <p:ext uri="{BB962C8B-B14F-4D97-AF65-F5344CB8AC3E}">
        <p14:creationId xmlns="" xmlns:p14="http://schemas.microsoft.com/office/powerpoint/2010/main" val="2472167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649986" cy="369332"/>
          </a:xfrm>
          <a:prstGeom prst="rect">
            <a:avLst/>
          </a:prstGeom>
        </p:spPr>
        <p:txBody>
          <a:bodyPr wrap="none">
            <a:spAutoFit/>
          </a:bodyPr>
          <a:lstStyle/>
          <a:p>
            <a:r>
              <a:rPr lang="en-US" b="1" dirty="0">
                <a:solidFill>
                  <a:srgbClr val="C00000"/>
                </a:solidFill>
                <a:latin typeface="Cambria" panose="02040503050406030204" pitchFamily="18" charset="0"/>
              </a:rPr>
              <a:t>Apis</a:t>
            </a:r>
            <a:endParaRPr lang="en-IN" b="1" dirty="0">
              <a:solidFill>
                <a:srgbClr val="C00000"/>
              </a:solidFill>
              <a:latin typeface="Cambria" panose="02040503050406030204" pitchFamily="18" charset="0"/>
            </a:endParaRPr>
          </a:p>
        </p:txBody>
      </p:sp>
      <p:sp>
        <p:nvSpPr>
          <p:cNvPr id="7" name="Content Placeholder 3">
            <a:extLst>
              <a:ext uri="{FF2B5EF4-FFF2-40B4-BE49-F238E27FC236}">
                <a16:creationId xmlns="" xmlns:a16="http://schemas.microsoft.com/office/drawing/2014/main" id="{7E680844-9395-48A4-83E0-34A9BBF4951C}"/>
              </a:ext>
            </a:extLst>
          </p:cNvPr>
          <p:cNvSpPr txBox="1">
            <a:spLocks/>
          </p:cNvSpPr>
          <p:nvPr/>
        </p:nvSpPr>
        <p:spPr>
          <a:xfrm>
            <a:off x="320290" y="1318617"/>
            <a:ext cx="4770456" cy="48768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dirty="0">
                <a:solidFill>
                  <a:srgbClr val="003300"/>
                </a:solidFill>
                <a:latin typeface="Cambria" panose="02040503050406030204" pitchFamily="18" charset="0"/>
                <a:cs typeface="Times New Roman" pitchFamily="18" charset="0"/>
              </a:rPr>
              <a:t>Honey bees are social and live in colonies numbering in the thousands. </a:t>
            </a:r>
          </a:p>
          <a:p>
            <a:pPr>
              <a:lnSpc>
                <a:spcPct val="110000"/>
              </a:lnSpc>
            </a:pPr>
            <a:r>
              <a:rPr lang="en-US" sz="1600" dirty="0">
                <a:solidFill>
                  <a:srgbClr val="FF0066"/>
                </a:solidFill>
                <a:latin typeface="Cambria" panose="02040503050406030204" pitchFamily="18" charset="0"/>
                <a:cs typeface="Times New Roman" pitchFamily="18" charset="0"/>
              </a:rPr>
              <a:t>Three types of adult honey bees reside in one colony: the queen, male drones and infertile female workers.</a:t>
            </a:r>
          </a:p>
          <a:p>
            <a:pPr>
              <a:lnSpc>
                <a:spcPct val="110000"/>
              </a:lnSpc>
            </a:pPr>
            <a:r>
              <a:rPr lang="en-US" sz="1600" dirty="0">
                <a:solidFill>
                  <a:srgbClr val="003300"/>
                </a:solidFill>
                <a:latin typeface="Cambria" panose="02040503050406030204" pitchFamily="18" charset="0"/>
                <a:cs typeface="Times New Roman" pitchFamily="18" charset="0"/>
              </a:rPr>
              <a:t>The body of the honey bee is segmented: head, three segments of thorax and six visible segments of abdomen.</a:t>
            </a:r>
          </a:p>
          <a:p>
            <a:pPr>
              <a:lnSpc>
                <a:spcPct val="110000"/>
              </a:lnSpc>
            </a:pPr>
            <a:r>
              <a:rPr lang="en-US" sz="1600" dirty="0">
                <a:solidFill>
                  <a:srgbClr val="FF0066"/>
                </a:solidFill>
                <a:latin typeface="Cambria" panose="02040503050406030204" pitchFamily="18" charset="0"/>
                <a:cs typeface="Times New Roman" pitchFamily="18" charset="0"/>
              </a:rPr>
              <a:t>The head of the honey bee consists of the eyes, antennae and feeding structures. </a:t>
            </a:r>
          </a:p>
          <a:p>
            <a:pPr>
              <a:lnSpc>
                <a:spcPct val="110000"/>
              </a:lnSpc>
            </a:pPr>
            <a:r>
              <a:rPr lang="en-US" sz="1600" dirty="0">
                <a:solidFill>
                  <a:srgbClr val="003300"/>
                </a:solidFill>
                <a:latin typeface="Cambria" panose="02040503050406030204" pitchFamily="18" charset="0"/>
                <a:cs typeface="Times New Roman" pitchFamily="18" charset="0"/>
              </a:rPr>
              <a:t>The thorax of the bee consists of the wings, legs and the muscles that control their movement. </a:t>
            </a:r>
          </a:p>
          <a:p>
            <a:pPr>
              <a:lnSpc>
                <a:spcPct val="110000"/>
              </a:lnSpc>
            </a:pPr>
            <a:r>
              <a:rPr lang="en-US" sz="1600" dirty="0">
                <a:solidFill>
                  <a:srgbClr val="FF0066"/>
                </a:solidFill>
                <a:latin typeface="Cambria" panose="02040503050406030204" pitchFamily="18" charset="0"/>
                <a:cs typeface="Times New Roman" pitchFamily="18" charset="0"/>
              </a:rPr>
              <a:t>The abdomen is six segments include female reproductive organs in the queen, male reproductive organs in the drone and the stinger in both workers and queen.</a:t>
            </a:r>
          </a:p>
          <a:p>
            <a:pPr>
              <a:lnSpc>
                <a:spcPct val="110000"/>
              </a:lnSpc>
            </a:pPr>
            <a:r>
              <a:rPr lang="en-US" sz="1600" dirty="0">
                <a:solidFill>
                  <a:srgbClr val="003300"/>
                </a:solidFill>
                <a:latin typeface="Cambria" panose="02040503050406030204" pitchFamily="18" charset="0"/>
                <a:cs typeface="Times New Roman" pitchFamily="18" charset="0"/>
              </a:rPr>
              <a:t>Drones, or male bees, are the minority in a colony and serve only one purpose: to mate with virgin honey bee queens. Soon after mating, drones die</a:t>
            </a:r>
          </a:p>
          <a:p>
            <a:pPr>
              <a:lnSpc>
                <a:spcPct val="110000"/>
              </a:lnSpc>
            </a:pPr>
            <a:endParaRPr lang="en-US" sz="1600" dirty="0">
              <a:solidFill>
                <a:srgbClr val="003300"/>
              </a:solidFill>
              <a:latin typeface="Cambria" panose="02040503050406030204" pitchFamily="18" charset="0"/>
              <a:cs typeface="Times New Roman" pitchFamily="18" charset="0"/>
            </a:endParaRPr>
          </a:p>
        </p:txBody>
      </p:sp>
      <p:pic>
        <p:nvPicPr>
          <p:cNvPr id="4" name="Picture 3">
            <a:extLst>
              <a:ext uri="{FF2B5EF4-FFF2-40B4-BE49-F238E27FC236}">
                <a16:creationId xmlns="" xmlns:a16="http://schemas.microsoft.com/office/drawing/2014/main" id="{AB749D25-B645-4F07-99C3-39D04488EF5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297606" y="3603153"/>
            <a:ext cx="1385339" cy="1072662"/>
          </a:xfrm>
          <a:prstGeom prst="rect">
            <a:avLst/>
          </a:prstGeom>
        </p:spPr>
      </p:pic>
      <p:pic>
        <p:nvPicPr>
          <p:cNvPr id="9" name="Picture 8">
            <a:extLst>
              <a:ext uri="{FF2B5EF4-FFF2-40B4-BE49-F238E27FC236}">
                <a16:creationId xmlns="" xmlns:a16="http://schemas.microsoft.com/office/drawing/2014/main" id="{B4601B6B-591A-4882-81D4-71798B741367}"/>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715360" y="4778576"/>
            <a:ext cx="997002" cy="1070062"/>
          </a:xfrm>
          <a:prstGeom prst="rect">
            <a:avLst/>
          </a:prstGeom>
        </p:spPr>
      </p:pic>
      <p:pic>
        <p:nvPicPr>
          <p:cNvPr id="12" name="Picture 11">
            <a:extLst>
              <a:ext uri="{FF2B5EF4-FFF2-40B4-BE49-F238E27FC236}">
                <a16:creationId xmlns="" xmlns:a16="http://schemas.microsoft.com/office/drawing/2014/main" id="{A4DB9A60-C402-4118-8937-338BE4F7193A}"/>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778869" y="4778576"/>
            <a:ext cx="851693" cy="1072662"/>
          </a:xfrm>
          <a:prstGeom prst="rect">
            <a:avLst/>
          </a:prstGeom>
        </p:spPr>
      </p:pic>
      <p:pic>
        <p:nvPicPr>
          <p:cNvPr id="14" name="Picture 13">
            <a:extLst>
              <a:ext uri="{FF2B5EF4-FFF2-40B4-BE49-F238E27FC236}">
                <a16:creationId xmlns="" xmlns:a16="http://schemas.microsoft.com/office/drawing/2014/main" id="{2D60B476-93FA-422A-A8C5-515539F726B0}"/>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297606" y="4786270"/>
            <a:ext cx="1385339" cy="1064968"/>
          </a:xfrm>
          <a:prstGeom prst="rect">
            <a:avLst/>
          </a:prstGeom>
        </p:spPr>
      </p:pic>
      <p:pic>
        <p:nvPicPr>
          <p:cNvPr id="16" name="Picture 15">
            <a:extLst>
              <a:ext uri="{FF2B5EF4-FFF2-40B4-BE49-F238E27FC236}">
                <a16:creationId xmlns="" xmlns:a16="http://schemas.microsoft.com/office/drawing/2014/main" id="{7C1EEF54-90C8-44E4-BFA6-C2C70DD64485}"/>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778869" y="3603153"/>
            <a:ext cx="1001777" cy="1085259"/>
          </a:xfrm>
          <a:prstGeom prst="rect">
            <a:avLst/>
          </a:prstGeom>
        </p:spPr>
      </p:pic>
      <p:pic>
        <p:nvPicPr>
          <p:cNvPr id="18" name="Picture 17">
            <a:extLst>
              <a:ext uri="{FF2B5EF4-FFF2-40B4-BE49-F238E27FC236}">
                <a16:creationId xmlns="" xmlns:a16="http://schemas.microsoft.com/office/drawing/2014/main" id="{554445AE-E66D-4D3E-8557-C5D8F5038E4B}"/>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876570" y="3605753"/>
            <a:ext cx="835792" cy="1070062"/>
          </a:xfrm>
          <a:prstGeom prst="rect">
            <a:avLst/>
          </a:prstGeom>
        </p:spPr>
      </p:pic>
      <p:pic>
        <p:nvPicPr>
          <p:cNvPr id="23" name="Picture 22">
            <a:extLst>
              <a:ext uri="{FF2B5EF4-FFF2-40B4-BE49-F238E27FC236}">
                <a16:creationId xmlns="" xmlns:a16="http://schemas.microsoft.com/office/drawing/2014/main" id="{EB12039C-4CA1-4F01-8376-22889487047C}"/>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297606" y="1332126"/>
            <a:ext cx="1481263" cy="2157412"/>
          </a:xfrm>
          <a:prstGeom prst="rect">
            <a:avLst/>
          </a:prstGeom>
        </p:spPr>
      </p:pic>
      <p:pic>
        <p:nvPicPr>
          <p:cNvPr id="25" name="Picture 24">
            <a:extLst>
              <a:ext uri="{FF2B5EF4-FFF2-40B4-BE49-F238E27FC236}">
                <a16:creationId xmlns="" xmlns:a16="http://schemas.microsoft.com/office/drawing/2014/main" id="{734D7EBB-4C3B-4EB4-A650-DB2C4E9EB226}"/>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884378" y="1318617"/>
            <a:ext cx="1827984" cy="2096874"/>
          </a:xfrm>
          <a:prstGeom prst="rect">
            <a:avLst/>
          </a:prstGeom>
        </p:spPr>
      </p:pic>
    </p:spTree>
    <p:extLst>
      <p:ext uri="{BB962C8B-B14F-4D97-AF65-F5344CB8AC3E}">
        <p14:creationId xmlns="" xmlns:p14="http://schemas.microsoft.com/office/powerpoint/2010/main" val="19696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 xmlns:a16="http://schemas.microsoft.com/office/drawing/2014/main" id="{F13612B8-C12B-4B81-A259-3BF70E10B6BA}"/>
              </a:ext>
            </a:extLst>
          </p:cNvPr>
          <p:cNvGraphicFramePr/>
          <p:nvPr>
            <p:extLst>
              <p:ext uri="{D42A27DB-BD31-4B8C-83A1-F6EECF244321}">
                <p14:modId xmlns="" xmlns:p14="http://schemas.microsoft.com/office/powerpoint/2010/main" val="2237321617"/>
              </p:ext>
            </p:extLst>
          </p:nvPr>
        </p:nvGraphicFramePr>
        <p:xfrm>
          <a:off x="4234435" y="1754411"/>
          <a:ext cx="4620316" cy="3324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angle 14">
            <a:extLst>
              <a:ext uri="{FF2B5EF4-FFF2-40B4-BE49-F238E27FC236}">
                <a16:creationId xmlns="" xmlns:a16="http://schemas.microsoft.com/office/drawing/2014/main" id="{51543283-71BF-4E1E-9106-52AD0F9D44CD}"/>
              </a:ext>
            </a:extLst>
          </p:cNvPr>
          <p:cNvSpPr/>
          <p:nvPr/>
        </p:nvSpPr>
        <p:spPr>
          <a:xfrm>
            <a:off x="522084" y="1002075"/>
            <a:ext cx="1446230" cy="338554"/>
          </a:xfrm>
          <a:prstGeom prst="rect">
            <a:avLst/>
          </a:prstGeom>
        </p:spPr>
        <p:txBody>
          <a:bodyPr wrap="none">
            <a:spAutoFit/>
          </a:bodyPr>
          <a:lstStyle/>
          <a:p>
            <a:r>
              <a:rPr lang="en-IN" sz="1600" b="1" dirty="0">
                <a:solidFill>
                  <a:srgbClr val="003300"/>
                </a:solidFill>
                <a:latin typeface="Cambria" panose="02040503050406030204" pitchFamily="18" charset="0"/>
              </a:rPr>
              <a:t>Classification</a:t>
            </a:r>
          </a:p>
        </p:txBody>
      </p:sp>
      <p:sp>
        <p:nvSpPr>
          <p:cNvPr id="16" name="Rectangle 15">
            <a:extLst>
              <a:ext uri="{FF2B5EF4-FFF2-40B4-BE49-F238E27FC236}">
                <a16:creationId xmlns="" xmlns:a16="http://schemas.microsoft.com/office/drawing/2014/main" id="{B6E42E37-0393-4BCF-8FFD-461A1B4C6DE3}"/>
              </a:ext>
            </a:extLst>
          </p:cNvPr>
          <p:cNvSpPr/>
          <p:nvPr/>
        </p:nvSpPr>
        <p:spPr>
          <a:xfrm>
            <a:off x="4676308" y="2187839"/>
            <a:ext cx="1033752" cy="338554"/>
          </a:xfrm>
          <a:prstGeom prst="rect">
            <a:avLst/>
          </a:prstGeom>
        </p:spPr>
        <p:txBody>
          <a:bodyPr wrap="square">
            <a:spAutoFit/>
          </a:bodyPr>
          <a:lstStyle/>
          <a:p>
            <a:r>
              <a:rPr lang="en-US" sz="1600" b="1" dirty="0">
                <a:solidFill>
                  <a:schemeClr val="accent4"/>
                </a:solidFill>
                <a:latin typeface="Cambria" panose="02040503050406030204" pitchFamily="18" charset="0"/>
              </a:rPr>
              <a:t>K</a:t>
            </a:r>
            <a:r>
              <a:rPr lang="en-IN" sz="1600" b="1" dirty="0">
                <a:solidFill>
                  <a:schemeClr val="accent4"/>
                </a:solidFill>
                <a:latin typeface="Cambria" panose="02040503050406030204" pitchFamily="18" charset="0"/>
              </a:rPr>
              <a:t>ingdom</a:t>
            </a:r>
          </a:p>
        </p:txBody>
      </p:sp>
      <p:sp>
        <p:nvSpPr>
          <p:cNvPr id="17" name="Rectangle 16">
            <a:extLst>
              <a:ext uri="{FF2B5EF4-FFF2-40B4-BE49-F238E27FC236}">
                <a16:creationId xmlns="" xmlns:a16="http://schemas.microsoft.com/office/drawing/2014/main" id="{7D12CE15-F678-440E-87D6-AFC4296E0537}"/>
              </a:ext>
            </a:extLst>
          </p:cNvPr>
          <p:cNvSpPr/>
          <p:nvPr/>
        </p:nvSpPr>
        <p:spPr>
          <a:xfrm>
            <a:off x="4251006" y="2901522"/>
            <a:ext cx="1459054" cy="338554"/>
          </a:xfrm>
          <a:prstGeom prst="rect">
            <a:avLst/>
          </a:prstGeom>
        </p:spPr>
        <p:txBody>
          <a:bodyPr wrap="none">
            <a:spAutoFit/>
          </a:bodyPr>
          <a:lstStyle/>
          <a:p>
            <a:r>
              <a:rPr lang="en-US" sz="1600" b="1" dirty="0">
                <a:solidFill>
                  <a:srgbClr val="00B050"/>
                </a:solidFill>
                <a:latin typeface="Cambria" panose="02040503050406030204" pitchFamily="18" charset="0"/>
              </a:rPr>
              <a:t>Sub-K</a:t>
            </a:r>
            <a:r>
              <a:rPr lang="en-IN" sz="1600" b="1" dirty="0">
                <a:solidFill>
                  <a:srgbClr val="00B050"/>
                </a:solidFill>
                <a:latin typeface="Cambria" panose="02040503050406030204" pitchFamily="18" charset="0"/>
              </a:rPr>
              <a:t>ingdom</a:t>
            </a:r>
          </a:p>
        </p:txBody>
      </p:sp>
      <p:sp>
        <p:nvSpPr>
          <p:cNvPr id="18" name="Rectangle 17">
            <a:extLst>
              <a:ext uri="{FF2B5EF4-FFF2-40B4-BE49-F238E27FC236}">
                <a16:creationId xmlns="" xmlns:a16="http://schemas.microsoft.com/office/drawing/2014/main" id="{C3C79024-A839-404F-9906-BBBB21328162}"/>
              </a:ext>
            </a:extLst>
          </p:cNvPr>
          <p:cNvSpPr/>
          <p:nvPr/>
        </p:nvSpPr>
        <p:spPr>
          <a:xfrm>
            <a:off x="4001422" y="3556096"/>
            <a:ext cx="900183" cy="338554"/>
          </a:xfrm>
          <a:prstGeom prst="rect">
            <a:avLst/>
          </a:prstGeom>
        </p:spPr>
        <p:txBody>
          <a:bodyPr wrap="none">
            <a:spAutoFit/>
          </a:bodyPr>
          <a:lstStyle/>
          <a:p>
            <a:r>
              <a:rPr lang="en-US" sz="1600" b="1" dirty="0">
                <a:solidFill>
                  <a:schemeClr val="accent1"/>
                </a:solidFill>
                <a:latin typeface="Cambria" panose="02040503050406030204" pitchFamily="18" charset="0"/>
              </a:rPr>
              <a:t>Phylum</a:t>
            </a:r>
            <a:endParaRPr lang="en-IN" sz="1600" b="1" dirty="0">
              <a:solidFill>
                <a:schemeClr val="accent1"/>
              </a:solidFill>
              <a:latin typeface="Cambria" panose="02040503050406030204" pitchFamily="18" charset="0"/>
            </a:endParaRPr>
          </a:p>
        </p:txBody>
      </p:sp>
      <p:sp>
        <p:nvSpPr>
          <p:cNvPr id="19" name="Rectangle 18">
            <a:extLst>
              <a:ext uri="{FF2B5EF4-FFF2-40B4-BE49-F238E27FC236}">
                <a16:creationId xmlns="" xmlns:a16="http://schemas.microsoft.com/office/drawing/2014/main" id="{E1C3A2A7-7E17-40F1-B0A9-FD27FFD28B2C}"/>
              </a:ext>
            </a:extLst>
          </p:cNvPr>
          <p:cNvSpPr/>
          <p:nvPr/>
        </p:nvSpPr>
        <p:spPr>
          <a:xfrm>
            <a:off x="3587042" y="4263307"/>
            <a:ext cx="663964" cy="338554"/>
          </a:xfrm>
          <a:prstGeom prst="rect">
            <a:avLst/>
          </a:prstGeom>
        </p:spPr>
        <p:txBody>
          <a:bodyPr wrap="none">
            <a:spAutoFit/>
          </a:bodyPr>
          <a:lstStyle/>
          <a:p>
            <a:r>
              <a:rPr lang="en-US" sz="1600" b="1" dirty="0">
                <a:solidFill>
                  <a:schemeClr val="accent2"/>
                </a:solidFill>
                <a:latin typeface="Cambria" panose="02040503050406030204" pitchFamily="18" charset="0"/>
              </a:rPr>
              <a:t>Class</a:t>
            </a:r>
            <a:endParaRPr lang="en-IN" sz="1600" b="1" dirty="0">
              <a:solidFill>
                <a:schemeClr val="accent2"/>
              </a:solidFill>
              <a:latin typeface="Cambria" panose="02040503050406030204" pitchFamily="18" charset="0"/>
            </a:endParaRPr>
          </a:p>
        </p:txBody>
      </p:sp>
      <p:sp>
        <p:nvSpPr>
          <p:cNvPr id="11" name="Content Placeholder 2">
            <a:extLst>
              <a:ext uri="{FF2B5EF4-FFF2-40B4-BE49-F238E27FC236}">
                <a16:creationId xmlns="" xmlns:a16="http://schemas.microsoft.com/office/drawing/2014/main" id="{C4A8A562-9178-4F0F-BC19-B01A4D4E1096}"/>
              </a:ext>
            </a:extLst>
          </p:cNvPr>
          <p:cNvSpPr txBox="1">
            <a:spLocks/>
          </p:cNvSpPr>
          <p:nvPr/>
        </p:nvSpPr>
        <p:spPr>
          <a:xfrm>
            <a:off x="512751" y="1438316"/>
            <a:ext cx="3147919" cy="4990476"/>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nSpc>
                <a:spcPct val="100000"/>
              </a:lnSpc>
              <a:buNone/>
            </a:pPr>
            <a:r>
              <a:rPr lang="en-IN" sz="1600" dirty="0">
                <a:solidFill>
                  <a:srgbClr val="003300"/>
                </a:solidFill>
                <a:effectLst/>
                <a:latin typeface="Cambria" panose="02040503050406030204" pitchFamily="18" charset="0"/>
              </a:rPr>
              <a:t>Kingdom Protista are categorized into two Sub-Kingdoms: </a:t>
            </a:r>
          </a:p>
          <a:p>
            <a:pPr>
              <a:lnSpc>
                <a:spcPct val="100000"/>
              </a:lnSpc>
            </a:pPr>
            <a:r>
              <a:rPr lang="en-IN" sz="1600" dirty="0">
                <a:solidFill>
                  <a:srgbClr val="C00000"/>
                </a:solidFill>
                <a:effectLst/>
                <a:latin typeface="Cambria" panose="02040503050406030204" pitchFamily="18" charset="0"/>
              </a:rPr>
              <a:t>Protozoans - animal-like single-celled</a:t>
            </a:r>
          </a:p>
          <a:p>
            <a:pPr>
              <a:lnSpc>
                <a:spcPct val="100000"/>
              </a:lnSpc>
            </a:pPr>
            <a:r>
              <a:rPr lang="en-IN" sz="1600" dirty="0">
                <a:solidFill>
                  <a:srgbClr val="C00000"/>
                </a:solidFill>
                <a:effectLst/>
                <a:latin typeface="Cambria" panose="02040503050406030204" pitchFamily="18" charset="0"/>
              </a:rPr>
              <a:t>Algae - plant-like single or multi-celled</a:t>
            </a:r>
          </a:p>
          <a:p>
            <a:pPr>
              <a:lnSpc>
                <a:spcPct val="100000"/>
              </a:lnSpc>
            </a:pPr>
            <a:endParaRPr lang="en-IN" sz="1600" dirty="0">
              <a:effectLst/>
              <a:latin typeface="Cambria" panose="02040503050406030204" pitchFamily="18" charset="0"/>
            </a:endParaRPr>
          </a:p>
          <a:p>
            <a:pPr marL="0" indent="0">
              <a:lnSpc>
                <a:spcPct val="100000"/>
              </a:lnSpc>
              <a:buNone/>
            </a:pPr>
            <a:r>
              <a:rPr lang="en-IN" sz="1600" dirty="0">
                <a:solidFill>
                  <a:srgbClr val="003300"/>
                </a:solidFill>
                <a:effectLst/>
                <a:latin typeface="Cambria" panose="02040503050406030204" pitchFamily="18" charset="0"/>
              </a:rPr>
              <a:t>Protozoans are classified depending upon locomotion into four Classes: </a:t>
            </a:r>
          </a:p>
          <a:p>
            <a:pPr>
              <a:lnSpc>
                <a:spcPct val="100000"/>
              </a:lnSpc>
            </a:pPr>
            <a:r>
              <a:rPr lang="en-IN" sz="1600" dirty="0" err="1">
                <a:solidFill>
                  <a:srgbClr val="002060"/>
                </a:solidFill>
                <a:effectLst/>
                <a:latin typeface="Cambria" panose="02040503050406030204" pitchFamily="18" charset="0"/>
              </a:rPr>
              <a:t>Sacordina</a:t>
            </a:r>
            <a:r>
              <a:rPr lang="en-IN" sz="1600" i="1" dirty="0">
                <a:solidFill>
                  <a:srgbClr val="002060"/>
                </a:solidFill>
                <a:effectLst/>
                <a:latin typeface="Cambria" panose="02040503050406030204" pitchFamily="18" charset="0"/>
              </a:rPr>
              <a:t> </a:t>
            </a:r>
            <a:r>
              <a:rPr lang="en-IN" sz="1600" dirty="0">
                <a:solidFill>
                  <a:srgbClr val="002060"/>
                </a:solidFill>
                <a:effectLst/>
                <a:latin typeface="Cambria" panose="02040503050406030204" pitchFamily="18" charset="0"/>
              </a:rPr>
              <a:t>- Pseudopod.</a:t>
            </a:r>
          </a:p>
          <a:p>
            <a:pPr>
              <a:lnSpc>
                <a:spcPct val="100000"/>
              </a:lnSpc>
            </a:pPr>
            <a:r>
              <a:rPr lang="en-IN" sz="1600" dirty="0" err="1">
                <a:solidFill>
                  <a:srgbClr val="002060"/>
                </a:solidFill>
                <a:effectLst/>
                <a:latin typeface="Cambria" panose="02040503050406030204" pitchFamily="18" charset="0"/>
              </a:rPr>
              <a:t>Mastigophora</a:t>
            </a:r>
            <a:r>
              <a:rPr lang="en-IN" sz="1600" dirty="0">
                <a:solidFill>
                  <a:srgbClr val="002060"/>
                </a:solidFill>
                <a:effectLst/>
                <a:latin typeface="Cambria" panose="02040503050406030204" pitchFamily="18" charset="0"/>
              </a:rPr>
              <a:t> - Flagella.</a:t>
            </a:r>
          </a:p>
          <a:p>
            <a:pPr>
              <a:lnSpc>
                <a:spcPct val="100000"/>
              </a:lnSpc>
            </a:pPr>
            <a:r>
              <a:rPr lang="en-IN" sz="1600" dirty="0" err="1">
                <a:solidFill>
                  <a:srgbClr val="002060"/>
                </a:solidFill>
                <a:effectLst/>
                <a:latin typeface="Cambria" panose="02040503050406030204" pitchFamily="18" charset="0"/>
              </a:rPr>
              <a:t>Ciliophora</a:t>
            </a:r>
            <a:r>
              <a:rPr lang="en-IN" sz="1600" dirty="0">
                <a:solidFill>
                  <a:srgbClr val="002060"/>
                </a:solidFill>
                <a:effectLst/>
                <a:latin typeface="Cambria" panose="02040503050406030204" pitchFamily="18" charset="0"/>
              </a:rPr>
              <a:t> - Cilia.</a:t>
            </a:r>
          </a:p>
          <a:p>
            <a:pPr>
              <a:lnSpc>
                <a:spcPct val="100000"/>
              </a:lnSpc>
            </a:pPr>
            <a:r>
              <a:rPr lang="en-IN" sz="1600" dirty="0" err="1">
                <a:solidFill>
                  <a:srgbClr val="002060"/>
                </a:solidFill>
                <a:effectLst/>
                <a:latin typeface="Cambria" panose="02040503050406030204" pitchFamily="18" charset="0"/>
              </a:rPr>
              <a:t>Sporozoa</a:t>
            </a:r>
            <a:r>
              <a:rPr lang="en-IN" sz="1600" dirty="0">
                <a:solidFill>
                  <a:srgbClr val="002060"/>
                </a:solidFill>
                <a:effectLst/>
                <a:latin typeface="Cambria" panose="02040503050406030204" pitchFamily="18" charset="0"/>
              </a:rPr>
              <a:t> - No locomotion, Spore forming</a:t>
            </a:r>
          </a:p>
        </p:txBody>
      </p:sp>
      <p:sp>
        <p:nvSpPr>
          <p:cNvPr id="20" name="Title 1">
            <a:extLst>
              <a:ext uri="{FF2B5EF4-FFF2-40B4-BE49-F238E27FC236}">
                <a16:creationId xmlns="" xmlns:a16="http://schemas.microsoft.com/office/drawing/2014/main" id="{837C3435-1599-40FF-959A-20795FFE9FD9}"/>
              </a:ext>
            </a:extLst>
          </p:cNvPr>
          <p:cNvSpPr txBox="1">
            <a:spLocks/>
          </p:cNvSpPr>
          <p:nvPr/>
        </p:nvSpPr>
        <p:spPr>
          <a:xfrm>
            <a:off x="689339" y="237931"/>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KINGDOM PROTISTA</a:t>
            </a:r>
            <a:endParaRPr lang="en-IN" sz="1800" b="1" dirty="0">
              <a:solidFill>
                <a:srgbClr val="C00000"/>
              </a:solidFill>
              <a:latin typeface="Cambria" panose="02040503050406030204" pitchFamily="18" charset="0"/>
            </a:endParaRPr>
          </a:p>
        </p:txBody>
      </p:sp>
      <p:sp>
        <p:nvSpPr>
          <p:cNvPr id="4" name="Rectangle 3">
            <a:extLst>
              <a:ext uri="{FF2B5EF4-FFF2-40B4-BE49-F238E27FC236}">
                <a16:creationId xmlns="" xmlns:a16="http://schemas.microsoft.com/office/drawing/2014/main" id="{0E1B2538-4222-4AB9-B7C2-83D0CF7D904A}"/>
              </a:ext>
            </a:extLst>
          </p:cNvPr>
          <p:cNvSpPr/>
          <p:nvPr/>
        </p:nvSpPr>
        <p:spPr>
          <a:xfrm>
            <a:off x="4275741" y="4857095"/>
            <a:ext cx="4812023" cy="307777"/>
          </a:xfrm>
          <a:prstGeom prst="rect">
            <a:avLst/>
          </a:prstGeom>
        </p:spPr>
        <p:txBody>
          <a:bodyPr wrap="square">
            <a:spAutoFit/>
          </a:bodyPr>
          <a:lstStyle/>
          <a:p>
            <a:r>
              <a:rPr lang="en-IN" sz="1400" dirty="0">
                <a:solidFill>
                  <a:srgbClr val="003300"/>
                </a:solidFill>
                <a:latin typeface="Cambria" panose="02040503050406030204" pitchFamily="18" charset="0"/>
              </a:rPr>
              <a:t>     Amoeba		    Euglena	     Plasmodium  Paramoecium</a:t>
            </a:r>
            <a:endParaRPr lang="en-IN" sz="1400" dirty="0"/>
          </a:p>
        </p:txBody>
      </p:sp>
      <p:sp>
        <p:nvSpPr>
          <p:cNvPr id="5" name="Rectangle 4">
            <a:extLst>
              <a:ext uri="{FF2B5EF4-FFF2-40B4-BE49-F238E27FC236}">
                <a16:creationId xmlns="" xmlns:a16="http://schemas.microsoft.com/office/drawing/2014/main" id="{3172F52D-5635-4FE1-81AA-D622E3143F40}"/>
              </a:ext>
            </a:extLst>
          </p:cNvPr>
          <p:cNvSpPr/>
          <p:nvPr/>
        </p:nvSpPr>
        <p:spPr>
          <a:xfrm>
            <a:off x="3587042" y="4855826"/>
            <a:ext cx="945259" cy="307777"/>
          </a:xfrm>
          <a:prstGeom prst="rect">
            <a:avLst/>
          </a:prstGeom>
        </p:spPr>
        <p:txBody>
          <a:bodyPr wrap="none">
            <a:spAutoFit/>
          </a:bodyPr>
          <a:lstStyle/>
          <a:p>
            <a:r>
              <a:rPr lang="en-IN" sz="1400" b="1" dirty="0">
                <a:solidFill>
                  <a:srgbClr val="003300"/>
                </a:solidFill>
                <a:latin typeface="Cambria" panose="02040503050406030204" pitchFamily="18" charset="0"/>
              </a:rPr>
              <a:t>Example:</a:t>
            </a:r>
            <a:endParaRPr lang="en-IN" sz="1400" b="1" dirty="0">
              <a:solidFill>
                <a:srgbClr val="003300"/>
              </a:solidFill>
            </a:endParaRPr>
          </a:p>
        </p:txBody>
      </p:sp>
    </p:spTree>
    <p:extLst>
      <p:ext uri="{BB962C8B-B14F-4D97-AF65-F5344CB8AC3E}">
        <p14:creationId xmlns="" xmlns:p14="http://schemas.microsoft.com/office/powerpoint/2010/main" val="20765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ARTHROPODA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320291" y="949285"/>
            <a:ext cx="1209627" cy="369332"/>
          </a:xfrm>
          <a:prstGeom prst="rect">
            <a:avLst/>
          </a:prstGeom>
        </p:spPr>
        <p:txBody>
          <a:bodyPr wrap="none">
            <a:spAutoFit/>
          </a:bodyPr>
          <a:lstStyle/>
          <a:p>
            <a:r>
              <a:rPr lang="en-US" b="1" dirty="0">
                <a:solidFill>
                  <a:srgbClr val="7030A0"/>
                </a:solidFill>
                <a:latin typeface="Cambria" panose="02040503050406030204" pitchFamily="18" charset="0"/>
              </a:rPr>
              <a:t>Peripatus</a:t>
            </a:r>
            <a:endParaRPr lang="en-IN" b="1" dirty="0">
              <a:solidFill>
                <a:srgbClr val="7030A0"/>
              </a:solidFill>
              <a:latin typeface="Cambria" panose="02040503050406030204" pitchFamily="18" charset="0"/>
            </a:endParaRPr>
          </a:p>
        </p:txBody>
      </p:sp>
      <p:sp>
        <p:nvSpPr>
          <p:cNvPr id="2" name="Rectangle 1">
            <a:extLst>
              <a:ext uri="{FF2B5EF4-FFF2-40B4-BE49-F238E27FC236}">
                <a16:creationId xmlns="" xmlns:a16="http://schemas.microsoft.com/office/drawing/2014/main" id="{496D819C-F654-4047-BB9C-E89C9AD98DF4}"/>
              </a:ext>
            </a:extLst>
          </p:cNvPr>
          <p:cNvSpPr/>
          <p:nvPr/>
        </p:nvSpPr>
        <p:spPr>
          <a:xfrm>
            <a:off x="320292" y="1324323"/>
            <a:ext cx="4871806" cy="5243295"/>
          </a:xfrm>
          <a:prstGeom prst="rect">
            <a:avLst/>
          </a:prstGeom>
        </p:spPr>
        <p:txBody>
          <a:bodyPr wrap="square">
            <a:spAutoFit/>
          </a:bodyPr>
          <a:lstStyle/>
          <a:p>
            <a:pPr>
              <a:lnSpc>
                <a:spcPct val="150000"/>
              </a:lnSpc>
            </a:pPr>
            <a:r>
              <a:rPr lang="en-US" sz="1500" dirty="0">
                <a:solidFill>
                  <a:srgbClr val="C00000"/>
                </a:solidFill>
                <a:latin typeface="Cambria" panose="02040503050406030204" pitchFamily="18" charset="0"/>
              </a:rPr>
              <a:t>1. It is a carnivores, predaceous and nocturnal arthropod found commonly in crevices of rocks, under stones and wood in damp tropical regions.</a:t>
            </a:r>
          </a:p>
          <a:p>
            <a:pPr>
              <a:lnSpc>
                <a:spcPct val="150000"/>
              </a:lnSpc>
            </a:pPr>
            <a:r>
              <a:rPr lang="en-US" sz="1500" dirty="0">
                <a:solidFill>
                  <a:srgbClr val="C00000"/>
                </a:solidFill>
                <a:latin typeface="Cambria" panose="02040503050406030204" pitchFamily="18" charset="0"/>
              </a:rPr>
              <a:t>2</a:t>
            </a:r>
            <a:r>
              <a:rPr lang="en-US" sz="1500" dirty="0">
                <a:solidFill>
                  <a:srgbClr val="7030A0"/>
                </a:solidFill>
                <a:latin typeface="Cambria" panose="02040503050406030204" pitchFamily="18" charset="0"/>
              </a:rPr>
              <a:t>. Body cylindrical, elongated and without true segmentation and exoskeleton.</a:t>
            </a:r>
          </a:p>
          <a:p>
            <a:pPr>
              <a:lnSpc>
                <a:spcPct val="150000"/>
              </a:lnSpc>
            </a:pPr>
            <a:r>
              <a:rPr lang="en-US" sz="1500" dirty="0">
                <a:solidFill>
                  <a:srgbClr val="C00000"/>
                </a:solidFill>
                <a:latin typeface="Cambria" panose="02040503050406030204" pitchFamily="18" charset="0"/>
              </a:rPr>
              <a:t>3. Skin velvety and is thrown into numerous transverse grooves (wrinkles), which bear spiny papillae.</a:t>
            </a:r>
          </a:p>
          <a:p>
            <a:pPr>
              <a:lnSpc>
                <a:spcPct val="150000"/>
              </a:lnSpc>
            </a:pPr>
            <a:r>
              <a:rPr lang="en-US" sz="1500" dirty="0">
                <a:solidFill>
                  <a:srgbClr val="C00000"/>
                </a:solidFill>
                <a:latin typeface="Cambria" panose="02040503050406030204" pitchFamily="18" charset="0"/>
              </a:rPr>
              <a:t>4. </a:t>
            </a:r>
            <a:r>
              <a:rPr lang="en-US" sz="1500" dirty="0">
                <a:solidFill>
                  <a:srgbClr val="7030A0"/>
                </a:solidFill>
                <a:latin typeface="Cambria" panose="02040503050406030204" pitchFamily="18" charset="0"/>
              </a:rPr>
              <a:t>Distinct head is absent but anterior end bears a pair of segmented antennae, a pair of jaws, a pair of eyes and a pair of oral papillae having slime gland at their base.</a:t>
            </a:r>
          </a:p>
          <a:p>
            <a:pPr>
              <a:lnSpc>
                <a:spcPct val="150000"/>
              </a:lnSpc>
            </a:pPr>
            <a:r>
              <a:rPr lang="en-US" sz="1500" dirty="0">
                <a:solidFill>
                  <a:srgbClr val="C00000"/>
                </a:solidFill>
                <a:latin typeface="Cambria" panose="02040503050406030204" pitchFamily="18" charset="0"/>
              </a:rPr>
              <a:t>5. Along the body, on lateral sides, are present about 14 pairs of un-segmented and stumpy appendages for movement.</a:t>
            </a:r>
          </a:p>
          <a:p>
            <a:pPr>
              <a:lnSpc>
                <a:spcPct val="150000"/>
              </a:lnSpc>
            </a:pPr>
            <a:r>
              <a:rPr lang="en-US" sz="1500" dirty="0">
                <a:solidFill>
                  <a:srgbClr val="C00000"/>
                </a:solidFill>
                <a:latin typeface="Cambria" panose="02040503050406030204" pitchFamily="18" charset="0"/>
              </a:rPr>
              <a:t>6. </a:t>
            </a:r>
            <a:r>
              <a:rPr lang="en-US" sz="1500" dirty="0">
                <a:solidFill>
                  <a:srgbClr val="7030A0"/>
                </a:solidFill>
                <a:latin typeface="Cambria" panose="02040503050406030204" pitchFamily="18" charset="0"/>
              </a:rPr>
              <a:t>Excretion through nephridia. Sexes are separate and they are mostly viviparous.</a:t>
            </a:r>
            <a:endParaRPr lang="en-IN" sz="1500" dirty="0">
              <a:solidFill>
                <a:srgbClr val="7030A0"/>
              </a:solidFill>
              <a:latin typeface="Cambria" panose="02040503050406030204" pitchFamily="18" charset="0"/>
            </a:endParaRPr>
          </a:p>
        </p:txBody>
      </p:sp>
      <p:pic>
        <p:nvPicPr>
          <p:cNvPr id="6" name="Picture 5">
            <a:extLst>
              <a:ext uri="{FF2B5EF4-FFF2-40B4-BE49-F238E27FC236}">
                <a16:creationId xmlns="" xmlns:a16="http://schemas.microsoft.com/office/drawing/2014/main" id="{06363C0E-75EC-410B-BC4F-FFFB68ACBC79}"/>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71386" y="1439869"/>
            <a:ext cx="3752321" cy="1422566"/>
          </a:xfrm>
          <a:prstGeom prst="rect">
            <a:avLst/>
          </a:prstGeom>
        </p:spPr>
      </p:pic>
      <p:pic>
        <p:nvPicPr>
          <p:cNvPr id="10" name="Picture 9">
            <a:extLst>
              <a:ext uri="{FF2B5EF4-FFF2-40B4-BE49-F238E27FC236}">
                <a16:creationId xmlns="" xmlns:a16="http://schemas.microsoft.com/office/drawing/2014/main" id="{564FB52A-57BD-45A8-9BBF-B668F5A00E0E}"/>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35779" y="4740300"/>
            <a:ext cx="3487928" cy="1743075"/>
          </a:xfrm>
          <a:prstGeom prst="rect">
            <a:avLst/>
          </a:prstGeom>
        </p:spPr>
      </p:pic>
      <p:pic>
        <p:nvPicPr>
          <p:cNvPr id="13" name="Picture 12">
            <a:extLst>
              <a:ext uri="{FF2B5EF4-FFF2-40B4-BE49-F238E27FC236}">
                <a16:creationId xmlns="" xmlns:a16="http://schemas.microsoft.com/office/drawing/2014/main" id="{E774DAE7-272E-483E-BC46-A24F6B95EA1F}"/>
              </a:ext>
            </a:extLst>
          </p:cNvPr>
          <p:cNvPicPr>
            <a:picLocks noChangeAspect="1"/>
          </p:cNvPicPr>
          <p:nvPr/>
        </p:nvPicPr>
        <p:blipFill rotWithShape="1">
          <a:blip r:embed="rId4">
            <a:extLst>
              <a:ext uri="{28A0092B-C50C-407E-A947-70E740481C1C}">
                <a14:useLocalDpi xmlns="" xmlns:a14="http://schemas.microsoft.com/office/drawing/2010/main" val="0"/>
              </a:ext>
            </a:extLst>
          </a:blip>
          <a:srcRect b="9954"/>
          <a:stretch/>
        </p:blipFill>
        <p:spPr>
          <a:xfrm>
            <a:off x="5335779" y="2977981"/>
            <a:ext cx="3487928" cy="1646773"/>
          </a:xfrm>
          <a:prstGeom prst="rect">
            <a:avLst/>
          </a:prstGeom>
        </p:spPr>
      </p:pic>
    </p:spTree>
    <p:extLst>
      <p:ext uri="{BB962C8B-B14F-4D97-AF65-F5344CB8AC3E}">
        <p14:creationId xmlns="" xmlns:p14="http://schemas.microsoft.com/office/powerpoint/2010/main" val="1293453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MOLLUSCA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2060"/>
                </a:solidFill>
                <a:latin typeface="Cambria" panose="02040503050406030204" pitchFamily="18" charset="0"/>
              </a:rPr>
              <a:t>General Characters</a:t>
            </a:r>
          </a:p>
        </p:txBody>
      </p:sp>
      <p:sp>
        <p:nvSpPr>
          <p:cNvPr id="6" name="Content Placeholder 2">
            <a:extLst>
              <a:ext uri="{FF2B5EF4-FFF2-40B4-BE49-F238E27FC236}">
                <a16:creationId xmlns="" xmlns:a16="http://schemas.microsoft.com/office/drawing/2014/main" id="{A25000A4-1A9E-4D72-BDE8-30F8D43995C7}"/>
              </a:ext>
            </a:extLst>
          </p:cNvPr>
          <p:cNvSpPr txBox="1">
            <a:spLocks/>
          </p:cNvSpPr>
          <p:nvPr/>
        </p:nvSpPr>
        <p:spPr>
          <a:xfrm>
            <a:off x="410543" y="1270903"/>
            <a:ext cx="8390557" cy="5344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N" sz="1500" dirty="0">
                <a:solidFill>
                  <a:srgbClr val="FF0066"/>
                </a:solidFill>
                <a:latin typeface="Cambria" panose="02040503050406030204" pitchFamily="18" charset="0"/>
              </a:rPr>
              <a:t> World wide distributed. Mostly aquatic (marine and few are fresh-water) and some are terrestrial living in damp soil.</a:t>
            </a:r>
          </a:p>
          <a:p>
            <a:pPr>
              <a:lnSpc>
                <a:spcPct val="100000"/>
              </a:lnSpc>
            </a:pPr>
            <a:r>
              <a:rPr lang="en-IN" sz="1500" dirty="0">
                <a:solidFill>
                  <a:srgbClr val="7030A0"/>
                </a:solidFill>
                <a:latin typeface="Cambria" panose="02040503050406030204" pitchFamily="18" charset="0"/>
              </a:rPr>
              <a:t>Body is soft and unsegmented (except </a:t>
            </a:r>
            <a:r>
              <a:rPr lang="en-IN" sz="1500" dirty="0" err="1">
                <a:solidFill>
                  <a:srgbClr val="7030A0"/>
                </a:solidFill>
                <a:latin typeface="Cambria" panose="02040503050406030204" pitchFamily="18" charset="0"/>
              </a:rPr>
              <a:t>Neopilina</a:t>
            </a:r>
            <a:r>
              <a:rPr lang="en-IN" sz="1500" dirty="0">
                <a:solidFill>
                  <a:srgbClr val="7030A0"/>
                </a:solidFill>
                <a:latin typeface="Cambria" panose="02040503050406030204" pitchFamily="18" charset="0"/>
              </a:rPr>
              <a:t>).</a:t>
            </a:r>
          </a:p>
          <a:p>
            <a:pPr>
              <a:lnSpc>
                <a:spcPct val="100000"/>
              </a:lnSpc>
            </a:pPr>
            <a:r>
              <a:rPr lang="en-IN" sz="1500" dirty="0">
                <a:solidFill>
                  <a:srgbClr val="FF0066"/>
                </a:solidFill>
                <a:latin typeface="Cambria" panose="02040503050406030204" pitchFamily="18" charset="0"/>
              </a:rPr>
              <a:t>Bilaterally symmetrical except </a:t>
            </a:r>
            <a:r>
              <a:rPr lang="en-IN" sz="1500" dirty="0" err="1">
                <a:solidFill>
                  <a:srgbClr val="FF0066"/>
                </a:solidFill>
                <a:latin typeface="Cambria" panose="02040503050406030204" pitchFamily="18" charset="0"/>
              </a:rPr>
              <a:t>gastropodas</a:t>
            </a:r>
            <a:r>
              <a:rPr lang="en-IN" sz="1500" dirty="0">
                <a:solidFill>
                  <a:srgbClr val="FF0066"/>
                </a:solidFill>
                <a:latin typeface="Cambria" panose="02040503050406030204" pitchFamily="18" charset="0"/>
              </a:rPr>
              <a:t> (asymmetrical) because the shell is coiled.</a:t>
            </a:r>
          </a:p>
          <a:p>
            <a:pPr>
              <a:lnSpc>
                <a:spcPct val="100000"/>
              </a:lnSpc>
            </a:pPr>
            <a:r>
              <a:rPr lang="en-IN" sz="1500" dirty="0" err="1">
                <a:solidFill>
                  <a:srgbClr val="7030A0"/>
                </a:solidFill>
                <a:latin typeface="Cambria" panose="02040503050406030204" pitchFamily="18" charset="0"/>
              </a:rPr>
              <a:t>Schizocoel</a:t>
            </a:r>
            <a:r>
              <a:rPr lang="en-IN" sz="1500" dirty="0">
                <a:solidFill>
                  <a:srgbClr val="7030A0"/>
                </a:solidFill>
                <a:latin typeface="Cambria" panose="02040503050406030204" pitchFamily="18" charset="0"/>
              </a:rPr>
              <a:t> or Haemocoel cavity found as coelom.</a:t>
            </a:r>
          </a:p>
          <a:p>
            <a:pPr>
              <a:lnSpc>
                <a:spcPct val="100000"/>
              </a:lnSpc>
            </a:pPr>
            <a:r>
              <a:rPr lang="en-IN" sz="1500" dirty="0">
                <a:solidFill>
                  <a:srgbClr val="FF0066"/>
                </a:solidFill>
                <a:latin typeface="Cambria" panose="02040503050406030204" pitchFamily="18" charset="0"/>
              </a:rPr>
              <a:t>Body is divisible into head (absence in </a:t>
            </a:r>
            <a:r>
              <a:rPr lang="en-IN" sz="1500" dirty="0" err="1">
                <a:solidFill>
                  <a:srgbClr val="FF0066"/>
                </a:solidFill>
                <a:latin typeface="Cambria" panose="02040503050406030204" pitchFamily="18" charset="0"/>
              </a:rPr>
              <a:t>pelecypoda</a:t>
            </a:r>
            <a:r>
              <a:rPr lang="en-IN" sz="1500" dirty="0">
                <a:solidFill>
                  <a:srgbClr val="FF0066"/>
                </a:solidFill>
                <a:latin typeface="Cambria" panose="02040503050406030204" pitchFamily="18" charset="0"/>
              </a:rPr>
              <a:t> and </a:t>
            </a:r>
            <a:r>
              <a:rPr lang="en-IN" sz="1500" dirty="0" err="1">
                <a:solidFill>
                  <a:srgbClr val="FF0066"/>
                </a:solidFill>
                <a:latin typeface="Cambria" panose="02040503050406030204" pitchFamily="18" charset="0"/>
              </a:rPr>
              <a:t>scaphopoda</a:t>
            </a:r>
            <a:r>
              <a:rPr lang="en-IN" sz="1500" dirty="0">
                <a:solidFill>
                  <a:srgbClr val="FF0066"/>
                </a:solidFill>
                <a:latin typeface="Cambria" panose="02040503050406030204" pitchFamily="18" charset="0"/>
              </a:rPr>
              <a:t>), dorsal visceral mass, ventral muscular foot and mantle.</a:t>
            </a:r>
          </a:p>
          <a:p>
            <a:pPr>
              <a:lnSpc>
                <a:spcPct val="100000"/>
              </a:lnSpc>
            </a:pPr>
            <a:r>
              <a:rPr lang="en-IN" sz="1500" dirty="0">
                <a:solidFill>
                  <a:srgbClr val="7030A0"/>
                </a:solidFill>
                <a:latin typeface="Cambria" panose="02040503050406030204" pitchFamily="18" charset="0"/>
              </a:rPr>
              <a:t>Mantle- is a dorsal glandular fold of the body wall. It is thick and muscular and encloses a mantle cavity.</a:t>
            </a:r>
          </a:p>
          <a:p>
            <a:pPr>
              <a:lnSpc>
                <a:spcPct val="100000"/>
              </a:lnSpc>
            </a:pPr>
            <a:r>
              <a:rPr lang="en-IN" sz="1500" dirty="0">
                <a:solidFill>
                  <a:srgbClr val="FF0066"/>
                </a:solidFill>
                <a:latin typeface="Cambria" panose="02040503050406030204" pitchFamily="18" charset="0"/>
              </a:rPr>
              <a:t>Head- anterior part of the body, which contains mouth, eyes and tentacles and other sense organs.</a:t>
            </a:r>
          </a:p>
          <a:p>
            <a:pPr>
              <a:lnSpc>
                <a:spcPct val="100000"/>
              </a:lnSpc>
            </a:pPr>
            <a:r>
              <a:rPr lang="en-IN" sz="1500" dirty="0">
                <a:solidFill>
                  <a:srgbClr val="7030A0"/>
                </a:solidFill>
                <a:latin typeface="Cambria" panose="02040503050406030204" pitchFamily="18" charset="0"/>
              </a:rPr>
              <a:t>Foot-is ventral in position usually thick and muscular and generally forms the main locomotory organs.</a:t>
            </a:r>
          </a:p>
          <a:p>
            <a:pPr>
              <a:lnSpc>
                <a:spcPct val="100000"/>
              </a:lnSpc>
            </a:pPr>
            <a:r>
              <a:rPr lang="en-IN" sz="1500" dirty="0">
                <a:solidFill>
                  <a:srgbClr val="FF0066"/>
                </a:solidFill>
                <a:latin typeface="Cambria" panose="02040503050406030204" pitchFamily="18" charset="0"/>
              </a:rPr>
              <a:t>Visceral mass contains digestive, circulatory and reproductive organ of the body and it forms a hump or dome.</a:t>
            </a:r>
          </a:p>
          <a:p>
            <a:pPr>
              <a:lnSpc>
                <a:spcPct val="100000"/>
              </a:lnSpc>
            </a:pPr>
            <a:r>
              <a:rPr lang="en-IN" sz="1500" dirty="0">
                <a:solidFill>
                  <a:srgbClr val="7030A0"/>
                </a:solidFill>
                <a:latin typeface="Cambria" panose="02040503050406030204" pitchFamily="18" charset="0"/>
              </a:rPr>
              <a:t>Body is covered by a hard calcareous structure, made up of calcium carbonate, called shell. In some </a:t>
            </a:r>
            <a:r>
              <a:rPr lang="en-IN" sz="1500" dirty="0" err="1">
                <a:solidFill>
                  <a:srgbClr val="7030A0"/>
                </a:solidFill>
                <a:latin typeface="Cambria" panose="02040503050406030204" pitchFamily="18" charset="0"/>
              </a:rPr>
              <a:t>molluscus</a:t>
            </a:r>
            <a:r>
              <a:rPr lang="en-IN" sz="1500" dirty="0">
                <a:solidFill>
                  <a:srgbClr val="7030A0"/>
                </a:solidFill>
                <a:latin typeface="Cambria" panose="02040503050406030204" pitchFamily="18" charset="0"/>
              </a:rPr>
              <a:t>, it is internal or reduced or even absent (</a:t>
            </a:r>
            <a:r>
              <a:rPr lang="en-IN" sz="1500" dirty="0" err="1">
                <a:solidFill>
                  <a:srgbClr val="7030A0"/>
                </a:solidFill>
                <a:latin typeface="Cambria" panose="02040503050406030204" pitchFamily="18" charset="0"/>
              </a:rPr>
              <a:t>oplacophora</a:t>
            </a:r>
            <a:r>
              <a:rPr lang="en-IN" sz="1500" dirty="0">
                <a:solidFill>
                  <a:srgbClr val="7030A0"/>
                </a:solidFill>
                <a:latin typeface="Cambria" panose="02040503050406030204" pitchFamily="18" charset="0"/>
              </a:rPr>
              <a:t>).</a:t>
            </a:r>
          </a:p>
          <a:p>
            <a:pPr>
              <a:lnSpc>
                <a:spcPct val="100000"/>
              </a:lnSpc>
            </a:pPr>
            <a:r>
              <a:rPr lang="en-IN" sz="1500" dirty="0">
                <a:solidFill>
                  <a:srgbClr val="FF0066"/>
                </a:solidFill>
                <a:latin typeface="Cambria" panose="02040503050406030204" pitchFamily="18" charset="0"/>
              </a:rPr>
              <a:t>Locomotion takes place by ventral muscular foot.</a:t>
            </a:r>
          </a:p>
        </p:txBody>
      </p:sp>
    </p:spTree>
    <p:extLst>
      <p:ext uri="{BB962C8B-B14F-4D97-AF65-F5344CB8AC3E}">
        <p14:creationId xmlns="" xmlns:p14="http://schemas.microsoft.com/office/powerpoint/2010/main" val="2462796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MOLLUSCA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2060"/>
                </a:solidFill>
                <a:latin typeface="Cambria" panose="02040503050406030204" pitchFamily="18" charset="0"/>
              </a:rPr>
              <a:t>General Characters</a:t>
            </a:r>
          </a:p>
        </p:txBody>
      </p:sp>
      <p:sp>
        <p:nvSpPr>
          <p:cNvPr id="7" name="Content Placeholder 2">
            <a:extLst>
              <a:ext uri="{FF2B5EF4-FFF2-40B4-BE49-F238E27FC236}">
                <a16:creationId xmlns="" xmlns:a16="http://schemas.microsoft.com/office/drawing/2014/main" id="{4C228680-7C08-483D-BE6E-AC359DDBB52D}"/>
              </a:ext>
            </a:extLst>
          </p:cNvPr>
          <p:cNvSpPr txBox="1">
            <a:spLocks/>
          </p:cNvSpPr>
          <p:nvPr/>
        </p:nvSpPr>
        <p:spPr>
          <a:xfrm>
            <a:off x="410544" y="1270903"/>
            <a:ext cx="8322912" cy="53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N" sz="1500" dirty="0">
                <a:solidFill>
                  <a:srgbClr val="FF0066"/>
                </a:solidFill>
                <a:latin typeface="Cambria" panose="02040503050406030204" pitchFamily="18" charset="0"/>
              </a:rPr>
              <a:t>Digestive system is well developed with a hard chitinous structure, called radula.</a:t>
            </a:r>
          </a:p>
          <a:p>
            <a:pPr>
              <a:lnSpc>
                <a:spcPct val="100000"/>
              </a:lnSpc>
            </a:pPr>
            <a:r>
              <a:rPr lang="en-IN" sz="1500" dirty="0">
                <a:solidFill>
                  <a:srgbClr val="7030A0"/>
                </a:solidFill>
                <a:latin typeface="Cambria" panose="02040503050406030204" pitchFamily="18" charset="0"/>
              </a:rPr>
              <a:t>Respiration takes place through one or more gills or ctenidia, lungs (pulmonary sac) or general body surface in the terrestrial forms.</a:t>
            </a:r>
          </a:p>
          <a:p>
            <a:pPr>
              <a:lnSpc>
                <a:spcPct val="100000"/>
              </a:lnSpc>
            </a:pPr>
            <a:r>
              <a:rPr lang="en-IN" sz="1500" dirty="0">
                <a:solidFill>
                  <a:srgbClr val="FF0066"/>
                </a:solidFill>
                <a:latin typeface="Cambria" panose="02040503050406030204" pitchFamily="18" charset="0"/>
              </a:rPr>
              <a:t>Circulatory system is closed or open type.</a:t>
            </a:r>
          </a:p>
          <a:p>
            <a:pPr>
              <a:lnSpc>
                <a:spcPct val="100000"/>
              </a:lnSpc>
            </a:pPr>
            <a:r>
              <a:rPr lang="en-IN" sz="1500" dirty="0">
                <a:solidFill>
                  <a:srgbClr val="7030A0"/>
                </a:solidFill>
                <a:latin typeface="Cambria" panose="02040503050406030204" pitchFamily="18" charset="0"/>
              </a:rPr>
              <a:t>Head consists tentacles and compound eyes.</a:t>
            </a:r>
          </a:p>
          <a:p>
            <a:pPr>
              <a:lnSpc>
                <a:spcPct val="100000"/>
              </a:lnSpc>
            </a:pPr>
            <a:r>
              <a:rPr lang="en-IN" sz="1500" dirty="0">
                <a:solidFill>
                  <a:srgbClr val="FF0066"/>
                </a:solidFill>
                <a:latin typeface="Cambria" panose="02040503050406030204" pitchFamily="18" charset="0"/>
              </a:rPr>
              <a:t>Presence of one pair tentacles except octopus where tentacles are modified into arm.</a:t>
            </a:r>
          </a:p>
          <a:p>
            <a:pPr>
              <a:lnSpc>
                <a:spcPct val="100000"/>
              </a:lnSpc>
            </a:pPr>
            <a:r>
              <a:rPr lang="en-IN" sz="1500" dirty="0">
                <a:solidFill>
                  <a:srgbClr val="7030A0"/>
                </a:solidFill>
                <a:latin typeface="Cambria" panose="02040503050406030204" pitchFamily="18" charset="0"/>
              </a:rPr>
              <a:t>Excretion takes place by paired metanephridia (kidney).</a:t>
            </a:r>
          </a:p>
          <a:p>
            <a:pPr>
              <a:lnSpc>
                <a:spcPct val="100000"/>
              </a:lnSpc>
            </a:pPr>
            <a:r>
              <a:rPr lang="en-IN" sz="1500" dirty="0">
                <a:solidFill>
                  <a:srgbClr val="FF0066"/>
                </a:solidFill>
                <a:latin typeface="Cambria" panose="02040503050406030204" pitchFamily="18" charset="0"/>
              </a:rPr>
              <a:t>Nervous system consists of many paired ganglia, connectives and nerves.</a:t>
            </a:r>
          </a:p>
          <a:p>
            <a:pPr>
              <a:lnSpc>
                <a:spcPct val="100000"/>
              </a:lnSpc>
            </a:pPr>
            <a:r>
              <a:rPr lang="en-IN" sz="1500" dirty="0">
                <a:solidFill>
                  <a:srgbClr val="7030A0"/>
                </a:solidFill>
                <a:latin typeface="Cambria" panose="02040503050406030204" pitchFamily="18" charset="0"/>
              </a:rPr>
              <a:t>Sense organs are eyes, tentacles, </a:t>
            </a:r>
            <a:r>
              <a:rPr lang="en-IN" sz="1500" dirty="0" err="1">
                <a:solidFill>
                  <a:srgbClr val="7030A0"/>
                </a:solidFill>
                <a:latin typeface="Cambria" panose="02040503050406030204" pitchFamily="18" charset="0"/>
              </a:rPr>
              <a:t>osphradium</a:t>
            </a:r>
            <a:r>
              <a:rPr lang="en-IN" sz="1500" dirty="0">
                <a:solidFill>
                  <a:srgbClr val="7030A0"/>
                </a:solidFill>
                <a:latin typeface="Cambria" panose="02040503050406030204" pitchFamily="18" charset="0"/>
              </a:rPr>
              <a:t> and statocyst.</a:t>
            </a:r>
          </a:p>
          <a:p>
            <a:pPr>
              <a:lnSpc>
                <a:spcPct val="100000"/>
              </a:lnSpc>
            </a:pPr>
            <a:r>
              <a:rPr lang="en-IN" sz="1500" dirty="0">
                <a:solidFill>
                  <a:srgbClr val="FF0066"/>
                </a:solidFill>
                <a:latin typeface="Cambria" panose="02040503050406030204" pitchFamily="18" charset="0"/>
              </a:rPr>
              <a:t>Sexes are usually separate but some are monoecious.</a:t>
            </a:r>
          </a:p>
          <a:p>
            <a:pPr lvl="1">
              <a:lnSpc>
                <a:spcPct val="100000"/>
              </a:lnSpc>
            </a:pPr>
            <a:r>
              <a:rPr lang="en-IN" sz="1500" dirty="0">
                <a:solidFill>
                  <a:srgbClr val="FF0066"/>
                </a:solidFill>
                <a:latin typeface="Cambria" panose="02040503050406030204" pitchFamily="18" charset="0"/>
              </a:rPr>
              <a:t>Pila- sexual dimorphism.</a:t>
            </a:r>
          </a:p>
          <a:p>
            <a:pPr lvl="1">
              <a:lnSpc>
                <a:spcPct val="100000"/>
              </a:lnSpc>
            </a:pPr>
            <a:r>
              <a:rPr lang="en-IN" sz="1500" dirty="0" err="1">
                <a:solidFill>
                  <a:srgbClr val="FF0066"/>
                </a:solidFill>
                <a:latin typeface="Cambria" panose="02040503050406030204" pitchFamily="18" charset="0"/>
              </a:rPr>
              <a:t>Limax</a:t>
            </a:r>
            <a:r>
              <a:rPr lang="en-IN" sz="1500" dirty="0">
                <a:solidFill>
                  <a:srgbClr val="FF0066"/>
                </a:solidFill>
                <a:latin typeface="Cambria" panose="02040503050406030204" pitchFamily="18" charset="0"/>
              </a:rPr>
              <a:t>- hermaphrodite</a:t>
            </a:r>
          </a:p>
          <a:p>
            <a:pPr lvl="1">
              <a:lnSpc>
                <a:spcPct val="100000"/>
              </a:lnSpc>
            </a:pPr>
            <a:r>
              <a:rPr lang="en-IN" sz="1500" dirty="0">
                <a:solidFill>
                  <a:srgbClr val="FF0066"/>
                </a:solidFill>
                <a:latin typeface="Cambria" panose="02040503050406030204" pitchFamily="18" charset="0"/>
              </a:rPr>
              <a:t>Helix- hermaphrodite</a:t>
            </a:r>
          </a:p>
          <a:p>
            <a:pPr>
              <a:lnSpc>
                <a:spcPct val="100000"/>
              </a:lnSpc>
            </a:pPr>
            <a:r>
              <a:rPr lang="en-IN" sz="1500" dirty="0">
                <a:solidFill>
                  <a:srgbClr val="7030A0"/>
                </a:solidFill>
                <a:latin typeface="Cambria" panose="02040503050406030204" pitchFamily="18" charset="0"/>
              </a:rPr>
              <a:t>Fertilization is external (in sessile group such as in oyster) or internal.</a:t>
            </a:r>
          </a:p>
          <a:p>
            <a:pPr>
              <a:lnSpc>
                <a:spcPct val="100000"/>
              </a:lnSpc>
            </a:pPr>
            <a:r>
              <a:rPr lang="en-IN" sz="1500" dirty="0">
                <a:solidFill>
                  <a:srgbClr val="FF0066"/>
                </a:solidFill>
                <a:latin typeface="Cambria" panose="02040503050406030204" pitchFamily="18" charset="0"/>
              </a:rPr>
              <a:t>Development may be direct or indirect. Larva is </a:t>
            </a:r>
            <a:r>
              <a:rPr lang="en-IN" sz="1500" dirty="0" err="1">
                <a:solidFill>
                  <a:srgbClr val="FF0066"/>
                </a:solidFill>
                <a:latin typeface="Cambria" panose="02040503050406030204" pitchFamily="18" charset="0"/>
              </a:rPr>
              <a:t>trochopore</a:t>
            </a:r>
            <a:r>
              <a:rPr lang="en-IN" sz="1500" dirty="0">
                <a:solidFill>
                  <a:srgbClr val="FF0066"/>
                </a:solidFill>
                <a:latin typeface="Cambria" panose="02040503050406030204" pitchFamily="18" charset="0"/>
              </a:rPr>
              <a:t> or veliger or parasitic stage called glochidium larva.</a:t>
            </a:r>
          </a:p>
          <a:p>
            <a:pPr>
              <a:lnSpc>
                <a:spcPct val="100000"/>
              </a:lnSpc>
            </a:pPr>
            <a:endParaRPr lang="en-IN" sz="1500" dirty="0">
              <a:solidFill>
                <a:srgbClr val="FF0066"/>
              </a:solidFill>
              <a:latin typeface="Cambria" panose="02040503050406030204" pitchFamily="18" charset="0"/>
            </a:endParaRPr>
          </a:p>
        </p:txBody>
      </p:sp>
    </p:spTree>
    <p:extLst>
      <p:ext uri="{BB962C8B-B14F-4D97-AF65-F5344CB8AC3E}">
        <p14:creationId xmlns="" xmlns:p14="http://schemas.microsoft.com/office/powerpoint/2010/main" val="3887480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MOLLUSCA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1603324" cy="369332"/>
          </a:xfrm>
          <a:prstGeom prst="rect">
            <a:avLst/>
          </a:prstGeom>
        </p:spPr>
        <p:txBody>
          <a:bodyPr wrap="none">
            <a:spAutoFit/>
          </a:bodyPr>
          <a:lstStyle/>
          <a:p>
            <a:r>
              <a:rPr lang="en-IN" b="1" dirty="0">
                <a:solidFill>
                  <a:srgbClr val="002060"/>
                </a:solidFill>
                <a:latin typeface="Cambria" panose="02040503050406030204" pitchFamily="18" charset="0"/>
              </a:rPr>
              <a:t>Classification</a:t>
            </a:r>
          </a:p>
        </p:txBody>
      </p:sp>
      <p:sp>
        <p:nvSpPr>
          <p:cNvPr id="6" name="Rectangle 5">
            <a:extLst>
              <a:ext uri="{FF2B5EF4-FFF2-40B4-BE49-F238E27FC236}">
                <a16:creationId xmlns="" xmlns:a16="http://schemas.microsoft.com/office/drawing/2014/main" id="{68E80973-1257-44B4-BADD-FC933D133168}"/>
              </a:ext>
            </a:extLst>
          </p:cNvPr>
          <p:cNvSpPr/>
          <p:nvPr/>
        </p:nvSpPr>
        <p:spPr>
          <a:xfrm>
            <a:off x="5908833" y="1450016"/>
            <a:ext cx="2883048" cy="1815882"/>
          </a:xfrm>
          <a:prstGeom prst="rect">
            <a:avLst/>
          </a:prstGeom>
        </p:spPr>
        <p:txBody>
          <a:bodyPr wrap="square">
            <a:spAutoFit/>
          </a:bodyPr>
          <a:lstStyle/>
          <a:p>
            <a:r>
              <a:rPr lang="en-IN" sz="1400" b="1" dirty="0">
                <a:solidFill>
                  <a:schemeClr val="accent6">
                    <a:lumMod val="50000"/>
                  </a:schemeClr>
                </a:solidFill>
                <a:latin typeface="Cambria" panose="02040503050406030204" pitchFamily="18" charset="0"/>
              </a:rPr>
              <a:t>Scaphopoda</a:t>
            </a:r>
          </a:p>
          <a:p>
            <a:pPr marL="285750" indent="-285750">
              <a:buFont typeface="Arial" panose="020B0604020202020204" pitchFamily="34" charset="0"/>
              <a:buChar char="•"/>
            </a:pPr>
            <a:r>
              <a:rPr lang="en-IN" sz="1400" dirty="0">
                <a:solidFill>
                  <a:schemeClr val="accent6">
                    <a:lumMod val="50000"/>
                  </a:schemeClr>
                </a:solidFill>
                <a:latin typeface="Cambria" panose="02040503050406030204" pitchFamily="18" charset="0"/>
              </a:rPr>
              <a:t>Habitat: marine</a:t>
            </a:r>
          </a:p>
          <a:p>
            <a:pPr marL="285750" indent="-285750">
              <a:buFont typeface="Arial" panose="020B0604020202020204" pitchFamily="34" charset="0"/>
              <a:buChar char="•"/>
            </a:pPr>
            <a:r>
              <a:rPr lang="en-IN" sz="1400" dirty="0">
                <a:solidFill>
                  <a:schemeClr val="accent6">
                    <a:lumMod val="50000"/>
                  </a:schemeClr>
                </a:solidFill>
                <a:latin typeface="Cambria" panose="02040503050406030204" pitchFamily="18" charset="0"/>
              </a:rPr>
              <a:t>Body is bilateral symmetry elongated and enclosed in tusk shell</a:t>
            </a:r>
          </a:p>
          <a:p>
            <a:pPr marL="285750" indent="-285750">
              <a:buFont typeface="Arial" panose="020B0604020202020204" pitchFamily="34" charset="0"/>
              <a:buChar char="•"/>
            </a:pPr>
            <a:r>
              <a:rPr lang="en-IN" sz="1400" dirty="0">
                <a:solidFill>
                  <a:schemeClr val="accent6">
                    <a:lumMod val="50000"/>
                  </a:schemeClr>
                </a:solidFill>
                <a:latin typeface="Cambria" panose="02040503050406030204" pitchFamily="18" charset="0"/>
              </a:rPr>
              <a:t>Foot is reduced</a:t>
            </a:r>
          </a:p>
          <a:p>
            <a:pPr marL="285750" indent="-285750">
              <a:buFont typeface="Arial" panose="020B0604020202020204" pitchFamily="34" charset="0"/>
              <a:buChar char="•"/>
            </a:pPr>
            <a:r>
              <a:rPr lang="en-IN" sz="1400" dirty="0">
                <a:solidFill>
                  <a:schemeClr val="accent6">
                    <a:lumMod val="50000"/>
                  </a:schemeClr>
                </a:solidFill>
                <a:latin typeface="Cambria" panose="02040503050406030204" pitchFamily="18" charset="0"/>
              </a:rPr>
              <a:t>Excretion: a pair of Kidney</a:t>
            </a:r>
          </a:p>
          <a:p>
            <a:pPr marL="285750" indent="-285750">
              <a:buFont typeface="Arial" panose="020B0604020202020204" pitchFamily="34" charset="0"/>
              <a:buChar char="•"/>
            </a:pPr>
            <a:r>
              <a:rPr lang="en-IN" sz="1400" dirty="0">
                <a:solidFill>
                  <a:schemeClr val="accent6">
                    <a:lumMod val="50000"/>
                  </a:schemeClr>
                </a:solidFill>
                <a:latin typeface="Cambria" panose="02040503050406030204" pitchFamily="18" charset="0"/>
              </a:rPr>
              <a:t>Examples: </a:t>
            </a:r>
            <a:r>
              <a:rPr lang="en-IN" sz="1400" dirty="0" err="1">
                <a:solidFill>
                  <a:schemeClr val="accent6">
                    <a:lumMod val="50000"/>
                  </a:schemeClr>
                </a:solidFill>
                <a:latin typeface="Cambria" panose="02040503050406030204" pitchFamily="18" charset="0"/>
              </a:rPr>
              <a:t>Cadulus</a:t>
            </a:r>
            <a:r>
              <a:rPr lang="en-IN" sz="1400" dirty="0">
                <a:solidFill>
                  <a:schemeClr val="accent6">
                    <a:lumMod val="50000"/>
                  </a:schemeClr>
                </a:solidFill>
                <a:latin typeface="Cambria" panose="02040503050406030204" pitchFamily="18" charset="0"/>
              </a:rPr>
              <a:t>, Dentalium</a:t>
            </a:r>
          </a:p>
        </p:txBody>
      </p:sp>
      <p:sp>
        <p:nvSpPr>
          <p:cNvPr id="11" name="Rectangle 10">
            <a:extLst>
              <a:ext uri="{FF2B5EF4-FFF2-40B4-BE49-F238E27FC236}">
                <a16:creationId xmlns="" xmlns:a16="http://schemas.microsoft.com/office/drawing/2014/main" id="{0B0719CE-3B57-4187-BE7C-DA5A8E106897}"/>
              </a:ext>
            </a:extLst>
          </p:cNvPr>
          <p:cNvSpPr/>
          <p:nvPr/>
        </p:nvSpPr>
        <p:spPr>
          <a:xfrm>
            <a:off x="3156439" y="1415204"/>
            <a:ext cx="2597727" cy="1815882"/>
          </a:xfrm>
          <a:prstGeom prst="rect">
            <a:avLst/>
          </a:prstGeom>
        </p:spPr>
        <p:txBody>
          <a:bodyPr wrap="square">
            <a:spAutoFit/>
          </a:bodyPr>
          <a:lstStyle/>
          <a:p>
            <a:r>
              <a:rPr lang="en-IN" sz="1400" b="1" dirty="0">
                <a:solidFill>
                  <a:srgbClr val="002060"/>
                </a:solidFill>
                <a:latin typeface="Cambria" panose="02040503050406030204" pitchFamily="18" charset="0"/>
              </a:rPr>
              <a:t>Amphineura</a:t>
            </a:r>
          </a:p>
          <a:p>
            <a:pPr marL="285750" indent="-285750">
              <a:buFont typeface="Arial" panose="020B0604020202020204" pitchFamily="34" charset="0"/>
              <a:buChar char="•"/>
            </a:pPr>
            <a:r>
              <a:rPr lang="en-IN" sz="1400" dirty="0">
                <a:solidFill>
                  <a:srgbClr val="002060"/>
                </a:solidFill>
                <a:latin typeface="Cambria" panose="02040503050406030204" pitchFamily="18" charset="0"/>
              </a:rPr>
              <a:t>Habitat: mostly marine</a:t>
            </a:r>
          </a:p>
          <a:p>
            <a:pPr marL="285750" indent="-285750">
              <a:buFont typeface="Arial" panose="020B0604020202020204" pitchFamily="34" charset="0"/>
              <a:buChar char="•"/>
            </a:pPr>
            <a:r>
              <a:rPr lang="en-IN" sz="1400" dirty="0">
                <a:solidFill>
                  <a:srgbClr val="002060"/>
                </a:solidFill>
                <a:latin typeface="Cambria" panose="02040503050406030204" pitchFamily="18" charset="0"/>
              </a:rPr>
              <a:t>Body is elongated</a:t>
            </a:r>
          </a:p>
          <a:p>
            <a:pPr marL="285750" indent="-285750">
              <a:buFont typeface="Arial" panose="020B0604020202020204" pitchFamily="34" charset="0"/>
              <a:buChar char="•"/>
            </a:pPr>
            <a:r>
              <a:rPr lang="en-IN" sz="1400" dirty="0">
                <a:solidFill>
                  <a:srgbClr val="002060"/>
                </a:solidFill>
                <a:latin typeface="Cambria" panose="02040503050406030204" pitchFamily="18" charset="0"/>
              </a:rPr>
              <a:t>Eye and tentacles are absent</a:t>
            </a:r>
          </a:p>
          <a:p>
            <a:pPr marL="285750" indent="-285750">
              <a:buFont typeface="Arial" panose="020B0604020202020204" pitchFamily="34" charset="0"/>
              <a:buChar char="•"/>
            </a:pPr>
            <a:r>
              <a:rPr lang="en-IN" sz="1400" dirty="0">
                <a:solidFill>
                  <a:srgbClr val="002060"/>
                </a:solidFill>
                <a:latin typeface="Cambria" panose="02040503050406030204" pitchFamily="18" charset="0"/>
              </a:rPr>
              <a:t>Radula is present</a:t>
            </a:r>
          </a:p>
          <a:p>
            <a:pPr marL="285750" indent="-285750">
              <a:buFont typeface="Arial" panose="020B0604020202020204" pitchFamily="34" charset="0"/>
              <a:buChar char="•"/>
            </a:pPr>
            <a:r>
              <a:rPr lang="en-IN" sz="1400" dirty="0">
                <a:solidFill>
                  <a:srgbClr val="002060"/>
                </a:solidFill>
                <a:latin typeface="Cambria" panose="02040503050406030204" pitchFamily="18" charset="0"/>
              </a:rPr>
              <a:t>Examples; Chiton, </a:t>
            </a:r>
            <a:r>
              <a:rPr lang="en-IN" sz="1400" dirty="0" err="1">
                <a:solidFill>
                  <a:srgbClr val="002060"/>
                </a:solidFill>
                <a:latin typeface="Cambria" panose="02040503050406030204" pitchFamily="18" charset="0"/>
              </a:rPr>
              <a:t>Neomenia</a:t>
            </a:r>
            <a:endParaRPr lang="en-IN" sz="1400" dirty="0">
              <a:solidFill>
                <a:srgbClr val="002060"/>
              </a:solidFill>
              <a:latin typeface="Cambria" panose="02040503050406030204" pitchFamily="18" charset="0"/>
            </a:endParaRPr>
          </a:p>
        </p:txBody>
      </p:sp>
      <p:sp>
        <p:nvSpPr>
          <p:cNvPr id="12" name="Rectangle 11">
            <a:extLst>
              <a:ext uri="{FF2B5EF4-FFF2-40B4-BE49-F238E27FC236}">
                <a16:creationId xmlns="" xmlns:a16="http://schemas.microsoft.com/office/drawing/2014/main" id="{A061CF2C-FEC9-4717-BBE1-F60FCBC64DB3}"/>
              </a:ext>
            </a:extLst>
          </p:cNvPr>
          <p:cNvSpPr/>
          <p:nvPr/>
        </p:nvSpPr>
        <p:spPr>
          <a:xfrm>
            <a:off x="410544" y="1415204"/>
            <a:ext cx="2591228" cy="1815882"/>
          </a:xfrm>
          <a:prstGeom prst="rect">
            <a:avLst/>
          </a:prstGeom>
        </p:spPr>
        <p:txBody>
          <a:bodyPr wrap="square">
            <a:spAutoFit/>
          </a:bodyPr>
          <a:lstStyle/>
          <a:p>
            <a:r>
              <a:rPr lang="en-US" sz="1400" b="1" dirty="0">
                <a:solidFill>
                  <a:srgbClr val="FF0066"/>
                </a:solidFill>
                <a:latin typeface="Cambria" panose="02040503050406030204" pitchFamily="18" charset="0"/>
              </a:rPr>
              <a:t>Monoplacophora</a:t>
            </a:r>
          </a:p>
          <a:p>
            <a:pPr marL="285750" indent="-285750">
              <a:buFont typeface="Arial" panose="020B0604020202020204" pitchFamily="34" charset="0"/>
              <a:buChar char="•"/>
            </a:pPr>
            <a:r>
              <a:rPr lang="en-US" sz="1400" dirty="0">
                <a:solidFill>
                  <a:srgbClr val="FF0066"/>
                </a:solidFill>
                <a:latin typeface="Cambria" panose="02040503050406030204" pitchFamily="18" charset="0"/>
              </a:rPr>
              <a:t>Habitat: exclusively marine</a:t>
            </a:r>
          </a:p>
          <a:p>
            <a:pPr marL="285750" indent="-285750">
              <a:buFont typeface="Arial" panose="020B0604020202020204" pitchFamily="34" charset="0"/>
              <a:buChar char="•"/>
            </a:pPr>
            <a:r>
              <a:rPr lang="en-US" sz="1400" dirty="0">
                <a:solidFill>
                  <a:srgbClr val="FF0066"/>
                </a:solidFill>
                <a:latin typeface="Cambria" panose="02040503050406030204" pitchFamily="18" charset="0"/>
              </a:rPr>
              <a:t>Head is present without eyes and tentacles</a:t>
            </a:r>
          </a:p>
          <a:p>
            <a:pPr marL="285750" indent="-285750">
              <a:buFont typeface="Arial" panose="020B0604020202020204" pitchFamily="34" charset="0"/>
              <a:buChar char="•"/>
            </a:pPr>
            <a:r>
              <a:rPr lang="en-US" sz="1400" dirty="0">
                <a:solidFill>
                  <a:srgbClr val="FF0066"/>
                </a:solidFill>
                <a:latin typeface="Cambria" panose="02040503050406030204" pitchFamily="18" charset="0"/>
              </a:rPr>
              <a:t>Gills are external</a:t>
            </a:r>
          </a:p>
          <a:p>
            <a:pPr marL="285750" indent="-285750">
              <a:buFont typeface="Arial" panose="020B0604020202020204" pitchFamily="34" charset="0"/>
              <a:buChar char="•"/>
            </a:pPr>
            <a:r>
              <a:rPr lang="en-US" sz="1400" dirty="0">
                <a:solidFill>
                  <a:srgbClr val="FF0066"/>
                </a:solidFill>
                <a:latin typeface="Cambria" panose="02040503050406030204" pitchFamily="18" charset="0"/>
              </a:rPr>
              <a:t>Excretion: by serially arranged nephridia</a:t>
            </a:r>
          </a:p>
          <a:p>
            <a:pPr marL="285750" indent="-285750">
              <a:buFont typeface="Arial" panose="020B0604020202020204" pitchFamily="34" charset="0"/>
              <a:buChar char="•"/>
            </a:pPr>
            <a:r>
              <a:rPr lang="en-US" sz="1400" dirty="0">
                <a:solidFill>
                  <a:srgbClr val="FF0066"/>
                </a:solidFill>
                <a:latin typeface="Cambria" panose="02040503050406030204" pitchFamily="18" charset="0"/>
              </a:rPr>
              <a:t>Examples: </a:t>
            </a:r>
            <a:r>
              <a:rPr lang="en-US" sz="1400" dirty="0" err="1">
                <a:solidFill>
                  <a:srgbClr val="FF0066"/>
                </a:solidFill>
                <a:latin typeface="Cambria" panose="02040503050406030204" pitchFamily="18" charset="0"/>
              </a:rPr>
              <a:t>Neopilina</a:t>
            </a:r>
            <a:endParaRPr lang="en-IN" sz="1400" dirty="0">
              <a:solidFill>
                <a:srgbClr val="FF0066"/>
              </a:solidFill>
              <a:latin typeface="Cambria" panose="02040503050406030204" pitchFamily="18" charset="0"/>
            </a:endParaRPr>
          </a:p>
        </p:txBody>
      </p:sp>
      <p:pic>
        <p:nvPicPr>
          <p:cNvPr id="19" name="Picture 6" descr="Related image">
            <a:extLst>
              <a:ext uri="{FF2B5EF4-FFF2-40B4-BE49-F238E27FC236}">
                <a16:creationId xmlns="" xmlns:a16="http://schemas.microsoft.com/office/drawing/2014/main" id="{8C12595B-05FB-4736-820B-3BEBDF206B19}"/>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08833" y="3592103"/>
            <a:ext cx="2490496" cy="1867872"/>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Image result for neopilina">
            <a:extLst>
              <a:ext uri="{FF2B5EF4-FFF2-40B4-BE49-F238E27FC236}">
                <a16:creationId xmlns="" xmlns:a16="http://schemas.microsoft.com/office/drawing/2014/main" id="{3BB73FFA-8986-42BF-8B06-423F7A58506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0544" y="3626915"/>
            <a:ext cx="2034663" cy="185943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4" descr="Image result for chiton">
            <a:extLst>
              <a:ext uri="{FF2B5EF4-FFF2-40B4-BE49-F238E27FC236}">
                <a16:creationId xmlns="" xmlns:a16="http://schemas.microsoft.com/office/drawing/2014/main" id="{91EC09BE-317B-4C26-BB5A-B50683B150B4}"/>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01772" y="3626915"/>
            <a:ext cx="2622436" cy="186787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BECB9D17-A102-4C3A-B095-D82133071532}"/>
              </a:ext>
            </a:extLst>
          </p:cNvPr>
          <p:cNvSpPr/>
          <p:nvPr/>
        </p:nvSpPr>
        <p:spPr>
          <a:xfrm>
            <a:off x="860251" y="5587097"/>
            <a:ext cx="1135247" cy="369332"/>
          </a:xfrm>
          <a:prstGeom prst="rect">
            <a:avLst/>
          </a:prstGeom>
        </p:spPr>
        <p:txBody>
          <a:bodyPr wrap="none">
            <a:spAutoFit/>
          </a:bodyPr>
          <a:lstStyle/>
          <a:p>
            <a:r>
              <a:rPr lang="en-US" dirty="0" err="1">
                <a:solidFill>
                  <a:srgbClr val="FF0066"/>
                </a:solidFill>
                <a:latin typeface="Cambria" panose="02040503050406030204" pitchFamily="18" charset="0"/>
              </a:rPr>
              <a:t>Neopilina</a:t>
            </a:r>
            <a:endParaRPr lang="en-IN" dirty="0"/>
          </a:p>
        </p:txBody>
      </p:sp>
      <p:sp>
        <p:nvSpPr>
          <p:cNvPr id="3" name="Rectangle 2">
            <a:extLst>
              <a:ext uri="{FF2B5EF4-FFF2-40B4-BE49-F238E27FC236}">
                <a16:creationId xmlns="" xmlns:a16="http://schemas.microsoft.com/office/drawing/2014/main" id="{55DFCF90-9065-40F5-801A-AAA3B61FDD9E}"/>
              </a:ext>
            </a:extLst>
          </p:cNvPr>
          <p:cNvSpPr/>
          <p:nvPr/>
        </p:nvSpPr>
        <p:spPr>
          <a:xfrm>
            <a:off x="3897074" y="5587097"/>
            <a:ext cx="831831" cy="369332"/>
          </a:xfrm>
          <a:prstGeom prst="rect">
            <a:avLst/>
          </a:prstGeom>
        </p:spPr>
        <p:txBody>
          <a:bodyPr wrap="none">
            <a:spAutoFit/>
          </a:bodyPr>
          <a:lstStyle/>
          <a:p>
            <a:r>
              <a:rPr lang="en-IN" dirty="0">
                <a:solidFill>
                  <a:srgbClr val="002060"/>
                </a:solidFill>
                <a:latin typeface="Cambria" panose="02040503050406030204" pitchFamily="18" charset="0"/>
              </a:rPr>
              <a:t>Chiton</a:t>
            </a:r>
            <a:endParaRPr lang="en-IN" dirty="0"/>
          </a:p>
        </p:txBody>
      </p:sp>
      <p:sp>
        <p:nvSpPr>
          <p:cNvPr id="4" name="Rectangle 3">
            <a:extLst>
              <a:ext uri="{FF2B5EF4-FFF2-40B4-BE49-F238E27FC236}">
                <a16:creationId xmlns="" xmlns:a16="http://schemas.microsoft.com/office/drawing/2014/main" id="{E8CC6CCF-3B64-4B21-B0D2-B67C61F2180B}"/>
              </a:ext>
            </a:extLst>
          </p:cNvPr>
          <p:cNvSpPr/>
          <p:nvPr/>
        </p:nvSpPr>
        <p:spPr>
          <a:xfrm>
            <a:off x="6742658" y="5587097"/>
            <a:ext cx="1215397" cy="369332"/>
          </a:xfrm>
          <a:prstGeom prst="rect">
            <a:avLst/>
          </a:prstGeom>
        </p:spPr>
        <p:txBody>
          <a:bodyPr wrap="none">
            <a:spAutoFit/>
          </a:bodyPr>
          <a:lstStyle/>
          <a:p>
            <a:r>
              <a:rPr lang="en-IN" dirty="0">
                <a:solidFill>
                  <a:schemeClr val="accent6">
                    <a:lumMod val="50000"/>
                  </a:schemeClr>
                </a:solidFill>
                <a:latin typeface="Cambria" panose="02040503050406030204" pitchFamily="18" charset="0"/>
              </a:rPr>
              <a:t>Dentalium</a:t>
            </a:r>
            <a:endParaRPr lang="en-IN" dirty="0"/>
          </a:p>
        </p:txBody>
      </p:sp>
    </p:spTree>
    <p:extLst>
      <p:ext uri="{BB962C8B-B14F-4D97-AF65-F5344CB8AC3E}">
        <p14:creationId xmlns="" xmlns:p14="http://schemas.microsoft.com/office/powerpoint/2010/main" val="1374097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MOLLUSCA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1603324" cy="369332"/>
          </a:xfrm>
          <a:prstGeom prst="rect">
            <a:avLst/>
          </a:prstGeom>
        </p:spPr>
        <p:txBody>
          <a:bodyPr wrap="none">
            <a:spAutoFit/>
          </a:bodyPr>
          <a:lstStyle/>
          <a:p>
            <a:r>
              <a:rPr lang="en-IN" b="1" dirty="0">
                <a:solidFill>
                  <a:srgbClr val="002060"/>
                </a:solidFill>
                <a:latin typeface="Cambria" panose="02040503050406030204" pitchFamily="18" charset="0"/>
              </a:rPr>
              <a:t>Classification</a:t>
            </a:r>
          </a:p>
        </p:txBody>
      </p:sp>
      <p:sp>
        <p:nvSpPr>
          <p:cNvPr id="11" name="Rectangle 10">
            <a:extLst>
              <a:ext uri="{FF2B5EF4-FFF2-40B4-BE49-F238E27FC236}">
                <a16:creationId xmlns="" xmlns:a16="http://schemas.microsoft.com/office/drawing/2014/main" id="{0B0719CE-3B57-4187-BE7C-DA5A8E106897}"/>
              </a:ext>
            </a:extLst>
          </p:cNvPr>
          <p:cNvSpPr/>
          <p:nvPr/>
        </p:nvSpPr>
        <p:spPr>
          <a:xfrm>
            <a:off x="410544" y="1270903"/>
            <a:ext cx="3967103" cy="2431435"/>
          </a:xfrm>
          <a:prstGeom prst="rect">
            <a:avLst/>
          </a:prstGeom>
        </p:spPr>
        <p:txBody>
          <a:bodyPr wrap="square">
            <a:spAutoFit/>
          </a:bodyPr>
          <a:lstStyle/>
          <a:p>
            <a:pPr>
              <a:lnSpc>
                <a:spcPct val="150000"/>
              </a:lnSpc>
            </a:pPr>
            <a:r>
              <a:rPr lang="en-US" sz="1600" b="1" dirty="0" err="1">
                <a:solidFill>
                  <a:srgbClr val="FF0066"/>
                </a:solidFill>
                <a:latin typeface="Cambria" panose="02040503050406030204" pitchFamily="18" charset="0"/>
              </a:rPr>
              <a:t>Gastropoda</a:t>
            </a:r>
            <a:endParaRPr lang="en-US" sz="1600" b="1" dirty="0">
              <a:solidFill>
                <a:srgbClr val="FF0066"/>
              </a:solidFill>
              <a:latin typeface="Cambria" panose="02040503050406030204" pitchFamily="18" charset="0"/>
            </a:endParaRPr>
          </a:p>
          <a:p>
            <a:pPr marL="285750" indent="-285750">
              <a:buFont typeface="Arial" panose="020B0604020202020204" pitchFamily="34" charset="0"/>
              <a:buChar char="•"/>
            </a:pPr>
            <a:r>
              <a:rPr lang="en-US" sz="1600" dirty="0">
                <a:solidFill>
                  <a:srgbClr val="FF0066"/>
                </a:solidFill>
                <a:latin typeface="Cambria" panose="02040503050406030204" pitchFamily="18" charset="0"/>
              </a:rPr>
              <a:t>Habitat: These are either aquatic or terrestrial</a:t>
            </a:r>
          </a:p>
          <a:p>
            <a:pPr marL="285750" indent="-285750">
              <a:buFont typeface="Arial" panose="020B0604020202020204" pitchFamily="34" charset="0"/>
              <a:buChar char="•"/>
            </a:pPr>
            <a:r>
              <a:rPr lang="en-US" sz="1600" dirty="0">
                <a:solidFill>
                  <a:srgbClr val="FF0066"/>
                </a:solidFill>
                <a:latin typeface="Cambria" panose="02040503050406030204" pitchFamily="18" charset="0"/>
              </a:rPr>
              <a:t>They possess a spiral shell.</a:t>
            </a:r>
          </a:p>
          <a:p>
            <a:pPr marL="285750" indent="-285750">
              <a:buFont typeface="Arial" panose="020B0604020202020204" pitchFamily="34" charset="0"/>
              <a:buChar char="•"/>
            </a:pPr>
            <a:r>
              <a:rPr lang="en-US" sz="1600" dirty="0">
                <a:solidFill>
                  <a:srgbClr val="FF0066"/>
                </a:solidFill>
                <a:latin typeface="Cambria" panose="02040503050406030204" pitchFamily="18" charset="0"/>
              </a:rPr>
              <a:t>The foot is large and flat.</a:t>
            </a:r>
          </a:p>
          <a:p>
            <a:pPr marL="285750" indent="-285750">
              <a:buFont typeface="Arial" panose="020B0604020202020204" pitchFamily="34" charset="0"/>
              <a:buChar char="•"/>
            </a:pPr>
            <a:r>
              <a:rPr lang="en-US" sz="1600" dirty="0">
                <a:solidFill>
                  <a:srgbClr val="FF0066"/>
                </a:solidFill>
                <a:latin typeface="Cambria" panose="02040503050406030204" pitchFamily="18" charset="0"/>
              </a:rPr>
              <a:t>Head is well developed with tentacles and eyes.</a:t>
            </a:r>
          </a:p>
          <a:p>
            <a:pPr marL="285750" indent="-285750">
              <a:buFont typeface="Arial" panose="020B0604020202020204" pitchFamily="34" charset="0"/>
              <a:buChar char="•"/>
            </a:pPr>
            <a:r>
              <a:rPr lang="en-US" sz="1600" dirty="0">
                <a:solidFill>
                  <a:srgbClr val="FF0066"/>
                </a:solidFill>
                <a:latin typeface="Cambria" panose="02040503050406030204" pitchFamily="18" charset="0"/>
              </a:rPr>
              <a:t>Examples: Patella. </a:t>
            </a:r>
            <a:r>
              <a:rPr lang="en-US" sz="1600" dirty="0" err="1">
                <a:solidFill>
                  <a:srgbClr val="FF0066"/>
                </a:solidFill>
                <a:latin typeface="Cambria" panose="02040503050406030204" pitchFamily="18" charset="0"/>
              </a:rPr>
              <a:t>Hilex</a:t>
            </a:r>
            <a:r>
              <a:rPr lang="en-US" sz="1600" dirty="0">
                <a:solidFill>
                  <a:srgbClr val="FF0066"/>
                </a:solidFill>
                <a:latin typeface="Cambria" panose="02040503050406030204" pitchFamily="18" charset="0"/>
              </a:rPr>
              <a:t> (Snail), </a:t>
            </a:r>
            <a:r>
              <a:rPr lang="en-US" sz="1600" dirty="0" err="1">
                <a:solidFill>
                  <a:srgbClr val="FF0066"/>
                </a:solidFill>
                <a:latin typeface="Cambria" panose="02040503050406030204" pitchFamily="18" charset="0"/>
              </a:rPr>
              <a:t>Limax</a:t>
            </a:r>
            <a:r>
              <a:rPr lang="en-US" sz="1600" dirty="0">
                <a:solidFill>
                  <a:srgbClr val="FF0066"/>
                </a:solidFill>
                <a:latin typeface="Cambria" panose="02040503050406030204" pitchFamily="18" charset="0"/>
              </a:rPr>
              <a:t> (Slug), Pila (Apple snail)</a:t>
            </a:r>
          </a:p>
        </p:txBody>
      </p:sp>
      <p:sp>
        <p:nvSpPr>
          <p:cNvPr id="33" name="Rectangle 32">
            <a:extLst>
              <a:ext uri="{FF2B5EF4-FFF2-40B4-BE49-F238E27FC236}">
                <a16:creationId xmlns="" xmlns:a16="http://schemas.microsoft.com/office/drawing/2014/main" id="{2606DDEE-0C56-4C4D-921F-DDD8017AED2F}"/>
              </a:ext>
            </a:extLst>
          </p:cNvPr>
          <p:cNvSpPr/>
          <p:nvPr/>
        </p:nvSpPr>
        <p:spPr>
          <a:xfrm>
            <a:off x="4766353" y="1437956"/>
            <a:ext cx="3967103" cy="1815882"/>
          </a:xfrm>
          <a:prstGeom prst="rect">
            <a:avLst/>
          </a:prstGeom>
        </p:spPr>
        <p:txBody>
          <a:bodyPr wrap="square">
            <a:spAutoFit/>
          </a:bodyPr>
          <a:lstStyle/>
          <a:p>
            <a:r>
              <a:rPr lang="en-US" sz="1600" b="1" dirty="0">
                <a:solidFill>
                  <a:srgbClr val="003300"/>
                </a:solidFill>
                <a:latin typeface="Cambria" panose="02040503050406030204" pitchFamily="18" charset="0"/>
              </a:rPr>
              <a:t>Pelecypoda or Bivalvia</a:t>
            </a:r>
          </a:p>
          <a:p>
            <a:pPr marL="285750" indent="-285750">
              <a:buFont typeface="Arial" panose="020B0604020202020204" pitchFamily="34" charset="0"/>
              <a:buChar char="•"/>
            </a:pPr>
            <a:r>
              <a:rPr lang="en-US" sz="1600" dirty="0">
                <a:solidFill>
                  <a:srgbClr val="003300"/>
                </a:solidFill>
                <a:latin typeface="Cambria" panose="02040503050406030204" pitchFamily="18" charset="0"/>
              </a:rPr>
              <a:t>Habitat: mostly marine</a:t>
            </a:r>
          </a:p>
          <a:p>
            <a:pPr marL="285750" indent="-285750">
              <a:buFont typeface="Arial" panose="020B0604020202020204" pitchFamily="34" charset="0"/>
              <a:buChar char="•"/>
            </a:pPr>
            <a:r>
              <a:rPr lang="en-US" sz="1600" dirty="0">
                <a:solidFill>
                  <a:srgbClr val="003300"/>
                </a:solidFill>
                <a:latin typeface="Cambria" panose="02040503050406030204" pitchFamily="18" charset="0"/>
              </a:rPr>
              <a:t>They burrow in mud and sand.</a:t>
            </a:r>
          </a:p>
          <a:p>
            <a:pPr marL="285750" indent="-285750">
              <a:buFont typeface="Arial" panose="020B0604020202020204" pitchFamily="34" charset="0"/>
              <a:buChar char="•"/>
            </a:pPr>
            <a:r>
              <a:rPr lang="en-US" sz="1600" dirty="0">
                <a:solidFill>
                  <a:srgbClr val="003300"/>
                </a:solidFill>
                <a:latin typeface="Cambria" panose="02040503050406030204" pitchFamily="18" charset="0"/>
              </a:rPr>
              <a:t>Symmetry: bilateral and the body is laterally compressed.</a:t>
            </a:r>
          </a:p>
          <a:p>
            <a:pPr marL="285750" indent="-285750">
              <a:buFont typeface="Arial" panose="020B0604020202020204" pitchFamily="34" charset="0"/>
              <a:buChar char="•"/>
            </a:pPr>
            <a:r>
              <a:rPr lang="en-US" sz="1600" dirty="0">
                <a:solidFill>
                  <a:srgbClr val="003300"/>
                </a:solidFill>
                <a:latin typeface="Cambria" panose="02040503050406030204" pitchFamily="18" charset="0"/>
              </a:rPr>
              <a:t>No distinct head</a:t>
            </a:r>
          </a:p>
          <a:p>
            <a:pPr marL="285750" indent="-285750">
              <a:buFont typeface="Arial" panose="020B0604020202020204" pitchFamily="34" charset="0"/>
              <a:buChar char="•"/>
            </a:pPr>
            <a:r>
              <a:rPr lang="en-US" sz="1600" dirty="0">
                <a:solidFill>
                  <a:srgbClr val="003300"/>
                </a:solidFill>
                <a:latin typeface="Cambria" panose="02040503050406030204" pitchFamily="18" charset="0"/>
              </a:rPr>
              <a:t>Examples: Aplysia, Mytilus, Pearl Oyster</a:t>
            </a:r>
          </a:p>
        </p:txBody>
      </p:sp>
      <p:pic>
        <p:nvPicPr>
          <p:cNvPr id="35" name="Picture 34">
            <a:extLst>
              <a:ext uri="{FF2B5EF4-FFF2-40B4-BE49-F238E27FC236}">
                <a16:creationId xmlns="" xmlns:a16="http://schemas.microsoft.com/office/drawing/2014/main" id="{B7D51BB1-B090-43AE-88B4-F4395F2AD4EB}"/>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00795" y="3810000"/>
            <a:ext cx="1446609" cy="1275860"/>
          </a:xfrm>
          <a:prstGeom prst="rect">
            <a:avLst/>
          </a:prstGeom>
        </p:spPr>
      </p:pic>
      <p:pic>
        <p:nvPicPr>
          <p:cNvPr id="37" name="Picture 36">
            <a:extLst>
              <a:ext uri="{FF2B5EF4-FFF2-40B4-BE49-F238E27FC236}">
                <a16:creationId xmlns="" xmlns:a16="http://schemas.microsoft.com/office/drawing/2014/main" id="{DC79F80B-5C2D-431C-9120-6BCC4937CC1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247142" y="3809999"/>
            <a:ext cx="1949175" cy="1297087"/>
          </a:xfrm>
          <a:prstGeom prst="rect">
            <a:avLst/>
          </a:prstGeom>
        </p:spPr>
      </p:pic>
      <p:pic>
        <p:nvPicPr>
          <p:cNvPr id="39" name="Picture 38">
            <a:extLst>
              <a:ext uri="{FF2B5EF4-FFF2-40B4-BE49-F238E27FC236}">
                <a16:creationId xmlns="" xmlns:a16="http://schemas.microsoft.com/office/drawing/2014/main" id="{6FA4F6A4-6F32-4F39-A515-B63D823AE240}"/>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00795" y="5193522"/>
            <a:ext cx="1635736" cy="1230073"/>
          </a:xfrm>
          <a:prstGeom prst="rect">
            <a:avLst/>
          </a:prstGeom>
        </p:spPr>
      </p:pic>
      <p:pic>
        <p:nvPicPr>
          <p:cNvPr id="41" name="Picture 40">
            <a:extLst>
              <a:ext uri="{FF2B5EF4-FFF2-40B4-BE49-F238E27FC236}">
                <a16:creationId xmlns="" xmlns:a16="http://schemas.microsoft.com/office/drawing/2014/main" id="{0F8D740C-99C2-4A7A-8A67-4388A6090D77}"/>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016961" y="5141825"/>
            <a:ext cx="1814661" cy="1298034"/>
          </a:xfrm>
          <a:prstGeom prst="rect">
            <a:avLst/>
          </a:prstGeom>
        </p:spPr>
      </p:pic>
      <p:pic>
        <p:nvPicPr>
          <p:cNvPr id="43" name="Picture 42">
            <a:extLst>
              <a:ext uri="{FF2B5EF4-FFF2-40B4-BE49-F238E27FC236}">
                <a16:creationId xmlns="" xmlns:a16="http://schemas.microsoft.com/office/drawing/2014/main" id="{B593DE85-E1AC-432E-BBDE-0617AB0D48F9}"/>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935439" y="3809999"/>
            <a:ext cx="1737893" cy="1275860"/>
          </a:xfrm>
          <a:prstGeom prst="rect">
            <a:avLst/>
          </a:prstGeom>
        </p:spPr>
      </p:pic>
      <p:pic>
        <p:nvPicPr>
          <p:cNvPr id="45" name="Picture 44">
            <a:extLst>
              <a:ext uri="{FF2B5EF4-FFF2-40B4-BE49-F238E27FC236}">
                <a16:creationId xmlns="" xmlns:a16="http://schemas.microsoft.com/office/drawing/2014/main" id="{5CA81686-B811-4FF7-8A94-B2E8040F2DC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935440" y="5141825"/>
            <a:ext cx="1732942" cy="1299706"/>
          </a:xfrm>
          <a:prstGeom prst="rect">
            <a:avLst/>
          </a:prstGeom>
        </p:spPr>
      </p:pic>
      <p:pic>
        <p:nvPicPr>
          <p:cNvPr id="47" name="Picture 46">
            <a:extLst>
              <a:ext uri="{FF2B5EF4-FFF2-40B4-BE49-F238E27FC236}">
                <a16:creationId xmlns="" xmlns:a16="http://schemas.microsoft.com/office/drawing/2014/main" id="{B1B5FAAE-39C5-4670-8E7F-3FE9C7DF2DA4}"/>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882449" y="3809999"/>
            <a:ext cx="1949174" cy="1174583"/>
          </a:xfrm>
          <a:prstGeom prst="rect">
            <a:avLst/>
          </a:prstGeom>
        </p:spPr>
      </p:pic>
      <p:pic>
        <p:nvPicPr>
          <p:cNvPr id="49" name="Picture 48">
            <a:extLst>
              <a:ext uri="{FF2B5EF4-FFF2-40B4-BE49-F238E27FC236}">
                <a16:creationId xmlns="" xmlns:a16="http://schemas.microsoft.com/office/drawing/2014/main" id="{E69ACBA5-7D1C-4628-BC3A-E2FA893A7786}"/>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214198" y="5191447"/>
            <a:ext cx="1982119" cy="1248412"/>
          </a:xfrm>
          <a:prstGeom prst="rect">
            <a:avLst/>
          </a:prstGeom>
        </p:spPr>
      </p:pic>
    </p:spTree>
    <p:extLst>
      <p:ext uri="{BB962C8B-B14F-4D97-AF65-F5344CB8AC3E}">
        <p14:creationId xmlns="" xmlns:p14="http://schemas.microsoft.com/office/powerpoint/2010/main" val="3287728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MOLLUSCA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1603324" cy="369332"/>
          </a:xfrm>
          <a:prstGeom prst="rect">
            <a:avLst/>
          </a:prstGeom>
        </p:spPr>
        <p:txBody>
          <a:bodyPr wrap="none">
            <a:spAutoFit/>
          </a:bodyPr>
          <a:lstStyle/>
          <a:p>
            <a:r>
              <a:rPr lang="en-IN" b="1" dirty="0">
                <a:solidFill>
                  <a:srgbClr val="002060"/>
                </a:solidFill>
                <a:latin typeface="Cambria" panose="02040503050406030204" pitchFamily="18" charset="0"/>
              </a:rPr>
              <a:t>Classification</a:t>
            </a:r>
          </a:p>
        </p:txBody>
      </p:sp>
      <p:sp>
        <p:nvSpPr>
          <p:cNvPr id="6" name="Rectangle 5">
            <a:extLst>
              <a:ext uri="{FF2B5EF4-FFF2-40B4-BE49-F238E27FC236}">
                <a16:creationId xmlns="" xmlns:a16="http://schemas.microsoft.com/office/drawing/2014/main" id="{68E80973-1257-44B4-BADD-FC933D133168}"/>
              </a:ext>
            </a:extLst>
          </p:cNvPr>
          <p:cNvSpPr/>
          <p:nvPr/>
        </p:nvSpPr>
        <p:spPr>
          <a:xfrm>
            <a:off x="1401072" y="1407191"/>
            <a:ext cx="6574220" cy="1569660"/>
          </a:xfrm>
          <a:prstGeom prst="rect">
            <a:avLst/>
          </a:prstGeom>
        </p:spPr>
        <p:txBody>
          <a:bodyPr wrap="square">
            <a:spAutoFit/>
          </a:bodyPr>
          <a:lstStyle/>
          <a:p>
            <a:r>
              <a:rPr lang="en-IN" sz="1600" b="1" dirty="0">
                <a:solidFill>
                  <a:srgbClr val="003300"/>
                </a:solidFill>
                <a:latin typeface="Cambria" panose="02040503050406030204" pitchFamily="18" charset="0"/>
              </a:rPr>
              <a:t>Cephalopoda</a:t>
            </a:r>
          </a:p>
          <a:p>
            <a:pPr marL="285750" indent="-285750">
              <a:buFont typeface="Arial" panose="020B0604020202020204" pitchFamily="34" charset="0"/>
              <a:buChar char="•"/>
            </a:pPr>
            <a:r>
              <a:rPr lang="en-IN" sz="1600" dirty="0">
                <a:solidFill>
                  <a:srgbClr val="003300"/>
                </a:solidFill>
                <a:latin typeface="Cambria" panose="02040503050406030204" pitchFamily="18" charset="0"/>
              </a:rPr>
              <a:t>Habitat: mostly marine.</a:t>
            </a:r>
          </a:p>
          <a:p>
            <a:pPr marL="285750" indent="-285750">
              <a:buFont typeface="Arial" panose="020B0604020202020204" pitchFamily="34" charset="0"/>
              <a:buChar char="•"/>
            </a:pPr>
            <a:r>
              <a:rPr lang="en-IN" sz="1600" dirty="0">
                <a:solidFill>
                  <a:srgbClr val="003300"/>
                </a:solidFill>
                <a:latin typeface="Cambria" panose="02040503050406030204" pitchFamily="18" charset="0"/>
              </a:rPr>
              <a:t>They are adapted for swimming.</a:t>
            </a:r>
          </a:p>
          <a:p>
            <a:pPr marL="285750" indent="-285750">
              <a:buFont typeface="Arial" panose="020B0604020202020204" pitchFamily="34" charset="0"/>
              <a:buChar char="•"/>
            </a:pPr>
            <a:r>
              <a:rPr lang="en-IN" sz="1600" dirty="0">
                <a:solidFill>
                  <a:srgbClr val="003300"/>
                </a:solidFill>
                <a:latin typeface="Cambria" panose="02040503050406030204" pitchFamily="18" charset="0"/>
              </a:rPr>
              <a:t>The foot is modified into eight to ten long tentacles in the head region.</a:t>
            </a:r>
          </a:p>
          <a:p>
            <a:pPr marL="285750" indent="-285750">
              <a:buFont typeface="Arial" panose="020B0604020202020204" pitchFamily="34" charset="0"/>
              <a:buChar char="•"/>
            </a:pPr>
            <a:r>
              <a:rPr lang="en-IN" sz="1600" dirty="0">
                <a:solidFill>
                  <a:srgbClr val="003300"/>
                </a:solidFill>
                <a:latin typeface="Cambria" panose="02040503050406030204" pitchFamily="18" charset="0"/>
              </a:rPr>
              <a:t>The shell is either external, internal or absent.</a:t>
            </a:r>
          </a:p>
          <a:p>
            <a:pPr marL="285750" indent="-285750">
              <a:buFont typeface="Arial" panose="020B0604020202020204" pitchFamily="34" charset="0"/>
              <a:buChar char="•"/>
            </a:pPr>
            <a:r>
              <a:rPr lang="en-IN" sz="1600" dirty="0">
                <a:solidFill>
                  <a:srgbClr val="003300"/>
                </a:solidFill>
                <a:latin typeface="Cambria" panose="02040503050406030204" pitchFamily="18" charset="0"/>
              </a:rPr>
              <a:t>Examples: Octopus, Loligo, Sepia, </a:t>
            </a:r>
            <a:r>
              <a:rPr lang="en-IN" sz="1600" dirty="0" err="1">
                <a:solidFill>
                  <a:srgbClr val="003300"/>
                </a:solidFill>
                <a:latin typeface="Cambria" panose="02040503050406030204" pitchFamily="18" charset="0"/>
              </a:rPr>
              <a:t>spirula</a:t>
            </a:r>
            <a:r>
              <a:rPr lang="en-IN" sz="1600" dirty="0">
                <a:solidFill>
                  <a:srgbClr val="003300"/>
                </a:solidFill>
                <a:latin typeface="Cambria" panose="02040503050406030204" pitchFamily="18" charset="0"/>
              </a:rPr>
              <a:t>, Nautilus</a:t>
            </a:r>
          </a:p>
        </p:txBody>
      </p:sp>
      <p:pic>
        <p:nvPicPr>
          <p:cNvPr id="10" name="Picture 6" descr="Image result for octopus">
            <a:extLst>
              <a:ext uri="{FF2B5EF4-FFF2-40B4-BE49-F238E27FC236}">
                <a16:creationId xmlns="" xmlns:a16="http://schemas.microsoft.com/office/drawing/2014/main" id="{EB90C8B4-99F4-46A6-99D5-ECB844D9EEA7}"/>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464739" y="3147209"/>
            <a:ext cx="2201823" cy="170827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D4F3DC50-5569-40ED-805B-3045E92E5BBE}"/>
              </a:ext>
            </a:extLst>
          </p:cNvPr>
          <p:cNvSpPr/>
          <p:nvPr/>
        </p:nvSpPr>
        <p:spPr>
          <a:xfrm>
            <a:off x="6984764" y="6226408"/>
            <a:ext cx="990528" cy="369332"/>
          </a:xfrm>
          <a:prstGeom prst="rect">
            <a:avLst/>
          </a:prstGeom>
        </p:spPr>
        <p:txBody>
          <a:bodyPr wrap="none">
            <a:spAutoFit/>
          </a:bodyPr>
          <a:lstStyle/>
          <a:p>
            <a:r>
              <a:rPr lang="en-IN" dirty="0">
                <a:solidFill>
                  <a:srgbClr val="0070C0"/>
                </a:solidFill>
                <a:latin typeface="Cambria" panose="02040503050406030204" pitchFamily="18" charset="0"/>
              </a:rPr>
              <a:t>Octopus</a:t>
            </a:r>
            <a:endParaRPr lang="en-IN" dirty="0"/>
          </a:p>
        </p:txBody>
      </p:sp>
      <p:pic>
        <p:nvPicPr>
          <p:cNvPr id="7" name="Picture 6">
            <a:extLst>
              <a:ext uri="{FF2B5EF4-FFF2-40B4-BE49-F238E27FC236}">
                <a16:creationId xmlns="" xmlns:a16="http://schemas.microsoft.com/office/drawing/2014/main" id="{65D91536-DAE1-442B-BEBC-0B385F652E4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921366" y="4904312"/>
            <a:ext cx="2303584" cy="1295766"/>
          </a:xfrm>
          <a:prstGeom prst="rect">
            <a:avLst/>
          </a:prstGeom>
        </p:spPr>
      </p:pic>
      <p:pic>
        <p:nvPicPr>
          <p:cNvPr id="11" name="Picture 10">
            <a:extLst>
              <a:ext uri="{FF2B5EF4-FFF2-40B4-BE49-F238E27FC236}">
                <a16:creationId xmlns="" xmlns:a16="http://schemas.microsoft.com/office/drawing/2014/main" id="{E0365B52-F18B-4677-84A6-20124BE02DD3}"/>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921366" y="3130017"/>
            <a:ext cx="2303584" cy="1725464"/>
          </a:xfrm>
          <a:prstGeom prst="rect">
            <a:avLst/>
          </a:prstGeom>
        </p:spPr>
      </p:pic>
      <p:pic>
        <p:nvPicPr>
          <p:cNvPr id="14" name="Picture 13">
            <a:extLst>
              <a:ext uri="{FF2B5EF4-FFF2-40B4-BE49-F238E27FC236}">
                <a16:creationId xmlns="" xmlns:a16="http://schemas.microsoft.com/office/drawing/2014/main" id="{3E335292-AA12-46AF-B6D5-C43215FB0556}"/>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rot="16200000">
            <a:off x="1246926" y="3697819"/>
            <a:ext cx="2941099" cy="1809750"/>
          </a:xfrm>
          <a:prstGeom prst="rect">
            <a:avLst/>
          </a:prstGeom>
        </p:spPr>
      </p:pic>
      <p:pic>
        <p:nvPicPr>
          <p:cNvPr id="18" name="Picture 17">
            <a:extLst>
              <a:ext uri="{FF2B5EF4-FFF2-40B4-BE49-F238E27FC236}">
                <a16:creationId xmlns="" xmlns:a16="http://schemas.microsoft.com/office/drawing/2014/main" id="{013590D3-4406-4C36-975A-16DD6F7338BA}"/>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51455" y="3130017"/>
            <a:ext cx="1552575" cy="2943225"/>
          </a:xfrm>
          <a:prstGeom prst="rect">
            <a:avLst/>
          </a:prstGeom>
        </p:spPr>
      </p:pic>
      <p:sp>
        <p:nvSpPr>
          <p:cNvPr id="19" name="Rectangle 18">
            <a:extLst>
              <a:ext uri="{FF2B5EF4-FFF2-40B4-BE49-F238E27FC236}">
                <a16:creationId xmlns="" xmlns:a16="http://schemas.microsoft.com/office/drawing/2014/main" id="{DFE89BF7-B56A-4C0A-AEA3-A5CC34144B02}"/>
              </a:ext>
            </a:extLst>
          </p:cNvPr>
          <p:cNvSpPr/>
          <p:nvPr/>
        </p:nvSpPr>
        <p:spPr>
          <a:xfrm>
            <a:off x="1689058" y="6226408"/>
            <a:ext cx="792205" cy="369332"/>
          </a:xfrm>
          <a:prstGeom prst="rect">
            <a:avLst/>
          </a:prstGeom>
        </p:spPr>
        <p:txBody>
          <a:bodyPr wrap="none">
            <a:spAutoFit/>
          </a:bodyPr>
          <a:lstStyle/>
          <a:p>
            <a:r>
              <a:rPr lang="en-IN" dirty="0">
                <a:solidFill>
                  <a:srgbClr val="003300"/>
                </a:solidFill>
                <a:latin typeface="Cambria" panose="02040503050406030204" pitchFamily="18" charset="0"/>
              </a:rPr>
              <a:t>Loligo</a:t>
            </a:r>
            <a:endParaRPr lang="en-IN" dirty="0"/>
          </a:p>
        </p:txBody>
      </p:sp>
      <p:sp>
        <p:nvSpPr>
          <p:cNvPr id="20" name="Rectangle 19">
            <a:extLst>
              <a:ext uri="{FF2B5EF4-FFF2-40B4-BE49-F238E27FC236}">
                <a16:creationId xmlns="" xmlns:a16="http://schemas.microsoft.com/office/drawing/2014/main" id="{67EB2365-D603-42EC-BF55-48CB6625C6E5}"/>
              </a:ext>
            </a:extLst>
          </p:cNvPr>
          <p:cNvSpPr/>
          <p:nvPr/>
        </p:nvSpPr>
        <p:spPr>
          <a:xfrm>
            <a:off x="4900170" y="6226408"/>
            <a:ext cx="715260" cy="369332"/>
          </a:xfrm>
          <a:prstGeom prst="rect">
            <a:avLst/>
          </a:prstGeom>
        </p:spPr>
        <p:txBody>
          <a:bodyPr wrap="none">
            <a:spAutoFit/>
          </a:bodyPr>
          <a:lstStyle/>
          <a:p>
            <a:r>
              <a:rPr lang="en-IN" dirty="0">
                <a:solidFill>
                  <a:srgbClr val="003300"/>
                </a:solidFill>
                <a:latin typeface="Cambria" panose="02040503050406030204" pitchFamily="18" charset="0"/>
              </a:rPr>
              <a:t>Sepia</a:t>
            </a:r>
            <a:endParaRPr lang="en-IN" dirty="0"/>
          </a:p>
        </p:txBody>
      </p:sp>
      <p:pic>
        <p:nvPicPr>
          <p:cNvPr id="23" name="Picture 22">
            <a:extLst>
              <a:ext uri="{FF2B5EF4-FFF2-40B4-BE49-F238E27FC236}">
                <a16:creationId xmlns="" xmlns:a16="http://schemas.microsoft.com/office/drawing/2014/main" id="{39319BE8-215F-437B-82E9-9476028841BD}"/>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461262" y="4904312"/>
            <a:ext cx="2208778" cy="1322096"/>
          </a:xfrm>
          <a:prstGeom prst="rect">
            <a:avLst/>
          </a:prstGeom>
        </p:spPr>
      </p:pic>
    </p:spTree>
    <p:extLst>
      <p:ext uri="{BB962C8B-B14F-4D97-AF65-F5344CB8AC3E}">
        <p14:creationId xmlns="" xmlns:p14="http://schemas.microsoft.com/office/powerpoint/2010/main" val="1378910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ECHINODERMATA</a:t>
            </a:r>
            <a:endParaRPr lang="en-IN" sz="1800" b="1" dirty="0">
              <a:solidFill>
                <a:srgbClr val="C00000"/>
              </a:solidFill>
              <a:latin typeface="Cambria" panose="02040503050406030204" pitchFamily="18" charset="0"/>
            </a:endParaRPr>
          </a:p>
        </p:txBody>
      </p:sp>
      <p:sp>
        <p:nvSpPr>
          <p:cNvPr id="5" name="Rectangle 4">
            <a:extLst>
              <a:ext uri="{FF2B5EF4-FFF2-40B4-BE49-F238E27FC236}">
                <a16:creationId xmlns="" xmlns:a16="http://schemas.microsoft.com/office/drawing/2014/main" id="{C679D1EE-EB10-46F6-8B79-8E91B650C207}"/>
              </a:ext>
            </a:extLst>
          </p:cNvPr>
          <p:cNvSpPr/>
          <p:nvPr/>
        </p:nvSpPr>
        <p:spPr>
          <a:xfrm>
            <a:off x="410544" y="901571"/>
            <a:ext cx="2207784" cy="369332"/>
          </a:xfrm>
          <a:prstGeom prst="rect">
            <a:avLst/>
          </a:prstGeom>
        </p:spPr>
        <p:txBody>
          <a:bodyPr wrap="none">
            <a:spAutoFit/>
          </a:bodyPr>
          <a:lstStyle/>
          <a:p>
            <a:r>
              <a:rPr lang="en-IN" b="1" dirty="0">
                <a:solidFill>
                  <a:srgbClr val="002060"/>
                </a:solidFill>
                <a:latin typeface="Cambria" panose="02040503050406030204" pitchFamily="18" charset="0"/>
              </a:rPr>
              <a:t>General Characters</a:t>
            </a:r>
          </a:p>
        </p:txBody>
      </p:sp>
      <p:sp>
        <p:nvSpPr>
          <p:cNvPr id="7" name="Content Placeholder 2">
            <a:extLst>
              <a:ext uri="{FF2B5EF4-FFF2-40B4-BE49-F238E27FC236}">
                <a16:creationId xmlns="" xmlns:a16="http://schemas.microsoft.com/office/drawing/2014/main" id="{C59C2F18-33DC-4665-82F0-AEEAC9578EBC}"/>
              </a:ext>
            </a:extLst>
          </p:cNvPr>
          <p:cNvSpPr txBox="1">
            <a:spLocks/>
          </p:cNvSpPr>
          <p:nvPr/>
        </p:nvSpPr>
        <p:spPr>
          <a:xfrm>
            <a:off x="410544" y="1270903"/>
            <a:ext cx="3871310" cy="5352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500" dirty="0">
                <a:solidFill>
                  <a:srgbClr val="003300"/>
                </a:solidFill>
                <a:latin typeface="Cambria" panose="02040503050406030204" pitchFamily="18" charset="0"/>
              </a:rPr>
              <a:t>They are exclusively marine.</a:t>
            </a:r>
          </a:p>
          <a:p>
            <a:r>
              <a:rPr lang="en-IN" sz="1500" dirty="0">
                <a:solidFill>
                  <a:srgbClr val="FF0066"/>
                </a:solidFill>
                <a:latin typeface="Cambria" panose="02040503050406030204" pitchFamily="18" charset="0"/>
              </a:rPr>
              <a:t>They are free living. Some are pelagic. Some are creeping on the sea bottom.</a:t>
            </a:r>
          </a:p>
          <a:p>
            <a:r>
              <a:rPr lang="en-IN" sz="1500" dirty="0">
                <a:solidFill>
                  <a:srgbClr val="003300"/>
                </a:solidFill>
                <a:latin typeface="Cambria" panose="02040503050406030204" pitchFamily="18" charset="0"/>
              </a:rPr>
              <a:t>These are all triploblastic and co-</a:t>
            </a:r>
            <a:r>
              <a:rPr lang="en-IN" sz="1500" dirty="0" err="1">
                <a:solidFill>
                  <a:srgbClr val="003300"/>
                </a:solidFill>
                <a:latin typeface="Cambria" panose="02040503050406030204" pitchFamily="18" charset="0"/>
              </a:rPr>
              <a:t>elomate</a:t>
            </a:r>
            <a:r>
              <a:rPr lang="en-IN" sz="1500" dirty="0">
                <a:solidFill>
                  <a:srgbClr val="003300"/>
                </a:solidFill>
                <a:latin typeface="Cambria" panose="02040503050406030204" pitchFamily="18" charset="0"/>
              </a:rPr>
              <a:t> animals.</a:t>
            </a:r>
          </a:p>
          <a:p>
            <a:r>
              <a:rPr lang="en-IN" sz="1500" dirty="0">
                <a:solidFill>
                  <a:srgbClr val="FF0066"/>
                </a:solidFill>
                <a:latin typeface="Cambria" panose="02040503050406030204" pitchFamily="18" charset="0"/>
              </a:rPr>
              <a:t>Adults show pentaradial symmetry and larval form show bilateral symmetry.</a:t>
            </a:r>
          </a:p>
          <a:p>
            <a:r>
              <a:rPr lang="en-IN" sz="1500" dirty="0">
                <a:solidFill>
                  <a:srgbClr val="003300"/>
                </a:solidFill>
                <a:latin typeface="Cambria" panose="02040503050406030204" pitchFamily="18" charset="0"/>
              </a:rPr>
              <a:t>The size varies from moderate to considerable size.</a:t>
            </a:r>
          </a:p>
          <a:p>
            <a:r>
              <a:rPr lang="en-IN" sz="1500" dirty="0">
                <a:solidFill>
                  <a:srgbClr val="FF0066"/>
                </a:solidFill>
                <a:latin typeface="Cambria" panose="02040503050406030204" pitchFamily="18" charset="0"/>
              </a:rPr>
              <a:t>Shape of the body is spherical or globular or elongated. It shows oral and aboral sides.</a:t>
            </a:r>
          </a:p>
          <a:p>
            <a:r>
              <a:rPr lang="en-IN" sz="1500" dirty="0">
                <a:solidFill>
                  <a:srgbClr val="003300"/>
                </a:solidFill>
                <a:latin typeface="Cambria" panose="02040503050406030204" pitchFamily="18" charset="0"/>
              </a:rPr>
              <a:t>Exo and endo skeletons will be present.</a:t>
            </a:r>
          </a:p>
          <a:p>
            <a:r>
              <a:rPr lang="en-IN" sz="1500" dirty="0">
                <a:solidFill>
                  <a:srgbClr val="FF0066"/>
                </a:solidFill>
                <a:latin typeface="Cambria" panose="02040503050406030204" pitchFamily="18" charset="0"/>
              </a:rPr>
              <a:t>Endo-</a:t>
            </a:r>
            <a:r>
              <a:rPr lang="en-IN" sz="1500" dirty="0" err="1">
                <a:solidFill>
                  <a:srgbClr val="FF0066"/>
                </a:solidFill>
                <a:latin typeface="Cambria" panose="02040503050406030204" pitchFamily="18" charset="0"/>
              </a:rPr>
              <a:t>skeletoh</a:t>
            </a:r>
            <a:r>
              <a:rPr lang="en-IN" sz="1500" dirty="0">
                <a:solidFill>
                  <a:srgbClr val="FF0066"/>
                </a:solidFill>
                <a:latin typeface="Cambria" panose="02040503050406030204" pitchFamily="18" charset="0"/>
              </a:rPr>
              <a:t> is mesodermal. It is made by hard polygonal plants.</a:t>
            </a:r>
          </a:p>
          <a:p>
            <a:r>
              <a:rPr lang="en-IN" sz="1500" dirty="0">
                <a:solidFill>
                  <a:srgbClr val="003300"/>
                </a:solidFill>
                <a:latin typeface="Cambria" panose="02040503050406030204" pitchFamily="18" charset="0"/>
              </a:rPr>
              <a:t>Body walls include only Epidermis, dermis and </a:t>
            </a:r>
            <a:r>
              <a:rPr lang="en-IN" sz="1500" dirty="0" err="1">
                <a:solidFill>
                  <a:srgbClr val="003300"/>
                </a:solidFill>
                <a:latin typeface="Cambria" panose="02040503050406030204" pitchFamily="18" charset="0"/>
              </a:rPr>
              <a:t>peritonium</a:t>
            </a:r>
            <a:r>
              <a:rPr lang="en-IN" sz="1500" dirty="0">
                <a:solidFill>
                  <a:srgbClr val="003300"/>
                </a:solidFill>
                <a:latin typeface="Cambria" panose="02040503050406030204" pitchFamily="18" charset="0"/>
              </a:rPr>
              <a:t>.</a:t>
            </a:r>
          </a:p>
          <a:p>
            <a:r>
              <a:rPr lang="en-IN" sz="1500" dirty="0">
                <a:solidFill>
                  <a:srgbClr val="FF0066"/>
                </a:solidFill>
                <a:latin typeface="Cambria" panose="02040503050406030204" pitchFamily="18" charset="0"/>
              </a:rPr>
              <a:t>Body cavity or </a:t>
            </a:r>
            <a:r>
              <a:rPr lang="en-IN" sz="1500" dirty="0" err="1">
                <a:solidFill>
                  <a:srgbClr val="FF0066"/>
                </a:solidFill>
                <a:latin typeface="Cambria" panose="02040503050406030204" pitchFamily="18" charset="0"/>
              </a:rPr>
              <a:t>coelome</a:t>
            </a:r>
            <a:r>
              <a:rPr lang="en-IN" sz="1500" dirty="0">
                <a:solidFill>
                  <a:srgbClr val="FF0066"/>
                </a:solidFill>
                <a:latin typeface="Cambria" panose="02040503050406030204" pitchFamily="18" charset="0"/>
              </a:rPr>
              <a:t> is large. It is an entero-</a:t>
            </a:r>
            <a:r>
              <a:rPr lang="en-IN" sz="1500" dirty="0" err="1">
                <a:solidFill>
                  <a:srgbClr val="FF0066"/>
                </a:solidFill>
                <a:latin typeface="Cambria" panose="02040503050406030204" pitchFamily="18" charset="0"/>
              </a:rPr>
              <a:t>coelome</a:t>
            </a:r>
            <a:r>
              <a:rPr lang="en-IN" sz="1500" dirty="0">
                <a:solidFill>
                  <a:srgbClr val="FF0066"/>
                </a:solidFill>
                <a:latin typeface="Cambria" panose="02040503050406030204" pitchFamily="18" charset="0"/>
              </a:rPr>
              <a:t>. It is lined by ciliated </a:t>
            </a:r>
            <a:r>
              <a:rPr lang="en-IN" sz="1500" dirty="0" err="1">
                <a:solidFill>
                  <a:srgbClr val="FF0066"/>
                </a:solidFill>
                <a:latin typeface="Cambria" panose="02040503050406030204" pitchFamily="18" charset="0"/>
              </a:rPr>
              <a:t>peritonium</a:t>
            </a:r>
            <a:r>
              <a:rPr lang="en-IN" sz="1500" dirty="0">
                <a:solidFill>
                  <a:srgbClr val="FF0066"/>
                </a:solidFill>
                <a:latin typeface="Cambria" panose="02040503050406030204" pitchFamily="18" charset="0"/>
              </a:rPr>
              <a:t>.</a:t>
            </a:r>
          </a:p>
        </p:txBody>
      </p:sp>
      <p:sp>
        <p:nvSpPr>
          <p:cNvPr id="8" name="Content Placeholder 2">
            <a:extLst>
              <a:ext uri="{FF2B5EF4-FFF2-40B4-BE49-F238E27FC236}">
                <a16:creationId xmlns="" xmlns:a16="http://schemas.microsoft.com/office/drawing/2014/main" id="{BCA0B5DE-3CFC-4048-AA36-499FCCFA4C9B}"/>
              </a:ext>
            </a:extLst>
          </p:cNvPr>
          <p:cNvSpPr txBox="1">
            <a:spLocks/>
          </p:cNvSpPr>
          <p:nvPr/>
        </p:nvSpPr>
        <p:spPr>
          <a:xfrm>
            <a:off x="4572000" y="1270903"/>
            <a:ext cx="4161456" cy="542108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IN" sz="1500" dirty="0">
                <a:solidFill>
                  <a:srgbClr val="003300"/>
                </a:solidFill>
                <a:effectLst/>
                <a:latin typeface="Cambria" panose="02040503050406030204" pitchFamily="18" charset="0"/>
              </a:rPr>
              <a:t>Respiration is carried on by</a:t>
            </a:r>
            <a:br>
              <a:rPr lang="en-IN" sz="1500" dirty="0">
                <a:solidFill>
                  <a:srgbClr val="003300"/>
                </a:solidFill>
                <a:effectLst/>
                <a:latin typeface="Cambria" panose="02040503050406030204" pitchFamily="18" charset="0"/>
              </a:rPr>
            </a:br>
            <a:r>
              <a:rPr lang="en-IN" sz="1500" dirty="0">
                <a:solidFill>
                  <a:srgbClr val="003300"/>
                </a:solidFill>
                <a:effectLst/>
                <a:latin typeface="Cambria" panose="02040503050406030204" pitchFamily="18" charset="0"/>
              </a:rPr>
              <a:t>	a) </a:t>
            </a:r>
            <a:r>
              <a:rPr lang="en-IN" sz="1500" dirty="0" err="1">
                <a:solidFill>
                  <a:srgbClr val="003300"/>
                </a:solidFill>
                <a:effectLst/>
                <a:latin typeface="Cambria" panose="02040503050406030204" pitchFamily="18" charset="0"/>
              </a:rPr>
              <a:t>Papullae</a:t>
            </a:r>
            <a:r>
              <a:rPr lang="en-IN" sz="1500" dirty="0">
                <a:solidFill>
                  <a:srgbClr val="003300"/>
                </a:solidFill>
                <a:effectLst/>
                <a:latin typeface="Cambria" panose="02040503050406030204" pitchFamily="18" charset="0"/>
              </a:rPr>
              <a:t> -Star fish</a:t>
            </a:r>
            <a:br>
              <a:rPr lang="en-IN" sz="1500" dirty="0">
                <a:solidFill>
                  <a:srgbClr val="003300"/>
                </a:solidFill>
                <a:effectLst/>
                <a:latin typeface="Cambria" panose="02040503050406030204" pitchFamily="18" charset="0"/>
              </a:rPr>
            </a:br>
            <a:r>
              <a:rPr lang="en-IN" sz="1500" dirty="0">
                <a:solidFill>
                  <a:srgbClr val="003300"/>
                </a:solidFill>
                <a:effectLst/>
                <a:latin typeface="Cambria" panose="02040503050406030204" pitchFamily="18" charset="0"/>
              </a:rPr>
              <a:t>	b) </a:t>
            </a:r>
            <a:r>
              <a:rPr lang="en-IN" sz="1500" dirty="0" err="1">
                <a:solidFill>
                  <a:srgbClr val="003300"/>
                </a:solidFill>
                <a:effectLst/>
                <a:latin typeface="Cambria" panose="02040503050406030204" pitchFamily="18" charset="0"/>
              </a:rPr>
              <a:t>Peristomial</a:t>
            </a:r>
            <a:r>
              <a:rPr lang="en-IN" sz="1500" dirty="0">
                <a:solidFill>
                  <a:srgbClr val="003300"/>
                </a:solidFill>
                <a:effectLst/>
                <a:latin typeface="Cambria" panose="02040503050406030204" pitchFamily="18" charset="0"/>
              </a:rPr>
              <a:t> gills - Sea urchin </a:t>
            </a:r>
            <a:br>
              <a:rPr lang="en-IN" sz="1500" dirty="0">
                <a:solidFill>
                  <a:srgbClr val="003300"/>
                </a:solidFill>
                <a:effectLst/>
                <a:latin typeface="Cambria" panose="02040503050406030204" pitchFamily="18" charset="0"/>
              </a:rPr>
            </a:br>
            <a:r>
              <a:rPr lang="en-IN" sz="1500" dirty="0">
                <a:solidFill>
                  <a:srgbClr val="003300"/>
                </a:solidFill>
                <a:effectLst/>
                <a:latin typeface="Cambria" panose="02040503050406030204" pitchFamily="18" charset="0"/>
              </a:rPr>
              <a:t>	c) Genital bursae - Brittle star</a:t>
            </a:r>
            <a:br>
              <a:rPr lang="en-IN" sz="1500" dirty="0">
                <a:solidFill>
                  <a:srgbClr val="003300"/>
                </a:solidFill>
                <a:effectLst/>
                <a:latin typeface="Cambria" panose="02040503050406030204" pitchFamily="18" charset="0"/>
              </a:rPr>
            </a:br>
            <a:r>
              <a:rPr lang="en-IN" sz="1500" dirty="0">
                <a:solidFill>
                  <a:srgbClr val="003300"/>
                </a:solidFill>
                <a:effectLst/>
                <a:latin typeface="Cambria" panose="02040503050406030204" pitchFamily="18" charset="0"/>
              </a:rPr>
              <a:t>	d) Respiratory trees - Holothurians</a:t>
            </a:r>
          </a:p>
          <a:p>
            <a:r>
              <a:rPr lang="en-IN" sz="1500" dirty="0">
                <a:solidFill>
                  <a:srgbClr val="FF0066"/>
                </a:solidFill>
                <a:effectLst/>
                <a:latin typeface="Cambria" panose="02040503050406030204" pitchFamily="18" charset="0"/>
              </a:rPr>
              <a:t>Excretory organs are absent.</a:t>
            </a:r>
          </a:p>
          <a:p>
            <a:r>
              <a:rPr lang="en-IN" sz="1500" dirty="0">
                <a:solidFill>
                  <a:srgbClr val="003300"/>
                </a:solidFill>
                <a:effectLst/>
                <a:latin typeface="Cambria" panose="02040503050406030204" pitchFamily="18" charset="0"/>
              </a:rPr>
              <a:t>Nervous system is primitive. Brain is absent.</a:t>
            </a:r>
          </a:p>
          <a:p>
            <a:r>
              <a:rPr lang="en-IN" sz="1500" dirty="0">
                <a:solidFill>
                  <a:srgbClr val="FF0066"/>
                </a:solidFill>
                <a:effectLst/>
                <a:latin typeface="Cambria" panose="02040503050406030204" pitchFamily="18" charset="0"/>
              </a:rPr>
              <a:t>Special sense organs are poorly developed. Eye spots and statocysts are present.</a:t>
            </a:r>
          </a:p>
          <a:p>
            <a:r>
              <a:rPr lang="en-IN" sz="1500" dirty="0">
                <a:solidFill>
                  <a:srgbClr val="003300"/>
                </a:solidFill>
                <a:effectLst/>
                <a:latin typeface="Cambria" panose="02040503050406030204" pitchFamily="18" charset="0"/>
              </a:rPr>
              <a:t>Reproduction is sexual. Sexes are separate. Sexual dimorphism is absent. </a:t>
            </a:r>
          </a:p>
          <a:p>
            <a:r>
              <a:rPr lang="en-IN" sz="1500" dirty="0">
                <a:solidFill>
                  <a:srgbClr val="FF0066"/>
                </a:solidFill>
                <a:effectLst/>
                <a:latin typeface="Cambria" panose="02040503050406030204" pitchFamily="18" charset="0"/>
              </a:rPr>
              <a:t>Fertilisation is external.</a:t>
            </a:r>
          </a:p>
          <a:p>
            <a:r>
              <a:rPr lang="en-IN" sz="1500" dirty="0">
                <a:solidFill>
                  <a:srgbClr val="003300"/>
                </a:solidFill>
                <a:effectLst/>
                <a:latin typeface="Cambria" panose="02040503050406030204" pitchFamily="18" charset="0"/>
              </a:rPr>
              <a:t>Eggs are </a:t>
            </a:r>
            <a:r>
              <a:rPr lang="en-IN" sz="1500" dirty="0" err="1">
                <a:solidFill>
                  <a:srgbClr val="003300"/>
                </a:solidFill>
                <a:effectLst/>
                <a:latin typeface="Cambria" panose="02040503050406030204" pitchFamily="18" charset="0"/>
              </a:rPr>
              <a:t>homolethial</a:t>
            </a:r>
            <a:r>
              <a:rPr lang="en-IN" sz="1500" dirty="0">
                <a:solidFill>
                  <a:srgbClr val="003300"/>
                </a:solidFill>
                <a:effectLst/>
                <a:latin typeface="Cambria" panose="02040503050406030204" pitchFamily="18" charset="0"/>
              </a:rPr>
              <a:t>. Cleavage is radial and indeterminate type.</a:t>
            </a:r>
          </a:p>
          <a:p>
            <a:r>
              <a:rPr lang="en-IN" sz="1500" dirty="0">
                <a:solidFill>
                  <a:srgbClr val="FF0066"/>
                </a:solidFill>
                <a:effectLst/>
                <a:latin typeface="Cambria" panose="02040503050406030204" pitchFamily="18" charset="0"/>
              </a:rPr>
              <a:t>Life history includes larval stage.</a:t>
            </a:r>
          </a:p>
          <a:p>
            <a:r>
              <a:rPr lang="en-IN" sz="1500" dirty="0">
                <a:solidFill>
                  <a:srgbClr val="003300"/>
                </a:solidFill>
                <a:effectLst/>
                <a:latin typeface="Cambria" panose="02040503050406030204" pitchFamily="18" charset="0"/>
              </a:rPr>
              <a:t>They can show autotomy and regeneration.</a:t>
            </a:r>
          </a:p>
          <a:p>
            <a:endParaRPr lang="en-IN" sz="1500" dirty="0">
              <a:solidFill>
                <a:srgbClr val="003300"/>
              </a:solidFill>
              <a:effectLst/>
              <a:latin typeface="Cambria" panose="02040503050406030204" pitchFamily="18" charset="0"/>
            </a:endParaRPr>
          </a:p>
        </p:txBody>
      </p:sp>
    </p:spTree>
    <p:extLst>
      <p:ext uri="{BB962C8B-B14F-4D97-AF65-F5344CB8AC3E}">
        <p14:creationId xmlns="" xmlns:p14="http://schemas.microsoft.com/office/powerpoint/2010/main" val="3183709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D62DDB5-7E02-47C9-8BFA-7AE8F5AADB3D}"/>
              </a:ext>
            </a:extLst>
          </p:cNvPr>
          <p:cNvSpPr>
            <a:spLocks noGrp="1"/>
          </p:cNvSpPr>
          <p:nvPr>
            <p:ph idx="4294967295"/>
          </p:nvPr>
        </p:nvSpPr>
        <p:spPr>
          <a:xfrm>
            <a:off x="410545" y="1444079"/>
            <a:ext cx="4569014" cy="4174289"/>
          </a:xfrm>
        </p:spPr>
        <p:txBody>
          <a:bodyPr>
            <a:noAutofit/>
          </a:bodyPr>
          <a:lstStyle/>
          <a:p>
            <a:pPr marL="0" indent="0">
              <a:lnSpc>
                <a:spcPct val="100000"/>
              </a:lnSpc>
              <a:buNone/>
            </a:pPr>
            <a:r>
              <a:rPr lang="en-IN" sz="1400" dirty="0">
                <a:solidFill>
                  <a:srgbClr val="C00000"/>
                </a:solidFill>
                <a:latin typeface="Cambria" panose="02040503050406030204" pitchFamily="18" charset="0"/>
              </a:rPr>
              <a:t>The classification followed here is based on Hyman's Classification.</a:t>
            </a:r>
          </a:p>
          <a:p>
            <a:pPr lvl="1">
              <a:lnSpc>
                <a:spcPct val="100000"/>
              </a:lnSpc>
            </a:pPr>
            <a:r>
              <a:rPr lang="en-IN" sz="1400" b="1" dirty="0">
                <a:solidFill>
                  <a:srgbClr val="C00000"/>
                </a:solidFill>
                <a:latin typeface="Cambria" panose="02040503050406030204" pitchFamily="18" charset="0"/>
              </a:rPr>
              <a:t>Sub Phylum: </a:t>
            </a:r>
            <a:r>
              <a:rPr lang="en-IN" sz="1400" b="1" dirty="0" err="1">
                <a:solidFill>
                  <a:srgbClr val="C00000"/>
                </a:solidFill>
                <a:latin typeface="Cambria" panose="02040503050406030204" pitchFamily="18" charset="0"/>
              </a:rPr>
              <a:t>Pelmatozoa</a:t>
            </a:r>
            <a:endParaRPr lang="en-US" sz="1400" dirty="0">
              <a:solidFill>
                <a:srgbClr val="C00000"/>
              </a:solidFill>
              <a:latin typeface="Cambria" panose="02040503050406030204" pitchFamily="18" charset="0"/>
            </a:endParaRPr>
          </a:p>
          <a:p>
            <a:pPr lvl="1">
              <a:lnSpc>
                <a:spcPct val="100000"/>
              </a:lnSpc>
            </a:pPr>
            <a:r>
              <a:rPr lang="en-IN" sz="1400" b="1" dirty="0">
                <a:solidFill>
                  <a:srgbClr val="C00000"/>
                </a:solidFill>
                <a:latin typeface="Cambria" panose="02040503050406030204" pitchFamily="18" charset="0"/>
              </a:rPr>
              <a:t>Sub Phylum: </a:t>
            </a:r>
            <a:r>
              <a:rPr lang="en-IN" sz="1400" b="1" dirty="0" err="1">
                <a:solidFill>
                  <a:srgbClr val="C00000"/>
                </a:solidFill>
                <a:latin typeface="Cambria" panose="02040503050406030204" pitchFamily="18" charset="0"/>
              </a:rPr>
              <a:t>Eleutherozoa</a:t>
            </a:r>
            <a:endParaRPr lang="en-IN" sz="1400" b="1" dirty="0">
              <a:solidFill>
                <a:srgbClr val="C00000"/>
              </a:solidFill>
              <a:latin typeface="Cambria" panose="02040503050406030204" pitchFamily="18" charset="0"/>
            </a:endParaRPr>
          </a:p>
          <a:p>
            <a:pPr lvl="1">
              <a:lnSpc>
                <a:spcPct val="100000"/>
              </a:lnSpc>
            </a:pPr>
            <a:endParaRPr lang="en-IN" sz="1400" dirty="0">
              <a:latin typeface="Cambria" panose="02040503050406030204" pitchFamily="18" charset="0"/>
            </a:endParaRPr>
          </a:p>
          <a:p>
            <a:pPr marL="257175" indent="-257175">
              <a:lnSpc>
                <a:spcPct val="100000"/>
              </a:lnSpc>
              <a:buAutoNum type="arabicPeriod"/>
            </a:pPr>
            <a:r>
              <a:rPr lang="en-IN" sz="1400" b="1" dirty="0">
                <a:solidFill>
                  <a:srgbClr val="003300"/>
                </a:solidFill>
                <a:latin typeface="Cambria" panose="02040503050406030204" pitchFamily="18" charset="0"/>
              </a:rPr>
              <a:t>SUB PHYLUM I: PELMATOZOA:</a:t>
            </a:r>
            <a:r>
              <a:rPr lang="en-IN" sz="1400" dirty="0">
                <a:solidFill>
                  <a:srgbClr val="003300"/>
                </a:solidFill>
                <a:latin typeface="Cambria" panose="02040503050406030204" pitchFamily="18" charset="0"/>
              </a:rPr>
              <a:t> </a:t>
            </a:r>
          </a:p>
          <a:p>
            <a:pPr marL="0" indent="0">
              <a:lnSpc>
                <a:spcPct val="100000"/>
              </a:lnSpc>
              <a:buNone/>
            </a:pPr>
            <a:r>
              <a:rPr lang="en-IN" sz="1400" dirty="0">
                <a:solidFill>
                  <a:srgbClr val="003300"/>
                </a:solidFill>
                <a:latin typeface="Cambria" panose="02040503050406030204" pitchFamily="18" charset="0"/>
              </a:rPr>
              <a:t>Mostly extinct echinoderms. Mouth and </a:t>
            </a:r>
            <a:r>
              <a:rPr lang="en-IN" sz="1400" dirty="0" err="1">
                <a:solidFill>
                  <a:srgbClr val="003300"/>
                </a:solidFill>
                <a:latin typeface="Cambria" panose="02040503050406030204" pitchFamily="18" charset="0"/>
              </a:rPr>
              <a:t>anal.aperture</a:t>
            </a:r>
            <a:r>
              <a:rPr lang="en-IN" sz="1400" dirty="0">
                <a:solidFill>
                  <a:srgbClr val="003300"/>
                </a:solidFill>
                <a:latin typeface="Cambria" panose="02040503050406030204" pitchFamily="18" charset="0"/>
              </a:rPr>
              <a:t> present on the oral surface. Tube feet are primarily food catching. They do not show suckers, </a:t>
            </a:r>
            <a:r>
              <a:rPr lang="en-IN" sz="1400" dirty="0" err="1">
                <a:solidFill>
                  <a:srgbClr val="003300"/>
                </a:solidFill>
                <a:latin typeface="Cambria" panose="02040503050406030204" pitchFamily="18" charset="0"/>
              </a:rPr>
              <a:t>pelmatozoa</a:t>
            </a:r>
            <a:r>
              <a:rPr lang="en-IN" sz="1400" dirty="0">
                <a:solidFill>
                  <a:srgbClr val="003300"/>
                </a:solidFill>
                <a:latin typeface="Cambria" panose="02040503050406030204" pitchFamily="18" charset="0"/>
              </a:rPr>
              <a:t> has only one living class.</a:t>
            </a:r>
          </a:p>
          <a:p>
            <a:pPr marL="0" indent="0">
              <a:lnSpc>
                <a:spcPct val="100000"/>
              </a:lnSpc>
              <a:buNone/>
            </a:pPr>
            <a:r>
              <a:rPr lang="en-IN" sz="1400" b="1" i="1" dirty="0">
                <a:solidFill>
                  <a:srgbClr val="002060"/>
                </a:solidFill>
                <a:latin typeface="Cambria" panose="02040503050406030204" pitchFamily="18" charset="0"/>
              </a:rPr>
              <a:t>Class: </a:t>
            </a:r>
            <a:r>
              <a:rPr lang="en-IN" sz="1400" b="1" i="1" dirty="0" err="1">
                <a:solidFill>
                  <a:srgbClr val="002060"/>
                </a:solidFill>
                <a:latin typeface="Cambria" panose="02040503050406030204" pitchFamily="18" charset="0"/>
              </a:rPr>
              <a:t>Crinoidia</a:t>
            </a:r>
            <a:r>
              <a:rPr lang="en-IN" sz="1400" b="1" i="1" dirty="0">
                <a:solidFill>
                  <a:srgbClr val="002060"/>
                </a:solidFill>
                <a:latin typeface="Cambria" panose="02040503050406030204" pitchFamily="18" charset="0"/>
              </a:rPr>
              <a:t>:</a:t>
            </a:r>
            <a:r>
              <a:rPr lang="en-IN" sz="1400" dirty="0">
                <a:solidFill>
                  <a:srgbClr val="002060"/>
                </a:solidFill>
                <a:latin typeface="Cambria" panose="02040503050406030204" pitchFamily="18" charset="0"/>
              </a:rPr>
              <a:t> 	</a:t>
            </a:r>
          </a:p>
          <a:p>
            <a:pPr marL="0" indent="0">
              <a:lnSpc>
                <a:spcPct val="100000"/>
              </a:lnSpc>
              <a:buNone/>
            </a:pPr>
            <a:r>
              <a:rPr lang="en-IN" sz="1400" dirty="0">
                <a:solidFill>
                  <a:srgbClr val="002060"/>
                </a:solidFill>
                <a:latin typeface="Cambria" panose="02040503050406030204" pitchFamily="18" charset="0"/>
              </a:rPr>
              <a:t>Extinct and living forms. Living members are with stalk. Oral surface is directed upwards.</a:t>
            </a:r>
          </a:p>
          <a:p>
            <a:pPr marL="0" indent="0">
              <a:lnSpc>
                <a:spcPct val="100000"/>
              </a:lnSpc>
              <a:buNone/>
            </a:pPr>
            <a:r>
              <a:rPr lang="en-IN" sz="1400" dirty="0">
                <a:solidFill>
                  <a:srgbClr val="002060"/>
                </a:solidFill>
                <a:latin typeface="Cambria" panose="02040503050406030204" pitchFamily="18" charset="0"/>
              </a:rPr>
              <a:t>Mouth is usually central. Anus is usually </a:t>
            </a:r>
            <a:r>
              <a:rPr lang="en-IN" sz="1400" dirty="0" err="1">
                <a:solidFill>
                  <a:srgbClr val="002060"/>
                </a:solidFill>
                <a:latin typeface="Cambria" panose="02040503050406030204" pitchFamily="18" charset="0"/>
              </a:rPr>
              <a:t>excentric</a:t>
            </a:r>
            <a:r>
              <a:rPr lang="en-IN" sz="1400" dirty="0">
                <a:solidFill>
                  <a:srgbClr val="002060"/>
                </a:solidFill>
                <a:latin typeface="Cambria" panose="02040503050406030204" pitchFamily="18" charset="0"/>
              </a:rPr>
              <a:t>. They are present on the oral surface. </a:t>
            </a:r>
          </a:p>
          <a:p>
            <a:pPr marL="0" indent="0">
              <a:lnSpc>
                <a:spcPct val="100000"/>
              </a:lnSpc>
              <a:buNone/>
            </a:pPr>
            <a:r>
              <a:rPr lang="en-IN" sz="1400" dirty="0">
                <a:solidFill>
                  <a:srgbClr val="002060"/>
                </a:solidFill>
                <a:latin typeface="Cambria" panose="02040503050406030204" pitchFamily="18" charset="0"/>
              </a:rPr>
              <a:t>Arms movable, simple mostly branched, usually five or ten in number. </a:t>
            </a:r>
          </a:p>
          <a:p>
            <a:pPr marL="0" indent="0">
              <a:lnSpc>
                <a:spcPct val="100000"/>
              </a:lnSpc>
              <a:buNone/>
            </a:pPr>
            <a:r>
              <a:rPr lang="en-IN" sz="1400" dirty="0">
                <a:solidFill>
                  <a:srgbClr val="002060"/>
                </a:solidFill>
                <a:latin typeface="Cambria" panose="02040503050406030204" pitchFamily="18" charset="0"/>
              </a:rPr>
              <a:t>Madreporite, spines and pedicellariae are present. Larva is </a:t>
            </a:r>
            <a:r>
              <a:rPr lang="en-IN" sz="1400" dirty="0" err="1">
                <a:solidFill>
                  <a:srgbClr val="002060"/>
                </a:solidFill>
                <a:latin typeface="Cambria" panose="02040503050406030204" pitchFamily="18" charset="0"/>
              </a:rPr>
              <a:t>doliolaria</a:t>
            </a:r>
            <a:r>
              <a:rPr lang="en-IN" sz="1400" dirty="0">
                <a:solidFill>
                  <a:srgbClr val="002060"/>
                </a:solidFill>
                <a:latin typeface="Cambria" panose="02040503050406030204" pitchFamily="18" charset="0"/>
              </a:rPr>
              <a:t>. Ex: Antedon, </a:t>
            </a:r>
            <a:r>
              <a:rPr lang="en-IN" sz="1400" dirty="0" err="1">
                <a:solidFill>
                  <a:srgbClr val="002060"/>
                </a:solidFill>
                <a:latin typeface="Cambria" panose="02040503050406030204" pitchFamily="18" charset="0"/>
              </a:rPr>
              <a:t>Metacrinus</a:t>
            </a:r>
            <a:r>
              <a:rPr lang="en-IN" sz="1400" dirty="0">
                <a:solidFill>
                  <a:srgbClr val="002060"/>
                </a:solidFill>
                <a:latin typeface="Cambria" panose="02040503050406030204" pitchFamily="18" charset="0"/>
              </a:rPr>
              <a:t>.</a:t>
            </a:r>
          </a:p>
        </p:txBody>
      </p:sp>
      <p:pic>
        <p:nvPicPr>
          <p:cNvPr id="2052" name="Picture 4" descr="http://cdn.biologydiscussion.com/wp-content/uploads/2016/03/clip_image002-147.jpg">
            <a:extLst>
              <a:ext uri="{FF2B5EF4-FFF2-40B4-BE49-F238E27FC236}">
                <a16:creationId xmlns="" xmlns:a16="http://schemas.microsoft.com/office/drawing/2014/main" id="{9D05229D-228D-4FD8-B3A5-AF5FB8B12B81}"/>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8112"/>
          <a:stretch/>
        </p:blipFill>
        <p:spPr bwMode="auto">
          <a:xfrm>
            <a:off x="5812692" y="1086237"/>
            <a:ext cx="2242138" cy="255231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B0C2C5B-0724-4EFD-B472-7EF552D7E08A}"/>
              </a:ext>
            </a:extLst>
          </p:cNvPr>
          <p:cNvSpPr/>
          <p:nvPr/>
        </p:nvSpPr>
        <p:spPr>
          <a:xfrm>
            <a:off x="6505182" y="6123511"/>
            <a:ext cx="857158" cy="300082"/>
          </a:xfrm>
          <a:prstGeom prst="rect">
            <a:avLst/>
          </a:prstGeom>
        </p:spPr>
        <p:txBody>
          <a:bodyPr wrap="none">
            <a:spAutoFit/>
          </a:bodyPr>
          <a:lstStyle/>
          <a:p>
            <a:r>
              <a:rPr lang="en-IN" sz="1350" b="1" dirty="0">
                <a:solidFill>
                  <a:srgbClr val="002060"/>
                </a:solidFill>
                <a:latin typeface="Cambria" panose="02040503050406030204" pitchFamily="18" charset="0"/>
              </a:rPr>
              <a:t>Antedon</a:t>
            </a:r>
          </a:p>
        </p:txBody>
      </p:sp>
      <p:sp>
        <p:nvSpPr>
          <p:cNvPr id="6" name="Title 1">
            <a:extLst>
              <a:ext uri="{FF2B5EF4-FFF2-40B4-BE49-F238E27FC236}">
                <a16:creationId xmlns="" xmlns:a16="http://schemas.microsoft.com/office/drawing/2014/main" id="{5AB22D4B-7D3C-480D-BE07-CF8286937B3B}"/>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ECHINODERMATA</a:t>
            </a:r>
            <a:endParaRPr lang="en-IN" sz="1800" b="1" dirty="0">
              <a:solidFill>
                <a:srgbClr val="C00000"/>
              </a:solidFill>
              <a:latin typeface="Cambria" panose="02040503050406030204" pitchFamily="18" charset="0"/>
            </a:endParaRPr>
          </a:p>
        </p:txBody>
      </p:sp>
      <p:sp>
        <p:nvSpPr>
          <p:cNvPr id="7" name="Rectangle 6">
            <a:extLst>
              <a:ext uri="{FF2B5EF4-FFF2-40B4-BE49-F238E27FC236}">
                <a16:creationId xmlns="" xmlns:a16="http://schemas.microsoft.com/office/drawing/2014/main" id="{76D5DE34-DA6D-4529-B5D3-42291915B502}"/>
              </a:ext>
            </a:extLst>
          </p:cNvPr>
          <p:cNvSpPr/>
          <p:nvPr/>
        </p:nvSpPr>
        <p:spPr>
          <a:xfrm>
            <a:off x="410544" y="901571"/>
            <a:ext cx="1603324" cy="369332"/>
          </a:xfrm>
          <a:prstGeom prst="rect">
            <a:avLst/>
          </a:prstGeom>
        </p:spPr>
        <p:txBody>
          <a:bodyPr wrap="none">
            <a:spAutoFit/>
          </a:bodyPr>
          <a:lstStyle/>
          <a:p>
            <a:r>
              <a:rPr lang="en-IN" b="1" dirty="0">
                <a:solidFill>
                  <a:srgbClr val="002060"/>
                </a:solidFill>
                <a:latin typeface="Cambria" panose="02040503050406030204" pitchFamily="18" charset="0"/>
              </a:rPr>
              <a:t>Classification</a:t>
            </a:r>
          </a:p>
        </p:txBody>
      </p:sp>
      <p:pic>
        <p:nvPicPr>
          <p:cNvPr id="5" name="Picture 4">
            <a:extLst>
              <a:ext uri="{FF2B5EF4-FFF2-40B4-BE49-F238E27FC236}">
                <a16:creationId xmlns="" xmlns:a16="http://schemas.microsoft.com/office/drawing/2014/main" id="{10BF010C-7622-4E4B-8BA9-ECFA3E151340}"/>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519424" y="3744057"/>
            <a:ext cx="1400123" cy="1048741"/>
          </a:xfrm>
          <a:prstGeom prst="rect">
            <a:avLst/>
          </a:prstGeom>
        </p:spPr>
      </p:pic>
      <p:pic>
        <p:nvPicPr>
          <p:cNvPr id="10" name="Picture 9">
            <a:extLst>
              <a:ext uri="{FF2B5EF4-FFF2-40B4-BE49-F238E27FC236}">
                <a16:creationId xmlns="" xmlns:a16="http://schemas.microsoft.com/office/drawing/2014/main" id="{F21EBBB5-969E-4551-B5FF-8A00CBF2CF84}"/>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519424" y="4871700"/>
            <a:ext cx="1400123" cy="1054147"/>
          </a:xfrm>
          <a:prstGeom prst="rect">
            <a:avLst/>
          </a:prstGeom>
        </p:spPr>
      </p:pic>
      <p:pic>
        <p:nvPicPr>
          <p:cNvPr id="12" name="Picture 11">
            <a:extLst>
              <a:ext uri="{FF2B5EF4-FFF2-40B4-BE49-F238E27FC236}">
                <a16:creationId xmlns="" xmlns:a16="http://schemas.microsoft.com/office/drawing/2014/main" id="{D7005766-BC11-4D7F-819C-63512BB47711}"/>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983952" y="3744057"/>
            <a:ext cx="1400124" cy="1048742"/>
          </a:xfrm>
          <a:prstGeom prst="rect">
            <a:avLst/>
          </a:prstGeom>
        </p:spPr>
      </p:pic>
      <p:pic>
        <p:nvPicPr>
          <p:cNvPr id="14" name="Picture 13">
            <a:extLst>
              <a:ext uri="{FF2B5EF4-FFF2-40B4-BE49-F238E27FC236}">
                <a16:creationId xmlns="" xmlns:a16="http://schemas.microsoft.com/office/drawing/2014/main" id="{35520661-D93E-4E4C-8625-4808F971305D}"/>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983952" y="4871700"/>
            <a:ext cx="1400124" cy="1048742"/>
          </a:xfrm>
          <a:prstGeom prst="rect">
            <a:avLst/>
          </a:prstGeom>
        </p:spPr>
      </p:pic>
    </p:spTree>
    <p:extLst>
      <p:ext uri="{BB962C8B-B14F-4D97-AF65-F5344CB8AC3E}">
        <p14:creationId xmlns="" xmlns:p14="http://schemas.microsoft.com/office/powerpoint/2010/main" val="1669192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D247C39-BD03-4AEB-981B-BB943C600DD9}"/>
              </a:ext>
            </a:extLst>
          </p:cNvPr>
          <p:cNvSpPr/>
          <p:nvPr/>
        </p:nvSpPr>
        <p:spPr>
          <a:xfrm>
            <a:off x="209938" y="1612112"/>
            <a:ext cx="8642480" cy="1021883"/>
          </a:xfrm>
          <a:prstGeom prst="rect">
            <a:avLst/>
          </a:prstGeom>
        </p:spPr>
        <p:txBody>
          <a:bodyPr wrap="square">
            <a:spAutoFit/>
          </a:bodyPr>
          <a:lstStyle/>
          <a:p>
            <a:pPr>
              <a:lnSpc>
                <a:spcPct val="150000"/>
              </a:lnSpc>
            </a:pPr>
            <a:r>
              <a:rPr lang="en-IN" sz="1400" b="1" dirty="0">
                <a:latin typeface="Cambria" panose="02040503050406030204" pitchFamily="18" charset="0"/>
              </a:rPr>
              <a:t>SUB PHYLUM II: ELEUTHEROZOA:</a:t>
            </a:r>
            <a:r>
              <a:rPr lang="en-IN" sz="1400" dirty="0">
                <a:latin typeface="Cambria" panose="02040503050406030204" pitchFamily="18" charset="0"/>
              </a:rPr>
              <a:t> </a:t>
            </a:r>
          </a:p>
          <a:p>
            <a:pPr>
              <a:lnSpc>
                <a:spcPct val="150000"/>
              </a:lnSpc>
            </a:pPr>
            <a:r>
              <a:rPr lang="en-IN" sz="1400" dirty="0">
                <a:latin typeface="Cambria" panose="02040503050406030204" pitchFamily="18" charset="0"/>
              </a:rPr>
              <a:t>Mostly living echinoderms. Stem or stalk is absent. They are living forms. Body structure is usually pentamerous. Oral surface has mouth. It is downwards. Anus usually on the aboral surface.</a:t>
            </a:r>
          </a:p>
        </p:txBody>
      </p:sp>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ECHINODERMATA</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1603324" cy="369332"/>
          </a:xfrm>
          <a:prstGeom prst="rect">
            <a:avLst/>
          </a:prstGeom>
        </p:spPr>
        <p:txBody>
          <a:bodyPr wrap="none">
            <a:spAutoFit/>
          </a:bodyPr>
          <a:lstStyle/>
          <a:p>
            <a:r>
              <a:rPr lang="en-IN" b="1" dirty="0">
                <a:solidFill>
                  <a:srgbClr val="002060"/>
                </a:solidFill>
                <a:latin typeface="Cambria" panose="02040503050406030204" pitchFamily="18" charset="0"/>
              </a:rPr>
              <a:t>Classification</a:t>
            </a:r>
          </a:p>
        </p:txBody>
      </p:sp>
      <p:sp>
        <p:nvSpPr>
          <p:cNvPr id="11" name="Content Placeholder 2">
            <a:extLst>
              <a:ext uri="{FF2B5EF4-FFF2-40B4-BE49-F238E27FC236}">
                <a16:creationId xmlns="" xmlns:a16="http://schemas.microsoft.com/office/drawing/2014/main" id="{FA8B2CA3-3EF1-4083-92E2-DF702D547A82}"/>
              </a:ext>
            </a:extLst>
          </p:cNvPr>
          <p:cNvSpPr txBox="1">
            <a:spLocks/>
          </p:cNvSpPr>
          <p:nvPr/>
        </p:nvSpPr>
        <p:spPr>
          <a:xfrm>
            <a:off x="291583" y="2884325"/>
            <a:ext cx="4038901" cy="30721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IN" sz="1400" b="1" i="1" dirty="0">
                <a:solidFill>
                  <a:srgbClr val="002060"/>
                </a:solidFill>
                <a:latin typeface="Cambria" panose="02040503050406030204" pitchFamily="18" charset="0"/>
              </a:rPr>
              <a:t>Class 1: Asteroidea :	</a:t>
            </a:r>
          </a:p>
          <a:p>
            <a:pPr marL="0" indent="0">
              <a:lnSpc>
                <a:spcPct val="100000"/>
              </a:lnSpc>
              <a:buFont typeface="Arial" panose="020B0604020202020204" pitchFamily="34" charset="0"/>
              <a:buNone/>
            </a:pPr>
            <a:r>
              <a:rPr lang="en-IN" sz="1400" dirty="0">
                <a:solidFill>
                  <a:srgbClr val="FF0066"/>
                </a:solidFill>
                <a:latin typeface="Cambria" panose="02040503050406030204" pitchFamily="18" charset="0"/>
              </a:rPr>
              <a:t>Body is flat, pentagonal or star shaped. Oral and aboral surfaces are distinct. Sexes separate, gonads radially arranged. Develop­ment includes </a:t>
            </a:r>
            <a:r>
              <a:rPr lang="en-IN" sz="1400" dirty="0" err="1">
                <a:solidFill>
                  <a:srgbClr val="FF0066"/>
                </a:solidFill>
                <a:latin typeface="Cambria" panose="02040503050406030204" pitchFamily="18" charset="0"/>
              </a:rPr>
              <a:t>bipinnaria</a:t>
            </a:r>
            <a:r>
              <a:rPr lang="en-IN" sz="1400" dirty="0">
                <a:solidFill>
                  <a:srgbClr val="FF0066"/>
                </a:solidFill>
                <a:latin typeface="Cambria" panose="02040503050406030204" pitchFamily="18" charset="0"/>
              </a:rPr>
              <a:t> or brachiolaria larva. Ex. Sea Star</a:t>
            </a:r>
            <a:endParaRPr lang="en-US" sz="1400" dirty="0">
              <a:solidFill>
                <a:srgbClr val="FF0066"/>
              </a:solidFill>
              <a:latin typeface="Cambria" panose="02040503050406030204" pitchFamily="18" charset="0"/>
            </a:endParaRPr>
          </a:p>
          <a:p>
            <a:pPr marL="0" indent="0">
              <a:lnSpc>
                <a:spcPct val="100000"/>
              </a:lnSpc>
              <a:buFont typeface="Arial" panose="020B0604020202020204" pitchFamily="34" charset="0"/>
              <a:buNone/>
            </a:pPr>
            <a:r>
              <a:rPr lang="en-IN" sz="1400" b="1" i="1" dirty="0" err="1">
                <a:solidFill>
                  <a:srgbClr val="002060"/>
                </a:solidFill>
                <a:latin typeface="Cambria" panose="02040503050406030204" pitchFamily="18" charset="0"/>
              </a:rPr>
              <a:t>Clsss</a:t>
            </a:r>
            <a:r>
              <a:rPr lang="en-IN" sz="1400" b="1" i="1" dirty="0">
                <a:solidFill>
                  <a:srgbClr val="002060"/>
                </a:solidFill>
                <a:latin typeface="Cambria" panose="02040503050406030204" pitchFamily="18" charset="0"/>
              </a:rPr>
              <a:t> 2: Ophiuroidea:</a:t>
            </a:r>
            <a:r>
              <a:rPr lang="en-IN" sz="1400" dirty="0">
                <a:solidFill>
                  <a:srgbClr val="002060"/>
                </a:solidFill>
                <a:latin typeface="Cambria" panose="02040503050406030204" pitchFamily="18" charset="0"/>
              </a:rPr>
              <a:t> 	</a:t>
            </a:r>
          </a:p>
          <a:p>
            <a:pPr marL="0" indent="0">
              <a:lnSpc>
                <a:spcPct val="100000"/>
              </a:lnSpc>
              <a:buFont typeface="Arial" panose="020B0604020202020204" pitchFamily="34" charset="0"/>
              <a:buNone/>
            </a:pPr>
            <a:r>
              <a:rPr lang="en-IN" sz="1400" dirty="0">
                <a:solidFill>
                  <a:srgbClr val="FF0066"/>
                </a:solidFill>
                <a:latin typeface="Cambria" panose="02040503050406030204" pitchFamily="18" charset="0"/>
              </a:rPr>
              <a:t>Body is flattened with a pentamerous or rounded central disc. Oral and aboral surfaces are distinct. Arms usually five, rarely six or seven, are long and slender. Ambulacral grooves are absent. Madreporite is on the oral surface. Sexes </a:t>
            </a:r>
            <a:r>
              <a:rPr lang="en-IN" sz="1400" dirty="0" err="1">
                <a:solidFill>
                  <a:srgbClr val="FF0066"/>
                </a:solidFill>
                <a:latin typeface="Cambria" panose="02040503050406030204" pitchFamily="18" charset="0"/>
              </a:rPr>
              <a:t>areseparate</a:t>
            </a:r>
            <a:r>
              <a:rPr lang="en-IN" sz="1400" dirty="0">
                <a:solidFill>
                  <a:srgbClr val="FF0066"/>
                </a:solidFill>
                <a:latin typeface="Cambria" panose="02040503050406030204" pitchFamily="18" charset="0"/>
              </a:rPr>
              <a:t>.                  Ex. Brittle Star</a:t>
            </a:r>
          </a:p>
        </p:txBody>
      </p:sp>
      <p:pic>
        <p:nvPicPr>
          <p:cNvPr id="3" name="Picture 2">
            <a:extLst>
              <a:ext uri="{FF2B5EF4-FFF2-40B4-BE49-F238E27FC236}">
                <a16:creationId xmlns="" xmlns:a16="http://schemas.microsoft.com/office/drawing/2014/main" id="{1FB7FEA3-BA83-4031-A663-4A491EF6328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706476" y="2884325"/>
            <a:ext cx="1960657" cy="1468600"/>
          </a:xfrm>
          <a:prstGeom prst="rect">
            <a:avLst/>
          </a:prstGeom>
        </p:spPr>
      </p:pic>
      <p:pic>
        <p:nvPicPr>
          <p:cNvPr id="9" name="Picture 8">
            <a:extLst>
              <a:ext uri="{FF2B5EF4-FFF2-40B4-BE49-F238E27FC236}">
                <a16:creationId xmlns="" xmlns:a16="http://schemas.microsoft.com/office/drawing/2014/main" id="{9264004B-7DBA-4150-9739-20B5E889FFE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731888" y="2884325"/>
            <a:ext cx="1960657" cy="1468600"/>
          </a:xfrm>
          <a:prstGeom prst="rect">
            <a:avLst/>
          </a:prstGeom>
        </p:spPr>
      </p:pic>
      <p:pic>
        <p:nvPicPr>
          <p:cNvPr id="15" name="Picture 14">
            <a:extLst>
              <a:ext uri="{FF2B5EF4-FFF2-40B4-BE49-F238E27FC236}">
                <a16:creationId xmlns="" xmlns:a16="http://schemas.microsoft.com/office/drawing/2014/main" id="{C8A84C84-7AD2-4F02-9866-3E0BF01630A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31888" y="4420377"/>
            <a:ext cx="1960657" cy="1562644"/>
          </a:xfrm>
          <a:prstGeom prst="rect">
            <a:avLst/>
          </a:prstGeom>
        </p:spPr>
      </p:pic>
      <p:pic>
        <p:nvPicPr>
          <p:cNvPr id="18" name="Picture 17">
            <a:extLst>
              <a:ext uri="{FF2B5EF4-FFF2-40B4-BE49-F238E27FC236}">
                <a16:creationId xmlns="" xmlns:a16="http://schemas.microsoft.com/office/drawing/2014/main" id="{43542DFB-27CE-4B62-A6EB-3782A11268B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06475" y="4420377"/>
            <a:ext cx="1960657" cy="1562644"/>
          </a:xfrm>
          <a:prstGeom prst="rect">
            <a:avLst/>
          </a:prstGeom>
        </p:spPr>
      </p:pic>
    </p:spTree>
    <p:extLst>
      <p:ext uri="{BB962C8B-B14F-4D97-AF65-F5344CB8AC3E}">
        <p14:creationId xmlns="" xmlns:p14="http://schemas.microsoft.com/office/powerpoint/2010/main" val="4197458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D62DDB5-7E02-47C9-8BFA-7AE8F5AADB3D}"/>
              </a:ext>
            </a:extLst>
          </p:cNvPr>
          <p:cNvSpPr>
            <a:spLocks noGrp="1"/>
          </p:cNvSpPr>
          <p:nvPr>
            <p:ph idx="4294967295"/>
          </p:nvPr>
        </p:nvSpPr>
        <p:spPr>
          <a:xfrm>
            <a:off x="291583" y="2738900"/>
            <a:ext cx="4280418" cy="3872313"/>
          </a:xfrm>
        </p:spPr>
        <p:txBody>
          <a:bodyPr>
            <a:noAutofit/>
          </a:bodyPr>
          <a:lstStyle/>
          <a:p>
            <a:pPr marL="0" indent="0">
              <a:lnSpc>
                <a:spcPct val="120000"/>
              </a:lnSpc>
              <a:buNone/>
            </a:pPr>
            <a:r>
              <a:rPr lang="en-IN" sz="1400" b="1" i="1" dirty="0">
                <a:solidFill>
                  <a:srgbClr val="002060"/>
                </a:solidFill>
                <a:latin typeface="Cambria" panose="02040503050406030204" pitchFamily="18" charset="0"/>
              </a:rPr>
              <a:t>Class 3: Holothuroidea:</a:t>
            </a:r>
            <a:r>
              <a:rPr lang="en-IN" sz="1400" dirty="0">
                <a:solidFill>
                  <a:srgbClr val="002060"/>
                </a:solidFill>
                <a:latin typeface="Cambria" panose="02040503050406030204" pitchFamily="18" charset="0"/>
              </a:rPr>
              <a:t> 	</a:t>
            </a:r>
          </a:p>
          <a:p>
            <a:pPr marL="0" indent="0">
              <a:lnSpc>
                <a:spcPct val="120000"/>
              </a:lnSpc>
              <a:buNone/>
            </a:pPr>
            <a:r>
              <a:rPr lang="en-IN" sz="1400" dirty="0">
                <a:solidFill>
                  <a:srgbClr val="FF0066"/>
                </a:solidFill>
                <a:latin typeface="Cambria" panose="02040503050406030204" pitchFamily="18" charset="0"/>
              </a:rPr>
              <a:t>Body bilaterally symmetrical, usually elongated in the oral aboral axis having mouth at or near one end and anus or near the other end. Example – </a:t>
            </a:r>
            <a:r>
              <a:rPr lang="en-IN" sz="1400" dirty="0" err="1">
                <a:solidFill>
                  <a:srgbClr val="FF0066"/>
                </a:solidFill>
                <a:latin typeface="Cambria" panose="02040503050406030204" pitchFamily="18" charset="0"/>
              </a:rPr>
              <a:t>Cucumaria</a:t>
            </a:r>
            <a:r>
              <a:rPr lang="en-IN" sz="1400" dirty="0">
                <a:solidFill>
                  <a:srgbClr val="FF0066"/>
                </a:solidFill>
                <a:latin typeface="Cambria" panose="02040503050406030204" pitchFamily="18" charset="0"/>
              </a:rPr>
              <a:t> (Sea Cucumber)</a:t>
            </a:r>
          </a:p>
          <a:p>
            <a:pPr marL="0" indent="0">
              <a:lnSpc>
                <a:spcPct val="120000"/>
              </a:lnSpc>
              <a:buNone/>
            </a:pPr>
            <a:r>
              <a:rPr lang="en-IN" sz="1400" b="1" i="1" dirty="0">
                <a:solidFill>
                  <a:srgbClr val="002060"/>
                </a:solidFill>
                <a:latin typeface="Cambria" panose="02040503050406030204" pitchFamily="18" charset="0"/>
              </a:rPr>
              <a:t>Class 4: </a:t>
            </a:r>
            <a:r>
              <a:rPr lang="en-IN" sz="1400" b="1" i="1" dirty="0" err="1">
                <a:solidFill>
                  <a:srgbClr val="002060"/>
                </a:solidFill>
                <a:latin typeface="Cambria" panose="02040503050406030204" pitchFamily="18" charset="0"/>
              </a:rPr>
              <a:t>Echinodea</a:t>
            </a:r>
            <a:r>
              <a:rPr lang="en-IN" sz="1400" b="1" i="1" dirty="0">
                <a:solidFill>
                  <a:srgbClr val="002060"/>
                </a:solidFill>
                <a:latin typeface="Cambria" panose="02040503050406030204" pitchFamily="18" charset="0"/>
              </a:rPr>
              <a:t>:</a:t>
            </a:r>
            <a:r>
              <a:rPr lang="en-IN" sz="1400" dirty="0">
                <a:solidFill>
                  <a:srgbClr val="002060"/>
                </a:solidFill>
                <a:latin typeface="Cambria" panose="02040503050406030204" pitchFamily="18" charset="0"/>
              </a:rPr>
              <a:t> 	</a:t>
            </a:r>
          </a:p>
          <a:p>
            <a:pPr marL="0" indent="0">
              <a:lnSpc>
                <a:spcPct val="120000"/>
              </a:lnSpc>
              <a:buNone/>
            </a:pPr>
            <a:r>
              <a:rPr lang="en-IN" sz="1400" dirty="0">
                <a:solidFill>
                  <a:srgbClr val="FF0066"/>
                </a:solidFill>
                <a:latin typeface="Cambria" panose="02040503050406030204" pitchFamily="18" charset="0"/>
              </a:rPr>
              <a:t>Body is spherical, disc like, oval or heart shaped. Body is enclosed in an </a:t>
            </a:r>
            <a:r>
              <a:rPr lang="en-IN" sz="1400" dirty="0" err="1">
                <a:solidFill>
                  <a:srgbClr val="FF0066"/>
                </a:solidFill>
                <a:latin typeface="Cambria" panose="02040503050406030204" pitchFamily="18" charset="0"/>
              </a:rPr>
              <a:t>endoskeletal</a:t>
            </a:r>
            <a:r>
              <a:rPr lang="en-IN" sz="1400" dirty="0">
                <a:solidFill>
                  <a:srgbClr val="FF0066"/>
                </a:solidFill>
                <a:latin typeface="Cambria" panose="02040503050406030204" pitchFamily="18" charset="0"/>
              </a:rPr>
              <a:t> shell or test of closely fitted calcareous plates covered with movable spines. Ambulacral grooves are absent. Pedicellariae are stalked and three jawed. Sexes are separate. Larval form is </a:t>
            </a:r>
            <a:r>
              <a:rPr lang="en-IN" sz="1400" dirty="0" err="1">
                <a:solidFill>
                  <a:srgbClr val="FF0066"/>
                </a:solidFill>
                <a:latin typeface="Cambria" panose="02040503050406030204" pitchFamily="18" charset="0"/>
              </a:rPr>
              <a:t>echinopluteus</a:t>
            </a:r>
            <a:r>
              <a:rPr lang="en-IN" sz="1400" dirty="0">
                <a:solidFill>
                  <a:srgbClr val="FF0066"/>
                </a:solidFill>
                <a:latin typeface="Cambria" panose="02040503050406030204" pitchFamily="18" charset="0"/>
              </a:rPr>
              <a:t> larva. Example – Echinus (Sea Urchin)</a:t>
            </a:r>
          </a:p>
        </p:txBody>
      </p:sp>
      <p:sp>
        <p:nvSpPr>
          <p:cNvPr id="4" name="Rectangle 3">
            <a:extLst>
              <a:ext uri="{FF2B5EF4-FFF2-40B4-BE49-F238E27FC236}">
                <a16:creationId xmlns="" xmlns:a16="http://schemas.microsoft.com/office/drawing/2014/main" id="{BD247C39-BD03-4AEB-981B-BB943C600DD9}"/>
              </a:ext>
            </a:extLst>
          </p:cNvPr>
          <p:cNvSpPr/>
          <p:nvPr/>
        </p:nvSpPr>
        <p:spPr>
          <a:xfrm>
            <a:off x="209938" y="1612112"/>
            <a:ext cx="8642480" cy="1021883"/>
          </a:xfrm>
          <a:prstGeom prst="rect">
            <a:avLst/>
          </a:prstGeom>
        </p:spPr>
        <p:txBody>
          <a:bodyPr wrap="square">
            <a:spAutoFit/>
          </a:bodyPr>
          <a:lstStyle/>
          <a:p>
            <a:pPr>
              <a:lnSpc>
                <a:spcPct val="150000"/>
              </a:lnSpc>
            </a:pPr>
            <a:r>
              <a:rPr lang="en-IN" sz="1400" b="1" dirty="0">
                <a:latin typeface="Cambria" panose="02040503050406030204" pitchFamily="18" charset="0"/>
              </a:rPr>
              <a:t>SUB PHYLUM II: ELEUTHEROZOA:</a:t>
            </a:r>
            <a:r>
              <a:rPr lang="en-IN" sz="1400" dirty="0">
                <a:latin typeface="Cambria" panose="02040503050406030204" pitchFamily="18" charset="0"/>
              </a:rPr>
              <a:t> </a:t>
            </a:r>
          </a:p>
          <a:p>
            <a:pPr>
              <a:lnSpc>
                <a:spcPct val="150000"/>
              </a:lnSpc>
            </a:pPr>
            <a:r>
              <a:rPr lang="en-IN" sz="1400" dirty="0">
                <a:latin typeface="Cambria" panose="02040503050406030204" pitchFamily="18" charset="0"/>
              </a:rPr>
              <a:t>Mostly living echinoderms. Stem or stalk is absent. They are living forms. Body structure is usually pentamerous. Oral surface has mouth. It is downwards. Anus usually on the aboral surface.</a:t>
            </a:r>
          </a:p>
        </p:txBody>
      </p:sp>
      <p:pic>
        <p:nvPicPr>
          <p:cNvPr id="6146" name="Picture 2" descr="http://dreamstop.com/wp-content/uploads/2016/09/sea-urchins-dreams.jpg">
            <a:extLst>
              <a:ext uri="{FF2B5EF4-FFF2-40B4-BE49-F238E27FC236}">
                <a16:creationId xmlns="" xmlns:a16="http://schemas.microsoft.com/office/drawing/2014/main" id="{7C08D19C-29FE-412D-98BE-588A6D80D523}"/>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23111" y="4675057"/>
            <a:ext cx="2027066" cy="141894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PHYLUM ECHINODERMATA</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1603324" cy="369332"/>
          </a:xfrm>
          <a:prstGeom prst="rect">
            <a:avLst/>
          </a:prstGeom>
        </p:spPr>
        <p:txBody>
          <a:bodyPr wrap="none">
            <a:spAutoFit/>
          </a:bodyPr>
          <a:lstStyle/>
          <a:p>
            <a:r>
              <a:rPr lang="en-IN" b="1" dirty="0">
                <a:solidFill>
                  <a:srgbClr val="002060"/>
                </a:solidFill>
                <a:latin typeface="Cambria" panose="02040503050406030204" pitchFamily="18" charset="0"/>
              </a:rPr>
              <a:t>Classification</a:t>
            </a:r>
          </a:p>
        </p:txBody>
      </p:sp>
      <p:pic>
        <p:nvPicPr>
          <p:cNvPr id="5" name="Picture 4">
            <a:extLst>
              <a:ext uri="{FF2B5EF4-FFF2-40B4-BE49-F238E27FC236}">
                <a16:creationId xmlns="" xmlns:a16="http://schemas.microsoft.com/office/drawing/2014/main" id="{19F03B83-CE67-4EA3-BE9A-054A938EA46F}"/>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923111" y="3117571"/>
            <a:ext cx="2027066" cy="1348920"/>
          </a:xfrm>
          <a:prstGeom prst="rect">
            <a:avLst/>
          </a:prstGeom>
        </p:spPr>
      </p:pic>
      <p:pic>
        <p:nvPicPr>
          <p:cNvPr id="10" name="Picture 9">
            <a:extLst>
              <a:ext uri="{FF2B5EF4-FFF2-40B4-BE49-F238E27FC236}">
                <a16:creationId xmlns="" xmlns:a16="http://schemas.microsoft.com/office/drawing/2014/main" id="{88AB1715-9EFB-4535-B854-B1237D3CF98E}"/>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044586" y="3117570"/>
            <a:ext cx="1807831" cy="1348920"/>
          </a:xfrm>
          <a:prstGeom prst="rect">
            <a:avLst/>
          </a:prstGeom>
        </p:spPr>
      </p:pic>
      <p:pic>
        <p:nvPicPr>
          <p:cNvPr id="16" name="Picture 15">
            <a:extLst>
              <a:ext uri="{FF2B5EF4-FFF2-40B4-BE49-F238E27FC236}">
                <a16:creationId xmlns="" xmlns:a16="http://schemas.microsoft.com/office/drawing/2014/main" id="{A4015016-E9AA-4678-BE58-D356B49C0B7F}"/>
              </a:ext>
            </a:extLst>
          </p:cNvPr>
          <p:cNvPicPr>
            <a:picLocks noChangeAspect="1"/>
          </p:cNvPicPr>
          <p:nvPr/>
        </p:nvPicPr>
        <p:blipFill rotWithShape="1">
          <a:blip r:embed="rId5">
            <a:extLst>
              <a:ext uri="{28A0092B-C50C-407E-A947-70E740481C1C}">
                <a14:useLocalDpi xmlns="" xmlns:a14="http://schemas.microsoft.com/office/drawing/2010/main" val="0"/>
              </a:ext>
            </a:extLst>
          </a:blip>
          <a:srcRect b="8307"/>
          <a:stretch/>
        </p:blipFill>
        <p:spPr>
          <a:xfrm>
            <a:off x="7044586" y="4707581"/>
            <a:ext cx="1807831" cy="1348920"/>
          </a:xfrm>
          <a:prstGeom prst="rect">
            <a:avLst/>
          </a:prstGeom>
        </p:spPr>
      </p:pic>
    </p:spTree>
    <p:extLst>
      <p:ext uri="{BB962C8B-B14F-4D97-AF65-F5344CB8AC3E}">
        <p14:creationId xmlns="" xmlns:p14="http://schemas.microsoft.com/office/powerpoint/2010/main" val="819548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7CED917A-10BE-44F8-B340-1D1B71B01310}"/>
              </a:ext>
            </a:extLst>
          </p:cNvPr>
          <p:cNvSpPr txBox="1">
            <a:spLocks/>
          </p:cNvSpPr>
          <p:nvPr/>
        </p:nvSpPr>
        <p:spPr>
          <a:xfrm>
            <a:off x="689339" y="1593854"/>
            <a:ext cx="3606282" cy="4638991"/>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lnSpc>
                <a:spcPct val="100000"/>
              </a:lnSpc>
            </a:pPr>
            <a:r>
              <a:rPr lang="en-IN" sz="1600" dirty="0">
                <a:solidFill>
                  <a:srgbClr val="C00000"/>
                </a:solidFill>
                <a:effectLst/>
                <a:latin typeface="Cambria" panose="02040503050406030204" pitchFamily="18" charset="0"/>
              </a:rPr>
              <a:t>Unicellular Eukaryotic</a:t>
            </a:r>
          </a:p>
          <a:p>
            <a:pPr>
              <a:lnSpc>
                <a:spcPct val="100000"/>
              </a:lnSpc>
            </a:pPr>
            <a:r>
              <a:rPr lang="en-IN" sz="1600" dirty="0">
                <a:solidFill>
                  <a:srgbClr val="C00000"/>
                </a:solidFill>
                <a:effectLst/>
                <a:latin typeface="Cambria" panose="02040503050406030204" pitchFamily="18" charset="0"/>
              </a:rPr>
              <a:t>Solitary or colonial </a:t>
            </a:r>
          </a:p>
          <a:p>
            <a:pPr>
              <a:lnSpc>
                <a:spcPct val="100000"/>
              </a:lnSpc>
            </a:pPr>
            <a:r>
              <a:rPr lang="en-IN" sz="1600" dirty="0">
                <a:solidFill>
                  <a:srgbClr val="C00000"/>
                </a:solidFill>
                <a:effectLst/>
                <a:latin typeface="Cambria" panose="02040503050406030204" pitchFamily="18" charset="0"/>
              </a:rPr>
              <a:t>some are multicellular like algae.</a:t>
            </a:r>
          </a:p>
          <a:p>
            <a:pPr>
              <a:lnSpc>
                <a:spcPct val="100000"/>
              </a:lnSpc>
            </a:pPr>
            <a:r>
              <a:rPr lang="en-IN" sz="1600" dirty="0">
                <a:solidFill>
                  <a:srgbClr val="C00000"/>
                </a:solidFill>
                <a:effectLst/>
                <a:latin typeface="Cambria" panose="02040503050406030204" pitchFamily="18" charset="0"/>
              </a:rPr>
              <a:t>Live in water, in moist soil or Endoparasites.</a:t>
            </a:r>
          </a:p>
          <a:p>
            <a:pPr>
              <a:lnSpc>
                <a:spcPct val="100000"/>
              </a:lnSpc>
            </a:pPr>
            <a:r>
              <a:rPr lang="en-IN" sz="1600" dirty="0">
                <a:solidFill>
                  <a:srgbClr val="C00000"/>
                </a:solidFill>
                <a:effectLst/>
                <a:latin typeface="Cambria" panose="02040503050406030204" pitchFamily="18" charset="0"/>
              </a:rPr>
              <a:t>They have mitochondria for cellular respiration </a:t>
            </a:r>
          </a:p>
          <a:p>
            <a:pPr>
              <a:lnSpc>
                <a:spcPct val="100000"/>
              </a:lnSpc>
            </a:pPr>
            <a:r>
              <a:rPr lang="en-IN" sz="1600" dirty="0">
                <a:solidFill>
                  <a:srgbClr val="C00000"/>
                </a:solidFill>
                <a:effectLst/>
                <a:latin typeface="Cambria" panose="02040503050406030204" pitchFamily="18" charset="0"/>
              </a:rPr>
              <a:t>Some have chloroplasts for photosynthesis. </a:t>
            </a:r>
          </a:p>
          <a:p>
            <a:pPr>
              <a:lnSpc>
                <a:spcPct val="100000"/>
              </a:lnSpc>
            </a:pPr>
            <a:r>
              <a:rPr lang="en-IN" sz="1600" dirty="0">
                <a:solidFill>
                  <a:srgbClr val="C00000"/>
                </a:solidFill>
                <a:effectLst/>
                <a:latin typeface="Cambria" panose="02040503050406030204" pitchFamily="18" charset="0"/>
              </a:rPr>
              <a:t>Contain multiple DNA strands, </a:t>
            </a:r>
          </a:p>
          <a:p>
            <a:pPr>
              <a:lnSpc>
                <a:spcPct val="100000"/>
              </a:lnSpc>
            </a:pPr>
            <a:r>
              <a:rPr lang="en-US" sz="1600" dirty="0">
                <a:solidFill>
                  <a:srgbClr val="C00000"/>
                </a:solidFill>
                <a:effectLst/>
                <a:latin typeface="Cambria" panose="02040503050406030204" pitchFamily="18" charset="0"/>
              </a:rPr>
              <a:t>Number of nucleotides less than complex eukaryotes.</a:t>
            </a:r>
          </a:p>
          <a:p>
            <a:pPr>
              <a:lnSpc>
                <a:spcPct val="100000"/>
              </a:lnSpc>
            </a:pPr>
            <a:endParaRPr lang="en-IN" sz="1600" dirty="0">
              <a:solidFill>
                <a:srgbClr val="C00000"/>
              </a:solidFill>
              <a:effectLst/>
              <a:latin typeface="Cambria" panose="02040503050406030204" pitchFamily="18" charset="0"/>
            </a:endParaRPr>
          </a:p>
        </p:txBody>
      </p:sp>
      <p:sp>
        <p:nvSpPr>
          <p:cNvPr id="9" name="Rectangle 8">
            <a:extLst>
              <a:ext uri="{FF2B5EF4-FFF2-40B4-BE49-F238E27FC236}">
                <a16:creationId xmlns="" xmlns:a16="http://schemas.microsoft.com/office/drawing/2014/main" id="{01F45B02-E4A9-4B39-92D9-A623F03AA220}"/>
              </a:ext>
            </a:extLst>
          </p:cNvPr>
          <p:cNvSpPr/>
          <p:nvPr/>
        </p:nvSpPr>
        <p:spPr>
          <a:xfrm>
            <a:off x="689339" y="991953"/>
            <a:ext cx="1986185" cy="338554"/>
          </a:xfrm>
          <a:prstGeom prst="rect">
            <a:avLst/>
          </a:prstGeom>
        </p:spPr>
        <p:txBody>
          <a:bodyPr wrap="none">
            <a:spAutoFit/>
          </a:bodyPr>
          <a:lstStyle/>
          <a:p>
            <a:r>
              <a:rPr lang="en-IN" sz="1600" b="1" dirty="0">
                <a:solidFill>
                  <a:srgbClr val="00B050"/>
                </a:solidFill>
                <a:latin typeface="Cambria" panose="02040503050406030204" pitchFamily="18" charset="0"/>
              </a:rPr>
              <a:t>General Characters</a:t>
            </a:r>
          </a:p>
        </p:txBody>
      </p:sp>
      <p:sp>
        <p:nvSpPr>
          <p:cNvPr id="21" name="Rectangle 20">
            <a:extLst>
              <a:ext uri="{FF2B5EF4-FFF2-40B4-BE49-F238E27FC236}">
                <a16:creationId xmlns="" xmlns:a16="http://schemas.microsoft.com/office/drawing/2014/main" id="{1E76F969-2E3E-4766-A7D6-D323810329EA}"/>
              </a:ext>
            </a:extLst>
          </p:cNvPr>
          <p:cNvSpPr/>
          <p:nvPr/>
        </p:nvSpPr>
        <p:spPr>
          <a:xfrm>
            <a:off x="4571999" y="1474474"/>
            <a:ext cx="4168453" cy="5217326"/>
          </a:xfrm>
          <a:prstGeom prst="rect">
            <a:avLst/>
          </a:prstGeom>
        </p:spPr>
        <p:txBody>
          <a:bodyPr wrap="square">
            <a:spAutoFit/>
          </a:bodyPr>
          <a:lstStyle/>
          <a:p>
            <a:pPr marL="214308" indent="-214308">
              <a:lnSpc>
                <a:spcPct val="150000"/>
              </a:lnSpc>
              <a:buFont typeface="Arial" panose="020B0604020202020204" pitchFamily="34" charset="0"/>
              <a:buChar char="•"/>
            </a:pPr>
            <a:r>
              <a:rPr lang="en-US" sz="1600" dirty="0">
                <a:solidFill>
                  <a:srgbClr val="7030A0"/>
                </a:solidFill>
                <a:latin typeface="Cambria" panose="02040503050406030204" pitchFamily="18" charset="0"/>
              </a:rPr>
              <a:t>Locomotion by Pseudopodia, flagella or cilia.</a:t>
            </a:r>
          </a:p>
          <a:p>
            <a:pPr marL="214308" indent="-214308">
              <a:lnSpc>
                <a:spcPct val="150000"/>
              </a:lnSpc>
              <a:buFont typeface="Arial" panose="020B0604020202020204" pitchFamily="34" charset="0"/>
              <a:buChar char="•"/>
            </a:pPr>
            <a:r>
              <a:rPr lang="en-US" sz="1600" dirty="0">
                <a:solidFill>
                  <a:srgbClr val="7030A0"/>
                </a:solidFill>
                <a:latin typeface="Cambria" panose="02040503050406030204" pitchFamily="18" charset="0"/>
              </a:rPr>
              <a:t>Respiration - aerobic, but some living in mud below ponds or parasitic are anaerobes.</a:t>
            </a:r>
          </a:p>
          <a:p>
            <a:pPr marL="214308" indent="-214308">
              <a:lnSpc>
                <a:spcPct val="150000"/>
              </a:lnSpc>
              <a:buFont typeface="Arial" panose="020B0604020202020204" pitchFamily="34" charset="0"/>
              <a:buChar char="•"/>
            </a:pPr>
            <a:r>
              <a:rPr lang="en-US" sz="1600" dirty="0">
                <a:solidFill>
                  <a:srgbClr val="7030A0"/>
                </a:solidFill>
                <a:latin typeface="Cambria" panose="02040503050406030204" pitchFamily="18" charset="0"/>
              </a:rPr>
              <a:t>Nutrition: Both autotrophic or </a:t>
            </a:r>
            <a:r>
              <a:rPr lang="en-US" sz="1600" dirty="0" err="1">
                <a:solidFill>
                  <a:srgbClr val="7030A0"/>
                </a:solidFill>
                <a:latin typeface="Cambria" panose="02040503050406030204" pitchFamily="18" charset="0"/>
              </a:rPr>
              <a:t>hetreotrophic</a:t>
            </a:r>
            <a:r>
              <a:rPr lang="en-US" sz="1600" dirty="0">
                <a:solidFill>
                  <a:srgbClr val="7030A0"/>
                </a:solidFill>
                <a:latin typeface="Cambria" panose="02040503050406030204" pitchFamily="18" charset="0"/>
              </a:rPr>
              <a:t>.</a:t>
            </a:r>
          </a:p>
          <a:p>
            <a:pPr marL="214308" indent="-214308">
              <a:lnSpc>
                <a:spcPct val="150000"/>
              </a:lnSpc>
              <a:buFont typeface="Arial" panose="020B0604020202020204" pitchFamily="34" charset="0"/>
              <a:buChar char="•"/>
            </a:pPr>
            <a:r>
              <a:rPr lang="en-US" sz="1600" dirty="0">
                <a:solidFill>
                  <a:srgbClr val="7030A0"/>
                </a:solidFill>
                <a:latin typeface="Cambria" panose="02040503050406030204" pitchFamily="18" charset="0"/>
              </a:rPr>
              <a:t>Reproduction - Asexual as well as Sexual</a:t>
            </a:r>
          </a:p>
          <a:p>
            <a:pPr marL="214308" indent="-214308">
              <a:lnSpc>
                <a:spcPct val="150000"/>
              </a:lnSpc>
              <a:buFont typeface="Arial" panose="020B0604020202020204" pitchFamily="34" charset="0"/>
              <a:buChar char="•"/>
            </a:pPr>
            <a:r>
              <a:rPr lang="en-US" sz="1600" dirty="0">
                <a:solidFill>
                  <a:srgbClr val="7030A0"/>
                </a:solidFill>
                <a:latin typeface="Cambria" panose="02040503050406030204" pitchFamily="18" charset="0"/>
              </a:rPr>
              <a:t>Some protists are pathogenic. Example: Plasmodium falciparum</a:t>
            </a:r>
          </a:p>
          <a:p>
            <a:pPr marL="214308" indent="-214308">
              <a:lnSpc>
                <a:spcPct val="150000"/>
              </a:lnSpc>
              <a:buFont typeface="Arial" panose="020B0604020202020204" pitchFamily="34" charset="0"/>
              <a:buChar char="•"/>
            </a:pPr>
            <a:r>
              <a:rPr lang="en-US" sz="1600" dirty="0">
                <a:solidFill>
                  <a:srgbClr val="7030A0"/>
                </a:solidFill>
                <a:latin typeface="Cambria" panose="02040503050406030204" pitchFamily="18" charset="0"/>
              </a:rPr>
              <a:t>Protists are major component of plankton.</a:t>
            </a:r>
          </a:p>
          <a:p>
            <a:pPr marL="214308" indent="-214308">
              <a:lnSpc>
                <a:spcPct val="150000"/>
              </a:lnSpc>
              <a:buFont typeface="Arial" panose="020B0604020202020204" pitchFamily="34" charset="0"/>
              <a:buChar char="•"/>
            </a:pPr>
            <a:r>
              <a:rPr lang="en-US" sz="1600" dirty="0">
                <a:solidFill>
                  <a:srgbClr val="7030A0"/>
                </a:solidFill>
                <a:latin typeface="Cambria" panose="02040503050406030204" pitchFamily="18" charset="0"/>
              </a:rPr>
              <a:t>Multicellular protists are not a plant, animal or fungus.</a:t>
            </a:r>
          </a:p>
          <a:p>
            <a:pPr marL="214308" indent="-214308">
              <a:lnSpc>
                <a:spcPct val="150000"/>
              </a:lnSpc>
              <a:buFont typeface="Arial" panose="020B0604020202020204" pitchFamily="34" charset="0"/>
              <a:buChar char="•"/>
            </a:pPr>
            <a:endParaRPr lang="en-US" sz="1600" dirty="0">
              <a:solidFill>
                <a:srgbClr val="7030A0"/>
              </a:solidFill>
              <a:latin typeface="Cambria" panose="02040503050406030204" pitchFamily="18" charset="0"/>
            </a:endParaRPr>
          </a:p>
        </p:txBody>
      </p:sp>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KINGDOM PROTISTA</a:t>
            </a:r>
            <a:endParaRPr lang="en-IN" sz="1800" b="1" dirty="0">
              <a:solidFill>
                <a:srgbClr val="C00000"/>
              </a:solidFill>
              <a:latin typeface="Cambria" panose="02040503050406030204" pitchFamily="18" charset="0"/>
            </a:endParaRPr>
          </a:p>
        </p:txBody>
      </p:sp>
    </p:spTree>
    <p:extLst>
      <p:ext uri="{BB962C8B-B14F-4D97-AF65-F5344CB8AC3E}">
        <p14:creationId xmlns="" xmlns:p14="http://schemas.microsoft.com/office/powerpoint/2010/main" val="1719518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FOLLOWINGS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847190" cy="369332"/>
          </a:xfrm>
          <a:prstGeom prst="rect">
            <a:avLst/>
          </a:prstGeom>
        </p:spPr>
        <p:txBody>
          <a:bodyPr wrap="none">
            <a:spAutoFit/>
          </a:bodyPr>
          <a:lstStyle/>
          <a:p>
            <a:r>
              <a:rPr lang="en-US" b="1" dirty="0">
                <a:solidFill>
                  <a:srgbClr val="002060"/>
                </a:solidFill>
                <a:latin typeface="Cambria" panose="02040503050406030204" pitchFamily="18" charset="0"/>
              </a:rPr>
              <a:t>1. Locomotion in Protista</a:t>
            </a:r>
            <a:endParaRPr lang="en-IN" b="1" dirty="0">
              <a:solidFill>
                <a:srgbClr val="002060"/>
              </a:solidFill>
              <a:latin typeface="Cambria" panose="02040503050406030204" pitchFamily="18" charset="0"/>
            </a:endParaRPr>
          </a:p>
        </p:txBody>
      </p:sp>
      <p:sp>
        <p:nvSpPr>
          <p:cNvPr id="9" name="Rectangle 8">
            <a:extLst>
              <a:ext uri="{FF2B5EF4-FFF2-40B4-BE49-F238E27FC236}">
                <a16:creationId xmlns="" xmlns:a16="http://schemas.microsoft.com/office/drawing/2014/main" id="{19D10A09-F26F-473C-99D2-C9C179C8F3A2}"/>
              </a:ext>
            </a:extLst>
          </p:cNvPr>
          <p:cNvSpPr/>
          <p:nvPr/>
        </p:nvSpPr>
        <p:spPr>
          <a:xfrm>
            <a:off x="251926" y="2000378"/>
            <a:ext cx="6333512" cy="2559868"/>
          </a:xfrm>
          <a:prstGeom prst="rect">
            <a:avLst/>
          </a:prstGeom>
        </p:spPr>
        <p:txBody>
          <a:bodyPr wrap="square">
            <a:spAutoFit/>
          </a:bodyPr>
          <a:lstStyle/>
          <a:p>
            <a:pPr marL="342900" indent="-342900" fontAlgn="base">
              <a:lnSpc>
                <a:spcPct val="120000"/>
              </a:lnSpc>
              <a:buAutoNum type="arabicPeriod"/>
            </a:pPr>
            <a:r>
              <a:rPr lang="en-IN" sz="1500" b="1" dirty="0">
                <a:solidFill>
                  <a:srgbClr val="FF0066"/>
                </a:solidFill>
                <a:latin typeface="Cambria" panose="02040503050406030204" pitchFamily="18" charset="0"/>
              </a:rPr>
              <a:t>Pseudopodia are of four types:</a:t>
            </a:r>
          </a:p>
          <a:p>
            <a:pPr marL="285750" indent="-285750" fontAlgn="base">
              <a:lnSpc>
                <a:spcPct val="120000"/>
              </a:lnSpc>
              <a:buFont typeface="Wingdings" panose="05000000000000000000" pitchFamily="2" charset="2"/>
              <a:buChar char="§"/>
            </a:pPr>
            <a:r>
              <a:rPr lang="en-IN" sz="1500" dirty="0">
                <a:solidFill>
                  <a:srgbClr val="002060"/>
                </a:solidFill>
                <a:latin typeface="Cambria" panose="02040503050406030204" pitchFamily="18" charset="0"/>
              </a:rPr>
              <a:t>Lobo-podia</a:t>
            </a:r>
            <a:r>
              <a:rPr lang="en-IN" sz="1500" dirty="0">
                <a:solidFill>
                  <a:srgbClr val="FF0066"/>
                </a:solidFill>
                <a:latin typeface="Cambria" panose="02040503050406030204" pitchFamily="18" charset="0"/>
              </a:rPr>
              <a:t>: These pseudopodia are lobe- like with broad and blunt ends. (Amoeba)</a:t>
            </a:r>
          </a:p>
          <a:p>
            <a:pPr marL="285750" indent="-285750" fontAlgn="base">
              <a:lnSpc>
                <a:spcPct val="120000"/>
              </a:lnSpc>
              <a:buFont typeface="Wingdings" panose="05000000000000000000" pitchFamily="2" charset="2"/>
              <a:buChar char="§"/>
            </a:pPr>
            <a:r>
              <a:rPr lang="en-IN" sz="1500" dirty="0">
                <a:solidFill>
                  <a:srgbClr val="002060"/>
                </a:solidFill>
                <a:latin typeface="Cambria" panose="02040503050406030204" pitchFamily="18" charset="0"/>
              </a:rPr>
              <a:t>Filo-podia</a:t>
            </a:r>
            <a:r>
              <a:rPr lang="en-IN" sz="1500" dirty="0">
                <a:solidFill>
                  <a:srgbClr val="FF0066"/>
                </a:solidFill>
                <a:latin typeface="Cambria" panose="02040503050406030204" pitchFamily="18" charset="0"/>
              </a:rPr>
              <a:t>: These pseudopodia are fine, thread-like, tapering, and are composed of ecto­plasm. (</a:t>
            </a:r>
            <a:r>
              <a:rPr lang="en-IN" sz="1500" dirty="0" err="1">
                <a:solidFill>
                  <a:srgbClr val="FF0066"/>
                </a:solidFill>
                <a:latin typeface="Cambria" panose="02040503050406030204" pitchFamily="18" charset="0"/>
              </a:rPr>
              <a:t>Euglypha</a:t>
            </a:r>
            <a:r>
              <a:rPr lang="en-IN" sz="1500" dirty="0">
                <a:solidFill>
                  <a:srgbClr val="FF0066"/>
                </a:solidFill>
                <a:latin typeface="Cambria" panose="02040503050406030204" pitchFamily="18" charset="0"/>
              </a:rPr>
              <a:t>)</a:t>
            </a:r>
          </a:p>
          <a:p>
            <a:pPr marL="285750" indent="-285750" fontAlgn="base">
              <a:lnSpc>
                <a:spcPct val="120000"/>
              </a:lnSpc>
              <a:buFont typeface="Wingdings" panose="05000000000000000000" pitchFamily="2" charset="2"/>
              <a:buChar char="§"/>
            </a:pPr>
            <a:r>
              <a:rPr lang="en-IN" sz="1500" dirty="0">
                <a:solidFill>
                  <a:srgbClr val="002060"/>
                </a:solidFill>
                <a:latin typeface="Cambria" panose="02040503050406030204" pitchFamily="18" charset="0"/>
              </a:rPr>
              <a:t>Axo-podia</a:t>
            </a:r>
            <a:r>
              <a:rPr lang="en-IN" sz="1500" dirty="0">
                <a:solidFill>
                  <a:srgbClr val="FF0066"/>
                </a:solidFill>
                <a:latin typeface="Cambria" panose="02040503050406030204" pitchFamily="18" charset="0"/>
              </a:rPr>
              <a:t>: These are long and stiff, with hard axial filament. (</a:t>
            </a:r>
            <a:r>
              <a:rPr lang="en-IN" sz="1500" dirty="0" err="1">
                <a:solidFill>
                  <a:srgbClr val="FF0066"/>
                </a:solidFill>
                <a:latin typeface="Cambria" panose="02040503050406030204" pitchFamily="18" charset="0"/>
              </a:rPr>
              <a:t>Actinophrys</a:t>
            </a:r>
            <a:r>
              <a:rPr lang="en-IN" sz="1500" dirty="0">
                <a:solidFill>
                  <a:srgbClr val="FF0066"/>
                </a:solidFill>
                <a:latin typeface="Cambria" panose="02040503050406030204" pitchFamily="18" charset="0"/>
              </a:rPr>
              <a:t>)</a:t>
            </a:r>
          </a:p>
          <a:p>
            <a:pPr marL="285750" indent="-285750" fontAlgn="base">
              <a:lnSpc>
                <a:spcPct val="120000"/>
              </a:lnSpc>
              <a:buFont typeface="Wingdings" panose="05000000000000000000" pitchFamily="2" charset="2"/>
              <a:buChar char="§"/>
            </a:pPr>
            <a:r>
              <a:rPr lang="en-IN" sz="1500" dirty="0">
                <a:solidFill>
                  <a:srgbClr val="002060"/>
                </a:solidFill>
                <a:latin typeface="Cambria" panose="02040503050406030204" pitchFamily="18" charset="0"/>
              </a:rPr>
              <a:t>Reticulopodia</a:t>
            </a:r>
            <a:r>
              <a:rPr lang="en-IN" sz="1500" dirty="0">
                <a:solidFill>
                  <a:srgbClr val="FF0066"/>
                </a:solidFill>
                <a:latin typeface="Cambria" panose="02040503050406030204" pitchFamily="18" charset="0"/>
              </a:rPr>
              <a:t>: These are long and branching. The branches of adjacent pseudopodia may form network. (Globigerina)</a:t>
            </a:r>
          </a:p>
        </p:txBody>
      </p:sp>
      <p:pic>
        <p:nvPicPr>
          <p:cNvPr id="10" name="Picture 9" descr="Types of Pseudopodia">
            <a:hlinkClick r:id="rId2"/>
            <a:extLst>
              <a:ext uri="{FF2B5EF4-FFF2-40B4-BE49-F238E27FC236}">
                <a16:creationId xmlns="" xmlns:a16="http://schemas.microsoft.com/office/drawing/2014/main" id="{87B7C5E3-53BC-4534-8993-0B69A52BDCD9}"/>
              </a:ext>
            </a:extLst>
          </p:cNvPr>
          <p:cNvPicPr/>
          <p:nvPr/>
        </p:nvPicPr>
        <p:blipFill rotWithShape="1">
          <a:blip r:embed="rId3">
            <a:extLst>
              <a:ext uri="{28A0092B-C50C-407E-A947-70E740481C1C}">
                <a14:useLocalDpi xmlns="" xmlns:a14="http://schemas.microsoft.com/office/drawing/2010/main" val="0"/>
              </a:ext>
            </a:extLst>
          </a:blip>
          <a:srcRect b="9974"/>
          <a:stretch/>
        </p:blipFill>
        <p:spPr bwMode="auto">
          <a:xfrm>
            <a:off x="6585439" y="2000377"/>
            <a:ext cx="2306636" cy="1964953"/>
          </a:xfrm>
          <a:prstGeom prst="rect">
            <a:avLst/>
          </a:prstGeom>
          <a:noFill/>
          <a:ln>
            <a:noFill/>
          </a:ln>
        </p:spPr>
      </p:pic>
      <p:sp>
        <p:nvSpPr>
          <p:cNvPr id="12" name="Rectangle 11">
            <a:extLst>
              <a:ext uri="{FF2B5EF4-FFF2-40B4-BE49-F238E27FC236}">
                <a16:creationId xmlns="" xmlns:a16="http://schemas.microsoft.com/office/drawing/2014/main" id="{5B3D8D8E-93C4-4105-A63A-5B7D52869957}"/>
              </a:ext>
            </a:extLst>
          </p:cNvPr>
          <p:cNvSpPr/>
          <p:nvPr/>
        </p:nvSpPr>
        <p:spPr>
          <a:xfrm>
            <a:off x="251926" y="1225859"/>
            <a:ext cx="8481529" cy="738664"/>
          </a:xfrm>
          <a:prstGeom prst="rect">
            <a:avLst/>
          </a:prstGeom>
        </p:spPr>
        <p:txBody>
          <a:bodyPr wrap="square">
            <a:spAutoFit/>
          </a:bodyPr>
          <a:lstStyle/>
          <a:p>
            <a:pPr marL="342900" indent="-342900">
              <a:buAutoNum type="arabicPeriod"/>
            </a:pPr>
            <a:r>
              <a:rPr lang="en-IN" sz="1400" b="1" dirty="0" err="1">
                <a:latin typeface="Cambria" panose="02040503050406030204" pitchFamily="18" charset="0"/>
              </a:rPr>
              <a:t>Pseudopodial</a:t>
            </a:r>
            <a:r>
              <a:rPr lang="en-IN" sz="1400" b="1" dirty="0">
                <a:latin typeface="Cambria" panose="02040503050406030204" pitchFamily="18" charset="0"/>
              </a:rPr>
              <a:t> Locomotion:</a:t>
            </a:r>
          </a:p>
          <a:p>
            <a:r>
              <a:rPr lang="en-IN" sz="1400" dirty="0">
                <a:latin typeface="Cambria" panose="02040503050406030204" pitchFamily="18" charset="0"/>
              </a:rPr>
              <a:t>It is slow creeping type of locomotion which is performed with the help of protoplasmic outgrowths called pseudopodia. </a:t>
            </a:r>
          </a:p>
        </p:txBody>
      </p:sp>
      <p:sp>
        <p:nvSpPr>
          <p:cNvPr id="14" name="Rectangle 13">
            <a:extLst>
              <a:ext uri="{FF2B5EF4-FFF2-40B4-BE49-F238E27FC236}">
                <a16:creationId xmlns="" xmlns:a16="http://schemas.microsoft.com/office/drawing/2014/main" id="{625EF0FC-C568-466E-94F7-51690DB43D56}"/>
              </a:ext>
            </a:extLst>
          </p:cNvPr>
          <p:cNvSpPr/>
          <p:nvPr/>
        </p:nvSpPr>
        <p:spPr>
          <a:xfrm>
            <a:off x="251925" y="4671438"/>
            <a:ext cx="6016990" cy="2005870"/>
          </a:xfrm>
          <a:prstGeom prst="rect">
            <a:avLst/>
          </a:prstGeom>
        </p:spPr>
        <p:txBody>
          <a:bodyPr wrap="square">
            <a:spAutoFit/>
          </a:bodyPr>
          <a:lstStyle/>
          <a:p>
            <a:pPr marL="342900" indent="-342900">
              <a:lnSpc>
                <a:spcPct val="120000"/>
              </a:lnSpc>
              <a:buFont typeface="+mj-lt"/>
              <a:buAutoNum type="arabicPeriod" startAt="2"/>
            </a:pPr>
            <a:r>
              <a:rPr lang="en-IN" sz="1500" b="1" dirty="0">
                <a:solidFill>
                  <a:srgbClr val="003300"/>
                </a:solidFill>
                <a:latin typeface="Cambria" panose="02040503050406030204" pitchFamily="18" charset="0"/>
              </a:rPr>
              <a:t>Flagellar Locomotion:</a:t>
            </a:r>
          </a:p>
          <a:p>
            <a:pPr marL="285750" indent="-285750">
              <a:lnSpc>
                <a:spcPct val="150000"/>
              </a:lnSpc>
              <a:buFont typeface="Wingdings" panose="05000000000000000000" pitchFamily="2" charset="2"/>
              <a:buChar char="§"/>
            </a:pPr>
            <a:r>
              <a:rPr lang="en-IN" sz="1500" dirty="0">
                <a:solidFill>
                  <a:srgbClr val="003300"/>
                </a:solidFill>
                <a:latin typeface="Cambria" panose="02040503050406030204" pitchFamily="18" charset="0"/>
              </a:rPr>
              <a:t>Flagella show whip-like movement. </a:t>
            </a:r>
          </a:p>
          <a:p>
            <a:pPr marL="285750" indent="-285750">
              <a:lnSpc>
                <a:spcPct val="150000"/>
              </a:lnSpc>
              <a:buFont typeface="Wingdings" panose="05000000000000000000" pitchFamily="2" charset="2"/>
              <a:buChar char="§"/>
            </a:pPr>
            <a:r>
              <a:rPr lang="en-IN" sz="1500" dirty="0">
                <a:solidFill>
                  <a:srgbClr val="003300"/>
                </a:solidFill>
                <a:latin typeface="Cambria" panose="02040503050406030204" pitchFamily="18" charset="0"/>
              </a:rPr>
              <a:t>They usually beat independently. </a:t>
            </a:r>
          </a:p>
          <a:p>
            <a:pPr marL="285750" indent="-285750">
              <a:lnSpc>
                <a:spcPct val="150000"/>
              </a:lnSpc>
              <a:buFont typeface="Wingdings" panose="05000000000000000000" pitchFamily="2" charset="2"/>
              <a:buChar char="§"/>
            </a:pPr>
            <a:r>
              <a:rPr lang="en-IN" sz="1500" dirty="0">
                <a:solidFill>
                  <a:srgbClr val="003300"/>
                </a:solidFill>
                <a:latin typeface="Cambria" panose="02040503050406030204" pitchFamily="18" charset="0"/>
              </a:rPr>
              <a:t>This type of locomotion occurs in dinoflagellates (e.g., </a:t>
            </a:r>
            <a:r>
              <a:rPr lang="en-IN" sz="1500" dirty="0" err="1">
                <a:solidFill>
                  <a:srgbClr val="003300"/>
                </a:solidFill>
                <a:latin typeface="Cambria" panose="02040503050406030204" pitchFamily="18" charset="0"/>
              </a:rPr>
              <a:t>Gonyaulax</a:t>
            </a:r>
            <a:r>
              <a:rPr lang="en-IN" sz="1500" dirty="0">
                <a:solidFill>
                  <a:srgbClr val="003300"/>
                </a:solidFill>
                <a:latin typeface="Cambria" panose="02040503050406030204" pitchFamily="18" charset="0"/>
              </a:rPr>
              <a:t>), </a:t>
            </a:r>
            <a:r>
              <a:rPr lang="en-IN" sz="1500" dirty="0" err="1">
                <a:solidFill>
                  <a:srgbClr val="003300"/>
                </a:solidFill>
                <a:latin typeface="Cambria" panose="02040503050406030204" pitchFamily="18" charset="0"/>
              </a:rPr>
              <a:t>euglenoids</a:t>
            </a:r>
            <a:r>
              <a:rPr lang="en-IN" sz="1500" dirty="0">
                <a:solidFill>
                  <a:srgbClr val="003300"/>
                </a:solidFill>
                <a:latin typeface="Cambria" panose="02040503050406030204" pitchFamily="18" charset="0"/>
              </a:rPr>
              <a:t> (e.g., Euglena)and zoo-flagellates (e.g., Leishmania).</a:t>
            </a:r>
          </a:p>
          <a:p>
            <a:pPr>
              <a:lnSpc>
                <a:spcPct val="120000"/>
              </a:lnSpc>
            </a:pPr>
            <a:endParaRPr lang="en-IN" sz="1500" dirty="0">
              <a:solidFill>
                <a:srgbClr val="003300"/>
              </a:solidFill>
              <a:latin typeface="Cambria" panose="02040503050406030204" pitchFamily="18" charset="0"/>
            </a:endParaRPr>
          </a:p>
        </p:txBody>
      </p:sp>
      <p:pic>
        <p:nvPicPr>
          <p:cNvPr id="16" name="Picture 15">
            <a:extLst>
              <a:ext uri="{FF2B5EF4-FFF2-40B4-BE49-F238E27FC236}">
                <a16:creationId xmlns="" xmlns:a16="http://schemas.microsoft.com/office/drawing/2014/main" id="{1F7757CA-BA79-4D37-8BD7-BFD3278AA77A}"/>
              </a:ext>
            </a:extLst>
          </p:cNvPr>
          <p:cNvPicPr>
            <a:picLocks noChangeAspect="1"/>
          </p:cNvPicPr>
          <p:nvPr/>
        </p:nvPicPr>
        <p:blipFill>
          <a:blip r:embed="rId4"/>
          <a:stretch>
            <a:fillRect/>
          </a:stretch>
        </p:blipFill>
        <p:spPr>
          <a:xfrm>
            <a:off x="6585438" y="4127559"/>
            <a:ext cx="2306636" cy="1859441"/>
          </a:xfrm>
          <a:prstGeom prst="rect">
            <a:avLst/>
          </a:prstGeom>
        </p:spPr>
      </p:pic>
    </p:spTree>
    <p:extLst>
      <p:ext uri="{BB962C8B-B14F-4D97-AF65-F5344CB8AC3E}">
        <p14:creationId xmlns="" xmlns:p14="http://schemas.microsoft.com/office/powerpoint/2010/main" val="3327371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FOLLOWINGS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1738489" cy="369332"/>
          </a:xfrm>
          <a:prstGeom prst="rect">
            <a:avLst/>
          </a:prstGeom>
        </p:spPr>
        <p:txBody>
          <a:bodyPr wrap="none">
            <a:spAutoFit/>
          </a:bodyPr>
          <a:lstStyle/>
          <a:p>
            <a:r>
              <a:rPr lang="en-US" b="1" dirty="0">
                <a:solidFill>
                  <a:srgbClr val="002060"/>
                </a:solidFill>
                <a:latin typeface="Cambria" panose="02040503050406030204" pitchFamily="18" charset="0"/>
              </a:rPr>
              <a:t>2. T</a:t>
            </a:r>
            <a:r>
              <a:rPr lang="en-IN" b="1" dirty="0">
                <a:solidFill>
                  <a:srgbClr val="002060"/>
                </a:solidFill>
                <a:latin typeface="Cambria" panose="02040503050406030204" pitchFamily="18" charset="0"/>
              </a:rPr>
              <a:t>. S. of Sycon</a:t>
            </a:r>
          </a:p>
        </p:txBody>
      </p:sp>
      <p:pic>
        <p:nvPicPr>
          <p:cNvPr id="6" name="Picture 5">
            <a:extLst>
              <a:ext uri="{FF2B5EF4-FFF2-40B4-BE49-F238E27FC236}">
                <a16:creationId xmlns="" xmlns:a16="http://schemas.microsoft.com/office/drawing/2014/main" id="{DF90CCDB-1CF4-49A4-8B15-0130D674285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169878" y="5466881"/>
            <a:ext cx="3563578" cy="1112593"/>
          </a:xfrm>
          <a:prstGeom prst="rect">
            <a:avLst/>
          </a:prstGeom>
        </p:spPr>
      </p:pic>
      <p:pic>
        <p:nvPicPr>
          <p:cNvPr id="11" name="Picture 10">
            <a:extLst>
              <a:ext uri="{FF2B5EF4-FFF2-40B4-BE49-F238E27FC236}">
                <a16:creationId xmlns="" xmlns:a16="http://schemas.microsoft.com/office/drawing/2014/main" id="{6EFB1DE4-0E0D-4F8C-9326-895075CED622}"/>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169878" y="940774"/>
            <a:ext cx="3563578" cy="2672237"/>
          </a:xfrm>
          <a:prstGeom prst="rect">
            <a:avLst/>
          </a:prstGeom>
          <a:ln>
            <a:solidFill>
              <a:schemeClr val="tx1"/>
            </a:solidFill>
          </a:ln>
        </p:spPr>
      </p:pic>
      <p:pic>
        <p:nvPicPr>
          <p:cNvPr id="13" name="Picture 12">
            <a:extLst>
              <a:ext uri="{FF2B5EF4-FFF2-40B4-BE49-F238E27FC236}">
                <a16:creationId xmlns="" xmlns:a16="http://schemas.microsoft.com/office/drawing/2014/main" id="{D515D378-FD1A-4F23-BE43-AAE6C58DBBCF}"/>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365631" y="3737038"/>
            <a:ext cx="2367825" cy="1605816"/>
          </a:xfrm>
          <a:prstGeom prst="rect">
            <a:avLst/>
          </a:prstGeom>
          <a:ln>
            <a:solidFill>
              <a:schemeClr val="tx1"/>
            </a:solidFill>
          </a:ln>
        </p:spPr>
      </p:pic>
      <p:pic>
        <p:nvPicPr>
          <p:cNvPr id="15" name="Picture 14">
            <a:extLst>
              <a:ext uri="{FF2B5EF4-FFF2-40B4-BE49-F238E27FC236}">
                <a16:creationId xmlns="" xmlns:a16="http://schemas.microsoft.com/office/drawing/2014/main" id="{985F037D-7251-48EC-9160-8F8BF8402998}"/>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169878" y="3737038"/>
            <a:ext cx="1099038" cy="1605940"/>
          </a:xfrm>
          <a:prstGeom prst="rect">
            <a:avLst/>
          </a:prstGeom>
          <a:ln>
            <a:solidFill>
              <a:schemeClr val="tx1"/>
            </a:solidFill>
          </a:ln>
        </p:spPr>
      </p:pic>
      <p:sp>
        <p:nvSpPr>
          <p:cNvPr id="17" name="Rectangle 1">
            <a:extLst>
              <a:ext uri="{FF2B5EF4-FFF2-40B4-BE49-F238E27FC236}">
                <a16:creationId xmlns="" xmlns:a16="http://schemas.microsoft.com/office/drawing/2014/main" id="{41AC50DC-C6E9-4E87-BD15-5E63671A11D5}"/>
              </a:ext>
            </a:extLst>
          </p:cNvPr>
          <p:cNvSpPr>
            <a:spLocks noChangeArrowheads="1"/>
          </p:cNvSpPr>
          <p:nvPr/>
        </p:nvSpPr>
        <p:spPr bwMode="auto">
          <a:xfrm>
            <a:off x="410544" y="1270903"/>
            <a:ext cx="4548318" cy="52432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1. Body wall is diploblastic with an outer dermal layer and inner gastric layer.</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2. The gastric layer is made up of mesenchyme with interspersed monoaxon and triaxon spicules and is lined internally with flat pinacocyte cells.</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3. The dermal layer is also made by flat pinacocytes and is perforated by ostia.</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4. The ostia leads into incurrent canals which, through </a:t>
            </a:r>
            <a:r>
              <a:rPr kumimoji="0" lang="en-US" altLang="en-US" sz="1500" b="0" i="0" u="none" strike="noStrike" cap="none" normalizeH="0" baseline="0" dirty="0" err="1">
                <a:ln>
                  <a:noFill/>
                </a:ln>
                <a:solidFill>
                  <a:schemeClr val="accent6">
                    <a:lumMod val="50000"/>
                  </a:schemeClr>
                </a:solidFill>
                <a:effectLst/>
                <a:latin typeface="Cambria" panose="02040503050406030204" pitchFamily="18" charset="0"/>
              </a:rPr>
              <a:t>prosopyles</a:t>
            </a: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 lead into radial canals which are lined with choanocytes.</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5. The radial canals lead into small ex-current canals and are lined by pinacocytes.</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cs typeface="Arial" panose="020B0604020202020204" pitchFamily="34" charset="0"/>
              </a:rPr>
              <a:t>ADVERTISEMENTS:</a:t>
            </a:r>
            <a:endPar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6. The ex-current canals open into spongocoel.</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7. The canal system is of </a:t>
            </a:r>
            <a:r>
              <a:rPr kumimoji="0" lang="en-US" altLang="en-US" sz="1500" b="0" i="0" u="none" strike="noStrike" cap="none" normalizeH="0" baseline="0" dirty="0" err="1">
                <a:ln>
                  <a:noFill/>
                </a:ln>
                <a:solidFill>
                  <a:schemeClr val="accent6">
                    <a:lumMod val="50000"/>
                  </a:schemeClr>
                </a:solidFill>
                <a:effectLst/>
                <a:latin typeface="Cambria" panose="02040503050406030204" pitchFamily="18" charset="0"/>
              </a:rPr>
              <a:t>syconoid</a:t>
            </a:r>
            <a:r>
              <a:rPr kumimoji="0" lang="en-US" altLang="en-US" sz="1500" b="0" i="0" u="none" strike="noStrike" cap="none" normalizeH="0" baseline="0" dirty="0">
                <a:ln>
                  <a:noFill/>
                </a:ln>
                <a:solidFill>
                  <a:schemeClr val="accent6">
                    <a:lumMod val="50000"/>
                  </a:schemeClr>
                </a:solidFill>
                <a:effectLst/>
                <a:latin typeface="Cambria" panose="02040503050406030204" pitchFamily="18" charset="0"/>
              </a:rPr>
              <a:t> type.</a:t>
            </a:r>
          </a:p>
        </p:txBody>
      </p:sp>
    </p:spTree>
    <p:extLst>
      <p:ext uri="{BB962C8B-B14F-4D97-AF65-F5344CB8AC3E}">
        <p14:creationId xmlns="" xmlns:p14="http://schemas.microsoft.com/office/powerpoint/2010/main" val="3610751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FOLLOWINGS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5657190" cy="369332"/>
          </a:xfrm>
          <a:prstGeom prst="rect">
            <a:avLst/>
          </a:prstGeom>
        </p:spPr>
        <p:txBody>
          <a:bodyPr wrap="none">
            <a:spAutoFit/>
          </a:bodyPr>
          <a:lstStyle/>
          <a:p>
            <a:r>
              <a:rPr lang="en-US" b="1" dirty="0">
                <a:solidFill>
                  <a:srgbClr val="002060"/>
                </a:solidFill>
                <a:latin typeface="Cambria" panose="02040503050406030204" pitchFamily="18" charset="0"/>
              </a:rPr>
              <a:t>3. Life cycle and Parasitic Adaptations: 1. Tapeworm</a:t>
            </a:r>
            <a:endParaRPr lang="en-IN" b="1" dirty="0">
              <a:solidFill>
                <a:srgbClr val="002060"/>
              </a:solidFill>
              <a:latin typeface="Cambria" panose="02040503050406030204" pitchFamily="18" charset="0"/>
            </a:endParaRPr>
          </a:p>
        </p:txBody>
      </p:sp>
      <p:sp>
        <p:nvSpPr>
          <p:cNvPr id="9" name="Rectangle 8">
            <a:extLst>
              <a:ext uri="{FF2B5EF4-FFF2-40B4-BE49-F238E27FC236}">
                <a16:creationId xmlns="" xmlns:a16="http://schemas.microsoft.com/office/drawing/2014/main" id="{5C2FA746-84A0-4141-8371-C58FCC96FBD1}"/>
              </a:ext>
            </a:extLst>
          </p:cNvPr>
          <p:cNvSpPr/>
          <p:nvPr/>
        </p:nvSpPr>
        <p:spPr>
          <a:xfrm>
            <a:off x="410543" y="1429164"/>
            <a:ext cx="4091119" cy="5047536"/>
          </a:xfrm>
          <a:prstGeom prst="rect">
            <a:avLst/>
          </a:prstGeom>
        </p:spPr>
        <p:txBody>
          <a:bodyPr wrap="square">
            <a:spAutoFit/>
          </a:bodyPr>
          <a:lstStyle/>
          <a:p>
            <a:r>
              <a:rPr lang="en-US" sz="1400" dirty="0">
                <a:solidFill>
                  <a:srgbClr val="003300"/>
                </a:solidFill>
                <a:latin typeface="Cambria" panose="02040503050406030204" pitchFamily="18" charset="0"/>
              </a:rPr>
              <a:t>Tapeworms live as internal parasites and they have to make several adjustments for the same. The following are few of the adaptations made by these tapeworms to make their life easy in their hosts.</a:t>
            </a:r>
          </a:p>
          <a:p>
            <a:endParaRPr lang="en-US" sz="1400" dirty="0">
              <a:solidFill>
                <a:srgbClr val="003300"/>
              </a:solidFill>
              <a:latin typeface="Cambria" panose="02040503050406030204" pitchFamily="18" charset="0"/>
            </a:endParaRPr>
          </a:p>
          <a:p>
            <a:pPr marL="285750" indent="-285750">
              <a:buFont typeface="Wingdings" panose="05000000000000000000" pitchFamily="2" charset="2"/>
              <a:buChar char="§"/>
            </a:pPr>
            <a:r>
              <a:rPr lang="en-US" sz="1400" dirty="0">
                <a:solidFill>
                  <a:srgbClr val="FF0066"/>
                </a:solidFill>
                <a:latin typeface="Cambria" panose="02040503050406030204" pitchFamily="18" charset="0"/>
              </a:rPr>
              <a:t>Presence of enzymatic resistant covering</a:t>
            </a:r>
          </a:p>
          <a:p>
            <a:pPr marL="285750" indent="-285750">
              <a:buFont typeface="Wingdings" panose="05000000000000000000" pitchFamily="2" charset="2"/>
              <a:buChar char="§"/>
            </a:pPr>
            <a:endParaRPr lang="en-US" sz="1400" dirty="0">
              <a:solidFill>
                <a:srgbClr val="FF0066"/>
              </a:solidFill>
              <a:latin typeface="Cambria" panose="02040503050406030204" pitchFamily="18" charset="0"/>
            </a:endParaRPr>
          </a:p>
          <a:p>
            <a:pPr marL="285750" indent="-285750">
              <a:buFont typeface="Wingdings" panose="05000000000000000000" pitchFamily="2" charset="2"/>
              <a:buChar char="§"/>
            </a:pPr>
            <a:r>
              <a:rPr lang="en-US" sz="1400" dirty="0">
                <a:solidFill>
                  <a:srgbClr val="FF0066"/>
                </a:solidFill>
                <a:latin typeface="Cambria" panose="02040503050406030204" pitchFamily="18" charset="0"/>
              </a:rPr>
              <a:t>Absence of locomotory organelles</a:t>
            </a:r>
          </a:p>
          <a:p>
            <a:pPr marL="285750" indent="-285750">
              <a:buFont typeface="Wingdings" panose="05000000000000000000" pitchFamily="2" charset="2"/>
              <a:buChar char="§"/>
            </a:pPr>
            <a:endParaRPr lang="en-US" sz="1400" dirty="0">
              <a:solidFill>
                <a:srgbClr val="FF0066"/>
              </a:solidFill>
              <a:latin typeface="Cambria" panose="02040503050406030204" pitchFamily="18" charset="0"/>
            </a:endParaRPr>
          </a:p>
          <a:p>
            <a:pPr marL="285750" indent="-285750">
              <a:buFont typeface="Wingdings" panose="05000000000000000000" pitchFamily="2" charset="2"/>
              <a:buChar char="§"/>
            </a:pPr>
            <a:r>
              <a:rPr lang="en-US" sz="1400" dirty="0">
                <a:solidFill>
                  <a:srgbClr val="FF0066"/>
                </a:solidFill>
                <a:latin typeface="Cambria" panose="02040503050406030204" pitchFamily="18" charset="0"/>
              </a:rPr>
              <a:t>Osmotic pressure</a:t>
            </a:r>
          </a:p>
          <a:p>
            <a:pPr marL="285750" indent="-285750">
              <a:buFont typeface="Wingdings" panose="05000000000000000000" pitchFamily="2" charset="2"/>
              <a:buChar char="§"/>
            </a:pPr>
            <a:endParaRPr lang="en-US" sz="1400" dirty="0">
              <a:solidFill>
                <a:srgbClr val="FF0066"/>
              </a:solidFill>
              <a:latin typeface="Cambria" panose="02040503050406030204" pitchFamily="18" charset="0"/>
            </a:endParaRPr>
          </a:p>
          <a:p>
            <a:pPr marL="285750" indent="-285750">
              <a:buFont typeface="Wingdings" panose="05000000000000000000" pitchFamily="2" charset="2"/>
              <a:buChar char="§"/>
            </a:pPr>
            <a:r>
              <a:rPr lang="en-US" sz="1400" dirty="0">
                <a:solidFill>
                  <a:srgbClr val="FF0066"/>
                </a:solidFill>
                <a:latin typeface="Cambria" panose="02040503050406030204" pitchFamily="18" charset="0"/>
              </a:rPr>
              <a:t>Presence of hooks and suckers for attachment</a:t>
            </a:r>
          </a:p>
          <a:p>
            <a:pPr marL="285750" indent="-285750">
              <a:buFont typeface="Wingdings" panose="05000000000000000000" pitchFamily="2" charset="2"/>
              <a:buChar char="§"/>
            </a:pPr>
            <a:endParaRPr lang="en-US" sz="1400" dirty="0">
              <a:solidFill>
                <a:srgbClr val="FF0066"/>
              </a:solidFill>
              <a:latin typeface="Cambria" panose="02040503050406030204" pitchFamily="18" charset="0"/>
            </a:endParaRPr>
          </a:p>
          <a:p>
            <a:pPr marL="285750" indent="-285750">
              <a:buFont typeface="Wingdings" panose="05000000000000000000" pitchFamily="2" charset="2"/>
              <a:buChar char="§"/>
            </a:pPr>
            <a:r>
              <a:rPr lang="en-US" sz="1400" dirty="0">
                <a:solidFill>
                  <a:srgbClr val="FF0066"/>
                </a:solidFill>
                <a:latin typeface="Cambria" panose="02040503050406030204" pitchFamily="18" charset="0"/>
              </a:rPr>
              <a:t>Anaerobic type of respiration</a:t>
            </a:r>
          </a:p>
          <a:p>
            <a:pPr marL="285750" indent="-285750">
              <a:buFont typeface="Wingdings" panose="05000000000000000000" pitchFamily="2" charset="2"/>
              <a:buChar char="§"/>
            </a:pPr>
            <a:endParaRPr lang="en-US" sz="1400" dirty="0">
              <a:solidFill>
                <a:srgbClr val="FF0066"/>
              </a:solidFill>
              <a:latin typeface="Cambria" panose="02040503050406030204" pitchFamily="18" charset="0"/>
            </a:endParaRPr>
          </a:p>
          <a:p>
            <a:pPr marL="285750" indent="-285750">
              <a:buFont typeface="Wingdings" panose="05000000000000000000" pitchFamily="2" charset="2"/>
              <a:buChar char="§"/>
            </a:pPr>
            <a:r>
              <a:rPr lang="en-US" sz="1400" dirty="0">
                <a:solidFill>
                  <a:srgbClr val="FF0066"/>
                </a:solidFill>
              </a:rPr>
              <a:t>Absence of digestive system</a:t>
            </a:r>
          </a:p>
          <a:p>
            <a:pPr marL="285750" indent="-285750">
              <a:buFont typeface="Wingdings" panose="05000000000000000000" pitchFamily="2" charset="2"/>
              <a:buChar char="§"/>
            </a:pPr>
            <a:endParaRPr lang="en-US" sz="1400" dirty="0">
              <a:solidFill>
                <a:srgbClr val="FF0066"/>
              </a:solidFill>
            </a:endParaRPr>
          </a:p>
          <a:p>
            <a:pPr marL="285750" indent="-285750">
              <a:buFont typeface="Wingdings" panose="05000000000000000000" pitchFamily="2" charset="2"/>
              <a:buChar char="§"/>
            </a:pPr>
            <a:r>
              <a:rPr lang="en-US" sz="1400" dirty="0">
                <a:solidFill>
                  <a:srgbClr val="FF0066"/>
                </a:solidFill>
              </a:rPr>
              <a:t>Protection of zygote</a:t>
            </a:r>
          </a:p>
          <a:p>
            <a:pPr marL="285750" indent="-285750">
              <a:buFont typeface="Wingdings" panose="05000000000000000000" pitchFamily="2" charset="2"/>
              <a:buChar char="§"/>
            </a:pPr>
            <a:endParaRPr lang="en-US" sz="1400" dirty="0">
              <a:solidFill>
                <a:srgbClr val="FF0066"/>
              </a:solidFill>
            </a:endParaRPr>
          </a:p>
          <a:p>
            <a:pPr marL="285750" indent="-285750">
              <a:buFont typeface="Wingdings" panose="05000000000000000000" pitchFamily="2" charset="2"/>
              <a:buChar char="§"/>
            </a:pPr>
            <a:r>
              <a:rPr lang="en-US" sz="1400" dirty="0">
                <a:solidFill>
                  <a:srgbClr val="FF0066"/>
                </a:solidFill>
              </a:rPr>
              <a:t>Presence of complex reproductive organs</a:t>
            </a:r>
          </a:p>
          <a:p>
            <a:pPr marL="285750" indent="-285750">
              <a:buFont typeface="Wingdings" panose="05000000000000000000" pitchFamily="2" charset="2"/>
              <a:buChar char="§"/>
            </a:pPr>
            <a:endParaRPr lang="en-US" sz="1400" dirty="0">
              <a:solidFill>
                <a:srgbClr val="FF0066"/>
              </a:solidFill>
            </a:endParaRPr>
          </a:p>
          <a:p>
            <a:pPr marL="285750" indent="-285750">
              <a:buFont typeface="Wingdings" panose="05000000000000000000" pitchFamily="2" charset="2"/>
              <a:buChar char="§"/>
            </a:pPr>
            <a:r>
              <a:rPr lang="en-US" sz="1400" dirty="0">
                <a:solidFill>
                  <a:srgbClr val="FF0066"/>
                </a:solidFill>
              </a:rPr>
              <a:t>Hermaphroditism and </a:t>
            </a:r>
            <a:r>
              <a:rPr lang="en-US" sz="1400" dirty="0" err="1">
                <a:solidFill>
                  <a:srgbClr val="FF0066"/>
                </a:solidFill>
              </a:rPr>
              <a:t>proglottization</a:t>
            </a:r>
            <a:endParaRPr lang="en-US" sz="1400" dirty="0">
              <a:solidFill>
                <a:srgbClr val="FF0066"/>
              </a:solidFill>
            </a:endParaRPr>
          </a:p>
          <a:p>
            <a:endParaRPr lang="en-US" sz="1400" dirty="0">
              <a:solidFill>
                <a:srgbClr val="003300"/>
              </a:solidFill>
              <a:latin typeface="Cambria" panose="02040503050406030204" pitchFamily="18" charset="0"/>
            </a:endParaRPr>
          </a:p>
        </p:txBody>
      </p:sp>
      <p:pic>
        <p:nvPicPr>
          <p:cNvPr id="2" name="Picture 1">
            <a:extLst>
              <a:ext uri="{FF2B5EF4-FFF2-40B4-BE49-F238E27FC236}">
                <a16:creationId xmlns="" xmlns:a16="http://schemas.microsoft.com/office/drawing/2014/main" id="{C301C80A-0722-4CC0-BCA7-C912DE646F0E}"/>
              </a:ext>
            </a:extLst>
          </p:cNvPr>
          <p:cNvPicPr>
            <a:picLocks noChangeAspect="1"/>
          </p:cNvPicPr>
          <p:nvPr/>
        </p:nvPicPr>
        <p:blipFill>
          <a:blip r:embed="rId2"/>
          <a:stretch>
            <a:fillRect/>
          </a:stretch>
        </p:blipFill>
        <p:spPr>
          <a:xfrm>
            <a:off x="4642340" y="1914582"/>
            <a:ext cx="4292842" cy="4076700"/>
          </a:xfrm>
          <a:prstGeom prst="rect">
            <a:avLst/>
          </a:prstGeom>
        </p:spPr>
      </p:pic>
    </p:spTree>
    <p:extLst>
      <p:ext uri="{BB962C8B-B14F-4D97-AF65-F5344CB8AC3E}">
        <p14:creationId xmlns="" xmlns:p14="http://schemas.microsoft.com/office/powerpoint/2010/main" val="10809581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FOLLOWINGS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5245475" cy="369332"/>
          </a:xfrm>
          <a:prstGeom prst="rect">
            <a:avLst/>
          </a:prstGeom>
        </p:spPr>
        <p:txBody>
          <a:bodyPr wrap="none">
            <a:spAutoFit/>
          </a:bodyPr>
          <a:lstStyle/>
          <a:p>
            <a:r>
              <a:rPr lang="en-US" b="1" dirty="0">
                <a:solidFill>
                  <a:srgbClr val="002060"/>
                </a:solidFill>
                <a:latin typeface="Cambria" panose="02040503050406030204" pitchFamily="18" charset="0"/>
              </a:rPr>
              <a:t>3. Life cycle and Parasitic Adaptations: 2 Ascaris</a:t>
            </a:r>
            <a:endParaRPr lang="en-IN" b="1" dirty="0">
              <a:solidFill>
                <a:srgbClr val="002060"/>
              </a:solidFill>
              <a:latin typeface="Cambria" panose="02040503050406030204" pitchFamily="18" charset="0"/>
            </a:endParaRPr>
          </a:p>
        </p:txBody>
      </p:sp>
      <p:sp>
        <p:nvSpPr>
          <p:cNvPr id="9" name="Rectangle 8">
            <a:extLst>
              <a:ext uri="{FF2B5EF4-FFF2-40B4-BE49-F238E27FC236}">
                <a16:creationId xmlns="" xmlns:a16="http://schemas.microsoft.com/office/drawing/2014/main" id="{5C2FA746-84A0-4141-8371-C58FCC96FBD1}"/>
              </a:ext>
            </a:extLst>
          </p:cNvPr>
          <p:cNvSpPr/>
          <p:nvPr/>
        </p:nvSpPr>
        <p:spPr>
          <a:xfrm>
            <a:off x="296243" y="1429164"/>
            <a:ext cx="4900011" cy="4913333"/>
          </a:xfrm>
          <a:prstGeom prst="rect">
            <a:avLst/>
          </a:prstGeom>
        </p:spPr>
        <p:txBody>
          <a:bodyPr wrap="square">
            <a:spAutoFit/>
          </a:bodyPr>
          <a:lstStyle/>
          <a:p>
            <a:pPr>
              <a:lnSpc>
                <a:spcPct val="125000"/>
              </a:lnSpc>
            </a:pPr>
            <a:r>
              <a:rPr lang="en-US" sz="1600" b="1" dirty="0">
                <a:solidFill>
                  <a:srgbClr val="003300"/>
                </a:solidFill>
                <a:latin typeface="Cambria" panose="02040503050406030204" pitchFamily="18" charset="0"/>
              </a:rPr>
              <a:t>Parasitic Adaptions</a:t>
            </a:r>
          </a:p>
          <a:p>
            <a:pPr>
              <a:lnSpc>
                <a:spcPct val="125000"/>
              </a:lnSpc>
            </a:pPr>
            <a:r>
              <a:rPr lang="en-US" sz="1400" dirty="0">
                <a:solidFill>
                  <a:srgbClr val="C00000"/>
                </a:solidFill>
                <a:latin typeface="Cambria" panose="02040503050406030204" pitchFamily="18" charset="0"/>
              </a:rPr>
              <a:t/>
            </a:r>
            <a:br>
              <a:rPr lang="en-US" sz="1400" dirty="0">
                <a:solidFill>
                  <a:srgbClr val="C00000"/>
                </a:solidFill>
                <a:latin typeface="Cambria" panose="02040503050406030204" pitchFamily="18" charset="0"/>
              </a:rPr>
            </a:br>
            <a:r>
              <a:rPr lang="en-US" sz="1400" dirty="0">
                <a:solidFill>
                  <a:srgbClr val="C00000"/>
                </a:solidFill>
                <a:latin typeface="Cambria" panose="02040503050406030204" pitchFamily="18" charset="0"/>
              </a:rPr>
              <a:t>Body is long and round</a:t>
            </a:r>
            <a:br>
              <a:rPr lang="en-US" sz="1400" dirty="0">
                <a:solidFill>
                  <a:srgbClr val="C00000"/>
                </a:solidFill>
                <a:latin typeface="Cambria" panose="02040503050406030204" pitchFamily="18" charset="0"/>
              </a:rPr>
            </a:br>
            <a:r>
              <a:rPr lang="en-US" sz="1400" dirty="0">
                <a:solidFill>
                  <a:srgbClr val="7030A0"/>
                </a:solidFill>
                <a:latin typeface="Cambria" panose="02040503050406030204" pitchFamily="18" charset="0"/>
              </a:rPr>
              <a:t>Cuticle covering the body protect the worm from digestion</a:t>
            </a:r>
            <a:r>
              <a:rPr lang="en-US" sz="1400" dirty="0">
                <a:solidFill>
                  <a:srgbClr val="C00000"/>
                </a:solidFill>
                <a:latin typeface="Cambria" panose="02040503050406030204" pitchFamily="18" charset="0"/>
              </a:rPr>
              <a:t/>
            </a:r>
            <a:br>
              <a:rPr lang="en-US" sz="1400" dirty="0">
                <a:solidFill>
                  <a:srgbClr val="C00000"/>
                </a:solidFill>
                <a:latin typeface="Cambria" panose="02040503050406030204" pitchFamily="18" charset="0"/>
              </a:rPr>
            </a:br>
            <a:r>
              <a:rPr lang="en-US" sz="1400" dirty="0">
                <a:solidFill>
                  <a:srgbClr val="C00000"/>
                </a:solidFill>
                <a:latin typeface="Cambria" panose="02040503050406030204" pitchFamily="18" charset="0"/>
              </a:rPr>
              <a:t>It also secretes antienzymes against digestive enzymes of the host. </a:t>
            </a:r>
            <a:br>
              <a:rPr lang="en-US" sz="1400" dirty="0">
                <a:solidFill>
                  <a:srgbClr val="C00000"/>
                </a:solidFill>
                <a:latin typeface="Cambria" panose="02040503050406030204" pitchFamily="18" charset="0"/>
              </a:rPr>
            </a:br>
            <a:r>
              <a:rPr lang="en-US" sz="1400" dirty="0">
                <a:solidFill>
                  <a:srgbClr val="7030A0"/>
                </a:solidFill>
                <a:latin typeface="Cambria" panose="02040503050406030204" pitchFamily="18" charset="0"/>
              </a:rPr>
              <a:t>Papillae for anchoring to the villi in the intestine.</a:t>
            </a:r>
            <a:br>
              <a:rPr lang="en-US" sz="1400" dirty="0">
                <a:solidFill>
                  <a:srgbClr val="7030A0"/>
                </a:solidFill>
                <a:latin typeface="Cambria" panose="02040503050406030204" pitchFamily="18" charset="0"/>
              </a:rPr>
            </a:br>
            <a:r>
              <a:rPr lang="en-US" sz="1400" dirty="0">
                <a:solidFill>
                  <a:srgbClr val="C00000"/>
                </a:solidFill>
                <a:latin typeface="Cambria" panose="02040503050406030204" pitchFamily="18" charset="0"/>
              </a:rPr>
              <a:t>Worm can ingest tissue of the host and suck the blood from the host.</a:t>
            </a:r>
            <a:br>
              <a:rPr lang="en-US" sz="1400" dirty="0">
                <a:solidFill>
                  <a:srgbClr val="C00000"/>
                </a:solidFill>
                <a:latin typeface="Cambria" panose="02040503050406030204" pitchFamily="18" charset="0"/>
              </a:rPr>
            </a:br>
            <a:r>
              <a:rPr lang="en-US" sz="1400" dirty="0">
                <a:solidFill>
                  <a:srgbClr val="7030A0"/>
                </a:solidFill>
                <a:latin typeface="Cambria" panose="02040503050406030204" pitchFamily="18" charset="0"/>
              </a:rPr>
              <a:t>Absorption by the surface of the body directly from the host's intestine.</a:t>
            </a:r>
            <a:br>
              <a:rPr lang="en-US" sz="1400" dirty="0">
                <a:solidFill>
                  <a:srgbClr val="7030A0"/>
                </a:solidFill>
                <a:latin typeface="Cambria" panose="02040503050406030204" pitchFamily="18" charset="0"/>
              </a:rPr>
            </a:br>
            <a:r>
              <a:rPr lang="en-US" sz="1400" dirty="0">
                <a:solidFill>
                  <a:srgbClr val="C00000"/>
                </a:solidFill>
                <a:latin typeface="Cambria" panose="02040503050406030204" pitchFamily="18" charset="0"/>
              </a:rPr>
              <a:t>Worm respires anaerobically in the host's intestine which is devoid of oxygen.</a:t>
            </a:r>
            <a:br>
              <a:rPr lang="en-US" sz="1400" dirty="0">
                <a:solidFill>
                  <a:srgbClr val="C00000"/>
                </a:solidFill>
                <a:latin typeface="Cambria" panose="02040503050406030204" pitchFamily="18" charset="0"/>
              </a:rPr>
            </a:br>
            <a:r>
              <a:rPr lang="en-US" sz="1400" dirty="0">
                <a:solidFill>
                  <a:srgbClr val="7030A0"/>
                </a:solidFill>
                <a:latin typeface="Cambria" panose="02040503050406030204" pitchFamily="18" charset="0"/>
              </a:rPr>
              <a:t>Millions of eggs are produced </a:t>
            </a:r>
            <a:r>
              <a:rPr lang="en-US" sz="1400" dirty="0" err="1">
                <a:solidFill>
                  <a:srgbClr val="7030A0"/>
                </a:solidFill>
                <a:latin typeface="Cambria" panose="02040503050406030204" pitchFamily="18" charset="0"/>
              </a:rPr>
              <a:t>ata</a:t>
            </a:r>
            <a:r>
              <a:rPr lang="en-US" sz="1400" dirty="0">
                <a:solidFill>
                  <a:srgbClr val="7030A0"/>
                </a:solidFill>
                <a:latin typeface="Cambria" panose="02040503050406030204" pitchFamily="18" charset="0"/>
              </a:rPr>
              <a:t> time for the benefit of survival.</a:t>
            </a:r>
            <a:br>
              <a:rPr lang="en-US" sz="1400" dirty="0">
                <a:solidFill>
                  <a:srgbClr val="7030A0"/>
                </a:solidFill>
                <a:latin typeface="Cambria" panose="02040503050406030204" pitchFamily="18" charset="0"/>
              </a:rPr>
            </a:br>
            <a:r>
              <a:rPr lang="en-US" sz="1400" dirty="0">
                <a:solidFill>
                  <a:srgbClr val="C00000"/>
                </a:solidFill>
                <a:latin typeface="Cambria" panose="02040503050406030204" pitchFamily="18" charset="0"/>
              </a:rPr>
              <a:t>Eggs hatch into juveniles which are present in the environment. Eggs can also be present in the environment.</a:t>
            </a:r>
            <a:br>
              <a:rPr lang="en-US" sz="1400" dirty="0">
                <a:solidFill>
                  <a:srgbClr val="C00000"/>
                </a:solidFill>
                <a:latin typeface="Cambria" panose="02040503050406030204" pitchFamily="18" charset="0"/>
              </a:rPr>
            </a:br>
            <a:r>
              <a:rPr lang="en-US" sz="1400" dirty="0">
                <a:solidFill>
                  <a:srgbClr val="C00000"/>
                </a:solidFill>
                <a:latin typeface="Cambria" panose="02040503050406030204" pitchFamily="18" charset="0"/>
              </a:rPr>
              <a:t>Infection is direct through contaminated food and water.</a:t>
            </a:r>
          </a:p>
        </p:txBody>
      </p:sp>
      <p:pic>
        <p:nvPicPr>
          <p:cNvPr id="5" name="Picture 4">
            <a:extLst>
              <a:ext uri="{FF2B5EF4-FFF2-40B4-BE49-F238E27FC236}">
                <a16:creationId xmlns="" xmlns:a16="http://schemas.microsoft.com/office/drawing/2014/main" id="{F1EFF5CC-8D49-4BD5-857A-3D4D2A090EF5}"/>
              </a:ext>
            </a:extLst>
          </p:cNvPr>
          <p:cNvPicPr>
            <a:picLocks noChangeAspect="1"/>
          </p:cNvPicPr>
          <p:nvPr/>
        </p:nvPicPr>
        <p:blipFill>
          <a:blip r:embed="rId2"/>
          <a:stretch>
            <a:fillRect/>
          </a:stretch>
        </p:blipFill>
        <p:spPr>
          <a:xfrm>
            <a:off x="5389685" y="1638252"/>
            <a:ext cx="3447792" cy="4985315"/>
          </a:xfrm>
          <a:prstGeom prst="rect">
            <a:avLst/>
          </a:prstGeom>
        </p:spPr>
      </p:pic>
    </p:spTree>
    <p:extLst>
      <p:ext uri="{BB962C8B-B14F-4D97-AF65-F5344CB8AC3E}">
        <p14:creationId xmlns="" xmlns:p14="http://schemas.microsoft.com/office/powerpoint/2010/main" val="700334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Physiological Experiments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3615349" cy="369332"/>
          </a:xfrm>
          <a:prstGeom prst="rect">
            <a:avLst/>
          </a:prstGeom>
        </p:spPr>
        <p:txBody>
          <a:bodyPr wrap="none">
            <a:spAutoFit/>
          </a:bodyPr>
          <a:lstStyle/>
          <a:p>
            <a:r>
              <a:rPr lang="en-US" b="1" dirty="0">
                <a:solidFill>
                  <a:srgbClr val="002060"/>
                </a:solidFill>
                <a:latin typeface="Cambria" panose="02040503050406030204" pitchFamily="18" charset="0"/>
              </a:rPr>
              <a:t>1. Preparation of Hemin Crystals</a:t>
            </a:r>
            <a:endParaRPr lang="en-IN" b="1" dirty="0">
              <a:solidFill>
                <a:srgbClr val="002060"/>
              </a:solidFill>
              <a:latin typeface="Cambria" panose="02040503050406030204" pitchFamily="18" charset="0"/>
            </a:endParaRPr>
          </a:p>
        </p:txBody>
      </p:sp>
      <p:sp>
        <p:nvSpPr>
          <p:cNvPr id="3" name="Rectangle 2">
            <a:extLst>
              <a:ext uri="{FF2B5EF4-FFF2-40B4-BE49-F238E27FC236}">
                <a16:creationId xmlns="" xmlns:a16="http://schemas.microsoft.com/office/drawing/2014/main" id="{D7CE1F98-BAB4-4390-A61D-714D3D3216FA}"/>
              </a:ext>
            </a:extLst>
          </p:cNvPr>
          <p:cNvSpPr/>
          <p:nvPr/>
        </p:nvSpPr>
        <p:spPr>
          <a:xfrm>
            <a:off x="261072" y="1388250"/>
            <a:ext cx="7159635" cy="5170646"/>
          </a:xfrm>
          <a:prstGeom prst="rect">
            <a:avLst/>
          </a:prstGeom>
        </p:spPr>
        <p:txBody>
          <a:bodyPr wrap="square">
            <a:spAutoFit/>
          </a:bodyPr>
          <a:lstStyle/>
          <a:p>
            <a:r>
              <a:rPr lang="en-US" sz="1500" dirty="0">
                <a:solidFill>
                  <a:srgbClr val="FF0066"/>
                </a:solidFill>
                <a:latin typeface="Cambria" panose="02040503050406030204" pitchFamily="18" charset="0"/>
              </a:rPr>
              <a:t>Crystals are homogeneous solids, bounded by plane faces and having a geometric shape.</a:t>
            </a:r>
          </a:p>
          <a:p>
            <a:endParaRPr lang="en-US" sz="1500" dirty="0">
              <a:solidFill>
                <a:srgbClr val="7030A0"/>
              </a:solidFill>
              <a:latin typeface="Cambria" panose="02040503050406030204" pitchFamily="18" charset="0"/>
            </a:endParaRPr>
          </a:p>
          <a:p>
            <a:r>
              <a:rPr lang="en-US" sz="1500" b="1" dirty="0">
                <a:solidFill>
                  <a:srgbClr val="7030A0"/>
                </a:solidFill>
                <a:latin typeface="Cambria" panose="02040503050406030204" pitchFamily="18" charset="0"/>
              </a:rPr>
              <a:t>Preparation:</a:t>
            </a:r>
          </a:p>
          <a:p>
            <a:endParaRPr lang="en-US" sz="1500" dirty="0">
              <a:solidFill>
                <a:srgbClr val="7030A0"/>
              </a:solidFill>
              <a:latin typeface="Cambria" panose="02040503050406030204" pitchFamily="18" charset="0"/>
            </a:endParaRPr>
          </a:p>
          <a:p>
            <a:r>
              <a:rPr lang="en-US" sz="1500" dirty="0">
                <a:solidFill>
                  <a:srgbClr val="7030A0"/>
                </a:solidFill>
                <a:latin typeface="Cambria" panose="02040503050406030204" pitchFamily="18" charset="0"/>
              </a:rPr>
              <a:t>A small amount of dry blood is taken on a glass slide and crushed to a fine powder with the help of the fused end of a glass rod or with a needle. One crystal of common salt (</a:t>
            </a:r>
            <a:r>
              <a:rPr lang="en-US" sz="1500" dirty="0" err="1">
                <a:solidFill>
                  <a:srgbClr val="7030A0"/>
                </a:solidFill>
                <a:latin typeface="Cambria" panose="02040503050406030204" pitchFamily="18" charset="0"/>
              </a:rPr>
              <a:t>NaCI</a:t>
            </a:r>
            <a:r>
              <a:rPr lang="en-US" sz="1500" dirty="0">
                <a:solidFill>
                  <a:srgbClr val="7030A0"/>
                </a:solidFill>
                <a:latin typeface="Cambria" panose="02040503050406030204" pitchFamily="18" charset="0"/>
              </a:rPr>
              <a:t>) is added to it, which is also crushed to powder. The two are thoroughly mixed and two drops of glacial acetic acid added to it.</a:t>
            </a:r>
          </a:p>
          <a:p>
            <a:endParaRPr lang="en-US" sz="1500" dirty="0">
              <a:solidFill>
                <a:srgbClr val="7030A0"/>
              </a:solidFill>
              <a:latin typeface="Cambria" panose="02040503050406030204" pitchFamily="18" charset="0"/>
            </a:endParaRPr>
          </a:p>
          <a:p>
            <a:r>
              <a:rPr lang="en-US" sz="1500" dirty="0">
                <a:solidFill>
                  <a:srgbClr val="7030A0"/>
                </a:solidFill>
                <a:latin typeface="Cambria" panose="02040503050406030204" pitchFamily="18" charset="0"/>
              </a:rPr>
              <a:t>The mixture is covered with a cover slip and the slide heated over the flame of a spirit lamp. The reaction is complete with the beginning of boiling of the mixture and the slide is quickly removed from the flame.</a:t>
            </a:r>
          </a:p>
          <a:p>
            <a:endParaRPr lang="en-US" sz="1500" dirty="0">
              <a:solidFill>
                <a:srgbClr val="7030A0"/>
              </a:solidFill>
              <a:latin typeface="Cambria" panose="02040503050406030204" pitchFamily="18" charset="0"/>
            </a:endParaRPr>
          </a:p>
          <a:p>
            <a:r>
              <a:rPr lang="en-US" sz="1500" dirty="0">
                <a:solidFill>
                  <a:srgbClr val="7030A0"/>
                </a:solidFill>
                <a:latin typeface="Cambria" panose="02040503050406030204" pitchFamily="18" charset="0"/>
              </a:rPr>
              <a:t>The preparation is allowed to cool and examine under a microscope, initially under low magnification and then under high magni­fication.</a:t>
            </a:r>
          </a:p>
          <a:p>
            <a:endParaRPr lang="en-US" sz="1500" dirty="0">
              <a:solidFill>
                <a:srgbClr val="7030A0"/>
              </a:solidFill>
              <a:latin typeface="Cambria" panose="02040503050406030204" pitchFamily="18" charset="0"/>
            </a:endParaRPr>
          </a:p>
          <a:p>
            <a:endParaRPr lang="en-US" sz="1500" dirty="0">
              <a:solidFill>
                <a:srgbClr val="7030A0"/>
              </a:solidFill>
              <a:latin typeface="Cambria" panose="02040503050406030204" pitchFamily="18" charset="0"/>
            </a:endParaRPr>
          </a:p>
          <a:p>
            <a:r>
              <a:rPr lang="en-US" sz="1500" dirty="0">
                <a:solidFill>
                  <a:srgbClr val="003300"/>
                </a:solidFill>
                <a:latin typeface="Cambria" panose="02040503050406030204" pitchFamily="18" charset="0"/>
              </a:rPr>
              <a:t>Man: 		Rhomboidal plates and prisms, often arranged in star-shaped clusters 			with 	round edges.</a:t>
            </a:r>
          </a:p>
          <a:p>
            <a:r>
              <a:rPr lang="en-US" sz="1500" dirty="0">
                <a:solidFill>
                  <a:srgbClr val="7030A0"/>
                </a:solidFill>
                <a:latin typeface="Cambria" panose="02040503050406030204" pitchFamily="18" charset="0"/>
              </a:rPr>
              <a:t>Rat: 		Narrow plates with varying width to needles, blunt at both the ends.</a:t>
            </a:r>
          </a:p>
          <a:p>
            <a:r>
              <a:rPr lang="en-US" sz="1500" dirty="0">
                <a:solidFill>
                  <a:srgbClr val="C00000"/>
                </a:solidFill>
                <a:latin typeface="Cambria" panose="02040503050406030204" pitchFamily="18" charset="0"/>
              </a:rPr>
              <a:t>Guinea pig: Triangular plates often arranged in the form of squares.</a:t>
            </a:r>
            <a:endParaRPr lang="en-IN" sz="1500" dirty="0">
              <a:solidFill>
                <a:srgbClr val="C00000"/>
              </a:solidFill>
              <a:latin typeface="Cambria" panose="02040503050406030204" pitchFamily="18" charset="0"/>
            </a:endParaRPr>
          </a:p>
        </p:txBody>
      </p:sp>
      <p:pic>
        <p:nvPicPr>
          <p:cNvPr id="11" name="Picture 10">
            <a:extLst>
              <a:ext uri="{FF2B5EF4-FFF2-40B4-BE49-F238E27FC236}">
                <a16:creationId xmlns="" xmlns:a16="http://schemas.microsoft.com/office/drawing/2014/main" id="{EC657FB9-9BE5-47E7-A0AB-AFE552A1A8AD}"/>
              </a:ext>
            </a:extLst>
          </p:cNvPr>
          <p:cNvPicPr>
            <a:picLocks noChangeAspect="1"/>
          </p:cNvPicPr>
          <p:nvPr/>
        </p:nvPicPr>
        <p:blipFill rotWithShape="1">
          <a:blip r:embed="rId2">
            <a:extLst>
              <a:ext uri="{28A0092B-C50C-407E-A947-70E740481C1C}">
                <a14:useLocalDpi xmlns="" xmlns:a14="http://schemas.microsoft.com/office/drawing/2010/main" val="0"/>
              </a:ext>
            </a:extLst>
          </a:blip>
          <a:srcRect b="8624"/>
          <a:stretch/>
        </p:blipFill>
        <p:spPr>
          <a:xfrm rot="16200000">
            <a:off x="6432371" y="3748025"/>
            <a:ext cx="3550072" cy="1351041"/>
          </a:xfrm>
          <a:prstGeom prst="rect">
            <a:avLst/>
          </a:prstGeom>
        </p:spPr>
      </p:pic>
    </p:spTree>
    <p:extLst>
      <p:ext uri="{BB962C8B-B14F-4D97-AF65-F5344CB8AC3E}">
        <p14:creationId xmlns="" xmlns:p14="http://schemas.microsoft.com/office/powerpoint/2010/main" val="644102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Physiological Experiments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4860690" cy="369332"/>
          </a:xfrm>
          <a:prstGeom prst="rect">
            <a:avLst/>
          </a:prstGeom>
        </p:spPr>
        <p:txBody>
          <a:bodyPr wrap="none">
            <a:spAutoFit/>
          </a:bodyPr>
          <a:lstStyle/>
          <a:p>
            <a:r>
              <a:rPr lang="en-US" b="1" dirty="0">
                <a:solidFill>
                  <a:srgbClr val="002060"/>
                </a:solidFill>
                <a:latin typeface="Cambria" panose="02040503050406030204" pitchFamily="18" charset="0"/>
              </a:rPr>
              <a:t>2. Preparation of Haemochromogen Crystals</a:t>
            </a:r>
            <a:endParaRPr lang="en-IN" b="1" dirty="0">
              <a:solidFill>
                <a:srgbClr val="002060"/>
              </a:solidFill>
              <a:latin typeface="Cambria" panose="02040503050406030204" pitchFamily="18" charset="0"/>
            </a:endParaRPr>
          </a:p>
        </p:txBody>
      </p:sp>
      <p:sp>
        <p:nvSpPr>
          <p:cNvPr id="2" name="Rectangle 1">
            <a:extLst>
              <a:ext uri="{FF2B5EF4-FFF2-40B4-BE49-F238E27FC236}">
                <a16:creationId xmlns="" xmlns:a16="http://schemas.microsoft.com/office/drawing/2014/main" id="{67BA02BD-5AA4-481B-A7CE-258B3BF571F0}"/>
              </a:ext>
            </a:extLst>
          </p:cNvPr>
          <p:cNvSpPr/>
          <p:nvPr/>
        </p:nvSpPr>
        <p:spPr>
          <a:xfrm>
            <a:off x="410544" y="1270903"/>
            <a:ext cx="8150468" cy="5223033"/>
          </a:xfrm>
          <a:prstGeom prst="rect">
            <a:avLst/>
          </a:prstGeom>
        </p:spPr>
        <p:txBody>
          <a:bodyPr wrap="square">
            <a:spAutoFit/>
          </a:bodyPr>
          <a:lstStyle/>
          <a:p>
            <a:pPr>
              <a:lnSpc>
                <a:spcPct val="150000"/>
              </a:lnSpc>
            </a:pPr>
            <a:r>
              <a:rPr lang="en-US" sz="1400" dirty="0">
                <a:solidFill>
                  <a:srgbClr val="002060"/>
                </a:solidFill>
                <a:latin typeface="Cambria" panose="02040503050406030204" pitchFamily="18" charset="0"/>
              </a:rPr>
              <a:t>Haemochromogen test - It is also known as Takayama test . 				</a:t>
            </a:r>
            <a:r>
              <a:rPr lang="en-US" sz="1400" b="1" dirty="0">
                <a:solidFill>
                  <a:srgbClr val="002060"/>
                </a:solidFill>
                <a:latin typeface="Cambria" panose="02040503050406030204" pitchFamily="18" charset="0"/>
              </a:rPr>
              <a:t>Takayama Crystals </a:t>
            </a:r>
          </a:p>
          <a:p>
            <a:pPr>
              <a:lnSpc>
                <a:spcPct val="150000"/>
              </a:lnSpc>
            </a:pPr>
            <a:r>
              <a:rPr lang="en-US" sz="1400" b="1" dirty="0">
                <a:solidFill>
                  <a:srgbClr val="003300"/>
                </a:solidFill>
                <a:latin typeface="Cambria" panose="02040503050406030204" pitchFamily="18" charset="0"/>
              </a:rPr>
              <a:t>Takayama reagent </a:t>
            </a:r>
            <a:r>
              <a:rPr lang="en-US" sz="1400" dirty="0">
                <a:solidFill>
                  <a:srgbClr val="003300"/>
                </a:solidFill>
                <a:latin typeface="Cambria" panose="02040503050406030204" pitchFamily="18" charset="0"/>
              </a:rPr>
              <a:t>– </a:t>
            </a:r>
          </a:p>
          <a:p>
            <a:pPr>
              <a:lnSpc>
                <a:spcPct val="150000"/>
              </a:lnSpc>
            </a:pPr>
            <a:r>
              <a:rPr lang="en-US" sz="1400" dirty="0">
                <a:solidFill>
                  <a:srgbClr val="003300"/>
                </a:solidFill>
                <a:latin typeface="Cambria" panose="02040503050406030204" pitchFamily="18" charset="0"/>
              </a:rPr>
              <a:t>Saturated solution of glucose 3ml </a:t>
            </a:r>
          </a:p>
          <a:p>
            <a:pPr>
              <a:lnSpc>
                <a:spcPct val="150000"/>
              </a:lnSpc>
            </a:pPr>
            <a:r>
              <a:rPr lang="en-US" sz="1400" dirty="0">
                <a:solidFill>
                  <a:srgbClr val="003300"/>
                </a:solidFill>
                <a:latin typeface="Cambria" panose="02040503050406030204" pitchFamily="18" charset="0"/>
              </a:rPr>
              <a:t>Pyridine solution 3ml </a:t>
            </a:r>
          </a:p>
          <a:p>
            <a:pPr>
              <a:lnSpc>
                <a:spcPct val="150000"/>
              </a:lnSpc>
            </a:pPr>
            <a:r>
              <a:rPr lang="en-US" sz="1400" dirty="0">
                <a:solidFill>
                  <a:srgbClr val="003300"/>
                </a:solidFill>
                <a:latin typeface="Cambria" panose="02040503050406030204" pitchFamily="18" charset="0"/>
              </a:rPr>
              <a:t>10%NaoH (sodium hydroxide solution) 3ml </a:t>
            </a:r>
          </a:p>
          <a:p>
            <a:pPr>
              <a:lnSpc>
                <a:spcPct val="150000"/>
              </a:lnSpc>
            </a:pPr>
            <a:r>
              <a:rPr lang="en-US" sz="1400" dirty="0">
                <a:solidFill>
                  <a:srgbClr val="003300"/>
                </a:solidFill>
                <a:latin typeface="Cambria" panose="02040503050406030204" pitchFamily="18" charset="0"/>
              </a:rPr>
              <a:t>Glacial Acetic Acid 7ml </a:t>
            </a:r>
          </a:p>
          <a:p>
            <a:pPr>
              <a:lnSpc>
                <a:spcPct val="150000"/>
              </a:lnSpc>
            </a:pPr>
            <a:r>
              <a:rPr lang="en-US" sz="1400" b="1" dirty="0">
                <a:solidFill>
                  <a:srgbClr val="002060"/>
                </a:solidFill>
                <a:latin typeface="Cambria" panose="02040503050406030204" pitchFamily="18" charset="0"/>
              </a:rPr>
              <a:t>Reagent preparation-</a:t>
            </a:r>
          </a:p>
          <a:p>
            <a:pPr>
              <a:lnSpc>
                <a:spcPct val="150000"/>
              </a:lnSpc>
            </a:pPr>
            <a:r>
              <a:rPr lang="en-US" sz="1400" b="1" dirty="0">
                <a:solidFill>
                  <a:srgbClr val="002060"/>
                </a:solidFill>
                <a:latin typeface="Cambria" panose="02040503050406030204" pitchFamily="18" charset="0"/>
              </a:rPr>
              <a:t> </a:t>
            </a:r>
            <a:r>
              <a:rPr lang="en-US" sz="1400" dirty="0">
                <a:solidFill>
                  <a:srgbClr val="002060"/>
                </a:solidFill>
                <a:latin typeface="Cambria" panose="02040503050406030204" pitchFamily="18" charset="0"/>
              </a:rPr>
              <a:t>Taken the 3ml of saturated solution of glucose,3ml of pyridine </a:t>
            </a:r>
            <a:r>
              <a:rPr lang="en-US" sz="1400" dirty="0" err="1">
                <a:solidFill>
                  <a:srgbClr val="002060"/>
                </a:solidFill>
                <a:latin typeface="Cambria" panose="02040503050406030204" pitchFamily="18" charset="0"/>
              </a:rPr>
              <a:t>solutiona</a:t>
            </a:r>
            <a:r>
              <a:rPr lang="en-US" sz="1400" dirty="0">
                <a:solidFill>
                  <a:srgbClr val="002060"/>
                </a:solidFill>
                <a:latin typeface="Cambria" panose="02040503050406030204" pitchFamily="18" charset="0"/>
              </a:rPr>
              <a:t> and 3ml of NaOH solution along with 7ml of Glacial acetic acid. </a:t>
            </a:r>
          </a:p>
          <a:p>
            <a:pPr>
              <a:lnSpc>
                <a:spcPct val="150000"/>
              </a:lnSpc>
            </a:pPr>
            <a:r>
              <a:rPr lang="en-US" sz="1400" b="1" dirty="0">
                <a:solidFill>
                  <a:srgbClr val="FF0066"/>
                </a:solidFill>
                <a:latin typeface="Cambria" panose="02040503050406030204" pitchFamily="18" charset="0"/>
              </a:rPr>
              <a:t>Procedure-</a:t>
            </a:r>
          </a:p>
          <a:p>
            <a:pPr>
              <a:lnSpc>
                <a:spcPct val="150000"/>
              </a:lnSpc>
            </a:pPr>
            <a:r>
              <a:rPr lang="en-US" sz="1400" dirty="0">
                <a:solidFill>
                  <a:srgbClr val="FF0066"/>
                </a:solidFill>
                <a:latin typeface="Cambria" panose="02040503050406030204" pitchFamily="18" charset="0"/>
              </a:rPr>
              <a:t>Place the material to be tested on a microscopic slide and cover with a cover slip. Add a drop of Takayama Reagent and allow to flow under the cover slip. Warm slide gently on a hot plate at 65°C for 10-20 seconds. Allow to cool and observe under microscope at 100X. </a:t>
            </a:r>
          </a:p>
          <a:p>
            <a:pPr>
              <a:lnSpc>
                <a:spcPct val="150000"/>
              </a:lnSpc>
            </a:pPr>
            <a:r>
              <a:rPr lang="en-US" sz="1400" b="1" dirty="0">
                <a:solidFill>
                  <a:srgbClr val="002060"/>
                </a:solidFill>
                <a:latin typeface="Cambria" panose="02040503050406030204" pitchFamily="18" charset="0"/>
              </a:rPr>
              <a:t>Observation-</a:t>
            </a:r>
          </a:p>
          <a:p>
            <a:pPr>
              <a:lnSpc>
                <a:spcPct val="150000"/>
              </a:lnSpc>
            </a:pPr>
            <a:r>
              <a:rPr lang="en-US" sz="1400" dirty="0">
                <a:solidFill>
                  <a:srgbClr val="002060"/>
                </a:solidFill>
                <a:latin typeface="Cambria" panose="02040503050406030204" pitchFamily="18" charset="0"/>
              </a:rPr>
              <a:t>The appearance of pink needle shaped crystals of pyridine Haemochromogen is positive reaction for haeme and confirms the presence of hemoglobin. </a:t>
            </a:r>
            <a:endParaRPr lang="en-IN" sz="1400" dirty="0">
              <a:solidFill>
                <a:srgbClr val="002060"/>
              </a:solidFill>
              <a:latin typeface="Cambria" panose="02040503050406030204" pitchFamily="18" charset="0"/>
            </a:endParaRPr>
          </a:p>
        </p:txBody>
      </p:sp>
      <p:pic>
        <p:nvPicPr>
          <p:cNvPr id="5" name="Picture 4">
            <a:extLst>
              <a:ext uri="{FF2B5EF4-FFF2-40B4-BE49-F238E27FC236}">
                <a16:creationId xmlns="" xmlns:a16="http://schemas.microsoft.com/office/drawing/2014/main" id="{054137C7-39B5-4843-955C-14F0C7AA83F1}"/>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5769" t="11535" r="5879" b="7025"/>
          <a:stretch/>
        </p:blipFill>
        <p:spPr>
          <a:xfrm>
            <a:off x="5720253" y="1661746"/>
            <a:ext cx="2734407" cy="1890346"/>
          </a:xfrm>
          <a:prstGeom prst="rect">
            <a:avLst/>
          </a:prstGeom>
        </p:spPr>
      </p:pic>
    </p:spTree>
    <p:extLst>
      <p:ext uri="{BB962C8B-B14F-4D97-AF65-F5344CB8AC3E}">
        <p14:creationId xmlns="" xmlns:p14="http://schemas.microsoft.com/office/powerpoint/2010/main" val="482084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Physiological Experiments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3627788" cy="369332"/>
          </a:xfrm>
          <a:prstGeom prst="rect">
            <a:avLst/>
          </a:prstGeom>
        </p:spPr>
        <p:txBody>
          <a:bodyPr wrap="none">
            <a:spAutoFit/>
          </a:bodyPr>
          <a:lstStyle/>
          <a:p>
            <a:r>
              <a:rPr lang="en-US" b="1" dirty="0">
                <a:solidFill>
                  <a:srgbClr val="002060"/>
                </a:solidFill>
                <a:latin typeface="Cambria" panose="02040503050406030204" pitchFamily="18" charset="0"/>
              </a:rPr>
              <a:t>3. Determination of Blood Group</a:t>
            </a:r>
            <a:endParaRPr lang="en-IN" b="1" dirty="0">
              <a:solidFill>
                <a:srgbClr val="002060"/>
              </a:solidFill>
              <a:latin typeface="Cambria" panose="02040503050406030204" pitchFamily="18" charset="0"/>
            </a:endParaRPr>
          </a:p>
        </p:txBody>
      </p:sp>
      <p:sp>
        <p:nvSpPr>
          <p:cNvPr id="4" name="Rectangle 3">
            <a:extLst>
              <a:ext uri="{FF2B5EF4-FFF2-40B4-BE49-F238E27FC236}">
                <a16:creationId xmlns="" xmlns:a16="http://schemas.microsoft.com/office/drawing/2014/main" id="{708EECFA-1716-407E-BB45-DEF9721A2CC9}"/>
              </a:ext>
            </a:extLst>
          </p:cNvPr>
          <p:cNvSpPr/>
          <p:nvPr/>
        </p:nvSpPr>
        <p:spPr>
          <a:xfrm>
            <a:off x="410544" y="1379641"/>
            <a:ext cx="8299938" cy="3575531"/>
          </a:xfrm>
          <a:prstGeom prst="rect">
            <a:avLst/>
          </a:prstGeom>
        </p:spPr>
        <p:txBody>
          <a:bodyPr wrap="square">
            <a:spAutoFit/>
          </a:bodyPr>
          <a:lstStyle/>
          <a:p>
            <a:pPr algn="just">
              <a:lnSpc>
                <a:spcPct val="120000"/>
              </a:lnSpc>
            </a:pPr>
            <a:r>
              <a:rPr lang="en-US" sz="1500" b="1" dirty="0">
                <a:solidFill>
                  <a:srgbClr val="FF0000"/>
                </a:solidFill>
                <a:latin typeface="Cambria" panose="02040503050406030204" pitchFamily="18" charset="0"/>
                <a:cs typeface="Times New Roman" pitchFamily="18" charset="0"/>
              </a:rPr>
              <a:t>Aim</a:t>
            </a:r>
            <a:r>
              <a:rPr lang="en-US" sz="1500" b="1" dirty="0">
                <a:latin typeface="Cambria" panose="02040503050406030204" pitchFamily="18" charset="0"/>
                <a:cs typeface="Times New Roman" pitchFamily="18" charset="0"/>
              </a:rPr>
              <a:t>:</a:t>
            </a:r>
            <a:r>
              <a:rPr lang="en-US" sz="1500" dirty="0">
                <a:latin typeface="Cambria" panose="02040503050406030204" pitchFamily="18" charset="0"/>
                <a:cs typeface="Times New Roman" pitchFamily="18" charset="0"/>
              </a:rPr>
              <a:t> 			To study the A- B- O blood groups in mammalian blood.</a:t>
            </a:r>
          </a:p>
          <a:p>
            <a:pPr algn="just">
              <a:lnSpc>
                <a:spcPct val="120000"/>
              </a:lnSpc>
            </a:pPr>
            <a:r>
              <a:rPr lang="en-US" sz="1500" b="1" dirty="0">
                <a:solidFill>
                  <a:srgbClr val="FF0000"/>
                </a:solidFill>
                <a:latin typeface="Cambria" panose="02040503050406030204" pitchFamily="18" charset="0"/>
                <a:cs typeface="Times New Roman" pitchFamily="18" charset="0"/>
              </a:rPr>
              <a:t>Requirements</a:t>
            </a:r>
            <a:r>
              <a:rPr lang="en-US" sz="1500" b="1" dirty="0">
                <a:latin typeface="Cambria" panose="02040503050406030204" pitchFamily="18" charset="0"/>
                <a:cs typeface="Times New Roman" pitchFamily="18" charset="0"/>
              </a:rPr>
              <a:t>: 	</a:t>
            </a:r>
            <a:r>
              <a:rPr lang="en-US" sz="1500" dirty="0">
                <a:latin typeface="Cambria" panose="02040503050406030204" pitchFamily="18" charset="0"/>
                <a:cs typeface="Times New Roman" pitchFamily="18" charset="0"/>
              </a:rPr>
              <a:t>Blood sample, sterilized cotton, antisera, pricking needle or lancet, slide, 					compound microscope, tooth picks / pins etc.</a:t>
            </a:r>
          </a:p>
          <a:p>
            <a:pPr algn="just">
              <a:lnSpc>
                <a:spcPct val="120000"/>
              </a:lnSpc>
            </a:pPr>
            <a:r>
              <a:rPr lang="en-US" sz="1500" b="1" dirty="0">
                <a:solidFill>
                  <a:srgbClr val="FF0000"/>
                </a:solidFill>
                <a:latin typeface="Cambria" panose="02040503050406030204" pitchFamily="18" charset="0"/>
                <a:cs typeface="Times New Roman" pitchFamily="18" charset="0"/>
              </a:rPr>
              <a:t>Principle</a:t>
            </a:r>
            <a:r>
              <a:rPr lang="en-US" sz="1500" b="1" dirty="0">
                <a:latin typeface="Cambria" panose="02040503050406030204" pitchFamily="18" charset="0"/>
                <a:cs typeface="Times New Roman" pitchFamily="18" charset="0"/>
              </a:rPr>
              <a:t>: 		</a:t>
            </a:r>
            <a:r>
              <a:rPr lang="en-US" sz="1500" dirty="0">
                <a:latin typeface="Cambria" panose="02040503050406030204" pitchFamily="18" charset="0"/>
                <a:cs typeface="Times New Roman" pitchFamily="18" charset="0"/>
              </a:rPr>
              <a:t>Blood groups are specified by the presence or absence of specific antigens on 				the membrane of RBC.</a:t>
            </a:r>
          </a:p>
          <a:p>
            <a:pPr>
              <a:buNone/>
            </a:pPr>
            <a:r>
              <a:rPr lang="en-US" sz="1500" b="1" dirty="0">
                <a:solidFill>
                  <a:srgbClr val="FF0000"/>
                </a:solidFill>
                <a:latin typeface="Cambria" panose="02040503050406030204" pitchFamily="18" charset="0"/>
                <a:cs typeface="Times New Roman" pitchFamily="18" charset="0"/>
              </a:rPr>
              <a:t>Procedure:</a:t>
            </a:r>
          </a:p>
          <a:p>
            <a:pPr marL="285750" indent="-285750">
              <a:buFont typeface="Wingdings" panose="05000000000000000000" pitchFamily="2" charset="2"/>
              <a:buChar char="§"/>
            </a:pPr>
            <a:r>
              <a:rPr lang="en-US" sz="1500" dirty="0">
                <a:latin typeface="Cambria" panose="02040503050406030204" pitchFamily="18" charset="0"/>
                <a:cs typeface="Times New Roman" pitchFamily="18" charset="0"/>
              </a:rPr>
              <a:t>Draw the figure of slide on the paper and mark A, B and D as shown in the figure. </a:t>
            </a:r>
          </a:p>
          <a:p>
            <a:pPr marL="285750" indent="-285750">
              <a:buFont typeface="Wingdings" panose="05000000000000000000" pitchFamily="2" charset="2"/>
              <a:buChar char="§"/>
            </a:pPr>
            <a:r>
              <a:rPr lang="en-US" sz="1500" dirty="0">
                <a:latin typeface="Cambria" panose="02040503050406030204" pitchFamily="18" charset="0"/>
                <a:cs typeface="Times New Roman" pitchFamily="18" charset="0"/>
              </a:rPr>
              <a:t>Place the slide on the paper and place three drops of antisera A, B and D to respective spot. </a:t>
            </a:r>
          </a:p>
          <a:p>
            <a:pPr marL="285750" indent="-285750">
              <a:buFont typeface="Wingdings" panose="05000000000000000000" pitchFamily="2" charset="2"/>
              <a:buChar char="§"/>
            </a:pPr>
            <a:r>
              <a:rPr lang="en-US" sz="1500" dirty="0">
                <a:latin typeface="Cambria" panose="02040503050406030204" pitchFamily="18" charset="0"/>
                <a:cs typeface="Times New Roman" pitchFamily="18" charset="0"/>
              </a:rPr>
              <a:t>With the help of spirit or alcohol sterilize the tip of ring finger and prick using pricking needle/ lancet. </a:t>
            </a:r>
          </a:p>
          <a:p>
            <a:pPr marL="285750" indent="-285750">
              <a:buFont typeface="Wingdings" panose="05000000000000000000" pitchFamily="2" charset="2"/>
              <a:buChar char="§"/>
            </a:pPr>
            <a:r>
              <a:rPr lang="en-US" sz="1500" dirty="0">
                <a:latin typeface="Cambria" panose="02040503050406030204" pitchFamily="18" charset="0"/>
                <a:cs typeface="Times New Roman" pitchFamily="18" charset="0"/>
              </a:rPr>
              <a:t>Place a drop of blood near the drop of each antiserum (do not touch the finger to antiserum drop). Mix well antiserum and blood at each spot with the help of separate pins / tooth picks.    </a:t>
            </a:r>
          </a:p>
          <a:p>
            <a:pPr marL="285750" indent="-285750">
              <a:buFont typeface="Wingdings" panose="05000000000000000000" pitchFamily="2" charset="2"/>
              <a:buChar char="§"/>
            </a:pPr>
            <a:r>
              <a:rPr lang="en-US" sz="1500" dirty="0">
                <a:latin typeface="Cambria" panose="02040503050406030204" pitchFamily="18" charset="0"/>
                <a:cs typeface="Times New Roman" pitchFamily="18" charset="0"/>
              </a:rPr>
              <a:t>Observe for the agglutination under microscope.</a:t>
            </a:r>
          </a:p>
          <a:p>
            <a:pPr algn="just">
              <a:lnSpc>
                <a:spcPct val="120000"/>
              </a:lnSpc>
            </a:pPr>
            <a:endParaRPr lang="en-US" sz="1500" dirty="0">
              <a:latin typeface="Cambria" panose="02040503050406030204" pitchFamily="18" charset="0"/>
              <a:cs typeface="Times New Roman" pitchFamily="18" charset="0"/>
            </a:endParaRPr>
          </a:p>
        </p:txBody>
      </p:sp>
      <p:pic>
        <p:nvPicPr>
          <p:cNvPr id="11" name="Picture 10">
            <a:extLst>
              <a:ext uri="{FF2B5EF4-FFF2-40B4-BE49-F238E27FC236}">
                <a16:creationId xmlns="" xmlns:a16="http://schemas.microsoft.com/office/drawing/2014/main" id="{C56A8BD0-87DC-4FF4-A5C7-462542667CE9}"/>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18405"/>
          <a:stretch/>
        </p:blipFill>
        <p:spPr>
          <a:xfrm>
            <a:off x="2819370" y="4809207"/>
            <a:ext cx="3505258" cy="1608810"/>
          </a:xfrm>
          <a:prstGeom prst="rect">
            <a:avLst/>
          </a:prstGeom>
        </p:spPr>
      </p:pic>
    </p:spTree>
    <p:extLst>
      <p:ext uri="{BB962C8B-B14F-4D97-AF65-F5344CB8AC3E}">
        <p14:creationId xmlns="" xmlns:p14="http://schemas.microsoft.com/office/powerpoint/2010/main" val="3554402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Physiological Experiments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3627788" cy="369332"/>
          </a:xfrm>
          <a:prstGeom prst="rect">
            <a:avLst/>
          </a:prstGeom>
        </p:spPr>
        <p:txBody>
          <a:bodyPr wrap="none">
            <a:spAutoFit/>
          </a:bodyPr>
          <a:lstStyle/>
          <a:p>
            <a:r>
              <a:rPr lang="en-US" b="1" dirty="0">
                <a:solidFill>
                  <a:srgbClr val="002060"/>
                </a:solidFill>
                <a:latin typeface="Cambria" panose="02040503050406030204" pitchFamily="18" charset="0"/>
              </a:rPr>
              <a:t>3. Determination of Blood Group</a:t>
            </a:r>
            <a:endParaRPr lang="en-IN" b="1" dirty="0">
              <a:solidFill>
                <a:srgbClr val="002060"/>
              </a:solidFill>
              <a:latin typeface="Cambria" panose="02040503050406030204" pitchFamily="18" charset="0"/>
            </a:endParaRPr>
          </a:p>
        </p:txBody>
      </p:sp>
      <p:pic>
        <p:nvPicPr>
          <p:cNvPr id="3" name="Picture 2">
            <a:extLst>
              <a:ext uri="{FF2B5EF4-FFF2-40B4-BE49-F238E27FC236}">
                <a16:creationId xmlns="" xmlns:a16="http://schemas.microsoft.com/office/drawing/2014/main" id="{B7AD835F-AC4F-467E-8DE4-BC6D9786B5C4}"/>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256" r="3895"/>
          <a:stretch/>
        </p:blipFill>
        <p:spPr>
          <a:xfrm>
            <a:off x="4266964" y="1520317"/>
            <a:ext cx="4466493" cy="4712317"/>
          </a:xfrm>
          <a:prstGeom prst="rect">
            <a:avLst/>
          </a:prstGeom>
          <a:ln>
            <a:solidFill>
              <a:schemeClr val="tx1"/>
            </a:solidFill>
          </a:ln>
        </p:spPr>
      </p:pic>
      <p:pic>
        <p:nvPicPr>
          <p:cNvPr id="6" name="Picture 5">
            <a:extLst>
              <a:ext uri="{FF2B5EF4-FFF2-40B4-BE49-F238E27FC236}">
                <a16:creationId xmlns="" xmlns:a16="http://schemas.microsoft.com/office/drawing/2014/main" id="{3586558F-36DC-4244-86E7-328038BBA35B}"/>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871" b="6730"/>
          <a:stretch/>
        </p:blipFill>
        <p:spPr>
          <a:xfrm>
            <a:off x="410543" y="1520317"/>
            <a:ext cx="3627787" cy="2392187"/>
          </a:xfrm>
          <a:prstGeom prst="rect">
            <a:avLst/>
          </a:prstGeom>
          <a:ln>
            <a:solidFill>
              <a:schemeClr val="tx1"/>
            </a:solidFill>
          </a:ln>
        </p:spPr>
      </p:pic>
      <p:pic>
        <p:nvPicPr>
          <p:cNvPr id="10" name="Picture 9">
            <a:extLst>
              <a:ext uri="{FF2B5EF4-FFF2-40B4-BE49-F238E27FC236}">
                <a16:creationId xmlns="" xmlns:a16="http://schemas.microsoft.com/office/drawing/2014/main" id="{A096444B-CDFC-4779-988C-AA7A1979F51F}"/>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10543" y="4070132"/>
            <a:ext cx="3582776" cy="2162501"/>
          </a:xfrm>
          <a:prstGeom prst="rect">
            <a:avLst/>
          </a:prstGeom>
          <a:ln>
            <a:solidFill>
              <a:schemeClr val="tx1"/>
            </a:solidFill>
          </a:ln>
        </p:spPr>
      </p:pic>
    </p:spTree>
    <p:extLst>
      <p:ext uri="{BB962C8B-B14F-4D97-AF65-F5344CB8AC3E}">
        <p14:creationId xmlns="" xmlns:p14="http://schemas.microsoft.com/office/powerpoint/2010/main" val="278986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CYTOLOGICAL PREPARATIONS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5537606" cy="369332"/>
          </a:xfrm>
          <a:prstGeom prst="rect">
            <a:avLst/>
          </a:prstGeom>
        </p:spPr>
        <p:txBody>
          <a:bodyPr wrap="none">
            <a:spAutoFit/>
          </a:bodyPr>
          <a:lstStyle/>
          <a:p>
            <a:r>
              <a:rPr lang="en-US" b="1" dirty="0">
                <a:solidFill>
                  <a:srgbClr val="002060"/>
                </a:solidFill>
                <a:latin typeface="Cambria" panose="02040503050406030204" pitchFamily="18" charset="0"/>
              </a:rPr>
              <a:t>1. Temporary Stained Preparation of Mitochondria</a:t>
            </a:r>
            <a:endParaRPr lang="en-IN" b="1" dirty="0">
              <a:solidFill>
                <a:srgbClr val="002060"/>
              </a:solidFill>
              <a:latin typeface="Cambria" panose="02040503050406030204" pitchFamily="18" charset="0"/>
            </a:endParaRPr>
          </a:p>
        </p:txBody>
      </p:sp>
      <p:sp>
        <p:nvSpPr>
          <p:cNvPr id="2" name="Rectangle 1">
            <a:extLst>
              <a:ext uri="{FF2B5EF4-FFF2-40B4-BE49-F238E27FC236}">
                <a16:creationId xmlns="" xmlns:a16="http://schemas.microsoft.com/office/drawing/2014/main" id="{D5CCBFDD-5E4E-4161-B7D4-771FF5FEE606}"/>
              </a:ext>
            </a:extLst>
          </p:cNvPr>
          <p:cNvSpPr/>
          <p:nvPr/>
        </p:nvSpPr>
        <p:spPr>
          <a:xfrm>
            <a:off x="410544" y="1399798"/>
            <a:ext cx="8179541" cy="2554545"/>
          </a:xfrm>
          <a:prstGeom prst="rect">
            <a:avLst/>
          </a:prstGeom>
        </p:spPr>
        <p:txBody>
          <a:bodyPr wrap="square">
            <a:spAutoFit/>
          </a:bodyPr>
          <a:lstStyle/>
          <a:p>
            <a:pPr>
              <a:buNone/>
            </a:pPr>
            <a:r>
              <a:rPr lang="en-US" sz="1600" b="1" dirty="0">
                <a:solidFill>
                  <a:srgbClr val="003300"/>
                </a:solidFill>
                <a:latin typeface="Cambria" panose="02040503050406030204" pitchFamily="18" charset="0"/>
                <a:cs typeface="Times New Roman" pitchFamily="18" charset="0"/>
              </a:rPr>
              <a:t>MITOCHONDRIA</a:t>
            </a:r>
            <a:r>
              <a:rPr lang="en-US" sz="1600" dirty="0">
                <a:solidFill>
                  <a:srgbClr val="003300"/>
                </a:solidFill>
                <a:latin typeface="Cambria" panose="02040503050406030204" pitchFamily="18" charset="0"/>
                <a:cs typeface="Times New Roman" pitchFamily="18" charset="0"/>
              </a:rPr>
              <a:t> </a:t>
            </a:r>
          </a:p>
          <a:p>
            <a:pPr>
              <a:buNone/>
            </a:pPr>
            <a:r>
              <a:rPr lang="en-US" sz="1600" dirty="0">
                <a:solidFill>
                  <a:srgbClr val="003300"/>
                </a:solidFill>
                <a:latin typeface="Cambria" panose="02040503050406030204" pitchFamily="18" charset="0"/>
                <a:cs typeface="Times New Roman" pitchFamily="18" charset="0"/>
              </a:rPr>
              <a:t>The mitochondria are double </a:t>
            </a:r>
            <a:r>
              <a:rPr lang="en-US" sz="1600" dirty="0">
                <a:solidFill>
                  <a:srgbClr val="003300"/>
                </a:solidFill>
                <a:latin typeface="Cambria" panose="02040503050406030204" pitchFamily="18" charset="0"/>
                <a:cs typeface="Times New Roman" pitchFamily="18" charset="0"/>
                <a:hlinkClick r:id="rId2" tooltip="Biological membrane">
                  <a:extLst>
                    <a:ext uri="{A12FA001-AC4F-418D-AE19-62706E023703}">
                      <ahyp:hlinkClr xmlns="" xmlns:ahyp="http://schemas.microsoft.com/office/drawing/2018/hyperlinkcolor" val="tx"/>
                    </a:ext>
                  </a:extLst>
                </a:hlinkClick>
              </a:rPr>
              <a:t>membrane</a:t>
            </a:r>
            <a:r>
              <a:rPr lang="en-US" sz="1600" dirty="0">
                <a:solidFill>
                  <a:srgbClr val="003300"/>
                </a:solidFill>
                <a:latin typeface="Cambria" panose="02040503050406030204" pitchFamily="18" charset="0"/>
                <a:cs typeface="Times New Roman" pitchFamily="18" charset="0"/>
              </a:rPr>
              <a:t>-bound </a:t>
            </a:r>
            <a:r>
              <a:rPr lang="en-US" sz="1600" dirty="0">
                <a:solidFill>
                  <a:srgbClr val="003300"/>
                </a:solidFill>
                <a:latin typeface="Cambria" panose="02040503050406030204" pitchFamily="18" charset="0"/>
                <a:cs typeface="Times New Roman" pitchFamily="18" charset="0"/>
                <a:hlinkClick r:id="rId3" tooltip="Organelle">
                  <a:extLst>
                    <a:ext uri="{A12FA001-AC4F-418D-AE19-62706E023703}">
                      <ahyp:hlinkClr xmlns="" xmlns:ahyp="http://schemas.microsoft.com/office/drawing/2018/hyperlinkcolor" val="tx"/>
                    </a:ext>
                  </a:extLst>
                </a:hlinkClick>
              </a:rPr>
              <a:t>organelle</a:t>
            </a:r>
            <a:r>
              <a:rPr lang="en-US" sz="1600" dirty="0">
                <a:solidFill>
                  <a:srgbClr val="003300"/>
                </a:solidFill>
                <a:latin typeface="Cambria" panose="02040503050406030204" pitchFamily="18" charset="0"/>
                <a:cs typeface="Times New Roman" pitchFamily="18" charset="0"/>
              </a:rPr>
              <a:t> found in all </a:t>
            </a:r>
            <a:r>
              <a:rPr lang="en-US" sz="1600" dirty="0">
                <a:solidFill>
                  <a:srgbClr val="003300"/>
                </a:solidFill>
                <a:latin typeface="Cambria" panose="02040503050406030204" pitchFamily="18" charset="0"/>
                <a:cs typeface="Times New Roman" pitchFamily="18" charset="0"/>
                <a:hlinkClick r:id="rId4" tooltip="Eukaryotic">
                  <a:extLst>
                    <a:ext uri="{A12FA001-AC4F-418D-AE19-62706E023703}">
                      <ahyp:hlinkClr xmlns="" xmlns:ahyp="http://schemas.microsoft.com/office/drawing/2018/hyperlinkcolor" val="tx"/>
                    </a:ext>
                  </a:extLst>
                </a:hlinkClick>
              </a:rPr>
              <a:t>eukaryotic</a:t>
            </a:r>
            <a:r>
              <a:rPr lang="en-US" sz="1600" dirty="0">
                <a:solidFill>
                  <a:srgbClr val="003300"/>
                </a:solidFill>
                <a:latin typeface="Cambria" panose="02040503050406030204" pitchFamily="18" charset="0"/>
                <a:cs typeface="Times New Roman" pitchFamily="18" charset="0"/>
              </a:rPr>
              <a:t> organisms. Some cells in some </a:t>
            </a:r>
            <a:r>
              <a:rPr lang="en-US" sz="1600" dirty="0">
                <a:solidFill>
                  <a:srgbClr val="003300"/>
                </a:solidFill>
                <a:latin typeface="Cambria" panose="02040503050406030204" pitchFamily="18" charset="0"/>
                <a:cs typeface="Times New Roman" pitchFamily="18" charset="0"/>
                <a:hlinkClick r:id="rId5" tooltip="Multicellular">
                  <a:extLst>
                    <a:ext uri="{A12FA001-AC4F-418D-AE19-62706E023703}">
                      <ahyp:hlinkClr xmlns="" xmlns:ahyp="http://schemas.microsoft.com/office/drawing/2018/hyperlinkcolor" val="tx"/>
                    </a:ext>
                  </a:extLst>
                </a:hlinkClick>
              </a:rPr>
              <a:t>multicellular</a:t>
            </a:r>
            <a:r>
              <a:rPr lang="en-US" sz="1600" dirty="0">
                <a:solidFill>
                  <a:srgbClr val="003300"/>
                </a:solidFill>
                <a:latin typeface="Cambria" panose="02040503050406030204" pitchFamily="18" charset="0"/>
                <a:cs typeface="Times New Roman" pitchFamily="18" charset="0"/>
              </a:rPr>
              <a:t> organisms may however lack them (e.g. mature mammalian </a:t>
            </a:r>
            <a:r>
              <a:rPr lang="en-US" sz="1600" dirty="0">
                <a:solidFill>
                  <a:srgbClr val="003300"/>
                </a:solidFill>
                <a:latin typeface="Cambria" panose="02040503050406030204" pitchFamily="18" charset="0"/>
                <a:cs typeface="Times New Roman" pitchFamily="18" charset="0"/>
                <a:hlinkClick r:id="rId6" tooltip="Red blood cells">
                  <a:extLst>
                    <a:ext uri="{A12FA001-AC4F-418D-AE19-62706E023703}">
                      <ahyp:hlinkClr xmlns="" xmlns:ahyp="http://schemas.microsoft.com/office/drawing/2018/hyperlinkcolor" val="tx"/>
                    </a:ext>
                  </a:extLst>
                </a:hlinkClick>
              </a:rPr>
              <a:t>red blood cells</a:t>
            </a:r>
            <a:r>
              <a:rPr lang="en-US" sz="1600" dirty="0">
                <a:solidFill>
                  <a:srgbClr val="003300"/>
                </a:solidFill>
                <a:latin typeface="Cambria" panose="02040503050406030204" pitchFamily="18" charset="0"/>
                <a:cs typeface="Times New Roman" pitchFamily="18" charset="0"/>
              </a:rPr>
              <a:t>).</a:t>
            </a:r>
          </a:p>
          <a:p>
            <a:pPr algn="just"/>
            <a:endParaRPr lang="en-US" sz="1600" b="1" dirty="0">
              <a:solidFill>
                <a:srgbClr val="003300"/>
              </a:solidFill>
              <a:latin typeface="Cambria" panose="02040503050406030204" pitchFamily="18" charset="0"/>
              <a:cs typeface="Times New Roman" pitchFamily="18" charset="0"/>
            </a:endParaRPr>
          </a:p>
          <a:p>
            <a:pPr algn="just"/>
            <a:r>
              <a:rPr lang="en-US" sz="1600" b="1" dirty="0">
                <a:solidFill>
                  <a:srgbClr val="C00000"/>
                </a:solidFill>
                <a:latin typeface="Cambria" panose="02040503050406030204" pitchFamily="18" charset="0"/>
                <a:cs typeface="Times New Roman" pitchFamily="18" charset="0"/>
              </a:rPr>
              <a:t>Procedure:</a:t>
            </a:r>
            <a:endParaRPr lang="en-US" sz="1600" dirty="0">
              <a:solidFill>
                <a:srgbClr val="C00000"/>
              </a:solidFill>
              <a:latin typeface="Cambria" panose="02040503050406030204" pitchFamily="18" charset="0"/>
              <a:cs typeface="Times New Roman" pitchFamily="18" charset="0"/>
            </a:endParaRPr>
          </a:p>
          <a:p>
            <a:pPr marL="285750" lvl="0" indent="-285750" algn="just">
              <a:buFont typeface="Wingdings" panose="05000000000000000000" pitchFamily="2" charset="2"/>
              <a:buChar char="§"/>
            </a:pPr>
            <a:r>
              <a:rPr lang="en-US" sz="1600" dirty="0">
                <a:solidFill>
                  <a:srgbClr val="C00000"/>
                </a:solidFill>
                <a:latin typeface="Cambria" panose="02040503050406030204" pitchFamily="18" charset="0"/>
                <a:cs typeface="Times New Roman" pitchFamily="18" charset="0"/>
              </a:rPr>
              <a:t>Take a smear of oral mucosa or a peel of onion or Hydrilla leaf</a:t>
            </a:r>
            <a:r>
              <a:rPr lang="en-US" sz="1600" b="1" dirty="0">
                <a:solidFill>
                  <a:srgbClr val="C00000"/>
                </a:solidFill>
                <a:latin typeface="Cambria" panose="02040503050406030204" pitchFamily="18" charset="0"/>
                <a:cs typeface="Times New Roman" pitchFamily="18" charset="0"/>
              </a:rPr>
              <a:t> </a:t>
            </a:r>
            <a:r>
              <a:rPr lang="en-US" sz="1600" dirty="0">
                <a:solidFill>
                  <a:srgbClr val="C00000"/>
                </a:solidFill>
                <a:latin typeface="Cambria" panose="02040503050406030204" pitchFamily="18" charset="0"/>
                <a:cs typeface="Times New Roman" pitchFamily="18" charset="0"/>
              </a:rPr>
              <a:t>base on a clean dry slide. </a:t>
            </a:r>
          </a:p>
          <a:p>
            <a:pPr marL="285750" lvl="0" indent="-285750" algn="just">
              <a:buFont typeface="Wingdings" panose="05000000000000000000" pitchFamily="2" charset="2"/>
              <a:buChar char="§"/>
            </a:pPr>
            <a:r>
              <a:rPr lang="en-US" sz="1600" dirty="0">
                <a:solidFill>
                  <a:srgbClr val="C00000"/>
                </a:solidFill>
                <a:latin typeface="Cambria" panose="02040503050406030204" pitchFamily="18" charset="0"/>
                <a:cs typeface="Times New Roman" pitchFamily="18" charset="0"/>
              </a:rPr>
              <a:t>Stain the material with dilute Janus green B stains for five minutes. </a:t>
            </a:r>
          </a:p>
          <a:p>
            <a:pPr marL="285750" lvl="0" indent="-285750" algn="just">
              <a:buFont typeface="Wingdings" panose="05000000000000000000" pitchFamily="2" charset="2"/>
              <a:buChar char="§"/>
            </a:pPr>
            <a:r>
              <a:rPr lang="en-US" sz="1600" dirty="0">
                <a:solidFill>
                  <a:srgbClr val="C00000"/>
                </a:solidFill>
                <a:latin typeface="Cambria" panose="02040503050406030204" pitchFamily="18" charset="0"/>
                <a:cs typeface="Times New Roman" pitchFamily="18" charset="0"/>
              </a:rPr>
              <a:t>Observe under microscope, initially under low power and then under high power. </a:t>
            </a:r>
          </a:p>
          <a:p>
            <a:pPr marL="285750" lvl="0" indent="-285750" algn="just">
              <a:buFont typeface="Wingdings" panose="05000000000000000000" pitchFamily="2" charset="2"/>
              <a:buChar char="§"/>
            </a:pPr>
            <a:r>
              <a:rPr lang="en-US" sz="1600" dirty="0">
                <a:solidFill>
                  <a:srgbClr val="C00000"/>
                </a:solidFill>
                <a:latin typeface="Cambria" panose="02040503050406030204" pitchFamily="18" charset="0"/>
                <a:cs typeface="Times New Roman" pitchFamily="18" charset="0"/>
              </a:rPr>
              <a:t>Mitochondria appear as bluish green stained granules.  </a:t>
            </a:r>
          </a:p>
        </p:txBody>
      </p:sp>
      <p:pic>
        <p:nvPicPr>
          <p:cNvPr id="12" name="Picture 11">
            <a:extLst>
              <a:ext uri="{FF2B5EF4-FFF2-40B4-BE49-F238E27FC236}">
                <a16:creationId xmlns="" xmlns:a16="http://schemas.microsoft.com/office/drawing/2014/main" id="{51753DEA-77B5-4553-8FAA-15FF0426D11F}"/>
              </a:ext>
            </a:extLst>
          </p:cNvPr>
          <p:cNvPicPr>
            <a:picLocks noChangeAspect="1"/>
          </p:cNvPicPr>
          <p:nvPr/>
        </p:nvPicPr>
        <p:blipFill rotWithShape="1">
          <a:blip r:embed="rId7">
            <a:extLst>
              <a:ext uri="{28A0092B-C50C-407E-A947-70E740481C1C}">
                <a14:useLocalDpi xmlns="" xmlns:a14="http://schemas.microsoft.com/office/drawing/2010/main" val="0"/>
              </a:ext>
            </a:extLst>
          </a:blip>
          <a:srcRect l="18335"/>
          <a:stretch/>
        </p:blipFill>
        <p:spPr>
          <a:xfrm>
            <a:off x="5300783" y="4083238"/>
            <a:ext cx="3289301" cy="2254359"/>
          </a:xfrm>
          <a:prstGeom prst="rect">
            <a:avLst/>
          </a:prstGeom>
        </p:spPr>
      </p:pic>
      <p:pic>
        <p:nvPicPr>
          <p:cNvPr id="14" name="Picture 13">
            <a:extLst>
              <a:ext uri="{FF2B5EF4-FFF2-40B4-BE49-F238E27FC236}">
                <a16:creationId xmlns="" xmlns:a16="http://schemas.microsoft.com/office/drawing/2014/main" id="{A3769DE0-AAAE-45AF-B25B-473AB04A128C}"/>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10544" y="4083238"/>
            <a:ext cx="3432674" cy="2254359"/>
          </a:xfrm>
          <a:prstGeom prst="rect">
            <a:avLst/>
          </a:prstGeom>
          <a:solidFill>
            <a:schemeClr val="tx1"/>
          </a:solidFill>
        </p:spPr>
      </p:pic>
      <p:sp>
        <p:nvSpPr>
          <p:cNvPr id="17" name="Rectangle 16">
            <a:extLst>
              <a:ext uri="{FF2B5EF4-FFF2-40B4-BE49-F238E27FC236}">
                <a16:creationId xmlns="" xmlns:a16="http://schemas.microsoft.com/office/drawing/2014/main" id="{E5BC20AF-2839-4DB4-A277-B102BD4147F8}"/>
              </a:ext>
            </a:extLst>
          </p:cNvPr>
          <p:cNvSpPr/>
          <p:nvPr/>
        </p:nvSpPr>
        <p:spPr>
          <a:xfrm>
            <a:off x="4327440" y="4401388"/>
            <a:ext cx="973343" cy="369332"/>
          </a:xfrm>
          <a:prstGeom prst="rect">
            <a:avLst/>
          </a:prstGeom>
        </p:spPr>
        <p:txBody>
          <a:bodyPr wrap="none">
            <a:spAutoFit/>
          </a:bodyPr>
          <a:lstStyle/>
          <a:p>
            <a:r>
              <a:rPr lang="en-US" dirty="0">
                <a:solidFill>
                  <a:srgbClr val="002060"/>
                </a:solidFill>
                <a:latin typeface="Cambria" panose="02040503050406030204" pitchFamily="18" charset="0"/>
                <a:cs typeface="Times New Roman" pitchFamily="18" charset="0"/>
              </a:rPr>
              <a:t>Nucleus</a:t>
            </a:r>
            <a:endParaRPr lang="en-IN" dirty="0"/>
          </a:p>
        </p:txBody>
      </p:sp>
      <p:sp>
        <p:nvSpPr>
          <p:cNvPr id="18" name="Rectangle 17">
            <a:extLst>
              <a:ext uri="{FF2B5EF4-FFF2-40B4-BE49-F238E27FC236}">
                <a16:creationId xmlns="" xmlns:a16="http://schemas.microsoft.com/office/drawing/2014/main" id="{3C5BCC9A-3FA3-4AF8-B481-7F1A96FBF4FE}"/>
              </a:ext>
            </a:extLst>
          </p:cNvPr>
          <p:cNvSpPr/>
          <p:nvPr/>
        </p:nvSpPr>
        <p:spPr>
          <a:xfrm>
            <a:off x="3847522" y="5340507"/>
            <a:ext cx="1513107" cy="369332"/>
          </a:xfrm>
          <a:prstGeom prst="rect">
            <a:avLst/>
          </a:prstGeom>
        </p:spPr>
        <p:txBody>
          <a:bodyPr wrap="none">
            <a:spAutoFit/>
          </a:bodyPr>
          <a:lstStyle/>
          <a:p>
            <a:r>
              <a:rPr lang="en-US" dirty="0">
                <a:solidFill>
                  <a:srgbClr val="002060"/>
                </a:solidFill>
                <a:latin typeface="Cambria" panose="02040503050406030204" pitchFamily="18" charset="0"/>
                <a:cs typeface="Times New Roman" pitchFamily="18" charset="0"/>
              </a:rPr>
              <a:t>Mitochondria</a:t>
            </a:r>
            <a:endParaRPr lang="en-IN" dirty="0"/>
          </a:p>
        </p:txBody>
      </p:sp>
    </p:spTree>
    <p:extLst>
      <p:ext uri="{BB962C8B-B14F-4D97-AF65-F5344CB8AC3E}">
        <p14:creationId xmlns="" xmlns:p14="http://schemas.microsoft.com/office/powerpoint/2010/main" val="1807313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CYTOLOGICAL PREPARATIONS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5537606" cy="369332"/>
          </a:xfrm>
          <a:prstGeom prst="rect">
            <a:avLst/>
          </a:prstGeom>
        </p:spPr>
        <p:txBody>
          <a:bodyPr wrap="none">
            <a:spAutoFit/>
          </a:bodyPr>
          <a:lstStyle/>
          <a:p>
            <a:r>
              <a:rPr lang="en-US" b="1" dirty="0">
                <a:solidFill>
                  <a:srgbClr val="002060"/>
                </a:solidFill>
                <a:latin typeface="Cambria" panose="02040503050406030204" pitchFamily="18" charset="0"/>
              </a:rPr>
              <a:t>2. Temporary Stained Preparation of Mitochondria</a:t>
            </a:r>
            <a:endParaRPr lang="en-IN" b="1" dirty="0">
              <a:solidFill>
                <a:srgbClr val="002060"/>
              </a:solidFill>
              <a:latin typeface="Cambria" panose="02040503050406030204" pitchFamily="18" charset="0"/>
            </a:endParaRPr>
          </a:p>
        </p:txBody>
      </p:sp>
      <p:sp>
        <p:nvSpPr>
          <p:cNvPr id="3" name="Rectangle 2">
            <a:extLst>
              <a:ext uri="{FF2B5EF4-FFF2-40B4-BE49-F238E27FC236}">
                <a16:creationId xmlns="" xmlns:a16="http://schemas.microsoft.com/office/drawing/2014/main" id="{87952414-F765-4E2B-AED1-BA0C89A0EFD5}"/>
              </a:ext>
            </a:extLst>
          </p:cNvPr>
          <p:cNvSpPr/>
          <p:nvPr/>
        </p:nvSpPr>
        <p:spPr>
          <a:xfrm>
            <a:off x="410544" y="1406646"/>
            <a:ext cx="8399348" cy="2631490"/>
          </a:xfrm>
          <a:prstGeom prst="rect">
            <a:avLst/>
          </a:prstGeom>
        </p:spPr>
        <p:txBody>
          <a:bodyPr wrap="square">
            <a:spAutoFit/>
          </a:bodyPr>
          <a:lstStyle/>
          <a:p>
            <a:pPr>
              <a:buNone/>
            </a:pPr>
            <a:r>
              <a:rPr lang="en-US" sz="1500" b="1" dirty="0">
                <a:solidFill>
                  <a:srgbClr val="003300"/>
                </a:solidFill>
                <a:latin typeface="Cambria" panose="02040503050406030204" pitchFamily="18" charset="0"/>
                <a:cs typeface="Times New Roman" pitchFamily="18" charset="0"/>
              </a:rPr>
              <a:t>Polytene Chromosome</a:t>
            </a:r>
          </a:p>
          <a:p>
            <a:r>
              <a:rPr lang="en-US" sz="1500" dirty="0">
                <a:solidFill>
                  <a:srgbClr val="003300"/>
                </a:solidFill>
                <a:latin typeface="Cambria" panose="02040503050406030204" pitchFamily="18" charset="0"/>
                <a:cs typeface="Times New Roman" pitchFamily="18" charset="0"/>
              </a:rPr>
              <a:t>	Polytene chromosomes are  oversized </a:t>
            </a:r>
            <a:r>
              <a:rPr lang="en-US" sz="1500" u="sng" dirty="0">
                <a:solidFill>
                  <a:srgbClr val="003300"/>
                </a:solidFill>
                <a:latin typeface="Cambria" panose="02040503050406030204" pitchFamily="18" charset="0"/>
                <a:cs typeface="Times New Roman" pitchFamily="18" charset="0"/>
                <a:hlinkClick r:id="rId2" tooltip="Chromosomes">
                  <a:extLst>
                    <a:ext uri="{A12FA001-AC4F-418D-AE19-62706E023703}">
                      <ahyp:hlinkClr xmlns="" xmlns:ahyp="http://schemas.microsoft.com/office/drawing/2018/hyperlinkcolor" val="tx"/>
                    </a:ext>
                  </a:extLst>
                </a:hlinkClick>
              </a:rPr>
              <a:t>chromosomes</a:t>
            </a:r>
            <a:r>
              <a:rPr lang="en-US" sz="1500" dirty="0">
                <a:solidFill>
                  <a:srgbClr val="003300"/>
                </a:solidFill>
                <a:latin typeface="Cambria" panose="02040503050406030204" pitchFamily="18" charset="0"/>
                <a:cs typeface="Times New Roman" pitchFamily="18" charset="0"/>
              </a:rPr>
              <a:t> which have developed from standard chromosomes and are commonly found in the salivary glands of </a:t>
            </a:r>
            <a:r>
              <a:rPr lang="en-US" sz="1500" i="1" dirty="0">
                <a:solidFill>
                  <a:srgbClr val="003300"/>
                </a:solidFill>
                <a:latin typeface="Cambria" panose="02040503050406030204" pitchFamily="18" charset="0"/>
                <a:cs typeface="Times New Roman" pitchFamily="18" charset="0"/>
              </a:rPr>
              <a:t>Drosophila melanogaster.</a:t>
            </a:r>
            <a:r>
              <a:rPr lang="en-US" sz="1500" dirty="0">
                <a:solidFill>
                  <a:srgbClr val="003300"/>
                </a:solidFill>
                <a:latin typeface="Cambria" panose="02040503050406030204" pitchFamily="18" charset="0"/>
                <a:cs typeface="Times New Roman" pitchFamily="18" charset="0"/>
              </a:rPr>
              <a:t> Specialized cells undergo repeated rounds of </a:t>
            </a:r>
            <a:r>
              <a:rPr lang="en-US" sz="1500" u="sng" dirty="0">
                <a:solidFill>
                  <a:srgbClr val="003300"/>
                </a:solidFill>
                <a:latin typeface="Cambria" panose="02040503050406030204" pitchFamily="18" charset="0"/>
                <a:cs typeface="Times New Roman" pitchFamily="18" charset="0"/>
                <a:hlinkClick r:id="rId3" tooltip="DNA replication">
                  <a:extLst>
                    <a:ext uri="{A12FA001-AC4F-418D-AE19-62706E023703}">
                      <ahyp:hlinkClr xmlns="" xmlns:ahyp="http://schemas.microsoft.com/office/drawing/2018/hyperlinkcolor" val="tx"/>
                    </a:ext>
                  </a:extLst>
                </a:hlinkClick>
              </a:rPr>
              <a:t>DNA replication</a:t>
            </a:r>
            <a:r>
              <a:rPr lang="en-US" sz="1500" dirty="0">
                <a:solidFill>
                  <a:srgbClr val="003300"/>
                </a:solidFill>
                <a:latin typeface="Cambria" panose="02040503050406030204" pitchFamily="18" charset="0"/>
                <a:cs typeface="Times New Roman" pitchFamily="18" charset="0"/>
              </a:rPr>
              <a:t> without </a:t>
            </a:r>
            <a:r>
              <a:rPr lang="en-US" sz="1500" u="sng" dirty="0">
                <a:solidFill>
                  <a:srgbClr val="003300"/>
                </a:solidFill>
                <a:latin typeface="Cambria" panose="02040503050406030204" pitchFamily="18" charset="0"/>
                <a:cs typeface="Times New Roman" pitchFamily="18" charset="0"/>
                <a:hlinkClick r:id="rId4" tooltip="Cell division">
                  <a:extLst>
                    <a:ext uri="{A12FA001-AC4F-418D-AE19-62706E023703}">
                      <ahyp:hlinkClr xmlns="" xmlns:ahyp="http://schemas.microsoft.com/office/drawing/2018/hyperlinkcolor" val="tx"/>
                    </a:ext>
                  </a:extLst>
                </a:hlinkClick>
              </a:rPr>
              <a:t>cell division</a:t>
            </a:r>
            <a:r>
              <a:rPr lang="en-US" sz="1500" dirty="0">
                <a:solidFill>
                  <a:srgbClr val="003300"/>
                </a:solidFill>
                <a:latin typeface="Cambria" panose="02040503050406030204" pitchFamily="18" charset="0"/>
                <a:cs typeface="Times New Roman" pitchFamily="18" charset="0"/>
              </a:rPr>
              <a:t> (</a:t>
            </a:r>
            <a:r>
              <a:rPr lang="en-US" sz="1500" u="sng" dirty="0">
                <a:solidFill>
                  <a:srgbClr val="003300"/>
                </a:solidFill>
                <a:latin typeface="Cambria" panose="02040503050406030204" pitchFamily="18" charset="0"/>
                <a:cs typeface="Times New Roman" pitchFamily="18" charset="0"/>
                <a:hlinkClick r:id="rId5" tooltip="Mitosis">
                  <a:extLst>
                    <a:ext uri="{A12FA001-AC4F-418D-AE19-62706E023703}">
                      <ahyp:hlinkClr xmlns="" xmlns:ahyp="http://schemas.microsoft.com/office/drawing/2018/hyperlinkcolor" val="tx"/>
                    </a:ext>
                  </a:extLst>
                </a:hlinkClick>
              </a:rPr>
              <a:t>endomitosis</a:t>
            </a:r>
            <a:r>
              <a:rPr lang="en-US" sz="1500" dirty="0">
                <a:solidFill>
                  <a:srgbClr val="003300"/>
                </a:solidFill>
                <a:latin typeface="Cambria" panose="02040503050406030204" pitchFamily="18" charset="0"/>
                <a:cs typeface="Times New Roman" pitchFamily="18" charset="0"/>
              </a:rPr>
              <a:t>), to increase </a:t>
            </a:r>
            <a:r>
              <a:rPr lang="en-US" sz="1500" u="sng" dirty="0">
                <a:solidFill>
                  <a:srgbClr val="003300"/>
                </a:solidFill>
                <a:latin typeface="Cambria" panose="02040503050406030204" pitchFamily="18" charset="0"/>
                <a:cs typeface="Times New Roman" pitchFamily="18" charset="0"/>
                <a:hlinkClick r:id="rId6" tooltip="Cell (biology)">
                  <a:extLst>
                    <a:ext uri="{A12FA001-AC4F-418D-AE19-62706E023703}">
                      <ahyp:hlinkClr xmlns="" xmlns:ahyp="http://schemas.microsoft.com/office/drawing/2018/hyperlinkcolor" val="tx"/>
                    </a:ext>
                  </a:extLst>
                </a:hlinkClick>
              </a:rPr>
              <a:t>cell</a:t>
            </a:r>
            <a:r>
              <a:rPr lang="en-US" sz="1500" dirty="0">
                <a:solidFill>
                  <a:srgbClr val="003300"/>
                </a:solidFill>
                <a:latin typeface="Cambria" panose="02040503050406030204" pitchFamily="18" charset="0"/>
                <a:cs typeface="Times New Roman" pitchFamily="18" charset="0"/>
              </a:rPr>
              <a:t> volume, forming a giant polytene chromosome. Polytene </a:t>
            </a:r>
            <a:r>
              <a:rPr lang="en-US" sz="1500" u="sng" dirty="0">
                <a:solidFill>
                  <a:srgbClr val="003300"/>
                </a:solidFill>
                <a:latin typeface="Cambria" panose="02040503050406030204" pitchFamily="18" charset="0"/>
                <a:cs typeface="Times New Roman" pitchFamily="18" charset="0"/>
                <a:hlinkClick r:id="rId7" tooltip="Chromosome">
                  <a:extLst>
                    <a:ext uri="{A12FA001-AC4F-418D-AE19-62706E023703}">
                      <ahyp:hlinkClr xmlns="" xmlns:ahyp="http://schemas.microsoft.com/office/drawing/2018/hyperlinkcolor" val="tx"/>
                    </a:ext>
                  </a:extLst>
                </a:hlinkClick>
              </a:rPr>
              <a:t>chromosomes</a:t>
            </a:r>
            <a:r>
              <a:rPr lang="en-US" sz="1500" dirty="0">
                <a:solidFill>
                  <a:srgbClr val="003300"/>
                </a:solidFill>
                <a:latin typeface="Cambria" panose="02040503050406030204" pitchFamily="18" charset="0"/>
                <a:cs typeface="Times New Roman" pitchFamily="18" charset="0"/>
              </a:rPr>
              <a:t> form when multiple rounds of replication produce many sister </a:t>
            </a:r>
            <a:r>
              <a:rPr lang="en-US" sz="1500" u="sng" dirty="0">
                <a:solidFill>
                  <a:srgbClr val="003300"/>
                </a:solidFill>
                <a:latin typeface="Cambria" panose="02040503050406030204" pitchFamily="18" charset="0"/>
                <a:cs typeface="Times New Roman" pitchFamily="18" charset="0"/>
                <a:hlinkClick r:id="rId8" tooltip="Chromatid">
                  <a:extLst>
                    <a:ext uri="{A12FA001-AC4F-418D-AE19-62706E023703}">
                      <ahyp:hlinkClr xmlns="" xmlns:ahyp="http://schemas.microsoft.com/office/drawing/2018/hyperlinkcolor" val="tx"/>
                    </a:ext>
                  </a:extLst>
                </a:hlinkClick>
              </a:rPr>
              <a:t>chromatids</a:t>
            </a:r>
            <a:r>
              <a:rPr lang="en-US" sz="1500" dirty="0">
                <a:solidFill>
                  <a:srgbClr val="003300"/>
                </a:solidFill>
                <a:latin typeface="Cambria" panose="02040503050406030204" pitchFamily="18" charset="0"/>
                <a:cs typeface="Times New Roman" pitchFamily="18" charset="0"/>
              </a:rPr>
              <a:t> that remain fused together</a:t>
            </a:r>
          </a:p>
          <a:p>
            <a:r>
              <a:rPr lang="en-US" sz="1500" b="1" dirty="0">
                <a:solidFill>
                  <a:srgbClr val="7030A0"/>
                </a:solidFill>
                <a:latin typeface="Cambria" panose="02040503050406030204" pitchFamily="18" charset="0"/>
                <a:cs typeface="Times New Roman" pitchFamily="18" charset="0"/>
              </a:rPr>
              <a:t>Procedure:</a:t>
            </a:r>
            <a:endParaRPr lang="en-US" sz="1500" dirty="0">
              <a:solidFill>
                <a:srgbClr val="7030A0"/>
              </a:solidFill>
              <a:latin typeface="Cambria" panose="02040503050406030204" pitchFamily="18" charset="0"/>
              <a:cs typeface="Times New Roman" pitchFamily="18" charset="0"/>
            </a:endParaRPr>
          </a:p>
          <a:p>
            <a:r>
              <a:rPr lang="en-US" sz="1500" dirty="0">
                <a:solidFill>
                  <a:srgbClr val="7030A0"/>
                </a:solidFill>
                <a:latin typeface="Cambria" panose="02040503050406030204" pitchFamily="18" charset="0"/>
                <a:cs typeface="Times New Roman" pitchFamily="18" charset="0"/>
              </a:rPr>
              <a:t>	On a slide, take a larva. Hold its body with one BB forceps and with other BB forceps pulls out its head. Due to this pulling, the alimentary canal, salivary glands </a:t>
            </a:r>
            <a:r>
              <a:rPr lang="en-US" sz="1500" dirty="0" err="1">
                <a:solidFill>
                  <a:srgbClr val="7030A0"/>
                </a:solidFill>
                <a:latin typeface="Cambria" panose="02040503050406030204" pitchFamily="18" charset="0"/>
                <a:cs typeface="Times New Roman" pitchFamily="18" charset="0"/>
              </a:rPr>
              <a:t>etc</a:t>
            </a:r>
            <a:r>
              <a:rPr lang="en-US" sz="1500" dirty="0">
                <a:solidFill>
                  <a:srgbClr val="7030A0"/>
                </a:solidFill>
                <a:latin typeface="Cambria" panose="02040503050406030204" pitchFamily="18" charset="0"/>
                <a:cs typeface="Times New Roman" pitchFamily="18" charset="0"/>
              </a:rPr>
              <a:t> also get pulled out with body wall. Locate the salivary glands from this mass. Stain the salivary glands with acetocarmine for about 10 minutes. Put a caver slip, blot excess stain and observe under microscope. </a:t>
            </a:r>
          </a:p>
        </p:txBody>
      </p:sp>
      <p:pic>
        <p:nvPicPr>
          <p:cNvPr id="5" name="Picture 4">
            <a:extLst>
              <a:ext uri="{FF2B5EF4-FFF2-40B4-BE49-F238E27FC236}">
                <a16:creationId xmlns="" xmlns:a16="http://schemas.microsoft.com/office/drawing/2014/main" id="{28C786D1-B1E8-415B-988B-0FA7B9CC65C5}"/>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883991" y="4125521"/>
            <a:ext cx="2352675" cy="1943100"/>
          </a:xfrm>
          <a:prstGeom prst="rect">
            <a:avLst/>
          </a:prstGeom>
        </p:spPr>
      </p:pic>
      <p:pic>
        <p:nvPicPr>
          <p:cNvPr id="9" name="Picture 8">
            <a:extLst>
              <a:ext uri="{FF2B5EF4-FFF2-40B4-BE49-F238E27FC236}">
                <a16:creationId xmlns="" xmlns:a16="http://schemas.microsoft.com/office/drawing/2014/main" id="{D3E9722F-0BD8-4098-98B4-BC1B709AB894}"/>
              </a:ext>
            </a:extLst>
          </p:cNvPr>
          <p:cNvPicPr>
            <a:picLocks noChangeAspect="1"/>
          </p:cNvPicPr>
          <p:nvPr/>
        </p:nvPicPr>
        <p:blipFill rotWithShape="1">
          <a:blip r:embed="rId10">
            <a:extLst>
              <a:ext uri="{28A0092B-C50C-407E-A947-70E740481C1C}">
                <a14:useLocalDpi xmlns="" xmlns:a14="http://schemas.microsoft.com/office/drawing/2010/main" val="0"/>
              </a:ext>
            </a:extLst>
          </a:blip>
          <a:srcRect l="26459"/>
          <a:stretch/>
        </p:blipFill>
        <p:spPr>
          <a:xfrm rot="16200000">
            <a:off x="3544214" y="4476665"/>
            <a:ext cx="1819276" cy="1240814"/>
          </a:xfrm>
          <a:prstGeom prst="rect">
            <a:avLst/>
          </a:prstGeom>
        </p:spPr>
      </p:pic>
      <p:pic>
        <p:nvPicPr>
          <p:cNvPr id="11" name="Picture 10">
            <a:extLst>
              <a:ext uri="{FF2B5EF4-FFF2-40B4-BE49-F238E27FC236}">
                <a16:creationId xmlns="" xmlns:a16="http://schemas.microsoft.com/office/drawing/2014/main" id="{D448D84F-05C5-41BF-8E06-3E236387D4EA}"/>
              </a:ext>
            </a:extLst>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671038" y="4173879"/>
            <a:ext cx="2514600" cy="1819275"/>
          </a:xfrm>
          <a:prstGeom prst="rect">
            <a:avLst/>
          </a:prstGeom>
        </p:spPr>
      </p:pic>
      <p:pic>
        <p:nvPicPr>
          <p:cNvPr id="10" name="Picture 9">
            <a:extLst>
              <a:ext uri="{FF2B5EF4-FFF2-40B4-BE49-F238E27FC236}">
                <a16:creationId xmlns="" xmlns:a16="http://schemas.microsoft.com/office/drawing/2014/main" id="{D448D84F-05C5-41BF-8E06-3E236387D4EA}"/>
              </a:ext>
            </a:extLst>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5823438" y="4326279"/>
            <a:ext cx="2514600" cy="1819275"/>
          </a:xfrm>
          <a:prstGeom prst="rect">
            <a:avLst/>
          </a:prstGeom>
        </p:spPr>
      </p:pic>
    </p:spTree>
    <p:extLst>
      <p:ext uri="{BB962C8B-B14F-4D97-AF65-F5344CB8AC3E}">
        <p14:creationId xmlns="" xmlns:p14="http://schemas.microsoft.com/office/powerpoint/2010/main" val="1332024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F45B02-E4A9-4B39-92D9-A623F03AA220}"/>
              </a:ext>
            </a:extLst>
          </p:cNvPr>
          <p:cNvSpPr/>
          <p:nvPr/>
        </p:nvSpPr>
        <p:spPr>
          <a:xfrm>
            <a:off x="354564" y="970751"/>
            <a:ext cx="1053494" cy="369332"/>
          </a:xfrm>
          <a:prstGeom prst="rect">
            <a:avLst/>
          </a:prstGeom>
        </p:spPr>
        <p:txBody>
          <a:bodyPr wrap="none">
            <a:spAutoFit/>
          </a:bodyPr>
          <a:lstStyle/>
          <a:p>
            <a:r>
              <a:rPr lang="en-IN" b="1" dirty="0">
                <a:solidFill>
                  <a:srgbClr val="003300"/>
                </a:solidFill>
                <a:latin typeface="Cambria" panose="02040503050406030204" pitchFamily="18" charset="0"/>
              </a:rPr>
              <a:t>Amoeba</a:t>
            </a:r>
          </a:p>
        </p:txBody>
      </p:sp>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KINGDOM PROTISTA</a:t>
            </a:r>
            <a:endParaRPr lang="en-IN" sz="1800" b="1" dirty="0">
              <a:solidFill>
                <a:srgbClr val="C00000"/>
              </a:solidFill>
              <a:latin typeface="Cambria" panose="02040503050406030204" pitchFamily="18" charset="0"/>
            </a:endParaRPr>
          </a:p>
        </p:txBody>
      </p:sp>
      <p:sp>
        <p:nvSpPr>
          <p:cNvPr id="6" name="Content Placeholder 3">
            <a:extLst>
              <a:ext uri="{FF2B5EF4-FFF2-40B4-BE49-F238E27FC236}">
                <a16:creationId xmlns="" xmlns:a16="http://schemas.microsoft.com/office/drawing/2014/main" id="{02411A51-DC47-4C83-866F-1CA0C8AF5748}"/>
              </a:ext>
            </a:extLst>
          </p:cNvPr>
          <p:cNvSpPr txBox="1">
            <a:spLocks/>
          </p:cNvSpPr>
          <p:nvPr/>
        </p:nvSpPr>
        <p:spPr>
          <a:xfrm>
            <a:off x="354564" y="1340084"/>
            <a:ext cx="5480606" cy="52834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1600" dirty="0">
                <a:solidFill>
                  <a:srgbClr val="7030A0"/>
                </a:solidFill>
                <a:latin typeface="Cambria" panose="02040503050406030204" pitchFamily="18" charset="0"/>
                <a:cs typeface="Times New Roman" panose="02020603050405020304" pitchFamily="18" charset="0"/>
              </a:rPr>
              <a:t>Amoeba is found in mud, fresh water ponds, streams and ditches in which bacteria and decaying vegetation are rich.</a:t>
            </a:r>
          </a:p>
          <a:p>
            <a:pPr>
              <a:lnSpc>
                <a:spcPct val="130000"/>
              </a:lnSpc>
            </a:pPr>
            <a:r>
              <a:rPr lang="en-US" sz="1600" dirty="0">
                <a:solidFill>
                  <a:srgbClr val="7030A0"/>
                </a:solidFill>
                <a:latin typeface="Cambria" panose="02040503050406030204" pitchFamily="18" charset="0"/>
                <a:cs typeface="Times New Roman" panose="02020603050405020304" pitchFamily="18" charset="0"/>
              </a:rPr>
              <a:t>Shape of body is irregular.</a:t>
            </a:r>
          </a:p>
          <a:p>
            <a:pPr>
              <a:lnSpc>
                <a:spcPct val="130000"/>
              </a:lnSpc>
            </a:pPr>
            <a:r>
              <a:rPr lang="en-US" sz="1600" dirty="0">
                <a:solidFill>
                  <a:srgbClr val="7030A0"/>
                </a:solidFill>
                <a:latin typeface="Cambria" panose="02040503050406030204" pitchFamily="18" charset="0"/>
                <a:cs typeface="Times New Roman" panose="02020603050405020304" pitchFamily="18" charset="0"/>
              </a:rPr>
              <a:t>Body is covered by very thin and semi-permeable membrane called plasmalemma.</a:t>
            </a:r>
          </a:p>
          <a:p>
            <a:pPr>
              <a:lnSpc>
                <a:spcPct val="130000"/>
              </a:lnSpc>
            </a:pPr>
            <a:r>
              <a:rPr lang="en-US" sz="1600" dirty="0">
                <a:solidFill>
                  <a:srgbClr val="7030A0"/>
                </a:solidFill>
                <a:latin typeface="Cambria" panose="02040503050406030204" pitchFamily="18" charset="0"/>
                <a:cs typeface="Times New Roman" panose="02020603050405020304" pitchFamily="18" charset="0"/>
              </a:rPr>
              <a:t>Protoplasm is divisible into an outer ectoplasm and an inner endoplasm.</a:t>
            </a:r>
          </a:p>
          <a:p>
            <a:pPr>
              <a:lnSpc>
                <a:spcPct val="130000"/>
              </a:lnSpc>
            </a:pPr>
            <a:r>
              <a:rPr lang="en-US" sz="1600" dirty="0">
                <a:solidFill>
                  <a:srgbClr val="7030A0"/>
                </a:solidFill>
                <a:latin typeface="Cambria" panose="02040503050406030204" pitchFamily="18" charset="0"/>
                <a:cs typeface="Times New Roman" panose="02020603050405020304" pitchFamily="18" charset="0"/>
              </a:rPr>
              <a:t>The endoplasm is having single nucleus, a large single contractile vacuole and many food vacuoles.</a:t>
            </a:r>
          </a:p>
          <a:p>
            <a:pPr>
              <a:lnSpc>
                <a:spcPct val="130000"/>
              </a:lnSpc>
            </a:pPr>
            <a:r>
              <a:rPr lang="en-US" sz="1600" dirty="0">
                <a:solidFill>
                  <a:srgbClr val="7030A0"/>
                </a:solidFill>
                <a:latin typeface="Cambria" panose="02040503050406030204" pitchFamily="18" charset="0"/>
                <a:cs typeface="Times New Roman" panose="02020603050405020304" pitchFamily="18" charset="0"/>
              </a:rPr>
              <a:t>Nutrition is holozoic.</a:t>
            </a:r>
          </a:p>
          <a:p>
            <a:pPr>
              <a:lnSpc>
                <a:spcPct val="130000"/>
              </a:lnSpc>
            </a:pPr>
            <a:r>
              <a:rPr lang="en-US" sz="1600" dirty="0">
                <a:solidFill>
                  <a:srgbClr val="7030A0"/>
                </a:solidFill>
                <a:latin typeface="Cambria" panose="02040503050406030204" pitchFamily="18" charset="0"/>
                <a:cs typeface="Times New Roman" panose="02020603050405020304" pitchFamily="18" charset="0"/>
              </a:rPr>
              <a:t>Reproduction is by binary fission.</a:t>
            </a:r>
          </a:p>
          <a:p>
            <a:pPr>
              <a:lnSpc>
                <a:spcPct val="130000"/>
              </a:lnSpc>
            </a:pPr>
            <a:r>
              <a:rPr lang="en-US" sz="1600" dirty="0">
                <a:solidFill>
                  <a:srgbClr val="7030A0"/>
                </a:solidFill>
                <a:latin typeface="Cambria" panose="02040503050406030204" pitchFamily="18" charset="0"/>
                <a:cs typeface="Times New Roman" panose="02020603050405020304" pitchFamily="18" charset="0"/>
              </a:rPr>
              <a:t>In Amoeba locomotion is called amoeboid movement and is performed by pseudopodia.</a:t>
            </a:r>
          </a:p>
          <a:p>
            <a:pPr>
              <a:lnSpc>
                <a:spcPct val="130000"/>
              </a:lnSpc>
            </a:pPr>
            <a:endParaRPr lang="en-US" sz="1600" dirty="0">
              <a:latin typeface="Cambria" panose="02040503050406030204" pitchFamily="18" charset="0"/>
            </a:endParaRPr>
          </a:p>
        </p:txBody>
      </p:sp>
      <p:pic>
        <p:nvPicPr>
          <p:cNvPr id="2" name="Picture 1">
            <a:extLst>
              <a:ext uri="{FF2B5EF4-FFF2-40B4-BE49-F238E27FC236}">
                <a16:creationId xmlns="" xmlns:a16="http://schemas.microsoft.com/office/drawing/2014/main" id="{6BE43482-6A3A-443C-B694-4862D4F20EBB}"/>
              </a:ext>
            </a:extLst>
          </p:cNvPr>
          <p:cNvPicPr>
            <a:picLocks noChangeAspect="1"/>
          </p:cNvPicPr>
          <p:nvPr/>
        </p:nvPicPr>
        <p:blipFill>
          <a:blip r:embed="rId2"/>
          <a:stretch>
            <a:fillRect/>
          </a:stretch>
        </p:blipFill>
        <p:spPr>
          <a:xfrm>
            <a:off x="5835170" y="1340083"/>
            <a:ext cx="2775432" cy="2164213"/>
          </a:xfrm>
          <a:prstGeom prst="rect">
            <a:avLst/>
          </a:prstGeom>
        </p:spPr>
      </p:pic>
      <p:pic>
        <p:nvPicPr>
          <p:cNvPr id="4" name="Picture 3">
            <a:extLst>
              <a:ext uri="{FF2B5EF4-FFF2-40B4-BE49-F238E27FC236}">
                <a16:creationId xmlns="" xmlns:a16="http://schemas.microsoft.com/office/drawing/2014/main" id="{8927E164-6A92-42FF-8DA0-D1B1C173863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835170" y="3981825"/>
            <a:ext cx="2775432" cy="2164213"/>
          </a:xfrm>
          <a:prstGeom prst="rect">
            <a:avLst/>
          </a:prstGeom>
        </p:spPr>
      </p:pic>
    </p:spTree>
    <p:extLst>
      <p:ext uri="{BB962C8B-B14F-4D97-AF65-F5344CB8AC3E}">
        <p14:creationId xmlns="" xmlns:p14="http://schemas.microsoft.com/office/powerpoint/2010/main" val="2597863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510303" cy="369332"/>
          </a:xfrm>
          <a:prstGeom prst="rect">
            <a:avLst/>
          </a:prstGeom>
        </p:spPr>
        <p:txBody>
          <a:bodyPr wrap="none">
            <a:spAutoFit/>
          </a:bodyPr>
          <a:lstStyle/>
          <a:p>
            <a:r>
              <a:rPr lang="en-US" b="1" dirty="0">
                <a:solidFill>
                  <a:srgbClr val="002060"/>
                </a:solidFill>
                <a:latin typeface="Cambria" panose="02040503050406030204" pitchFamily="18" charset="0"/>
              </a:rPr>
              <a:t>1. FOSSIL FORMATION</a:t>
            </a:r>
            <a:endParaRPr lang="en-IN" b="1" dirty="0">
              <a:solidFill>
                <a:srgbClr val="002060"/>
              </a:solidFill>
              <a:latin typeface="Cambria" panose="02040503050406030204" pitchFamily="18" charset="0"/>
            </a:endParaRPr>
          </a:p>
        </p:txBody>
      </p:sp>
      <p:sp>
        <p:nvSpPr>
          <p:cNvPr id="10" name="Content Placeholder 2">
            <a:extLst>
              <a:ext uri="{FF2B5EF4-FFF2-40B4-BE49-F238E27FC236}">
                <a16:creationId xmlns="" xmlns:a16="http://schemas.microsoft.com/office/drawing/2014/main" id="{55C1B97B-6D06-4AE4-B0B9-9B0ED358D05E}"/>
              </a:ext>
            </a:extLst>
          </p:cNvPr>
          <p:cNvSpPr txBox="1">
            <a:spLocks/>
          </p:cNvSpPr>
          <p:nvPr/>
        </p:nvSpPr>
        <p:spPr>
          <a:xfrm>
            <a:off x="152400" y="1219200"/>
            <a:ext cx="8763000" cy="51054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200">
                <a:solidFill>
                  <a:srgbClr val="C00000"/>
                </a:solidFill>
                <a:latin typeface="Cambria" pitchFamily="18" charset="0"/>
              </a:rPr>
              <a:t>Process of fossilization:</a:t>
            </a:r>
          </a:p>
          <a:p>
            <a:pPr marL="692150" indent="-457200" algn="just">
              <a:lnSpc>
                <a:spcPct val="130000"/>
              </a:lnSpc>
              <a:buFont typeface="+mj-lt"/>
              <a:buAutoNum type="arabicPeriod"/>
            </a:pPr>
            <a:r>
              <a:rPr lang="en-US" sz="2000">
                <a:solidFill>
                  <a:srgbClr val="7030A0"/>
                </a:solidFill>
                <a:latin typeface="Cambria" pitchFamily="18" charset="0"/>
              </a:rPr>
              <a:t>First requirement is burial of dead animal.</a:t>
            </a:r>
          </a:p>
          <a:p>
            <a:pPr marL="692150" indent="-457200" algn="just">
              <a:lnSpc>
                <a:spcPct val="130000"/>
              </a:lnSpc>
              <a:buFont typeface="+mj-lt"/>
              <a:buAutoNum type="arabicPeriod"/>
            </a:pPr>
            <a:r>
              <a:rPr lang="en-US" sz="2000">
                <a:solidFill>
                  <a:srgbClr val="7030A0"/>
                </a:solidFill>
                <a:latin typeface="Cambria" pitchFamily="18" charset="0"/>
              </a:rPr>
              <a:t>There should not be bacterial decay or oxidation</a:t>
            </a:r>
          </a:p>
          <a:p>
            <a:pPr marL="692150" indent="-457200" algn="just">
              <a:lnSpc>
                <a:spcPct val="130000"/>
              </a:lnSpc>
              <a:buFont typeface="+mj-lt"/>
              <a:buAutoNum type="arabicPeriod"/>
            </a:pPr>
            <a:r>
              <a:rPr lang="en-US" sz="2000">
                <a:solidFill>
                  <a:srgbClr val="7030A0"/>
                </a:solidFill>
                <a:latin typeface="Cambria" pitchFamily="18" charset="0"/>
              </a:rPr>
              <a:t>The dead body should consists hard body parts like, Bones, teeth, shell etc.</a:t>
            </a:r>
          </a:p>
          <a:p>
            <a:pPr marL="692150" indent="-457200" algn="just">
              <a:lnSpc>
                <a:spcPct val="130000"/>
              </a:lnSpc>
              <a:buFont typeface="+mj-lt"/>
              <a:buAutoNum type="arabicPeriod"/>
            </a:pPr>
            <a:r>
              <a:rPr lang="en-US" sz="2000">
                <a:solidFill>
                  <a:srgbClr val="7030A0"/>
                </a:solidFill>
                <a:latin typeface="Cambria" pitchFamily="18" charset="0"/>
              </a:rPr>
              <a:t>Material where the dead body is buried should consist preservatives</a:t>
            </a:r>
            <a:r>
              <a:rPr lang="en-US" sz="2000">
                <a:latin typeface="Cambria" pitchFamily="18" charset="0"/>
              </a:rPr>
              <a:t>.</a:t>
            </a:r>
          </a:p>
          <a:p>
            <a:pPr marL="692150" indent="-457200" algn="just">
              <a:lnSpc>
                <a:spcPct val="130000"/>
              </a:lnSpc>
              <a:buFont typeface="+mj-lt"/>
              <a:buAutoNum type="arabicPeriod"/>
            </a:pPr>
            <a:r>
              <a:rPr lang="en-US" sz="2000">
                <a:solidFill>
                  <a:schemeClr val="accent3">
                    <a:lumMod val="50000"/>
                  </a:schemeClr>
                </a:solidFill>
                <a:latin typeface="Cambria" pitchFamily="18" charset="0"/>
              </a:rPr>
              <a:t>Better chances of fossilization in aquatic animals than land animals.</a:t>
            </a:r>
          </a:p>
          <a:p>
            <a:pPr marL="692150" indent="-457200" algn="just">
              <a:lnSpc>
                <a:spcPct val="130000"/>
              </a:lnSpc>
              <a:buFont typeface="+mj-lt"/>
              <a:buAutoNum type="arabicPeriod"/>
            </a:pPr>
            <a:r>
              <a:rPr lang="en-US" sz="2000">
                <a:solidFill>
                  <a:schemeClr val="accent3">
                    <a:lumMod val="50000"/>
                  </a:schemeClr>
                </a:solidFill>
                <a:latin typeface="Cambria" pitchFamily="18" charset="0"/>
              </a:rPr>
              <a:t>Soft parts are destroyed by scavengers, insect larvae, bacteria etc.</a:t>
            </a:r>
          </a:p>
          <a:p>
            <a:pPr marL="692150" indent="-457200" algn="just">
              <a:lnSpc>
                <a:spcPct val="130000"/>
              </a:lnSpc>
              <a:buFont typeface="+mj-lt"/>
              <a:buAutoNum type="arabicPeriod"/>
            </a:pPr>
            <a:r>
              <a:rPr lang="en-US" sz="2000">
                <a:solidFill>
                  <a:schemeClr val="accent3">
                    <a:lumMod val="50000"/>
                  </a:schemeClr>
                </a:solidFill>
                <a:latin typeface="Cambria" pitchFamily="18" charset="0"/>
              </a:rPr>
              <a:t>Hard parts sink to bottom and covered by always dropping sediments.</a:t>
            </a:r>
          </a:p>
          <a:p>
            <a:pPr marL="692150" indent="-457200" algn="just">
              <a:lnSpc>
                <a:spcPct val="130000"/>
              </a:lnSpc>
              <a:buFont typeface="+mj-lt"/>
              <a:buAutoNum type="arabicPeriod"/>
            </a:pPr>
            <a:r>
              <a:rPr lang="en-US" sz="2000">
                <a:solidFill>
                  <a:schemeClr val="accent3">
                    <a:lumMod val="50000"/>
                  </a:schemeClr>
                </a:solidFill>
                <a:latin typeface="Cambria" pitchFamily="18" charset="0"/>
              </a:rPr>
              <a:t>Mining in bogs and quicksand with death and burial of animal is another form of fossilization</a:t>
            </a:r>
            <a:r>
              <a:rPr lang="en-US" sz="2000">
                <a:latin typeface="Cambria" pitchFamily="18" charset="0"/>
              </a:rPr>
              <a:t>.</a:t>
            </a:r>
            <a:endParaRPr lang="en-US" sz="2000" dirty="0">
              <a:latin typeface="Cambria" pitchFamily="18" charset="0"/>
            </a:endParaRPr>
          </a:p>
        </p:txBody>
      </p:sp>
    </p:spTree>
    <p:extLst>
      <p:ext uri="{BB962C8B-B14F-4D97-AF65-F5344CB8AC3E}">
        <p14:creationId xmlns="" xmlns:p14="http://schemas.microsoft.com/office/powerpoint/2010/main" val="4115586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510303" cy="369332"/>
          </a:xfrm>
          <a:prstGeom prst="rect">
            <a:avLst/>
          </a:prstGeom>
        </p:spPr>
        <p:txBody>
          <a:bodyPr wrap="none">
            <a:spAutoFit/>
          </a:bodyPr>
          <a:lstStyle/>
          <a:p>
            <a:r>
              <a:rPr lang="en-US" b="1" dirty="0">
                <a:solidFill>
                  <a:srgbClr val="002060"/>
                </a:solidFill>
                <a:latin typeface="Cambria" panose="02040503050406030204" pitchFamily="18" charset="0"/>
              </a:rPr>
              <a:t>1. FOSSIL FORMATION</a:t>
            </a:r>
            <a:endParaRPr lang="en-IN" b="1" dirty="0">
              <a:solidFill>
                <a:srgbClr val="002060"/>
              </a:solidFill>
              <a:latin typeface="Cambria" panose="02040503050406030204" pitchFamily="18" charset="0"/>
            </a:endParaRPr>
          </a:p>
        </p:txBody>
      </p:sp>
      <p:pic>
        <p:nvPicPr>
          <p:cNvPr id="5" name="Picture 91">
            <a:extLst>
              <a:ext uri="{FF2B5EF4-FFF2-40B4-BE49-F238E27FC236}">
                <a16:creationId xmlns="" xmlns:a16="http://schemas.microsoft.com/office/drawing/2014/main" id="{4DFB1BE6-B90F-481B-B065-B294A2BBA912}"/>
              </a:ext>
            </a:extLst>
          </p:cNvPr>
          <p:cNvPicPr>
            <a:picLocks noChangeAspect="1" noChangeArrowheads="1"/>
          </p:cNvPicPr>
          <p:nvPr/>
        </p:nvPicPr>
        <p:blipFill>
          <a:blip r:embed="rId2"/>
          <a:srcRect/>
          <a:stretch>
            <a:fillRect/>
          </a:stretch>
        </p:blipFill>
        <p:spPr bwMode="auto">
          <a:xfrm>
            <a:off x="591841" y="1828800"/>
            <a:ext cx="8094959" cy="4572000"/>
          </a:xfrm>
          <a:prstGeom prst="rect">
            <a:avLst/>
          </a:prstGeom>
          <a:noFill/>
          <a:ln w="9525">
            <a:noFill/>
            <a:miter lim="800000"/>
            <a:headEnd/>
            <a:tailEnd/>
          </a:ln>
        </p:spPr>
      </p:pic>
    </p:spTree>
    <p:extLst>
      <p:ext uri="{BB962C8B-B14F-4D97-AF65-F5344CB8AC3E}">
        <p14:creationId xmlns="" xmlns:p14="http://schemas.microsoft.com/office/powerpoint/2010/main" val="21071798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337819" cy="369332"/>
          </a:xfrm>
          <a:prstGeom prst="rect">
            <a:avLst/>
          </a:prstGeom>
        </p:spPr>
        <p:txBody>
          <a:bodyPr wrap="none">
            <a:spAutoFit/>
          </a:bodyPr>
          <a:lstStyle/>
          <a:p>
            <a:r>
              <a:rPr lang="en-US" b="1" dirty="0">
                <a:solidFill>
                  <a:srgbClr val="002060"/>
                </a:solidFill>
                <a:latin typeface="Cambria" panose="02040503050406030204" pitchFamily="18" charset="0"/>
              </a:rPr>
              <a:t>2. TYPES OF FOSSILS</a:t>
            </a:r>
            <a:endParaRPr lang="en-IN" b="1" dirty="0">
              <a:solidFill>
                <a:srgbClr val="002060"/>
              </a:solidFill>
              <a:latin typeface="Cambria" panose="02040503050406030204" pitchFamily="18" charset="0"/>
            </a:endParaRPr>
          </a:p>
        </p:txBody>
      </p:sp>
      <p:sp>
        <p:nvSpPr>
          <p:cNvPr id="6" name="Content Placeholder 2">
            <a:extLst>
              <a:ext uri="{FF2B5EF4-FFF2-40B4-BE49-F238E27FC236}">
                <a16:creationId xmlns="" xmlns:a16="http://schemas.microsoft.com/office/drawing/2014/main" id="{BDEB1CF6-649F-4E54-82CC-F0A18BB44AC2}"/>
              </a:ext>
            </a:extLst>
          </p:cNvPr>
          <p:cNvSpPr txBox="1">
            <a:spLocks/>
          </p:cNvSpPr>
          <p:nvPr/>
        </p:nvSpPr>
        <p:spPr>
          <a:xfrm>
            <a:off x="689339" y="1555487"/>
            <a:ext cx="8610600" cy="5029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dirty="0">
                <a:solidFill>
                  <a:schemeClr val="accent5">
                    <a:lumMod val="50000"/>
                  </a:schemeClr>
                </a:solidFill>
                <a:latin typeface="Cambria" pitchFamily="18" charset="0"/>
              </a:rPr>
              <a:t>Fossils form the concrete evidences of the evolution and also provide the information about the followings;</a:t>
            </a:r>
          </a:p>
          <a:p>
            <a:pPr marL="1831975" indent="-457200">
              <a:lnSpc>
                <a:spcPct val="150000"/>
              </a:lnSpc>
              <a:buFont typeface="+mj-lt"/>
              <a:buAutoNum type="arabicPeriod"/>
            </a:pPr>
            <a:r>
              <a:rPr lang="en-US" sz="1800" dirty="0">
                <a:solidFill>
                  <a:srgbClr val="C00000"/>
                </a:solidFill>
                <a:latin typeface="Cambria" pitchFamily="18" charset="0"/>
              </a:rPr>
              <a:t>Unaltered or Actual remains</a:t>
            </a:r>
          </a:p>
          <a:p>
            <a:pPr marL="1831975" lvl="1" indent="-457200">
              <a:lnSpc>
                <a:spcPct val="150000"/>
              </a:lnSpc>
              <a:buFont typeface="+mj-lt"/>
              <a:buAutoNum type="arabicPeriod" startAt="2"/>
            </a:pPr>
            <a:r>
              <a:rPr lang="en-US" sz="1800" dirty="0">
                <a:solidFill>
                  <a:srgbClr val="C00000"/>
                </a:solidFill>
                <a:latin typeface="Cambria" pitchFamily="18" charset="0"/>
              </a:rPr>
              <a:t>Petrification</a:t>
            </a:r>
          </a:p>
          <a:p>
            <a:pPr marL="1831975" indent="-457200">
              <a:lnSpc>
                <a:spcPct val="150000"/>
              </a:lnSpc>
              <a:buFont typeface="+mj-lt"/>
              <a:buAutoNum type="arabicPeriod" startAt="3"/>
            </a:pPr>
            <a:r>
              <a:rPr lang="en-US" sz="1800" dirty="0" err="1">
                <a:solidFill>
                  <a:srgbClr val="C00000"/>
                </a:solidFill>
                <a:latin typeface="Cambria" pitchFamily="18" charset="0"/>
              </a:rPr>
              <a:t>Moulds</a:t>
            </a:r>
            <a:r>
              <a:rPr lang="en-US" sz="1800" dirty="0">
                <a:solidFill>
                  <a:srgbClr val="C00000"/>
                </a:solidFill>
                <a:latin typeface="Cambria" pitchFamily="18" charset="0"/>
              </a:rPr>
              <a:t> and Casts</a:t>
            </a:r>
          </a:p>
          <a:p>
            <a:pPr marL="1831975" lvl="1" indent="-457200">
              <a:lnSpc>
                <a:spcPct val="150000"/>
              </a:lnSpc>
              <a:buFont typeface="+mj-lt"/>
              <a:buAutoNum type="arabicPeriod" startAt="4"/>
            </a:pPr>
            <a:r>
              <a:rPr lang="en-US" sz="1800" dirty="0">
                <a:solidFill>
                  <a:srgbClr val="C00000"/>
                </a:solidFill>
                <a:latin typeface="Cambria" pitchFamily="18" charset="0"/>
              </a:rPr>
              <a:t>Trails, Tracks and Footprints</a:t>
            </a:r>
          </a:p>
          <a:p>
            <a:pPr marL="1831975" indent="-457200">
              <a:lnSpc>
                <a:spcPct val="150000"/>
              </a:lnSpc>
              <a:buFont typeface="+mj-lt"/>
              <a:buAutoNum type="arabicPeriod" startAt="5"/>
            </a:pPr>
            <a:r>
              <a:rPr lang="en-US" sz="1800" dirty="0">
                <a:solidFill>
                  <a:srgbClr val="C00000"/>
                </a:solidFill>
                <a:latin typeface="Cambria" pitchFamily="18" charset="0"/>
              </a:rPr>
              <a:t>Burrows, Borings and Tubes</a:t>
            </a:r>
          </a:p>
          <a:p>
            <a:pPr marL="1831975" indent="-457200">
              <a:lnSpc>
                <a:spcPct val="150000"/>
              </a:lnSpc>
              <a:buFont typeface="+mj-lt"/>
              <a:buAutoNum type="arabicPeriod" startAt="5"/>
            </a:pPr>
            <a:r>
              <a:rPr lang="en-US" sz="1800" dirty="0">
                <a:solidFill>
                  <a:srgbClr val="C00000"/>
                </a:solidFill>
                <a:latin typeface="Cambria" pitchFamily="18" charset="0"/>
              </a:rPr>
              <a:t>Coprolites</a:t>
            </a:r>
            <a:endParaRPr lang="en-US" sz="1200" dirty="0">
              <a:latin typeface="Cambria" pitchFamily="18" charset="0"/>
            </a:endParaRPr>
          </a:p>
        </p:txBody>
      </p:sp>
    </p:spTree>
    <p:extLst>
      <p:ext uri="{BB962C8B-B14F-4D97-AF65-F5344CB8AC3E}">
        <p14:creationId xmlns="" xmlns:p14="http://schemas.microsoft.com/office/powerpoint/2010/main" val="88030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337819" cy="369332"/>
          </a:xfrm>
          <a:prstGeom prst="rect">
            <a:avLst/>
          </a:prstGeom>
        </p:spPr>
        <p:txBody>
          <a:bodyPr wrap="none">
            <a:spAutoFit/>
          </a:bodyPr>
          <a:lstStyle/>
          <a:p>
            <a:r>
              <a:rPr lang="en-US" b="1" dirty="0">
                <a:solidFill>
                  <a:srgbClr val="002060"/>
                </a:solidFill>
                <a:latin typeface="Cambria" panose="02040503050406030204" pitchFamily="18" charset="0"/>
              </a:rPr>
              <a:t>2. TYPES OF FOSSILS</a:t>
            </a:r>
            <a:endParaRPr lang="en-IN" b="1" dirty="0">
              <a:solidFill>
                <a:srgbClr val="002060"/>
              </a:solidFill>
              <a:latin typeface="Cambria" panose="02040503050406030204" pitchFamily="18" charset="0"/>
            </a:endParaRPr>
          </a:p>
        </p:txBody>
      </p:sp>
      <p:sp>
        <p:nvSpPr>
          <p:cNvPr id="5" name="Content Placeholder 2">
            <a:extLst>
              <a:ext uri="{FF2B5EF4-FFF2-40B4-BE49-F238E27FC236}">
                <a16:creationId xmlns="" xmlns:a16="http://schemas.microsoft.com/office/drawing/2014/main" id="{1E2C25CA-B000-4B1F-9EC9-DD4E2A0BDF3C}"/>
              </a:ext>
            </a:extLst>
          </p:cNvPr>
          <p:cNvSpPr txBox="1">
            <a:spLocks/>
          </p:cNvSpPr>
          <p:nvPr/>
        </p:nvSpPr>
        <p:spPr>
          <a:xfrm>
            <a:off x="190500" y="1270903"/>
            <a:ext cx="8763000" cy="2133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925" indent="-457200">
              <a:lnSpc>
                <a:spcPct val="150000"/>
              </a:lnSpc>
              <a:buFont typeface="+mj-lt"/>
              <a:buAutoNum type="arabicPeriod"/>
            </a:pPr>
            <a:r>
              <a:rPr lang="en-US" sz="1800">
                <a:solidFill>
                  <a:srgbClr val="C00000"/>
                </a:solidFill>
                <a:latin typeface="Cambria" pitchFamily="18" charset="0"/>
              </a:rPr>
              <a:t>Unaltered or Actual remains:</a:t>
            </a:r>
          </a:p>
          <a:p>
            <a:pPr marL="912813" lvl="1" indent="-457200">
              <a:lnSpc>
                <a:spcPct val="130000"/>
              </a:lnSpc>
              <a:buFont typeface="+mj-lt"/>
              <a:buAutoNum type="arabicPeriod"/>
            </a:pPr>
            <a:r>
              <a:rPr lang="en-US" sz="1600">
                <a:solidFill>
                  <a:srgbClr val="7030A0"/>
                </a:solidFill>
                <a:latin typeface="Cambria" pitchFamily="18" charset="0"/>
              </a:rPr>
              <a:t>Preservation without change from the living state. (preservation in ice)</a:t>
            </a:r>
          </a:p>
          <a:p>
            <a:pPr marL="912813" lvl="1" indent="-457200">
              <a:lnSpc>
                <a:spcPct val="130000"/>
              </a:lnSpc>
              <a:buFont typeface="+mj-lt"/>
              <a:buAutoNum type="arabicPeriod"/>
            </a:pPr>
            <a:r>
              <a:rPr lang="en-US" sz="1600">
                <a:solidFill>
                  <a:srgbClr val="7030A0"/>
                </a:solidFill>
                <a:latin typeface="Cambria" pitchFamily="18" charset="0"/>
              </a:rPr>
              <a:t>Preservation in amber (fossil resin from pines)</a:t>
            </a:r>
          </a:p>
          <a:p>
            <a:pPr marL="912813" lvl="1" indent="-457200">
              <a:lnSpc>
                <a:spcPct val="130000"/>
              </a:lnSpc>
              <a:buFont typeface="+mj-lt"/>
              <a:buAutoNum type="arabicPeriod"/>
            </a:pPr>
            <a:r>
              <a:rPr lang="en-US" sz="1600">
                <a:solidFill>
                  <a:srgbClr val="7030A0"/>
                </a:solidFill>
                <a:latin typeface="Cambria" pitchFamily="18" charset="0"/>
              </a:rPr>
              <a:t> preservation in asphalt / salts (asphalt lakes and bogs)</a:t>
            </a:r>
            <a:endParaRPr lang="en-US" sz="1600" dirty="0">
              <a:solidFill>
                <a:srgbClr val="7030A0"/>
              </a:solidFill>
              <a:latin typeface="Cambria" pitchFamily="18" charset="0"/>
            </a:endParaRPr>
          </a:p>
        </p:txBody>
      </p:sp>
      <p:pic>
        <p:nvPicPr>
          <p:cNvPr id="9" name="Picture 8" descr="http://1.bp.blogspot.com/_DTpCek5_9Bc/TJqalPTYRfI/AAAAAAAAAAU/6qwHzlMmBu0/s1600/mammoth_baby_700-774158.jpg">
            <a:extLst>
              <a:ext uri="{FF2B5EF4-FFF2-40B4-BE49-F238E27FC236}">
                <a16:creationId xmlns="" xmlns:a16="http://schemas.microsoft.com/office/drawing/2014/main" id="{CDF9813E-1856-436E-AFF4-9BBD0F16B652}"/>
              </a:ext>
            </a:extLst>
          </p:cNvPr>
          <p:cNvPicPr>
            <a:picLocks noChangeAspect="1" noChangeArrowheads="1"/>
          </p:cNvPicPr>
          <p:nvPr/>
        </p:nvPicPr>
        <p:blipFill>
          <a:blip r:embed="rId2"/>
          <a:srcRect/>
          <a:stretch>
            <a:fillRect/>
          </a:stretch>
        </p:blipFill>
        <p:spPr bwMode="auto">
          <a:xfrm>
            <a:off x="480186" y="3633103"/>
            <a:ext cx="3063114" cy="2895600"/>
          </a:xfrm>
          <a:prstGeom prst="rect">
            <a:avLst/>
          </a:prstGeom>
          <a:noFill/>
          <a:ln w="9525">
            <a:noFill/>
            <a:miter lim="800000"/>
            <a:headEnd/>
            <a:tailEnd/>
          </a:ln>
        </p:spPr>
      </p:pic>
      <p:pic>
        <p:nvPicPr>
          <p:cNvPr id="10" name="Picture 5" descr="EOG_11e_Figure_18_13e">
            <a:extLst>
              <a:ext uri="{FF2B5EF4-FFF2-40B4-BE49-F238E27FC236}">
                <a16:creationId xmlns="" xmlns:a16="http://schemas.microsoft.com/office/drawing/2014/main" id="{B099DC10-5DE0-4303-AFD2-217568C2AEBB}"/>
              </a:ext>
            </a:extLst>
          </p:cNvPr>
          <p:cNvPicPr>
            <a:picLocks noChangeAspect="1" noChangeArrowheads="1"/>
          </p:cNvPicPr>
          <p:nvPr/>
        </p:nvPicPr>
        <p:blipFill>
          <a:blip r:embed="rId3" cstate="print"/>
          <a:srcRect b="11871"/>
          <a:stretch>
            <a:fillRect/>
          </a:stretch>
        </p:blipFill>
        <p:spPr bwMode="auto">
          <a:xfrm>
            <a:off x="3771900" y="3633103"/>
            <a:ext cx="2666629" cy="2895600"/>
          </a:xfrm>
          <a:prstGeom prst="rect">
            <a:avLst/>
          </a:prstGeom>
          <a:noFill/>
          <a:ln w="9525">
            <a:solidFill>
              <a:schemeClr val="tx1"/>
            </a:solidFill>
            <a:miter lim="800000"/>
            <a:headEnd/>
            <a:tailEnd/>
          </a:ln>
        </p:spPr>
      </p:pic>
      <p:pic>
        <p:nvPicPr>
          <p:cNvPr id="11" name="Picture 3" descr="C:\Users\admin\Desktop\KIM\GEO SEATED FALL2011\IMAGES\inclusions.jpg">
            <a:extLst>
              <a:ext uri="{FF2B5EF4-FFF2-40B4-BE49-F238E27FC236}">
                <a16:creationId xmlns="" xmlns:a16="http://schemas.microsoft.com/office/drawing/2014/main" id="{D497FC8A-A099-4BDA-B5FF-9B8778405644}"/>
              </a:ext>
            </a:extLst>
          </p:cNvPr>
          <p:cNvPicPr>
            <a:picLocks noChangeAspect="1" noChangeArrowheads="1"/>
          </p:cNvPicPr>
          <p:nvPr/>
        </p:nvPicPr>
        <p:blipFill>
          <a:blip r:embed="rId4"/>
          <a:srcRect/>
          <a:stretch>
            <a:fillRect/>
          </a:stretch>
        </p:blipFill>
        <p:spPr bwMode="auto">
          <a:xfrm>
            <a:off x="6667500" y="3633103"/>
            <a:ext cx="2147888" cy="2895600"/>
          </a:xfrm>
          <a:prstGeom prst="rect">
            <a:avLst/>
          </a:prstGeom>
          <a:noFill/>
          <a:ln w="9525">
            <a:noFill/>
            <a:miter lim="800000"/>
            <a:headEnd/>
            <a:tailEnd/>
          </a:ln>
        </p:spPr>
      </p:pic>
    </p:spTree>
    <p:extLst>
      <p:ext uri="{BB962C8B-B14F-4D97-AF65-F5344CB8AC3E}">
        <p14:creationId xmlns="" xmlns:p14="http://schemas.microsoft.com/office/powerpoint/2010/main" val="29278592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337819" cy="369332"/>
          </a:xfrm>
          <a:prstGeom prst="rect">
            <a:avLst/>
          </a:prstGeom>
        </p:spPr>
        <p:txBody>
          <a:bodyPr wrap="none">
            <a:spAutoFit/>
          </a:bodyPr>
          <a:lstStyle/>
          <a:p>
            <a:r>
              <a:rPr lang="en-US" b="1" dirty="0">
                <a:solidFill>
                  <a:srgbClr val="002060"/>
                </a:solidFill>
                <a:latin typeface="Cambria" panose="02040503050406030204" pitchFamily="18" charset="0"/>
              </a:rPr>
              <a:t>2. TYPES OF FOSSILS</a:t>
            </a:r>
            <a:endParaRPr lang="en-IN" b="1" dirty="0">
              <a:solidFill>
                <a:srgbClr val="002060"/>
              </a:solidFill>
              <a:latin typeface="Cambria" panose="02040503050406030204" pitchFamily="18" charset="0"/>
            </a:endParaRPr>
          </a:p>
        </p:txBody>
      </p:sp>
      <p:sp>
        <p:nvSpPr>
          <p:cNvPr id="15" name="Content Placeholder 2">
            <a:extLst>
              <a:ext uri="{FF2B5EF4-FFF2-40B4-BE49-F238E27FC236}">
                <a16:creationId xmlns="" xmlns:a16="http://schemas.microsoft.com/office/drawing/2014/main" id="{FD8506B5-8DE7-407E-ACBD-145722AA274D}"/>
              </a:ext>
            </a:extLst>
          </p:cNvPr>
          <p:cNvSpPr txBox="1">
            <a:spLocks/>
          </p:cNvSpPr>
          <p:nvPr/>
        </p:nvSpPr>
        <p:spPr>
          <a:xfrm>
            <a:off x="289082" y="1455569"/>
            <a:ext cx="8763000" cy="28351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4675" lvl="1" indent="-457200">
              <a:lnSpc>
                <a:spcPct val="150000"/>
              </a:lnSpc>
              <a:buFont typeface="+mj-lt"/>
              <a:buAutoNum type="arabicPeriod" startAt="2"/>
            </a:pPr>
            <a:r>
              <a:rPr lang="en-US" sz="2000" dirty="0">
                <a:solidFill>
                  <a:srgbClr val="C00000"/>
                </a:solidFill>
                <a:latin typeface="Cambria" pitchFamily="18" charset="0"/>
              </a:rPr>
              <a:t>Petrification: (conversion in to stone)</a:t>
            </a:r>
          </a:p>
          <a:p>
            <a:pPr marL="569913" lvl="2" indent="-457200">
              <a:lnSpc>
                <a:spcPct val="130000"/>
              </a:lnSpc>
              <a:buFont typeface="Wingdings" pitchFamily="2" charset="2"/>
              <a:buChar char="§"/>
            </a:pPr>
            <a:r>
              <a:rPr lang="en-US" sz="1800" dirty="0">
                <a:solidFill>
                  <a:srgbClr val="7030A0"/>
                </a:solidFill>
                <a:latin typeface="Cambria" pitchFamily="18" charset="0"/>
              </a:rPr>
              <a:t>Replacement of organic matter of a dead animal or plant by mineral matter.</a:t>
            </a:r>
          </a:p>
          <a:p>
            <a:pPr marL="569913" lvl="2" indent="-457200">
              <a:lnSpc>
                <a:spcPct val="130000"/>
              </a:lnSpc>
              <a:buFont typeface="Wingdings" pitchFamily="2" charset="2"/>
              <a:buChar char="§"/>
            </a:pPr>
            <a:r>
              <a:rPr lang="en-US" sz="1800" dirty="0">
                <a:solidFill>
                  <a:srgbClr val="7030A0"/>
                </a:solidFill>
                <a:latin typeface="Cambria" pitchFamily="18" charset="0"/>
              </a:rPr>
              <a:t>Retains morphological as well as cellular structure intact.</a:t>
            </a:r>
          </a:p>
          <a:p>
            <a:pPr marL="569913" lvl="2" indent="-457200">
              <a:lnSpc>
                <a:spcPct val="130000"/>
              </a:lnSpc>
              <a:buFont typeface="Wingdings" pitchFamily="2" charset="2"/>
              <a:buChar char="§"/>
            </a:pPr>
            <a:r>
              <a:rPr lang="en-US" sz="1800" dirty="0">
                <a:solidFill>
                  <a:srgbClr val="7030A0"/>
                </a:solidFill>
                <a:latin typeface="Cambria" pitchFamily="18" charset="0"/>
              </a:rPr>
              <a:t>Important for histological details (</a:t>
            </a:r>
            <a:r>
              <a:rPr lang="en-US" sz="1800" dirty="0" err="1">
                <a:solidFill>
                  <a:srgbClr val="7030A0"/>
                </a:solidFill>
                <a:latin typeface="Cambria" pitchFamily="18" charset="0"/>
              </a:rPr>
              <a:t>histometabasis</a:t>
            </a:r>
            <a:r>
              <a:rPr lang="en-US" sz="1800" dirty="0">
                <a:solidFill>
                  <a:srgbClr val="7030A0"/>
                </a:solidFill>
                <a:latin typeface="Cambria" pitchFamily="18" charset="0"/>
              </a:rPr>
              <a:t>).</a:t>
            </a:r>
          </a:p>
          <a:p>
            <a:pPr marL="569913" lvl="2" indent="-457200">
              <a:lnSpc>
                <a:spcPct val="130000"/>
              </a:lnSpc>
              <a:buFont typeface="Wingdings" pitchFamily="2" charset="2"/>
              <a:buChar char="§"/>
            </a:pPr>
            <a:r>
              <a:rPr lang="en-US" sz="1800" dirty="0">
                <a:solidFill>
                  <a:srgbClr val="7030A0"/>
                </a:solidFill>
                <a:latin typeface="Cambria" pitchFamily="18" charset="0"/>
              </a:rPr>
              <a:t>Minerals involved in  Petrification are  iron oxides, </a:t>
            </a:r>
            <a:r>
              <a:rPr lang="en-US" sz="1800" dirty="0" err="1">
                <a:solidFill>
                  <a:srgbClr val="7030A0"/>
                </a:solidFill>
                <a:latin typeface="Cambria" pitchFamily="18" charset="0"/>
              </a:rPr>
              <a:t>sulphur</a:t>
            </a:r>
            <a:r>
              <a:rPr lang="en-US" sz="1800" dirty="0">
                <a:solidFill>
                  <a:srgbClr val="7030A0"/>
                </a:solidFill>
                <a:latin typeface="Cambria" pitchFamily="18" charset="0"/>
              </a:rPr>
              <a:t>, malachite, silica or carbon.</a:t>
            </a:r>
            <a:endParaRPr lang="en-US" sz="1800" dirty="0">
              <a:latin typeface="Cambria" pitchFamily="18" charset="0"/>
            </a:endParaRPr>
          </a:p>
        </p:txBody>
      </p:sp>
      <p:pic>
        <p:nvPicPr>
          <p:cNvPr id="16" name="Picture 2" descr="EOG_11e_Figure_18_13a">
            <a:extLst>
              <a:ext uri="{FF2B5EF4-FFF2-40B4-BE49-F238E27FC236}">
                <a16:creationId xmlns="" xmlns:a16="http://schemas.microsoft.com/office/drawing/2014/main" id="{E3343034-93F2-4BE8-81F3-BB2A6A1A86DD}"/>
              </a:ext>
            </a:extLst>
          </p:cNvPr>
          <p:cNvPicPr>
            <a:picLocks noChangeAspect="1" noChangeArrowheads="1"/>
          </p:cNvPicPr>
          <p:nvPr/>
        </p:nvPicPr>
        <p:blipFill>
          <a:blip r:embed="rId2" cstate="print"/>
          <a:srcRect l="3620" b="13278"/>
          <a:stretch>
            <a:fillRect/>
          </a:stretch>
        </p:blipFill>
        <p:spPr bwMode="auto">
          <a:xfrm>
            <a:off x="1733951" y="4475340"/>
            <a:ext cx="2028824" cy="1764065"/>
          </a:xfrm>
          <a:prstGeom prst="rect">
            <a:avLst/>
          </a:prstGeom>
          <a:noFill/>
          <a:ln w="9525">
            <a:solidFill>
              <a:schemeClr val="tx1"/>
            </a:solidFill>
            <a:miter lim="800000"/>
            <a:headEnd/>
            <a:tailEnd/>
          </a:ln>
        </p:spPr>
      </p:pic>
      <p:pic>
        <p:nvPicPr>
          <p:cNvPr id="17" name="Picture 9" descr="http://www.humboldt.edu/natmus/lifeThroughTime/Devonian.web/128.jpg">
            <a:extLst>
              <a:ext uri="{FF2B5EF4-FFF2-40B4-BE49-F238E27FC236}">
                <a16:creationId xmlns="" xmlns:a16="http://schemas.microsoft.com/office/drawing/2014/main" id="{5EF616AF-E997-40C8-86E5-8EB625F32A48}"/>
              </a:ext>
            </a:extLst>
          </p:cNvPr>
          <p:cNvPicPr>
            <a:picLocks noChangeAspect="1" noChangeArrowheads="1"/>
          </p:cNvPicPr>
          <p:nvPr/>
        </p:nvPicPr>
        <p:blipFill>
          <a:blip r:embed="rId3"/>
          <a:srcRect/>
          <a:stretch>
            <a:fillRect/>
          </a:stretch>
        </p:blipFill>
        <p:spPr bwMode="auto">
          <a:xfrm>
            <a:off x="4096151" y="4475340"/>
            <a:ext cx="4114800" cy="1784722"/>
          </a:xfrm>
          <a:prstGeom prst="rect">
            <a:avLst/>
          </a:prstGeom>
          <a:noFill/>
          <a:ln w="9525">
            <a:noFill/>
            <a:miter lim="800000"/>
            <a:headEnd/>
            <a:tailEnd/>
          </a:ln>
        </p:spPr>
      </p:pic>
    </p:spTree>
    <p:extLst>
      <p:ext uri="{BB962C8B-B14F-4D97-AF65-F5344CB8AC3E}">
        <p14:creationId xmlns="" xmlns:p14="http://schemas.microsoft.com/office/powerpoint/2010/main" val="17319417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337819" cy="369332"/>
          </a:xfrm>
          <a:prstGeom prst="rect">
            <a:avLst/>
          </a:prstGeom>
        </p:spPr>
        <p:txBody>
          <a:bodyPr wrap="none">
            <a:spAutoFit/>
          </a:bodyPr>
          <a:lstStyle/>
          <a:p>
            <a:r>
              <a:rPr lang="en-US" b="1" dirty="0">
                <a:solidFill>
                  <a:srgbClr val="002060"/>
                </a:solidFill>
                <a:latin typeface="Cambria" panose="02040503050406030204" pitchFamily="18" charset="0"/>
              </a:rPr>
              <a:t>2. TYPES OF FOSSILS</a:t>
            </a:r>
            <a:endParaRPr lang="en-IN" b="1" dirty="0">
              <a:solidFill>
                <a:srgbClr val="002060"/>
              </a:solidFill>
              <a:latin typeface="Cambria" panose="02040503050406030204" pitchFamily="18" charset="0"/>
            </a:endParaRPr>
          </a:p>
        </p:txBody>
      </p:sp>
      <p:sp>
        <p:nvSpPr>
          <p:cNvPr id="9" name="Content Placeholder 2">
            <a:extLst>
              <a:ext uri="{FF2B5EF4-FFF2-40B4-BE49-F238E27FC236}">
                <a16:creationId xmlns="" xmlns:a16="http://schemas.microsoft.com/office/drawing/2014/main" id="{33181FC7-4713-4CBB-8E60-1A1570822F66}"/>
              </a:ext>
            </a:extLst>
          </p:cNvPr>
          <p:cNvSpPr txBox="1">
            <a:spLocks/>
          </p:cNvSpPr>
          <p:nvPr/>
        </p:nvSpPr>
        <p:spPr>
          <a:xfrm>
            <a:off x="342900" y="1472711"/>
            <a:ext cx="8546122" cy="2259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925" indent="-457200">
              <a:buFont typeface="+mj-lt"/>
              <a:buAutoNum type="arabicPeriod" startAt="3"/>
            </a:pPr>
            <a:r>
              <a:rPr lang="en-US" sz="2000" dirty="0" err="1">
                <a:solidFill>
                  <a:srgbClr val="C00000"/>
                </a:solidFill>
                <a:latin typeface="Cambria" pitchFamily="18" charset="0"/>
              </a:rPr>
              <a:t>Moulds</a:t>
            </a:r>
            <a:r>
              <a:rPr lang="en-US" sz="2000" dirty="0">
                <a:solidFill>
                  <a:srgbClr val="C00000"/>
                </a:solidFill>
                <a:latin typeface="Cambria" pitchFamily="18" charset="0"/>
              </a:rPr>
              <a:t> and Casts:</a:t>
            </a:r>
          </a:p>
          <a:p>
            <a:pPr marL="687388" lvl="1" indent="-457200">
              <a:buFont typeface="Arial" panose="020B0604020202020204" pitchFamily="34" charset="0"/>
              <a:buNone/>
            </a:pPr>
            <a:r>
              <a:rPr lang="en-US" sz="1600" dirty="0" err="1">
                <a:solidFill>
                  <a:srgbClr val="7030A0"/>
                </a:solidFill>
                <a:latin typeface="Cambria" pitchFamily="18" charset="0"/>
              </a:rPr>
              <a:t>Moulds</a:t>
            </a:r>
            <a:r>
              <a:rPr lang="en-US" sz="1600" dirty="0">
                <a:solidFill>
                  <a:srgbClr val="7030A0"/>
                </a:solidFill>
                <a:latin typeface="Cambria" pitchFamily="18" charset="0"/>
              </a:rPr>
              <a:t>:</a:t>
            </a:r>
          </a:p>
          <a:p>
            <a:pPr marL="688975" lvl="1" indent="0" algn="just">
              <a:buFont typeface="Arial" panose="020B0604020202020204" pitchFamily="34" charset="0"/>
              <a:buNone/>
            </a:pPr>
            <a:r>
              <a:rPr lang="en-US" sz="1600" dirty="0">
                <a:solidFill>
                  <a:srgbClr val="7030A0"/>
                </a:solidFill>
                <a:latin typeface="Cambria" pitchFamily="18" charset="0"/>
              </a:rPr>
              <a:t>Do not preserve the material while formed by hardening of surrounding material (sediment) in which the animal was buried. Only external appearance is reserved called </a:t>
            </a:r>
            <a:r>
              <a:rPr lang="en-US" sz="1600" dirty="0">
                <a:solidFill>
                  <a:srgbClr val="D60093"/>
                </a:solidFill>
                <a:latin typeface="Cambria" pitchFamily="18" charset="0"/>
              </a:rPr>
              <a:t>external or natural </a:t>
            </a:r>
            <a:r>
              <a:rPr lang="en-US" sz="1600" dirty="0" err="1">
                <a:solidFill>
                  <a:srgbClr val="D60093"/>
                </a:solidFill>
                <a:latin typeface="Cambria" pitchFamily="18" charset="0"/>
              </a:rPr>
              <a:t>mould</a:t>
            </a:r>
            <a:endParaRPr lang="en-US" sz="1600" dirty="0">
              <a:solidFill>
                <a:srgbClr val="D60093"/>
              </a:solidFill>
              <a:latin typeface="Cambria" pitchFamily="18" charset="0"/>
            </a:endParaRPr>
          </a:p>
          <a:p>
            <a:pPr marL="687388" lvl="1" indent="-457200" algn="just">
              <a:buFont typeface="Arial" panose="020B0604020202020204" pitchFamily="34" charset="0"/>
              <a:buNone/>
            </a:pPr>
            <a:r>
              <a:rPr lang="en-US" sz="1600" dirty="0">
                <a:solidFill>
                  <a:srgbClr val="7030A0"/>
                </a:solidFill>
                <a:latin typeface="Cambria" pitchFamily="18" charset="0"/>
              </a:rPr>
              <a:t>Casts: 	  </a:t>
            </a:r>
          </a:p>
          <a:p>
            <a:pPr marL="687388" lvl="1" indent="1588" algn="just">
              <a:buFont typeface="Arial" panose="020B0604020202020204" pitchFamily="34" charset="0"/>
              <a:buNone/>
            </a:pPr>
            <a:r>
              <a:rPr lang="en-US" sz="1600" dirty="0">
                <a:solidFill>
                  <a:srgbClr val="7030A0"/>
                </a:solidFill>
                <a:latin typeface="Cambria" pitchFamily="18" charset="0"/>
              </a:rPr>
              <a:t>Similar to the </a:t>
            </a:r>
            <a:r>
              <a:rPr lang="en-US" sz="1600" dirty="0" err="1">
                <a:solidFill>
                  <a:srgbClr val="7030A0"/>
                </a:solidFill>
                <a:latin typeface="Cambria" pitchFamily="18" charset="0"/>
              </a:rPr>
              <a:t>mould</a:t>
            </a:r>
            <a:r>
              <a:rPr lang="en-US" sz="1600" dirty="0">
                <a:solidFill>
                  <a:srgbClr val="7030A0"/>
                </a:solidFill>
                <a:latin typeface="Cambria" pitchFamily="18" charset="0"/>
              </a:rPr>
              <a:t> instead the cavity filled with other minerals. Differ from the Petrification that it </a:t>
            </a:r>
            <a:r>
              <a:rPr lang="en-US" sz="1600" dirty="0">
                <a:solidFill>
                  <a:srgbClr val="D60093"/>
                </a:solidFill>
                <a:latin typeface="Cambria" pitchFamily="18" charset="0"/>
              </a:rPr>
              <a:t>preserve the form of animal not the  internal details</a:t>
            </a:r>
          </a:p>
        </p:txBody>
      </p:sp>
      <p:pic>
        <p:nvPicPr>
          <p:cNvPr id="10" name="Picture 2" descr="EOG_11e_Figure_18_13b">
            <a:extLst>
              <a:ext uri="{FF2B5EF4-FFF2-40B4-BE49-F238E27FC236}">
                <a16:creationId xmlns="" xmlns:a16="http://schemas.microsoft.com/office/drawing/2014/main" id="{5E72F15B-DBD6-48CD-9843-0757B5B8776A}"/>
              </a:ext>
            </a:extLst>
          </p:cNvPr>
          <p:cNvPicPr>
            <a:picLocks noChangeAspect="1" noChangeArrowheads="1"/>
          </p:cNvPicPr>
          <p:nvPr/>
        </p:nvPicPr>
        <p:blipFill>
          <a:blip r:embed="rId2" cstate="print"/>
          <a:srcRect t="14746" b="3965"/>
          <a:stretch>
            <a:fillRect/>
          </a:stretch>
        </p:blipFill>
        <p:spPr bwMode="auto">
          <a:xfrm>
            <a:off x="2607686" y="4018085"/>
            <a:ext cx="4177044" cy="2088522"/>
          </a:xfrm>
          <a:prstGeom prst="rect">
            <a:avLst/>
          </a:prstGeom>
          <a:noFill/>
          <a:ln w="9525">
            <a:noFill/>
            <a:miter lim="800000"/>
            <a:headEnd/>
            <a:tailEnd/>
          </a:ln>
        </p:spPr>
      </p:pic>
    </p:spTree>
    <p:extLst>
      <p:ext uri="{BB962C8B-B14F-4D97-AF65-F5344CB8AC3E}">
        <p14:creationId xmlns="" xmlns:p14="http://schemas.microsoft.com/office/powerpoint/2010/main" val="19876843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337819" cy="369332"/>
          </a:xfrm>
          <a:prstGeom prst="rect">
            <a:avLst/>
          </a:prstGeom>
        </p:spPr>
        <p:txBody>
          <a:bodyPr wrap="none">
            <a:spAutoFit/>
          </a:bodyPr>
          <a:lstStyle/>
          <a:p>
            <a:r>
              <a:rPr lang="en-US" b="1" dirty="0">
                <a:solidFill>
                  <a:srgbClr val="002060"/>
                </a:solidFill>
                <a:latin typeface="Cambria" panose="02040503050406030204" pitchFamily="18" charset="0"/>
              </a:rPr>
              <a:t>2. TYPES OF FOSSILS</a:t>
            </a:r>
            <a:endParaRPr lang="en-IN" b="1" dirty="0">
              <a:solidFill>
                <a:srgbClr val="002060"/>
              </a:solidFill>
              <a:latin typeface="Cambria" panose="02040503050406030204" pitchFamily="18" charset="0"/>
            </a:endParaRPr>
          </a:p>
        </p:txBody>
      </p:sp>
      <p:sp>
        <p:nvSpPr>
          <p:cNvPr id="6" name="Content Placeholder 2">
            <a:extLst>
              <a:ext uri="{FF2B5EF4-FFF2-40B4-BE49-F238E27FC236}">
                <a16:creationId xmlns="" xmlns:a16="http://schemas.microsoft.com/office/drawing/2014/main" id="{E5299C1C-23D0-4138-BF7E-A80D35716397}"/>
              </a:ext>
            </a:extLst>
          </p:cNvPr>
          <p:cNvSpPr txBox="1">
            <a:spLocks/>
          </p:cNvSpPr>
          <p:nvPr/>
        </p:nvSpPr>
        <p:spPr>
          <a:xfrm>
            <a:off x="326432" y="1473651"/>
            <a:ext cx="5410200" cy="2514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9913" lvl="1" indent="-457200" algn="just">
              <a:buFont typeface="+mj-lt"/>
              <a:buAutoNum type="arabicPeriod" startAt="4"/>
            </a:pPr>
            <a:r>
              <a:rPr lang="en-US" sz="2000" dirty="0">
                <a:solidFill>
                  <a:srgbClr val="C00000"/>
                </a:solidFill>
                <a:latin typeface="Cambria" pitchFamily="18" charset="0"/>
              </a:rPr>
              <a:t>Trails, Tracks and Footprints:</a:t>
            </a:r>
          </a:p>
          <a:p>
            <a:pPr marL="569913" lvl="2" indent="-457200" algn="just"/>
            <a:r>
              <a:rPr lang="en-US" sz="1800" dirty="0">
                <a:solidFill>
                  <a:srgbClr val="7030A0"/>
                </a:solidFill>
                <a:latin typeface="Cambria" pitchFamily="18" charset="0"/>
              </a:rPr>
              <a:t>Impressions of the body parts on the wet soil, mud or the sand bottoms.</a:t>
            </a:r>
          </a:p>
          <a:p>
            <a:pPr marL="569913" lvl="2" indent="-457200" algn="just"/>
            <a:r>
              <a:rPr lang="en-US" sz="1800" dirty="0">
                <a:solidFill>
                  <a:srgbClr val="7030A0"/>
                </a:solidFill>
                <a:latin typeface="Cambria" pitchFamily="18" charset="0"/>
              </a:rPr>
              <a:t>These impressions are preserved by sedimentation and hardening.</a:t>
            </a:r>
          </a:p>
          <a:p>
            <a:pPr marL="569913" lvl="2" indent="-457200" algn="just"/>
            <a:r>
              <a:rPr lang="en-US" sz="1800" dirty="0">
                <a:solidFill>
                  <a:srgbClr val="7030A0"/>
                </a:solidFill>
                <a:latin typeface="Cambria" pitchFamily="18" charset="0"/>
              </a:rPr>
              <a:t>They clue for determining entire proportion of the animals.</a:t>
            </a:r>
          </a:p>
          <a:p>
            <a:pPr marL="569913" lvl="2" indent="-457200" algn="just"/>
            <a:r>
              <a:rPr lang="en-US" sz="1800" dirty="0">
                <a:solidFill>
                  <a:srgbClr val="7030A0"/>
                </a:solidFill>
                <a:latin typeface="Cambria" pitchFamily="18" charset="0"/>
              </a:rPr>
              <a:t>Footprint represent the presence or migration</a:t>
            </a:r>
            <a:endParaRPr lang="en-US" sz="1600" dirty="0">
              <a:latin typeface="Cambria" pitchFamily="18" charset="0"/>
            </a:endParaRPr>
          </a:p>
        </p:txBody>
      </p:sp>
      <p:pic>
        <p:nvPicPr>
          <p:cNvPr id="11" name="Picture 3" descr="footprints7">
            <a:extLst>
              <a:ext uri="{FF2B5EF4-FFF2-40B4-BE49-F238E27FC236}">
                <a16:creationId xmlns="" xmlns:a16="http://schemas.microsoft.com/office/drawing/2014/main" id="{1AE26E5A-4255-467D-9348-8E5560C36B51}"/>
              </a:ext>
            </a:extLst>
          </p:cNvPr>
          <p:cNvPicPr>
            <a:picLocks noChangeAspect="1" noChangeArrowheads="1"/>
          </p:cNvPicPr>
          <p:nvPr/>
        </p:nvPicPr>
        <p:blipFill>
          <a:blip r:embed="rId2"/>
          <a:srcRect/>
          <a:stretch>
            <a:fillRect/>
          </a:stretch>
        </p:blipFill>
        <p:spPr bwMode="auto">
          <a:xfrm>
            <a:off x="5943600" y="1994322"/>
            <a:ext cx="2749584" cy="4635078"/>
          </a:xfrm>
          <a:prstGeom prst="rect">
            <a:avLst/>
          </a:prstGeom>
          <a:noFill/>
          <a:ln w="9525">
            <a:noFill/>
            <a:miter lim="800000"/>
            <a:headEnd/>
            <a:tailEnd/>
          </a:ln>
        </p:spPr>
      </p:pic>
      <p:pic>
        <p:nvPicPr>
          <p:cNvPr id="12" name="Picture 3" descr="footprint3">
            <a:extLst>
              <a:ext uri="{FF2B5EF4-FFF2-40B4-BE49-F238E27FC236}">
                <a16:creationId xmlns="" xmlns:a16="http://schemas.microsoft.com/office/drawing/2014/main" id="{C081BDCB-F6A0-4A0D-8486-EF38D23AFFAE}"/>
              </a:ext>
            </a:extLst>
          </p:cNvPr>
          <p:cNvPicPr>
            <a:picLocks noChangeAspect="1" noChangeArrowheads="1"/>
          </p:cNvPicPr>
          <p:nvPr/>
        </p:nvPicPr>
        <p:blipFill>
          <a:blip r:embed="rId3">
            <a:lum bright="12000" contrast="12000"/>
          </a:blip>
          <a:srcRect/>
          <a:stretch>
            <a:fillRect/>
          </a:stretch>
        </p:blipFill>
        <p:spPr bwMode="auto">
          <a:xfrm>
            <a:off x="533400" y="4191000"/>
            <a:ext cx="4996264" cy="2411578"/>
          </a:xfrm>
          <a:prstGeom prst="rect">
            <a:avLst/>
          </a:prstGeom>
          <a:noFill/>
          <a:ln w="9525">
            <a:noFill/>
            <a:miter lim="800000"/>
            <a:headEnd/>
            <a:tailEnd/>
          </a:ln>
        </p:spPr>
      </p:pic>
    </p:spTree>
    <p:extLst>
      <p:ext uri="{BB962C8B-B14F-4D97-AF65-F5344CB8AC3E}">
        <p14:creationId xmlns="" xmlns:p14="http://schemas.microsoft.com/office/powerpoint/2010/main" val="24396484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FOSSILS</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2337819" cy="369332"/>
          </a:xfrm>
          <a:prstGeom prst="rect">
            <a:avLst/>
          </a:prstGeom>
        </p:spPr>
        <p:txBody>
          <a:bodyPr wrap="none">
            <a:spAutoFit/>
          </a:bodyPr>
          <a:lstStyle/>
          <a:p>
            <a:r>
              <a:rPr lang="en-US" b="1" dirty="0">
                <a:solidFill>
                  <a:srgbClr val="002060"/>
                </a:solidFill>
                <a:latin typeface="Cambria" panose="02040503050406030204" pitchFamily="18" charset="0"/>
              </a:rPr>
              <a:t>2. TYPES OF FOSSILS</a:t>
            </a:r>
            <a:endParaRPr lang="en-IN" b="1" dirty="0">
              <a:solidFill>
                <a:srgbClr val="002060"/>
              </a:solidFill>
              <a:latin typeface="Cambria" panose="02040503050406030204" pitchFamily="18" charset="0"/>
            </a:endParaRPr>
          </a:p>
        </p:txBody>
      </p:sp>
      <p:sp>
        <p:nvSpPr>
          <p:cNvPr id="14" name="Content Placeholder 2">
            <a:extLst>
              <a:ext uri="{FF2B5EF4-FFF2-40B4-BE49-F238E27FC236}">
                <a16:creationId xmlns="" xmlns:a16="http://schemas.microsoft.com/office/drawing/2014/main" id="{7053E39F-2F60-46AD-BB97-4A85B8C7371B}"/>
              </a:ext>
            </a:extLst>
          </p:cNvPr>
          <p:cNvSpPr txBox="1">
            <a:spLocks/>
          </p:cNvSpPr>
          <p:nvPr/>
        </p:nvSpPr>
        <p:spPr>
          <a:xfrm>
            <a:off x="213901" y="1320725"/>
            <a:ext cx="5068924" cy="507534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6925" indent="-457200">
              <a:lnSpc>
                <a:spcPct val="150000"/>
              </a:lnSpc>
              <a:buFont typeface="+mj-lt"/>
              <a:buAutoNum type="arabicPeriod" startAt="5"/>
            </a:pPr>
            <a:r>
              <a:rPr lang="en-US" sz="2000" dirty="0">
                <a:solidFill>
                  <a:srgbClr val="C00000"/>
                </a:solidFill>
                <a:latin typeface="Cambria" pitchFamily="18" charset="0"/>
              </a:rPr>
              <a:t>Burrows, Borings and Tubes:</a:t>
            </a:r>
          </a:p>
          <a:p>
            <a:pPr marL="792163" lvl="1" indent="-457200">
              <a:buFont typeface="Wingdings" pitchFamily="2" charset="2"/>
              <a:buChar char="q"/>
            </a:pPr>
            <a:r>
              <a:rPr lang="en-US" sz="2000" dirty="0">
                <a:solidFill>
                  <a:srgbClr val="7030A0"/>
                </a:solidFill>
                <a:latin typeface="Cambria" pitchFamily="18" charset="0"/>
              </a:rPr>
              <a:t>Animals living in burrow, holes in rocks or animals secreting chitinous or calcareous shells may be preserved by filling with secondary materials.</a:t>
            </a:r>
            <a:endParaRPr lang="en-US" sz="2000" dirty="0">
              <a:solidFill>
                <a:srgbClr val="D60093"/>
              </a:solidFill>
              <a:latin typeface="Cambria" pitchFamily="18" charset="0"/>
            </a:endParaRPr>
          </a:p>
          <a:p>
            <a:pPr marL="792163" lvl="1" indent="-457200">
              <a:buFont typeface="Wingdings" pitchFamily="2" charset="2"/>
              <a:buChar char="q"/>
            </a:pPr>
            <a:r>
              <a:rPr lang="en-US" sz="2000" dirty="0">
                <a:solidFill>
                  <a:srgbClr val="7030A0"/>
                </a:solidFill>
                <a:latin typeface="Cambria" pitchFamily="18" charset="0"/>
              </a:rPr>
              <a:t>Actual part of the animal is not preserved.</a:t>
            </a:r>
          </a:p>
          <a:p>
            <a:pPr marL="792163" lvl="1" indent="-457200">
              <a:buFont typeface="Wingdings" pitchFamily="2" charset="2"/>
              <a:buChar char="q"/>
            </a:pPr>
            <a:r>
              <a:rPr lang="en-US" sz="2000" dirty="0">
                <a:solidFill>
                  <a:srgbClr val="7030A0"/>
                </a:solidFill>
                <a:latin typeface="Cambria" pitchFamily="18" charset="0"/>
              </a:rPr>
              <a:t>Differ from the Petrification that it </a:t>
            </a:r>
            <a:r>
              <a:rPr lang="en-US" sz="2000" dirty="0">
                <a:solidFill>
                  <a:srgbClr val="D60093"/>
                </a:solidFill>
                <a:latin typeface="Cambria" pitchFamily="18" charset="0"/>
              </a:rPr>
              <a:t>preserve the form of animal not the	internal details</a:t>
            </a:r>
          </a:p>
          <a:p>
            <a:pPr marL="792163" lvl="1" indent="-457200">
              <a:buFont typeface="Arial" panose="020B0604020202020204" pitchFamily="34" charset="0"/>
              <a:buNone/>
            </a:pPr>
            <a:endParaRPr lang="en-US" sz="2000" dirty="0">
              <a:solidFill>
                <a:srgbClr val="D60093"/>
              </a:solidFill>
              <a:latin typeface="Cambria" pitchFamily="18" charset="0"/>
            </a:endParaRPr>
          </a:p>
          <a:p>
            <a:pPr marL="798513" lvl="1" indent="-457200">
              <a:lnSpc>
                <a:spcPct val="150000"/>
              </a:lnSpc>
              <a:buFont typeface="+mj-lt"/>
              <a:buAutoNum type="arabicPeriod" startAt="6"/>
            </a:pPr>
            <a:r>
              <a:rPr lang="en-US" sz="2000" dirty="0">
                <a:solidFill>
                  <a:srgbClr val="C00000"/>
                </a:solidFill>
                <a:latin typeface="Cambria" pitchFamily="18" charset="0"/>
              </a:rPr>
              <a:t>Coprolites:</a:t>
            </a:r>
          </a:p>
          <a:p>
            <a:pPr marL="793750" lvl="2" indent="-457200"/>
            <a:r>
              <a:rPr lang="en-US" dirty="0">
                <a:solidFill>
                  <a:srgbClr val="7030A0"/>
                </a:solidFill>
                <a:latin typeface="Cambria" pitchFamily="18" charset="0"/>
              </a:rPr>
              <a:t>The coprolites are the fossil excreta.</a:t>
            </a:r>
          </a:p>
          <a:p>
            <a:pPr marL="793750" lvl="2" indent="-457200"/>
            <a:r>
              <a:rPr lang="en-US" dirty="0">
                <a:solidFill>
                  <a:srgbClr val="7030A0"/>
                </a:solidFill>
                <a:latin typeface="Cambria" pitchFamily="18" charset="0"/>
              </a:rPr>
              <a:t>In favorable cases outline of alimentary canal  also preserved.</a:t>
            </a:r>
          </a:p>
          <a:p>
            <a:pPr marL="793750" lvl="2" indent="-457200"/>
            <a:r>
              <a:rPr lang="en-US" dirty="0">
                <a:solidFill>
                  <a:srgbClr val="7030A0"/>
                </a:solidFill>
                <a:latin typeface="Cambria" pitchFamily="18" charset="0"/>
              </a:rPr>
              <a:t>Strap like markings, discrete pellets etc.</a:t>
            </a:r>
            <a:endParaRPr lang="en-US" dirty="0">
              <a:latin typeface="Cambria" pitchFamily="18" charset="0"/>
            </a:endParaRPr>
          </a:p>
        </p:txBody>
      </p:sp>
      <p:grpSp>
        <p:nvGrpSpPr>
          <p:cNvPr id="15" name="Group 5">
            <a:extLst>
              <a:ext uri="{FF2B5EF4-FFF2-40B4-BE49-F238E27FC236}">
                <a16:creationId xmlns="" xmlns:a16="http://schemas.microsoft.com/office/drawing/2014/main" id="{545D52A4-4A9D-4E60-A263-7FAE0E62B319}"/>
              </a:ext>
            </a:extLst>
          </p:cNvPr>
          <p:cNvGrpSpPr>
            <a:grpSpLocks/>
          </p:cNvGrpSpPr>
          <p:nvPr/>
        </p:nvGrpSpPr>
        <p:grpSpPr bwMode="auto">
          <a:xfrm>
            <a:off x="5728346" y="1652202"/>
            <a:ext cx="2743200" cy="2971800"/>
            <a:chOff x="522" y="720"/>
            <a:chExt cx="2982" cy="2976"/>
          </a:xfrm>
        </p:grpSpPr>
        <p:pic>
          <p:nvPicPr>
            <p:cNvPr id="16" name="Picture 3" descr="hom1">
              <a:extLst>
                <a:ext uri="{FF2B5EF4-FFF2-40B4-BE49-F238E27FC236}">
                  <a16:creationId xmlns="" xmlns:a16="http://schemas.microsoft.com/office/drawing/2014/main" id="{8ED360A0-1113-408D-A8C8-0DF43F7C9DF9}"/>
                </a:ext>
              </a:extLst>
            </p:cNvPr>
            <p:cNvPicPr>
              <a:picLocks noChangeAspect="1" noChangeArrowheads="1"/>
            </p:cNvPicPr>
            <p:nvPr/>
          </p:nvPicPr>
          <p:blipFill>
            <a:blip r:embed="rId2">
              <a:lum bright="12000"/>
            </a:blip>
            <a:srcRect/>
            <a:stretch>
              <a:fillRect/>
            </a:stretch>
          </p:blipFill>
          <p:spPr bwMode="auto">
            <a:xfrm>
              <a:off x="583" y="720"/>
              <a:ext cx="2921" cy="2607"/>
            </a:xfrm>
            <a:prstGeom prst="rect">
              <a:avLst/>
            </a:prstGeom>
            <a:noFill/>
            <a:ln w="9525">
              <a:noFill/>
              <a:miter lim="800000"/>
              <a:headEnd/>
              <a:tailEnd/>
            </a:ln>
          </p:spPr>
        </p:pic>
        <p:sp>
          <p:nvSpPr>
            <p:cNvPr id="17" name="Text Box 4">
              <a:extLst>
                <a:ext uri="{FF2B5EF4-FFF2-40B4-BE49-F238E27FC236}">
                  <a16:creationId xmlns="" xmlns:a16="http://schemas.microsoft.com/office/drawing/2014/main" id="{80414900-48BD-4F1E-82DE-04A0B20964BA}"/>
                </a:ext>
              </a:extLst>
            </p:cNvPr>
            <p:cNvSpPr txBox="1">
              <a:spLocks noChangeArrowheads="1"/>
            </p:cNvSpPr>
            <p:nvPr/>
          </p:nvSpPr>
          <p:spPr bwMode="auto">
            <a:xfrm>
              <a:off x="522" y="3294"/>
              <a:ext cx="2982" cy="402"/>
            </a:xfrm>
            <a:prstGeom prst="rect">
              <a:avLst/>
            </a:prstGeom>
            <a:noFill/>
            <a:ln w="9525">
              <a:noFill/>
              <a:miter lim="800000"/>
              <a:headEnd/>
              <a:tailEnd/>
            </a:ln>
          </p:spPr>
          <p:txBody>
            <a:bodyPr/>
            <a:lstStyle/>
            <a:p>
              <a:pPr algn="ctr"/>
              <a:r>
                <a:rPr lang="en-US" dirty="0">
                  <a:latin typeface="Arial" charset="0"/>
                </a:rPr>
                <a:t>Cave man skull</a:t>
              </a:r>
            </a:p>
          </p:txBody>
        </p:sp>
      </p:grpSp>
      <p:pic>
        <p:nvPicPr>
          <p:cNvPr id="18" name="Picture 4" descr="EOG_11e_Figure_18_13f">
            <a:extLst>
              <a:ext uri="{FF2B5EF4-FFF2-40B4-BE49-F238E27FC236}">
                <a16:creationId xmlns="" xmlns:a16="http://schemas.microsoft.com/office/drawing/2014/main" id="{659E0793-0383-4624-B04E-5B4B26FEF97C}"/>
              </a:ext>
            </a:extLst>
          </p:cNvPr>
          <p:cNvPicPr>
            <a:picLocks noChangeAspect="1" noChangeArrowheads="1"/>
          </p:cNvPicPr>
          <p:nvPr/>
        </p:nvPicPr>
        <p:blipFill>
          <a:blip r:embed="rId3" cstate="print"/>
          <a:srcRect b="5798"/>
          <a:stretch>
            <a:fillRect/>
          </a:stretch>
        </p:blipFill>
        <p:spPr bwMode="auto">
          <a:xfrm>
            <a:off x="5784461" y="4719666"/>
            <a:ext cx="2745465" cy="1676400"/>
          </a:xfrm>
          <a:prstGeom prst="rect">
            <a:avLst/>
          </a:prstGeom>
          <a:noFill/>
          <a:ln w="9525">
            <a:noFill/>
            <a:miter lim="800000"/>
            <a:headEnd/>
            <a:tailEnd/>
          </a:ln>
        </p:spPr>
      </p:pic>
    </p:spTree>
    <p:extLst>
      <p:ext uri="{BB962C8B-B14F-4D97-AF65-F5344CB8AC3E}">
        <p14:creationId xmlns="" xmlns:p14="http://schemas.microsoft.com/office/powerpoint/2010/main" val="546638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EVOLUTION</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4186211" cy="369332"/>
          </a:xfrm>
          <a:prstGeom prst="rect">
            <a:avLst/>
          </a:prstGeom>
        </p:spPr>
        <p:txBody>
          <a:bodyPr wrap="none">
            <a:spAutoFit/>
          </a:bodyPr>
          <a:lstStyle/>
          <a:p>
            <a:r>
              <a:rPr lang="en-US" b="1" dirty="0" err="1">
                <a:solidFill>
                  <a:srgbClr val="002060"/>
                </a:solidFill>
                <a:latin typeface="Cambria" panose="02040503050406030204" pitchFamily="18" charset="0"/>
              </a:rPr>
              <a:t>Darwins</a:t>
            </a:r>
            <a:r>
              <a:rPr lang="en-US" b="1" dirty="0">
                <a:solidFill>
                  <a:srgbClr val="002060"/>
                </a:solidFill>
                <a:latin typeface="Cambria" panose="02040503050406030204" pitchFamily="18" charset="0"/>
              </a:rPr>
              <a:t> Finches: Adaptive Radiations</a:t>
            </a:r>
            <a:endParaRPr lang="en-IN" b="1" dirty="0">
              <a:solidFill>
                <a:srgbClr val="002060"/>
              </a:solidFill>
              <a:latin typeface="Cambria" panose="02040503050406030204" pitchFamily="18" charset="0"/>
            </a:endParaRPr>
          </a:p>
        </p:txBody>
      </p:sp>
      <p:sp>
        <p:nvSpPr>
          <p:cNvPr id="2" name="Rectangle 1">
            <a:extLst>
              <a:ext uri="{FF2B5EF4-FFF2-40B4-BE49-F238E27FC236}">
                <a16:creationId xmlns="" xmlns:a16="http://schemas.microsoft.com/office/drawing/2014/main" id="{34AF2E5F-7607-44C1-BA74-E255DC10C2E1}"/>
              </a:ext>
            </a:extLst>
          </p:cNvPr>
          <p:cNvSpPr/>
          <p:nvPr/>
        </p:nvSpPr>
        <p:spPr>
          <a:xfrm>
            <a:off x="410544" y="1555487"/>
            <a:ext cx="8519746" cy="4478662"/>
          </a:xfrm>
          <a:prstGeom prst="rect">
            <a:avLst/>
          </a:prstGeom>
        </p:spPr>
        <p:txBody>
          <a:bodyPr wrap="square">
            <a:spAutoFit/>
          </a:bodyPr>
          <a:lstStyle/>
          <a:p>
            <a:pPr>
              <a:lnSpc>
                <a:spcPct val="150000"/>
              </a:lnSpc>
            </a:pPr>
            <a:r>
              <a:rPr lang="en-US" sz="1600" b="1" dirty="0">
                <a:solidFill>
                  <a:srgbClr val="7030A0"/>
                </a:solidFill>
                <a:latin typeface="Cambria" panose="02040503050406030204" pitchFamily="18" charset="0"/>
              </a:rPr>
              <a:t>Galapagos Islands</a:t>
            </a:r>
          </a:p>
          <a:p>
            <a:pPr>
              <a:lnSpc>
                <a:spcPct val="150000"/>
              </a:lnSpc>
            </a:pPr>
            <a:r>
              <a:rPr lang="en-US" sz="1600" dirty="0">
                <a:solidFill>
                  <a:srgbClr val="7030A0"/>
                </a:solidFill>
                <a:latin typeface="Cambria" panose="02040503050406030204" pitchFamily="18" charset="0"/>
              </a:rPr>
              <a:t>Charles Darwin and the rest of the HMS Beagle crew spent only five weeks in the Galapagos Islands, but the research performed there and the species Darwin brought back to England were instrumental in the formation of a core part of the original theory of evolution and Darwin's ideas on natural selection which he published in his first book . Darwin studied the geology of the region along with giant tortoises that were indigenous to the area.</a:t>
            </a:r>
          </a:p>
          <a:p>
            <a:pPr>
              <a:lnSpc>
                <a:spcPct val="150000"/>
              </a:lnSpc>
            </a:pPr>
            <a:endParaRPr lang="en-US" sz="1600" dirty="0">
              <a:solidFill>
                <a:srgbClr val="7030A0"/>
              </a:solidFill>
              <a:latin typeface="Cambria" panose="02040503050406030204" pitchFamily="18" charset="0"/>
            </a:endParaRPr>
          </a:p>
          <a:p>
            <a:pPr>
              <a:lnSpc>
                <a:spcPct val="150000"/>
              </a:lnSpc>
            </a:pPr>
            <a:r>
              <a:rPr lang="en-US" sz="1600" dirty="0">
                <a:solidFill>
                  <a:srgbClr val="FF0066"/>
                </a:solidFill>
                <a:latin typeface="Cambria" panose="02040503050406030204" pitchFamily="18" charset="0"/>
              </a:rPr>
              <a:t>Perhaps the best known of Darwin's species he collected while on the Galapagos Islands were what are now called "Darwin's Finches". In reality, these birds are not really part of the finch family and are thought to probably actually be some sort of blackbird or mockingbird. However, Darwin was not very familiar with birds, so he killed and preserved the specimens to take back to England with him where he could collaborate with an ornithologist.</a:t>
            </a:r>
          </a:p>
        </p:txBody>
      </p:sp>
    </p:spTree>
    <p:extLst>
      <p:ext uri="{BB962C8B-B14F-4D97-AF65-F5344CB8AC3E}">
        <p14:creationId xmlns="" xmlns:p14="http://schemas.microsoft.com/office/powerpoint/2010/main" val="3576065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EVOLUTION</a:t>
            </a:r>
            <a:endParaRPr lang="en-IN" sz="1800" b="1" dirty="0">
              <a:solidFill>
                <a:srgbClr val="C00000"/>
              </a:solidFill>
              <a:latin typeface="Cambria" panose="02040503050406030204" pitchFamily="18" charset="0"/>
            </a:endParaRPr>
          </a:p>
        </p:txBody>
      </p:sp>
      <p:sp>
        <p:nvSpPr>
          <p:cNvPr id="8" name="Rectangle 7">
            <a:extLst>
              <a:ext uri="{FF2B5EF4-FFF2-40B4-BE49-F238E27FC236}">
                <a16:creationId xmlns="" xmlns:a16="http://schemas.microsoft.com/office/drawing/2014/main" id="{64B2F735-BE1C-4803-8A92-83B788EB04BA}"/>
              </a:ext>
            </a:extLst>
          </p:cNvPr>
          <p:cNvSpPr/>
          <p:nvPr/>
        </p:nvSpPr>
        <p:spPr>
          <a:xfrm>
            <a:off x="410544" y="901571"/>
            <a:ext cx="4186211" cy="369332"/>
          </a:xfrm>
          <a:prstGeom prst="rect">
            <a:avLst/>
          </a:prstGeom>
        </p:spPr>
        <p:txBody>
          <a:bodyPr wrap="none">
            <a:spAutoFit/>
          </a:bodyPr>
          <a:lstStyle/>
          <a:p>
            <a:r>
              <a:rPr lang="en-US" b="1" dirty="0" err="1">
                <a:solidFill>
                  <a:srgbClr val="002060"/>
                </a:solidFill>
                <a:latin typeface="Cambria" panose="02040503050406030204" pitchFamily="18" charset="0"/>
              </a:rPr>
              <a:t>Darwins</a:t>
            </a:r>
            <a:r>
              <a:rPr lang="en-US" b="1" dirty="0">
                <a:solidFill>
                  <a:srgbClr val="002060"/>
                </a:solidFill>
                <a:latin typeface="Cambria" panose="02040503050406030204" pitchFamily="18" charset="0"/>
              </a:rPr>
              <a:t> Finches: Adaptive Radiations</a:t>
            </a:r>
            <a:endParaRPr lang="en-IN" b="1" dirty="0">
              <a:solidFill>
                <a:srgbClr val="002060"/>
              </a:solidFill>
              <a:latin typeface="Cambria" panose="02040503050406030204" pitchFamily="18" charset="0"/>
            </a:endParaRPr>
          </a:p>
        </p:txBody>
      </p:sp>
      <p:sp>
        <p:nvSpPr>
          <p:cNvPr id="2" name="Rectangle 1">
            <a:extLst>
              <a:ext uri="{FF2B5EF4-FFF2-40B4-BE49-F238E27FC236}">
                <a16:creationId xmlns="" xmlns:a16="http://schemas.microsoft.com/office/drawing/2014/main" id="{34AF2E5F-7607-44C1-BA74-E255DC10C2E1}"/>
              </a:ext>
            </a:extLst>
          </p:cNvPr>
          <p:cNvSpPr/>
          <p:nvPr/>
        </p:nvSpPr>
        <p:spPr>
          <a:xfrm>
            <a:off x="410544" y="1360588"/>
            <a:ext cx="8519746" cy="5693866"/>
          </a:xfrm>
          <a:prstGeom prst="rect">
            <a:avLst/>
          </a:prstGeom>
        </p:spPr>
        <p:txBody>
          <a:bodyPr wrap="square">
            <a:spAutoFit/>
          </a:bodyPr>
          <a:lstStyle/>
          <a:p>
            <a:r>
              <a:rPr lang="en-US" sz="1400" dirty="0">
                <a:solidFill>
                  <a:srgbClr val="003300"/>
                </a:solidFill>
                <a:latin typeface="Cambria" panose="02040503050406030204" pitchFamily="18" charset="0"/>
              </a:rPr>
              <a:t>Finches and Evolution</a:t>
            </a:r>
          </a:p>
          <a:p>
            <a:r>
              <a:rPr lang="en-US" sz="1400" dirty="0">
                <a:solidFill>
                  <a:srgbClr val="003300"/>
                </a:solidFill>
                <a:latin typeface="Cambria" panose="02040503050406030204" pitchFamily="18" charset="0"/>
              </a:rPr>
              <a:t>The HMS Beagle continued to sail on to as far away lands as New Zealand before returning to England in 1836. It was back in Europe when he enlisted in the help of John Gould, a celebrated ornithologist in England. Gould was surprised to see the differences in the beaks of the birds and identified the 14 different specimens as actual different species - 12 of which were brand new species. He had not seen these species anywhere else before and concluded they were unique to the Galapagos Islands. The other, similar, birds Darwin had brought back from the South American mainland were much more common but different than the new Galapagos species.</a:t>
            </a:r>
          </a:p>
          <a:p>
            <a:endParaRPr lang="en-US" sz="1400" dirty="0">
              <a:solidFill>
                <a:srgbClr val="003300"/>
              </a:solidFill>
              <a:latin typeface="Cambria" panose="02040503050406030204" pitchFamily="18" charset="0"/>
            </a:endParaRPr>
          </a:p>
          <a:p>
            <a:r>
              <a:rPr lang="en-US" sz="1400" dirty="0">
                <a:solidFill>
                  <a:srgbClr val="C00000"/>
                </a:solidFill>
                <a:latin typeface="Cambria" panose="02040503050406030204" pitchFamily="18" charset="0"/>
              </a:rPr>
              <a:t>Charles Darwin did not come up with the Theory of Evolution on this voyage. As a matter of fact, his grandfather Erasmus Darwin had already instilled the idea that species change through time in Charles. However, the Galapagos finches helped Darwin solidify his idea of natural selection. The favorable adaptations of Darwin's Finches' beaks were selected for over generations until they all branched out to make new species.</a:t>
            </a:r>
          </a:p>
          <a:p>
            <a:endParaRPr lang="en-US" sz="1400" dirty="0">
              <a:solidFill>
                <a:srgbClr val="C00000"/>
              </a:solidFill>
              <a:latin typeface="Cambria" panose="02040503050406030204" pitchFamily="18" charset="0"/>
            </a:endParaRPr>
          </a:p>
          <a:p>
            <a:r>
              <a:rPr lang="en-US" sz="1400" dirty="0">
                <a:solidFill>
                  <a:srgbClr val="003300"/>
                </a:solidFill>
                <a:latin typeface="Cambria" panose="02040503050406030204" pitchFamily="18" charset="0"/>
              </a:rPr>
              <a:t>These birds, although nearly identical in all other ways to mainland finches, had different beaks. Their beaks had adapted to the type of food they ate in order to fill different niches on the Galapagos Islands. Their isolation on the islands over long periods of time made them undergo speciation. Charles Darwin then began to disregard the previous thoughts on evolution put forth by Jean Baptiste Lamarck who claimed species spontaneously generated from nothingness.</a:t>
            </a:r>
          </a:p>
          <a:p>
            <a:endParaRPr lang="en-US" sz="1400" dirty="0">
              <a:solidFill>
                <a:srgbClr val="003300"/>
              </a:solidFill>
              <a:latin typeface="Cambria" panose="02040503050406030204" pitchFamily="18" charset="0"/>
            </a:endParaRPr>
          </a:p>
          <a:p>
            <a:r>
              <a:rPr lang="en-US" sz="1400" dirty="0">
                <a:solidFill>
                  <a:srgbClr val="7030A0"/>
                </a:solidFill>
                <a:latin typeface="Cambria" panose="02040503050406030204" pitchFamily="18" charset="0"/>
              </a:rPr>
              <a:t>Darwin wrote about his travels in the book The Voyage of the Beagle and fully explored the information he gained from the Galapagos Finches in his most famous book On the Origin of Species. It was in that publication that he first discussed how species changed over time, including divergent evolution, or adaptive radiation, of the Galapagos finches.</a:t>
            </a:r>
          </a:p>
          <a:p>
            <a:endParaRPr lang="en-US" sz="1400" dirty="0">
              <a:solidFill>
                <a:srgbClr val="003300"/>
              </a:solidFill>
              <a:latin typeface="Cambria" panose="02040503050406030204" pitchFamily="18" charset="0"/>
            </a:endParaRPr>
          </a:p>
        </p:txBody>
      </p:sp>
    </p:spTree>
    <p:extLst>
      <p:ext uri="{BB962C8B-B14F-4D97-AF65-F5344CB8AC3E}">
        <p14:creationId xmlns="" xmlns:p14="http://schemas.microsoft.com/office/powerpoint/2010/main" val="3418556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F45B02-E4A9-4B39-92D9-A623F03AA220}"/>
              </a:ext>
            </a:extLst>
          </p:cNvPr>
          <p:cNvSpPr/>
          <p:nvPr/>
        </p:nvSpPr>
        <p:spPr>
          <a:xfrm>
            <a:off x="354564" y="970751"/>
            <a:ext cx="1027845" cy="369332"/>
          </a:xfrm>
          <a:prstGeom prst="rect">
            <a:avLst/>
          </a:prstGeom>
        </p:spPr>
        <p:txBody>
          <a:bodyPr wrap="none">
            <a:spAutoFit/>
          </a:bodyPr>
          <a:lstStyle/>
          <a:p>
            <a:r>
              <a:rPr lang="en-IN" b="1" dirty="0">
                <a:solidFill>
                  <a:srgbClr val="003300"/>
                </a:solidFill>
                <a:latin typeface="Cambria" panose="02040503050406030204" pitchFamily="18" charset="0"/>
              </a:rPr>
              <a:t>Euglena</a:t>
            </a:r>
          </a:p>
        </p:txBody>
      </p:sp>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KINGDOM PROTISTA</a:t>
            </a:r>
            <a:endParaRPr lang="en-IN" sz="1800" b="1" dirty="0">
              <a:solidFill>
                <a:srgbClr val="C00000"/>
              </a:solidFill>
              <a:latin typeface="Cambria" panose="02040503050406030204" pitchFamily="18" charset="0"/>
            </a:endParaRPr>
          </a:p>
        </p:txBody>
      </p:sp>
      <p:sp>
        <p:nvSpPr>
          <p:cNvPr id="8" name="Content Placeholder 3">
            <a:extLst>
              <a:ext uri="{FF2B5EF4-FFF2-40B4-BE49-F238E27FC236}">
                <a16:creationId xmlns="" xmlns:a16="http://schemas.microsoft.com/office/drawing/2014/main" id="{3D8BE995-B28D-4154-802F-1CC30274EE7D}"/>
              </a:ext>
            </a:extLst>
          </p:cNvPr>
          <p:cNvSpPr txBox="1">
            <a:spLocks/>
          </p:cNvSpPr>
          <p:nvPr/>
        </p:nvSpPr>
        <p:spPr>
          <a:xfrm>
            <a:off x="354564" y="1340083"/>
            <a:ext cx="5971591" cy="4876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rgbClr val="7030A0"/>
                </a:solidFill>
                <a:latin typeface="Cambria" panose="02040503050406030204" pitchFamily="18" charset="0"/>
                <a:cs typeface="Times New Roman" pitchFamily="18" charset="0"/>
              </a:rPr>
              <a:t>It is fresh water flagellate, found in ponds, ditches, pools and slow running streams.</a:t>
            </a:r>
          </a:p>
          <a:p>
            <a:pPr>
              <a:lnSpc>
                <a:spcPct val="100000"/>
              </a:lnSpc>
            </a:pPr>
            <a:r>
              <a:rPr lang="en-US" sz="1400" dirty="0">
                <a:solidFill>
                  <a:srgbClr val="7030A0"/>
                </a:solidFill>
                <a:latin typeface="Cambria" panose="02040503050406030204" pitchFamily="18" charset="0"/>
                <a:cs typeface="Times New Roman" pitchFamily="18" charset="0"/>
              </a:rPr>
              <a:t>The body is spindle shaped, green and measuring about 50-100 microns length.</a:t>
            </a:r>
          </a:p>
          <a:p>
            <a:pPr>
              <a:lnSpc>
                <a:spcPct val="100000"/>
              </a:lnSpc>
            </a:pPr>
            <a:r>
              <a:rPr lang="en-US" sz="1400" dirty="0">
                <a:solidFill>
                  <a:srgbClr val="C00000"/>
                </a:solidFill>
                <a:latin typeface="Cambria" panose="02040503050406030204" pitchFamily="18" charset="0"/>
                <a:cs typeface="Times New Roman" pitchFamily="18" charset="0"/>
              </a:rPr>
              <a:t>Body covering is called pellicle which is marked by spiral striations.</a:t>
            </a:r>
          </a:p>
          <a:p>
            <a:pPr>
              <a:lnSpc>
                <a:spcPct val="100000"/>
              </a:lnSpc>
            </a:pPr>
            <a:r>
              <a:rPr lang="en-US" sz="1400" dirty="0">
                <a:solidFill>
                  <a:srgbClr val="C00000"/>
                </a:solidFill>
                <a:latin typeface="Cambria" panose="02040503050406030204" pitchFamily="18" charset="0"/>
                <a:cs typeface="Times New Roman" pitchFamily="18" charset="0"/>
              </a:rPr>
              <a:t>The cytoplasm divisible into an outer ectoplasm and an inner endoplasm.</a:t>
            </a:r>
          </a:p>
          <a:p>
            <a:pPr>
              <a:lnSpc>
                <a:spcPct val="100000"/>
              </a:lnSpc>
            </a:pPr>
            <a:r>
              <a:rPr lang="en-US" sz="1400" dirty="0">
                <a:solidFill>
                  <a:srgbClr val="C00000"/>
                </a:solidFill>
                <a:latin typeface="Cambria" panose="02040503050406030204" pitchFamily="18" charset="0"/>
                <a:cs typeface="Times New Roman" pitchFamily="18" charset="0"/>
              </a:rPr>
              <a:t>The endoplasm contains nucleus, chloroplast, </a:t>
            </a:r>
            <a:r>
              <a:rPr lang="en-US" sz="1400" dirty="0" err="1">
                <a:solidFill>
                  <a:srgbClr val="C00000"/>
                </a:solidFill>
                <a:latin typeface="Cambria" panose="02040503050406030204" pitchFamily="18" charset="0"/>
                <a:cs typeface="Times New Roman" pitchFamily="18" charset="0"/>
              </a:rPr>
              <a:t>paramylum</a:t>
            </a:r>
            <a:r>
              <a:rPr lang="en-US" sz="1400" dirty="0">
                <a:solidFill>
                  <a:srgbClr val="C00000"/>
                </a:solidFill>
                <a:latin typeface="Cambria" panose="02040503050406030204" pitchFamily="18" charset="0"/>
                <a:cs typeface="Times New Roman" pitchFamily="18" charset="0"/>
              </a:rPr>
              <a:t> and pyrenoids.</a:t>
            </a:r>
          </a:p>
          <a:p>
            <a:pPr>
              <a:lnSpc>
                <a:spcPct val="100000"/>
              </a:lnSpc>
            </a:pPr>
            <a:r>
              <a:rPr lang="en-US" sz="1400" dirty="0">
                <a:solidFill>
                  <a:srgbClr val="7030A0"/>
                </a:solidFill>
                <a:latin typeface="Cambria" panose="02040503050406030204" pitchFamily="18" charset="0"/>
                <a:cs typeface="Times New Roman" pitchFamily="18" charset="0"/>
              </a:rPr>
              <a:t>The anterior end contains flask shaped cytopharynx or gullet.</a:t>
            </a:r>
          </a:p>
          <a:p>
            <a:pPr>
              <a:lnSpc>
                <a:spcPct val="100000"/>
              </a:lnSpc>
            </a:pPr>
            <a:r>
              <a:rPr lang="en-US" sz="1400" dirty="0">
                <a:solidFill>
                  <a:srgbClr val="7030A0"/>
                </a:solidFill>
                <a:latin typeface="Cambria" panose="02040503050406030204" pitchFamily="18" charset="0"/>
                <a:cs typeface="Times New Roman" pitchFamily="18" charset="0"/>
              </a:rPr>
              <a:t>Nutrition is halophytic or saprophytic.</a:t>
            </a:r>
          </a:p>
          <a:p>
            <a:pPr>
              <a:lnSpc>
                <a:spcPct val="100000"/>
              </a:lnSpc>
            </a:pPr>
            <a:r>
              <a:rPr lang="en-US" sz="1400" dirty="0">
                <a:solidFill>
                  <a:srgbClr val="C00000"/>
                </a:solidFill>
                <a:latin typeface="Cambria" panose="02040503050406030204" pitchFamily="18" charset="0"/>
                <a:cs typeface="Times New Roman" pitchFamily="18" charset="0"/>
              </a:rPr>
              <a:t>Stigmata or eye spot lie above the contractile vacuole which serves as photosensitive organ. It is a mass of red </a:t>
            </a:r>
            <a:r>
              <a:rPr lang="en-US" sz="1400" dirty="0" err="1">
                <a:solidFill>
                  <a:srgbClr val="C00000"/>
                </a:solidFill>
                <a:latin typeface="Cambria" panose="02040503050406030204" pitchFamily="18" charset="0"/>
                <a:cs typeface="Times New Roman" pitchFamily="18" charset="0"/>
              </a:rPr>
              <a:t>hematochrome</a:t>
            </a:r>
            <a:r>
              <a:rPr lang="en-US" sz="1400" dirty="0">
                <a:solidFill>
                  <a:srgbClr val="C00000"/>
                </a:solidFill>
                <a:latin typeface="Cambria" panose="02040503050406030204" pitchFamily="18" charset="0"/>
                <a:cs typeface="Times New Roman" pitchFamily="18" charset="0"/>
              </a:rPr>
              <a:t> granules.</a:t>
            </a:r>
          </a:p>
          <a:p>
            <a:pPr>
              <a:lnSpc>
                <a:spcPct val="100000"/>
              </a:lnSpc>
            </a:pPr>
            <a:r>
              <a:rPr lang="en-US" sz="1400" dirty="0">
                <a:solidFill>
                  <a:srgbClr val="7030A0"/>
                </a:solidFill>
                <a:latin typeface="Cambria" panose="02040503050406030204" pitchFamily="18" charset="0"/>
                <a:cs typeface="Times New Roman" pitchFamily="18" charset="0"/>
              </a:rPr>
              <a:t>A long flagellum originating from </a:t>
            </a:r>
            <a:r>
              <a:rPr lang="en-US" sz="1400" dirty="0" err="1">
                <a:solidFill>
                  <a:srgbClr val="7030A0"/>
                </a:solidFill>
                <a:latin typeface="Cambria" panose="02040503050406030204" pitchFamily="18" charset="0"/>
                <a:cs typeface="Times New Roman" pitchFamily="18" charset="0"/>
              </a:rPr>
              <a:t>centroblepharoplast</a:t>
            </a:r>
            <a:r>
              <a:rPr lang="en-US" sz="1400" dirty="0">
                <a:solidFill>
                  <a:srgbClr val="7030A0"/>
                </a:solidFill>
                <a:latin typeface="Cambria" panose="02040503050406030204" pitchFamily="18" charset="0"/>
                <a:cs typeface="Times New Roman" pitchFamily="18" charset="0"/>
              </a:rPr>
              <a:t> projects through the cell gullet.</a:t>
            </a:r>
          </a:p>
          <a:p>
            <a:pPr>
              <a:lnSpc>
                <a:spcPct val="100000"/>
              </a:lnSpc>
            </a:pPr>
            <a:r>
              <a:rPr lang="en-US" sz="1400" dirty="0">
                <a:solidFill>
                  <a:srgbClr val="C00000"/>
                </a:solidFill>
                <a:latin typeface="Cambria" panose="02040503050406030204" pitchFamily="18" charset="0"/>
                <a:cs typeface="Times New Roman" pitchFamily="18" charset="0"/>
              </a:rPr>
              <a:t>Locomotion is due to the lashing movements of the flagellum, i.e. </a:t>
            </a:r>
            <a:r>
              <a:rPr lang="en-US" sz="1400" dirty="0" err="1">
                <a:solidFill>
                  <a:srgbClr val="C00000"/>
                </a:solidFill>
                <a:latin typeface="Cambria" panose="02040503050406030204" pitchFamily="18" charset="0"/>
                <a:cs typeface="Times New Roman" pitchFamily="18" charset="0"/>
              </a:rPr>
              <a:t>Euglenoid</a:t>
            </a:r>
            <a:r>
              <a:rPr lang="en-US" sz="1400" dirty="0">
                <a:solidFill>
                  <a:srgbClr val="C00000"/>
                </a:solidFill>
                <a:latin typeface="Cambria" panose="02040503050406030204" pitchFamily="18" charset="0"/>
                <a:cs typeface="Times New Roman" pitchFamily="18" charset="0"/>
              </a:rPr>
              <a:t> movement.</a:t>
            </a:r>
          </a:p>
          <a:p>
            <a:pPr>
              <a:lnSpc>
                <a:spcPct val="100000"/>
              </a:lnSpc>
            </a:pPr>
            <a:r>
              <a:rPr lang="en-US" sz="1400" dirty="0">
                <a:solidFill>
                  <a:srgbClr val="7030A0"/>
                </a:solidFill>
                <a:latin typeface="Cambria" panose="02040503050406030204" pitchFamily="18" charset="0"/>
                <a:cs typeface="Times New Roman" pitchFamily="18" charset="0"/>
              </a:rPr>
              <a:t> Reproduction usually by the binary fission.</a:t>
            </a:r>
          </a:p>
        </p:txBody>
      </p:sp>
      <p:pic>
        <p:nvPicPr>
          <p:cNvPr id="7" name="Picture 6">
            <a:extLst>
              <a:ext uri="{FF2B5EF4-FFF2-40B4-BE49-F238E27FC236}">
                <a16:creationId xmlns="" xmlns:a16="http://schemas.microsoft.com/office/drawing/2014/main" id="{0CE4E6CD-E3F5-4B82-B8C5-09B918FF54B6}"/>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2966" b="4433"/>
          <a:stretch/>
        </p:blipFill>
        <p:spPr>
          <a:xfrm rot="16200000">
            <a:off x="6034758" y="1834078"/>
            <a:ext cx="3339420" cy="2431208"/>
          </a:xfrm>
          <a:prstGeom prst="rect">
            <a:avLst/>
          </a:prstGeom>
        </p:spPr>
      </p:pic>
      <p:pic>
        <p:nvPicPr>
          <p:cNvPr id="11" name="Picture 10">
            <a:extLst>
              <a:ext uri="{FF2B5EF4-FFF2-40B4-BE49-F238E27FC236}">
                <a16:creationId xmlns="" xmlns:a16="http://schemas.microsoft.com/office/drawing/2014/main" id="{F5DC5CF3-9B03-41C1-95C2-E818601F2EA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88863" y="4798231"/>
            <a:ext cx="2431208" cy="1825336"/>
          </a:xfrm>
          <a:prstGeom prst="rect">
            <a:avLst/>
          </a:prstGeom>
        </p:spPr>
      </p:pic>
    </p:spTree>
    <p:extLst>
      <p:ext uri="{BB962C8B-B14F-4D97-AF65-F5344CB8AC3E}">
        <p14:creationId xmlns="" xmlns:p14="http://schemas.microsoft.com/office/powerpoint/2010/main" val="3216561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STUDY OF EVOLUTION</a:t>
            </a:r>
            <a:endParaRPr lang="en-IN" sz="1800" b="1" dirty="0">
              <a:solidFill>
                <a:srgbClr val="C00000"/>
              </a:solidFill>
              <a:latin typeface="Cambria" panose="02040503050406030204" pitchFamily="18" charset="0"/>
            </a:endParaRPr>
          </a:p>
        </p:txBody>
      </p:sp>
      <p:pic>
        <p:nvPicPr>
          <p:cNvPr id="4" name="Picture 3">
            <a:extLst>
              <a:ext uri="{FF2B5EF4-FFF2-40B4-BE49-F238E27FC236}">
                <a16:creationId xmlns="" xmlns:a16="http://schemas.microsoft.com/office/drawing/2014/main" id="{963619D7-E8BD-4F44-BED1-E2FD23F812DC}"/>
              </a:ext>
            </a:extLst>
          </p:cNvPr>
          <p:cNvPicPr>
            <a:picLocks noChangeAspect="1"/>
          </p:cNvPicPr>
          <p:nvPr/>
        </p:nvPicPr>
        <p:blipFill rotWithShape="1">
          <a:blip r:embed="rId2">
            <a:extLst>
              <a:ext uri="{28A0092B-C50C-407E-A947-70E740481C1C}">
                <a14:useLocalDpi xmlns="" xmlns:a14="http://schemas.microsoft.com/office/drawing/2010/main" val="0"/>
              </a:ext>
            </a:extLst>
          </a:blip>
          <a:srcRect b="6285"/>
          <a:stretch/>
        </p:blipFill>
        <p:spPr>
          <a:xfrm>
            <a:off x="1713201" y="842080"/>
            <a:ext cx="5639540" cy="5716982"/>
          </a:xfrm>
          <a:prstGeom prst="rect">
            <a:avLst/>
          </a:prstGeom>
        </p:spPr>
      </p:pic>
    </p:spTree>
    <p:extLst>
      <p:ext uri="{BB962C8B-B14F-4D97-AF65-F5344CB8AC3E}">
        <p14:creationId xmlns="" xmlns:p14="http://schemas.microsoft.com/office/powerpoint/2010/main" val="2540679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EXAMPLES BASED ON GENETICS</a:t>
            </a:r>
            <a:endParaRPr lang="en-IN" sz="1800" b="1" dirty="0">
              <a:solidFill>
                <a:srgbClr val="C00000"/>
              </a:solidFill>
              <a:latin typeface="Cambria" panose="02040503050406030204" pitchFamily="18" charset="0"/>
            </a:endParaRPr>
          </a:p>
        </p:txBody>
      </p:sp>
      <p:graphicFrame>
        <p:nvGraphicFramePr>
          <p:cNvPr id="2" name="Table 1">
            <a:extLst>
              <a:ext uri="{FF2B5EF4-FFF2-40B4-BE49-F238E27FC236}">
                <a16:creationId xmlns="" xmlns:a16="http://schemas.microsoft.com/office/drawing/2014/main" id="{02A9536B-BCA7-4835-8244-E3FE498F9199}"/>
              </a:ext>
            </a:extLst>
          </p:cNvPr>
          <p:cNvGraphicFramePr>
            <a:graphicFrameLocks noGrp="1"/>
          </p:cNvGraphicFramePr>
          <p:nvPr>
            <p:extLst>
              <p:ext uri="{D42A27DB-BD31-4B8C-83A1-F6EECF244321}">
                <p14:modId xmlns="" xmlns:p14="http://schemas.microsoft.com/office/powerpoint/2010/main" val="1468446464"/>
              </p:ext>
            </p:extLst>
          </p:nvPr>
        </p:nvGraphicFramePr>
        <p:xfrm>
          <a:off x="2215662" y="1230923"/>
          <a:ext cx="4867496" cy="4730264"/>
        </p:xfrm>
        <a:graphic>
          <a:graphicData uri="http://schemas.openxmlformats.org/drawingml/2006/table">
            <a:tbl>
              <a:tblPr firstRow="1" firstCol="1" bandRow="1">
                <a:tableStyleId>{C4B1156A-380E-4F78-BDF5-A606A8083BF9}</a:tableStyleId>
              </a:tblPr>
              <a:tblGrid>
                <a:gridCol w="4867496">
                  <a:extLst>
                    <a:ext uri="{9D8B030D-6E8A-4147-A177-3AD203B41FA5}">
                      <a16:colId xmlns="" xmlns:a16="http://schemas.microsoft.com/office/drawing/2014/main" val="1254459576"/>
                    </a:ext>
                  </a:extLst>
                </a:gridCol>
              </a:tblGrid>
              <a:tr h="430024">
                <a:tc>
                  <a:txBody>
                    <a:bodyPr/>
                    <a:lstStyle/>
                    <a:p>
                      <a:pPr algn="ctr">
                        <a:lnSpc>
                          <a:spcPct val="107000"/>
                        </a:lnSpc>
                        <a:spcAft>
                          <a:spcPts val="0"/>
                        </a:spcAft>
                      </a:pPr>
                      <a:r>
                        <a:rPr lang="en-US" sz="1800" dirty="0">
                          <a:solidFill>
                            <a:srgbClr val="C00000"/>
                          </a:solidFill>
                          <a:effectLst/>
                          <a:latin typeface="Cambria" panose="02040503050406030204" pitchFamily="18" charset="0"/>
                        </a:rPr>
                        <a:t>Genetic Examples</a:t>
                      </a:r>
                      <a:endParaRPr lang="en-IN" sz="1800" dirty="0">
                        <a:solidFill>
                          <a:srgbClr val="C000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69161242"/>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Monohybrid Ratio</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84646944"/>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Dihybrid Ratio</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46316842"/>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Incomplete dominance</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32530445"/>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Co-dominance</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05597990"/>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Multiple Allele</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70848000"/>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Sex linked Inheritance</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82954869"/>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Linkage</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685612957"/>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Crossing over</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46866578"/>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Complementary Gene Interaction</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49669109"/>
                  </a:ext>
                </a:extLst>
              </a:tr>
              <a:tr h="430024">
                <a:tc>
                  <a:txBody>
                    <a:bodyPr/>
                    <a:lstStyle/>
                    <a:p>
                      <a:pPr marL="0" lvl="0" indent="0" algn="l">
                        <a:lnSpc>
                          <a:spcPct val="107000"/>
                        </a:lnSpc>
                        <a:spcAft>
                          <a:spcPts val="0"/>
                        </a:spcAft>
                        <a:buFont typeface="+mj-lt"/>
                        <a:buNone/>
                      </a:pPr>
                      <a:r>
                        <a:rPr lang="en-US" sz="1800" dirty="0">
                          <a:solidFill>
                            <a:srgbClr val="003300"/>
                          </a:solidFill>
                          <a:effectLst/>
                          <a:latin typeface="Cambria" panose="02040503050406030204" pitchFamily="18" charset="0"/>
                        </a:rPr>
                        <a:t>Supplementary Gene Interaction </a:t>
                      </a:r>
                      <a:endParaRPr lang="en-IN" sz="1800" dirty="0">
                        <a:solidFill>
                          <a:srgbClr val="003300"/>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127615378"/>
                  </a:ext>
                </a:extLst>
              </a:tr>
            </a:tbl>
          </a:graphicData>
        </a:graphic>
      </p:graphicFrame>
    </p:spTree>
    <p:extLst>
      <p:ext uri="{BB962C8B-B14F-4D97-AF65-F5344CB8AC3E}">
        <p14:creationId xmlns="" xmlns:p14="http://schemas.microsoft.com/office/powerpoint/2010/main" val="1893712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HUMAN KARYOTYPE</a:t>
            </a:r>
            <a:endParaRPr lang="en-IN" sz="1800" b="1" dirty="0">
              <a:solidFill>
                <a:srgbClr val="C00000"/>
              </a:solidFill>
              <a:latin typeface="Cambria" panose="02040503050406030204" pitchFamily="18" charset="0"/>
            </a:endParaRPr>
          </a:p>
        </p:txBody>
      </p:sp>
      <p:sp>
        <p:nvSpPr>
          <p:cNvPr id="4" name="Rectangle 3">
            <a:extLst>
              <a:ext uri="{FF2B5EF4-FFF2-40B4-BE49-F238E27FC236}">
                <a16:creationId xmlns="" xmlns:a16="http://schemas.microsoft.com/office/drawing/2014/main" id="{1AE4A2FC-C19A-4FB7-8A59-D4445942E5A7}"/>
              </a:ext>
            </a:extLst>
          </p:cNvPr>
          <p:cNvSpPr/>
          <p:nvPr/>
        </p:nvSpPr>
        <p:spPr>
          <a:xfrm>
            <a:off x="689339" y="1028343"/>
            <a:ext cx="7909538" cy="5355312"/>
          </a:xfrm>
          <a:prstGeom prst="rect">
            <a:avLst/>
          </a:prstGeom>
        </p:spPr>
        <p:txBody>
          <a:bodyPr wrap="square">
            <a:spAutoFit/>
          </a:bodyPr>
          <a:lstStyle/>
          <a:p>
            <a:r>
              <a:rPr lang="en-US" b="1" dirty="0">
                <a:solidFill>
                  <a:srgbClr val="7030A0"/>
                </a:solidFill>
                <a:latin typeface="Cambria" panose="02040503050406030204" pitchFamily="18" charset="0"/>
              </a:rPr>
              <a:t>Aim:</a:t>
            </a:r>
          </a:p>
          <a:p>
            <a:endParaRPr lang="en-US" dirty="0">
              <a:solidFill>
                <a:srgbClr val="7030A0"/>
              </a:solidFill>
              <a:latin typeface="Cambria" panose="02040503050406030204" pitchFamily="18" charset="0"/>
            </a:endParaRPr>
          </a:p>
          <a:p>
            <a:r>
              <a:rPr lang="en-US" dirty="0">
                <a:solidFill>
                  <a:srgbClr val="7030A0"/>
                </a:solidFill>
                <a:latin typeface="Cambria" panose="02040503050406030204" pitchFamily="18" charset="0"/>
              </a:rPr>
              <a:t>The purpose of this laboratory experience is:</a:t>
            </a:r>
          </a:p>
          <a:p>
            <a:endParaRPr lang="en-US" dirty="0">
              <a:solidFill>
                <a:srgbClr val="7030A0"/>
              </a:solidFill>
              <a:latin typeface="Cambria" panose="02040503050406030204" pitchFamily="18" charset="0"/>
            </a:endParaRPr>
          </a:p>
          <a:p>
            <a:pPr marL="285750" indent="-285750">
              <a:buFont typeface="Arial" panose="020B0604020202020204" pitchFamily="34" charset="0"/>
              <a:buChar char="•"/>
            </a:pPr>
            <a:r>
              <a:rPr lang="en-US" dirty="0">
                <a:solidFill>
                  <a:srgbClr val="7030A0"/>
                </a:solidFill>
                <a:latin typeface="Cambria" panose="02040503050406030204" pitchFamily="18" charset="0"/>
              </a:rPr>
              <a:t>Understand what a karyotype is and how it is performed.</a:t>
            </a:r>
          </a:p>
          <a:p>
            <a:pPr marL="285750" indent="-285750">
              <a:buFont typeface="Arial" panose="020B0604020202020204" pitchFamily="34" charset="0"/>
              <a:buChar char="•"/>
            </a:pPr>
            <a:endParaRPr lang="en-US" dirty="0">
              <a:solidFill>
                <a:srgbClr val="7030A0"/>
              </a:solidFill>
              <a:latin typeface="Cambria" panose="02040503050406030204" pitchFamily="18" charset="0"/>
            </a:endParaRPr>
          </a:p>
          <a:p>
            <a:pPr marL="285750" indent="-285750">
              <a:buFont typeface="Arial" panose="020B0604020202020204" pitchFamily="34" charset="0"/>
              <a:buChar char="•"/>
            </a:pPr>
            <a:r>
              <a:rPr lang="en-US" dirty="0">
                <a:solidFill>
                  <a:srgbClr val="7030A0"/>
                </a:solidFill>
                <a:latin typeface="Cambria" panose="02040503050406030204" pitchFamily="18" charset="0"/>
              </a:rPr>
              <a:t>Understand the reason for performing a karyotype, especially for those with a higher risk of genetic defect in </a:t>
            </a:r>
            <a:r>
              <a:rPr lang="en-US" dirty="0" err="1">
                <a:solidFill>
                  <a:srgbClr val="7030A0"/>
                </a:solidFill>
                <a:latin typeface="Cambria" panose="02040503050406030204" pitchFamily="18" charset="0"/>
              </a:rPr>
              <a:t>theirlineage</a:t>
            </a:r>
            <a:r>
              <a:rPr lang="en-US" dirty="0">
                <a:solidFill>
                  <a:srgbClr val="7030A0"/>
                </a:solidFill>
                <a:latin typeface="Cambria" panose="02040503050406030204" pitchFamily="18" charset="0"/>
              </a:rPr>
              <a:t>.</a:t>
            </a:r>
          </a:p>
          <a:p>
            <a:pPr marL="285750" indent="-285750">
              <a:buFont typeface="Arial" panose="020B0604020202020204" pitchFamily="34" charset="0"/>
              <a:buChar char="•"/>
            </a:pPr>
            <a:endParaRPr lang="en-US" dirty="0">
              <a:solidFill>
                <a:srgbClr val="7030A0"/>
              </a:solidFill>
              <a:latin typeface="Cambria" panose="02040503050406030204" pitchFamily="18" charset="0"/>
            </a:endParaRPr>
          </a:p>
          <a:p>
            <a:pPr marL="285750" indent="-285750">
              <a:buFont typeface="Arial" panose="020B0604020202020204" pitchFamily="34" charset="0"/>
              <a:buChar char="•"/>
            </a:pPr>
            <a:r>
              <a:rPr lang="en-US" dirty="0">
                <a:solidFill>
                  <a:srgbClr val="7030A0"/>
                </a:solidFill>
                <a:latin typeface="Cambria" panose="02040503050406030204" pitchFamily="18" charset="0"/>
              </a:rPr>
              <a:t>To determine what genetic defect is present in a chromosome sample.</a:t>
            </a:r>
          </a:p>
          <a:p>
            <a:pPr marL="285750" indent="-285750">
              <a:buFont typeface="Arial" panose="020B0604020202020204" pitchFamily="34" charset="0"/>
              <a:buChar char="•"/>
            </a:pPr>
            <a:endParaRPr lang="en-US" dirty="0">
              <a:solidFill>
                <a:srgbClr val="7030A0"/>
              </a:solidFill>
              <a:latin typeface="Cambria" panose="02040503050406030204" pitchFamily="18" charset="0"/>
            </a:endParaRPr>
          </a:p>
          <a:p>
            <a:pPr marL="285750" indent="-285750">
              <a:buFont typeface="Arial" panose="020B0604020202020204" pitchFamily="34" charset="0"/>
              <a:buChar char="•"/>
            </a:pPr>
            <a:r>
              <a:rPr lang="en-US" dirty="0">
                <a:solidFill>
                  <a:srgbClr val="7030A0"/>
                </a:solidFill>
                <a:latin typeface="Cambria" panose="02040503050406030204" pitchFamily="18" charset="0"/>
              </a:rPr>
              <a:t>To investigate a variety of genetic disorders that commonly occur and are studied in biology classes.</a:t>
            </a:r>
          </a:p>
          <a:p>
            <a:endParaRPr lang="en-US" dirty="0">
              <a:solidFill>
                <a:srgbClr val="7030A0"/>
              </a:solidFill>
              <a:latin typeface="Cambria" panose="02040503050406030204" pitchFamily="18" charset="0"/>
            </a:endParaRPr>
          </a:p>
          <a:p>
            <a:r>
              <a:rPr lang="en-US" b="1" dirty="0">
                <a:solidFill>
                  <a:srgbClr val="C00000"/>
                </a:solidFill>
                <a:latin typeface="Cambria" panose="02040503050406030204" pitchFamily="18" charset="0"/>
              </a:rPr>
              <a:t>Materials: </a:t>
            </a:r>
          </a:p>
          <a:p>
            <a:endParaRPr lang="en-US" dirty="0">
              <a:solidFill>
                <a:srgbClr val="C00000"/>
              </a:solidFill>
              <a:latin typeface="Cambria" panose="02040503050406030204" pitchFamily="18" charset="0"/>
            </a:endParaRPr>
          </a:p>
          <a:p>
            <a:r>
              <a:rPr lang="en-US" dirty="0">
                <a:solidFill>
                  <a:srgbClr val="C00000"/>
                </a:solidFill>
                <a:latin typeface="Cambria" panose="02040503050406030204" pitchFamily="18" charset="0"/>
              </a:rPr>
              <a:t>Scissors -tape-ruler -small envelope</a:t>
            </a:r>
          </a:p>
          <a:p>
            <a:endParaRPr lang="en-US" dirty="0">
              <a:solidFill>
                <a:srgbClr val="7030A0"/>
              </a:solidFill>
              <a:latin typeface="Cambria" panose="02040503050406030204" pitchFamily="18" charset="0"/>
            </a:endParaRPr>
          </a:p>
          <a:p>
            <a:endParaRPr lang="en-IN" dirty="0">
              <a:solidFill>
                <a:srgbClr val="7030A0"/>
              </a:solidFill>
              <a:latin typeface="Cambria" panose="02040503050406030204" pitchFamily="18" charset="0"/>
            </a:endParaRPr>
          </a:p>
        </p:txBody>
      </p:sp>
    </p:spTree>
    <p:extLst>
      <p:ext uri="{BB962C8B-B14F-4D97-AF65-F5344CB8AC3E}">
        <p14:creationId xmlns="" xmlns:p14="http://schemas.microsoft.com/office/powerpoint/2010/main" val="44411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HUMAN KARYOTYPE</a:t>
            </a:r>
            <a:endParaRPr lang="en-IN" sz="1800" b="1" dirty="0">
              <a:solidFill>
                <a:srgbClr val="C00000"/>
              </a:solidFill>
              <a:latin typeface="Cambria" panose="02040503050406030204" pitchFamily="18" charset="0"/>
            </a:endParaRPr>
          </a:p>
        </p:txBody>
      </p:sp>
      <p:sp>
        <p:nvSpPr>
          <p:cNvPr id="2" name="Rectangle 1">
            <a:extLst>
              <a:ext uri="{FF2B5EF4-FFF2-40B4-BE49-F238E27FC236}">
                <a16:creationId xmlns="" xmlns:a16="http://schemas.microsoft.com/office/drawing/2014/main" id="{0D9D7A2F-DAC3-4D44-86F7-0A50A72EA669}"/>
              </a:ext>
            </a:extLst>
          </p:cNvPr>
          <p:cNvSpPr/>
          <p:nvPr/>
        </p:nvSpPr>
        <p:spPr>
          <a:xfrm>
            <a:off x="298939" y="1047857"/>
            <a:ext cx="8484576" cy="5462586"/>
          </a:xfrm>
          <a:prstGeom prst="rect">
            <a:avLst/>
          </a:prstGeom>
        </p:spPr>
        <p:txBody>
          <a:bodyPr wrap="square">
            <a:spAutoFit/>
          </a:bodyPr>
          <a:lstStyle/>
          <a:p>
            <a:pPr>
              <a:lnSpc>
                <a:spcPct val="130000"/>
              </a:lnSpc>
            </a:pPr>
            <a:r>
              <a:rPr lang="en-US" sz="1500" b="1" dirty="0">
                <a:solidFill>
                  <a:srgbClr val="003300"/>
                </a:solidFill>
                <a:latin typeface="Cambria" panose="02040503050406030204" pitchFamily="18" charset="0"/>
              </a:rPr>
              <a:t>Procedure: </a:t>
            </a:r>
          </a:p>
          <a:p>
            <a:pPr>
              <a:lnSpc>
                <a:spcPct val="130000"/>
              </a:lnSpc>
            </a:pPr>
            <a:r>
              <a:rPr lang="en-US" sz="1500" dirty="0">
                <a:solidFill>
                  <a:srgbClr val="003300"/>
                </a:solidFill>
                <a:latin typeface="Cambria" panose="02040503050406030204" pitchFamily="18" charset="0"/>
              </a:rPr>
              <a:t>The following procedure is utilized to perform this laboratory experience: </a:t>
            </a:r>
          </a:p>
          <a:p>
            <a:pPr>
              <a:lnSpc>
                <a:spcPct val="130000"/>
              </a:lnSpc>
            </a:pPr>
            <a:endParaRPr lang="en-US" sz="1500" dirty="0">
              <a:solidFill>
                <a:srgbClr val="003300"/>
              </a:solidFill>
              <a:latin typeface="Cambria" panose="02040503050406030204" pitchFamily="18" charset="0"/>
            </a:endParaRPr>
          </a:p>
          <a:p>
            <a:pPr marL="342900" indent="-342900">
              <a:lnSpc>
                <a:spcPct val="130000"/>
              </a:lnSpc>
              <a:buAutoNum type="arabicPeriod"/>
            </a:pPr>
            <a:r>
              <a:rPr lang="en-US" sz="1500" dirty="0">
                <a:solidFill>
                  <a:srgbClr val="003300"/>
                </a:solidFill>
                <a:latin typeface="Cambria" panose="02040503050406030204" pitchFamily="18" charset="0"/>
              </a:rPr>
              <a:t>Using the attached sheets, complete four different karyotypes: One normal male, One normal female, two different disorders of your choice out of the four. Additional laboratory minutes may be granted for work above and beyond the four required karyotypes. </a:t>
            </a:r>
          </a:p>
          <a:p>
            <a:pPr marL="342900" indent="-342900">
              <a:lnSpc>
                <a:spcPct val="130000"/>
              </a:lnSpc>
              <a:buAutoNum type="arabicPeriod"/>
            </a:pPr>
            <a:r>
              <a:rPr lang="en-US" sz="1500" dirty="0">
                <a:solidFill>
                  <a:srgbClr val="FF0066"/>
                </a:solidFill>
                <a:latin typeface="Cambria" panose="02040503050406030204" pitchFamily="18" charset="0"/>
              </a:rPr>
              <a:t>Working slowly and carefully, using scissors cut out the chromosome on one page labeled “1” and find its’ EXACT match elsewhere on the page (it will not be numbered). Cut out this chromosome and tape BOTH chromosomes side by side on a “data page” that has the heading filled out. </a:t>
            </a:r>
          </a:p>
          <a:p>
            <a:pPr marL="342900" indent="-342900">
              <a:lnSpc>
                <a:spcPct val="130000"/>
              </a:lnSpc>
              <a:buAutoNum type="arabicPeriod"/>
            </a:pPr>
            <a:r>
              <a:rPr lang="en-US" sz="1500" dirty="0">
                <a:solidFill>
                  <a:srgbClr val="003300"/>
                </a:solidFill>
                <a:latin typeface="Cambria" panose="02040503050406030204" pitchFamily="18" charset="0"/>
              </a:rPr>
              <a:t>Continue this procedure until you have matched all chromosomes and taped each of them in the corresponding place on the data page. </a:t>
            </a:r>
          </a:p>
          <a:p>
            <a:pPr marL="342900" indent="-342900">
              <a:lnSpc>
                <a:spcPct val="130000"/>
              </a:lnSpc>
              <a:buAutoNum type="arabicPeriod"/>
            </a:pPr>
            <a:r>
              <a:rPr lang="en-US" sz="1500" dirty="0">
                <a:solidFill>
                  <a:srgbClr val="FF0066"/>
                </a:solidFill>
                <a:latin typeface="Cambria" panose="02040503050406030204" pitchFamily="18" charset="0"/>
              </a:rPr>
              <a:t>If you are caught short of time, use the coin envelope to store any chromosomes you may have clipped out and not matched. DO NOT CUT OUT ALL CHROMOSOMES AND THEN ATTEMPT TO MATCH THEM!!! Cut out only one at a time or you will lose chromosomes. </a:t>
            </a:r>
          </a:p>
          <a:p>
            <a:pPr marL="342900" indent="-342900">
              <a:lnSpc>
                <a:spcPct val="130000"/>
              </a:lnSpc>
              <a:buAutoNum type="arabicPeriod"/>
            </a:pPr>
            <a:r>
              <a:rPr lang="en-US" sz="1500" dirty="0">
                <a:solidFill>
                  <a:srgbClr val="003300"/>
                </a:solidFill>
                <a:latin typeface="Cambria" panose="02040503050406030204" pitchFamily="18" charset="0"/>
              </a:rPr>
              <a:t>In the event that you have an extra chromosome, DO NOT THROW IT OUT! It is the chromosome that causes your mutation/disorder and you must match it correctly. </a:t>
            </a:r>
          </a:p>
          <a:p>
            <a:pPr marL="342900" indent="-342900">
              <a:lnSpc>
                <a:spcPct val="130000"/>
              </a:lnSpc>
              <a:buAutoNum type="arabicPeriod"/>
            </a:pPr>
            <a:r>
              <a:rPr lang="en-US" sz="1500" dirty="0">
                <a:solidFill>
                  <a:srgbClr val="FF0066"/>
                </a:solidFill>
                <a:latin typeface="Cambria" panose="02040503050406030204" pitchFamily="18" charset="0"/>
              </a:rPr>
              <a:t>Once your chromosomes are all cut out and included in the karyotypes, answer the questions and complete the </a:t>
            </a:r>
            <a:endParaRPr lang="en-IN" sz="1500" dirty="0">
              <a:solidFill>
                <a:srgbClr val="FF0066"/>
              </a:solidFill>
              <a:latin typeface="Cambria" panose="02040503050406030204" pitchFamily="18" charset="0"/>
            </a:endParaRPr>
          </a:p>
        </p:txBody>
      </p:sp>
    </p:spTree>
    <p:extLst>
      <p:ext uri="{BB962C8B-B14F-4D97-AF65-F5344CB8AC3E}">
        <p14:creationId xmlns="" xmlns:p14="http://schemas.microsoft.com/office/powerpoint/2010/main" val="30851770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HUMAN KARYOTYPE</a:t>
            </a:r>
            <a:endParaRPr lang="en-IN" sz="1800" b="1" dirty="0">
              <a:solidFill>
                <a:srgbClr val="C00000"/>
              </a:solidFill>
              <a:latin typeface="Cambria" panose="02040503050406030204" pitchFamily="18" charset="0"/>
            </a:endParaRPr>
          </a:p>
        </p:txBody>
      </p:sp>
      <p:pic>
        <p:nvPicPr>
          <p:cNvPr id="4" name="Picture 3">
            <a:extLst>
              <a:ext uri="{FF2B5EF4-FFF2-40B4-BE49-F238E27FC236}">
                <a16:creationId xmlns="" xmlns:a16="http://schemas.microsoft.com/office/drawing/2014/main" id="{F4617FF9-619D-496F-AEB2-D6BDCDA53B53}"/>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312877" y="875933"/>
            <a:ext cx="2531818" cy="1980587"/>
          </a:xfrm>
          <a:prstGeom prst="rect">
            <a:avLst/>
          </a:prstGeom>
        </p:spPr>
      </p:pic>
      <p:pic>
        <p:nvPicPr>
          <p:cNvPr id="6" name="Picture 5">
            <a:extLst>
              <a:ext uri="{FF2B5EF4-FFF2-40B4-BE49-F238E27FC236}">
                <a16:creationId xmlns="" xmlns:a16="http://schemas.microsoft.com/office/drawing/2014/main" id="{194997EE-8B04-49BB-80B8-14B350062ADD}"/>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6290"/>
          <a:stretch/>
        </p:blipFill>
        <p:spPr>
          <a:xfrm>
            <a:off x="502893" y="875933"/>
            <a:ext cx="5470812" cy="4957741"/>
          </a:xfrm>
          <a:prstGeom prst="rect">
            <a:avLst/>
          </a:prstGeom>
        </p:spPr>
      </p:pic>
      <p:pic>
        <p:nvPicPr>
          <p:cNvPr id="9" name="Picture 8">
            <a:extLst>
              <a:ext uri="{FF2B5EF4-FFF2-40B4-BE49-F238E27FC236}">
                <a16:creationId xmlns="" xmlns:a16="http://schemas.microsoft.com/office/drawing/2014/main" id="{458026DF-7F73-43CF-8254-DDC0B268848D}"/>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303901" y="2856520"/>
            <a:ext cx="2531818" cy="1980587"/>
          </a:xfrm>
          <a:prstGeom prst="rect">
            <a:avLst/>
          </a:prstGeom>
        </p:spPr>
      </p:pic>
      <p:pic>
        <p:nvPicPr>
          <p:cNvPr id="10" name="Picture 9">
            <a:extLst>
              <a:ext uri="{FF2B5EF4-FFF2-40B4-BE49-F238E27FC236}">
                <a16:creationId xmlns="" xmlns:a16="http://schemas.microsoft.com/office/drawing/2014/main" id="{F906A98D-3FBB-4EFC-9531-6A38C58E2B1D}"/>
              </a:ext>
            </a:extLst>
          </p:cNvPr>
          <p:cNvPicPr>
            <a:picLocks noChangeAspect="1"/>
          </p:cNvPicPr>
          <p:nvPr/>
        </p:nvPicPr>
        <p:blipFill>
          <a:blip r:embed="rId5" cstate="print"/>
          <a:stretch>
            <a:fillRect/>
          </a:stretch>
        </p:blipFill>
        <p:spPr>
          <a:xfrm>
            <a:off x="6303901" y="4923671"/>
            <a:ext cx="2426676" cy="1820006"/>
          </a:xfrm>
          <a:prstGeom prst="rect">
            <a:avLst/>
          </a:prstGeom>
          <a:solidFill>
            <a:schemeClr val="tx1"/>
          </a:solidFill>
          <a:ln>
            <a:solidFill>
              <a:schemeClr val="tx1"/>
            </a:solidFill>
          </a:ln>
        </p:spPr>
      </p:pic>
      <p:sp>
        <p:nvSpPr>
          <p:cNvPr id="11" name="Rectangle 10">
            <a:extLst>
              <a:ext uri="{FF2B5EF4-FFF2-40B4-BE49-F238E27FC236}">
                <a16:creationId xmlns="" xmlns:a16="http://schemas.microsoft.com/office/drawing/2014/main" id="{3358E4EF-16CD-4D9D-9841-0CDCE78A5AF6}"/>
              </a:ext>
            </a:extLst>
          </p:cNvPr>
          <p:cNvSpPr/>
          <p:nvPr/>
        </p:nvSpPr>
        <p:spPr>
          <a:xfrm>
            <a:off x="1118539" y="5954370"/>
            <a:ext cx="1721561" cy="775020"/>
          </a:xfrm>
          <a:prstGeom prst="rect">
            <a:avLst/>
          </a:prstGeom>
        </p:spPr>
        <p:txBody>
          <a:bodyPr wrap="square">
            <a:spAutoFit/>
          </a:bodyPr>
          <a:lstStyle/>
          <a:p>
            <a:pPr>
              <a:lnSpc>
                <a:spcPct val="130000"/>
              </a:lnSpc>
            </a:pPr>
            <a:r>
              <a:rPr lang="en-US" dirty="0">
                <a:solidFill>
                  <a:srgbClr val="003300"/>
                </a:solidFill>
                <a:latin typeface="Cambria" panose="02040503050406030204" pitchFamily="18" charset="0"/>
              </a:rPr>
              <a:t>Normal Male </a:t>
            </a:r>
          </a:p>
          <a:p>
            <a:pPr>
              <a:lnSpc>
                <a:spcPct val="130000"/>
              </a:lnSpc>
            </a:pPr>
            <a:endParaRPr lang="en-US" dirty="0">
              <a:solidFill>
                <a:srgbClr val="003300"/>
              </a:solidFill>
              <a:latin typeface="Cambria" panose="02040503050406030204" pitchFamily="18" charset="0"/>
            </a:endParaRPr>
          </a:p>
        </p:txBody>
      </p:sp>
      <p:sp>
        <p:nvSpPr>
          <p:cNvPr id="12" name="Rectangle 11">
            <a:extLst>
              <a:ext uri="{FF2B5EF4-FFF2-40B4-BE49-F238E27FC236}">
                <a16:creationId xmlns="" xmlns:a16="http://schemas.microsoft.com/office/drawing/2014/main" id="{E4F29BC3-211F-48F8-BD66-C3E3DAF986C3}"/>
              </a:ext>
            </a:extLst>
          </p:cNvPr>
          <p:cNvSpPr/>
          <p:nvPr/>
        </p:nvSpPr>
        <p:spPr>
          <a:xfrm>
            <a:off x="3785539" y="5950623"/>
            <a:ext cx="1721561" cy="775020"/>
          </a:xfrm>
          <a:prstGeom prst="rect">
            <a:avLst/>
          </a:prstGeom>
        </p:spPr>
        <p:txBody>
          <a:bodyPr wrap="square">
            <a:spAutoFit/>
          </a:bodyPr>
          <a:lstStyle/>
          <a:p>
            <a:pPr>
              <a:lnSpc>
                <a:spcPct val="130000"/>
              </a:lnSpc>
            </a:pPr>
            <a:r>
              <a:rPr lang="en-US" dirty="0">
                <a:solidFill>
                  <a:srgbClr val="003300"/>
                </a:solidFill>
                <a:latin typeface="Cambria" panose="02040503050406030204" pitchFamily="18" charset="0"/>
              </a:rPr>
              <a:t>Normal Female </a:t>
            </a:r>
          </a:p>
          <a:p>
            <a:pPr>
              <a:lnSpc>
                <a:spcPct val="130000"/>
              </a:lnSpc>
            </a:pPr>
            <a:endParaRPr lang="en-US" dirty="0">
              <a:solidFill>
                <a:srgbClr val="003300"/>
              </a:solidFill>
              <a:latin typeface="Cambria" panose="02040503050406030204" pitchFamily="18" charset="0"/>
            </a:endParaRPr>
          </a:p>
        </p:txBody>
      </p:sp>
    </p:spTree>
    <p:extLst>
      <p:ext uri="{BB962C8B-B14F-4D97-AF65-F5344CB8AC3E}">
        <p14:creationId xmlns="" xmlns:p14="http://schemas.microsoft.com/office/powerpoint/2010/main" val="4044268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B63D85AE-7AAE-44F2-8906-8F94C22B1356}"/>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HUMAN KARYOTYPE</a:t>
            </a:r>
            <a:endParaRPr lang="en-IN" sz="1800" b="1" dirty="0">
              <a:solidFill>
                <a:srgbClr val="C00000"/>
              </a:solidFill>
              <a:latin typeface="Cambria" panose="02040503050406030204" pitchFamily="18" charset="0"/>
            </a:endParaRPr>
          </a:p>
        </p:txBody>
      </p:sp>
      <p:sp>
        <p:nvSpPr>
          <p:cNvPr id="4" name="Rectangle 3">
            <a:extLst>
              <a:ext uri="{FF2B5EF4-FFF2-40B4-BE49-F238E27FC236}">
                <a16:creationId xmlns="" xmlns:a16="http://schemas.microsoft.com/office/drawing/2014/main" id="{7D593E55-6A98-4528-BBD6-8AEEE68EFBE4}"/>
              </a:ext>
            </a:extLst>
          </p:cNvPr>
          <p:cNvSpPr/>
          <p:nvPr/>
        </p:nvSpPr>
        <p:spPr>
          <a:xfrm>
            <a:off x="1293353" y="1311923"/>
            <a:ext cx="6557292" cy="4109330"/>
          </a:xfrm>
          <a:prstGeom prst="rect">
            <a:avLst/>
          </a:prstGeom>
        </p:spPr>
        <p:txBody>
          <a:bodyPr wrap="square">
            <a:spAutoFit/>
          </a:bodyPr>
          <a:lstStyle/>
          <a:p>
            <a:pPr>
              <a:lnSpc>
                <a:spcPct val="150000"/>
              </a:lnSpc>
            </a:pPr>
            <a:r>
              <a:rPr lang="en-US" sz="1600" dirty="0">
                <a:solidFill>
                  <a:srgbClr val="002060"/>
                </a:solidFill>
                <a:latin typeface="Cambria" panose="02040503050406030204" pitchFamily="18" charset="0"/>
              </a:rPr>
              <a:t>Karyotype #1 Individual is a ____________________ </a:t>
            </a:r>
          </a:p>
          <a:p>
            <a:pPr>
              <a:lnSpc>
                <a:spcPct val="150000"/>
              </a:lnSpc>
            </a:pPr>
            <a:r>
              <a:rPr lang="en-US" sz="1600" dirty="0">
                <a:solidFill>
                  <a:srgbClr val="002060"/>
                </a:solidFill>
                <a:latin typeface="Cambria" panose="02040503050406030204" pitchFamily="18" charset="0"/>
              </a:rPr>
              <a:t>Number of chromosomes: _______ </a:t>
            </a:r>
          </a:p>
          <a:p>
            <a:pPr>
              <a:lnSpc>
                <a:spcPct val="150000"/>
              </a:lnSpc>
            </a:pPr>
            <a:r>
              <a:rPr lang="en-US" sz="1600" dirty="0">
                <a:solidFill>
                  <a:srgbClr val="002060"/>
                </a:solidFill>
                <a:latin typeface="Cambria" panose="02040503050406030204" pitchFamily="18" charset="0"/>
              </a:rPr>
              <a:t>What is the sex? ________________ </a:t>
            </a:r>
          </a:p>
          <a:p>
            <a:pPr>
              <a:lnSpc>
                <a:spcPct val="150000"/>
              </a:lnSpc>
            </a:pPr>
            <a:r>
              <a:rPr lang="en-US" sz="1600" dirty="0">
                <a:solidFill>
                  <a:srgbClr val="002060"/>
                </a:solidFill>
                <a:latin typeface="Cambria" panose="02040503050406030204" pitchFamily="18" charset="0"/>
              </a:rPr>
              <a:t>Normal or Mutated (circle one) If mutated, name the disorder below: </a:t>
            </a:r>
          </a:p>
          <a:p>
            <a:pPr>
              <a:lnSpc>
                <a:spcPct val="150000"/>
              </a:lnSpc>
            </a:pPr>
            <a:endParaRPr lang="en-US" sz="1600" dirty="0">
              <a:solidFill>
                <a:srgbClr val="002060"/>
              </a:solidFill>
              <a:latin typeface="Cambria" panose="02040503050406030204" pitchFamily="18" charset="0"/>
            </a:endParaRPr>
          </a:p>
          <a:p>
            <a:pPr>
              <a:lnSpc>
                <a:spcPct val="150000"/>
              </a:lnSpc>
            </a:pPr>
            <a:endParaRPr lang="en-US" sz="1600" dirty="0">
              <a:solidFill>
                <a:srgbClr val="002060"/>
              </a:solidFill>
              <a:latin typeface="Cambria" panose="02040503050406030204" pitchFamily="18" charset="0"/>
            </a:endParaRPr>
          </a:p>
          <a:p>
            <a:pPr>
              <a:lnSpc>
                <a:spcPct val="150000"/>
              </a:lnSpc>
            </a:pPr>
            <a:r>
              <a:rPr lang="en-US" sz="1600" dirty="0">
                <a:solidFill>
                  <a:srgbClr val="002060"/>
                </a:solidFill>
                <a:latin typeface="Cambria" panose="02040503050406030204" pitchFamily="18" charset="0"/>
              </a:rPr>
              <a:t>Karyotype #2 Individual is a ____________________ </a:t>
            </a:r>
          </a:p>
          <a:p>
            <a:pPr>
              <a:lnSpc>
                <a:spcPct val="150000"/>
              </a:lnSpc>
            </a:pPr>
            <a:r>
              <a:rPr lang="en-US" sz="1600" dirty="0">
                <a:solidFill>
                  <a:srgbClr val="002060"/>
                </a:solidFill>
                <a:latin typeface="Cambria" panose="02040503050406030204" pitchFamily="18" charset="0"/>
              </a:rPr>
              <a:t>Number of chromosomes: _______ </a:t>
            </a:r>
          </a:p>
          <a:p>
            <a:pPr>
              <a:lnSpc>
                <a:spcPct val="150000"/>
              </a:lnSpc>
            </a:pPr>
            <a:r>
              <a:rPr lang="en-US" sz="1600" dirty="0">
                <a:solidFill>
                  <a:srgbClr val="002060"/>
                </a:solidFill>
                <a:latin typeface="Cambria" panose="02040503050406030204" pitchFamily="18" charset="0"/>
              </a:rPr>
              <a:t>What is the sex? ________________ </a:t>
            </a:r>
          </a:p>
          <a:p>
            <a:pPr>
              <a:lnSpc>
                <a:spcPct val="150000"/>
              </a:lnSpc>
            </a:pPr>
            <a:r>
              <a:rPr lang="en-US" sz="1600" dirty="0">
                <a:solidFill>
                  <a:srgbClr val="002060"/>
                </a:solidFill>
                <a:latin typeface="Cambria" panose="02040503050406030204" pitchFamily="18" charset="0"/>
              </a:rPr>
              <a:t>Normal or Mutated (circle one) If mutated, name the disorder below: </a:t>
            </a:r>
          </a:p>
          <a:p>
            <a:pPr>
              <a:lnSpc>
                <a:spcPct val="150000"/>
              </a:lnSpc>
            </a:pPr>
            <a:endParaRPr lang="en-US" sz="1600" dirty="0">
              <a:solidFill>
                <a:srgbClr val="002060"/>
              </a:solidFill>
              <a:latin typeface="Cambria" panose="02040503050406030204" pitchFamily="18" charset="0"/>
            </a:endParaRPr>
          </a:p>
        </p:txBody>
      </p:sp>
    </p:spTree>
    <p:extLst>
      <p:ext uri="{BB962C8B-B14F-4D97-AF65-F5344CB8AC3E}">
        <p14:creationId xmlns="" xmlns:p14="http://schemas.microsoft.com/office/powerpoint/2010/main" val="26603750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AD913F-475E-428C-A466-569D7A88C3CD}"/>
              </a:ext>
            </a:extLst>
          </p:cNvPr>
          <p:cNvSpPr>
            <a:spLocks noGrp="1"/>
          </p:cNvSpPr>
          <p:nvPr>
            <p:ph type="title"/>
          </p:nvPr>
        </p:nvSpPr>
        <p:spPr>
          <a:xfrm>
            <a:off x="628650" y="1956533"/>
            <a:ext cx="7886700" cy="1325563"/>
          </a:xfrm>
        </p:spPr>
        <p:txBody>
          <a:bodyPr/>
          <a:lstStyle/>
          <a:p>
            <a:pPr algn="ctr"/>
            <a:r>
              <a:rPr lang="en-US" dirty="0">
                <a:solidFill>
                  <a:srgbClr val="003300"/>
                </a:solidFill>
                <a:latin typeface="Algerian" panose="04020705040A02060702" pitchFamily="82" charset="0"/>
              </a:rPr>
              <a:t>Thank you</a:t>
            </a:r>
            <a:endParaRPr lang="en-IN" dirty="0">
              <a:solidFill>
                <a:srgbClr val="003300"/>
              </a:solidFill>
              <a:latin typeface="Algerian" panose="04020705040A02060702" pitchFamily="82" charset="0"/>
            </a:endParaRPr>
          </a:p>
        </p:txBody>
      </p:sp>
    </p:spTree>
    <p:extLst>
      <p:ext uri="{BB962C8B-B14F-4D97-AF65-F5344CB8AC3E}">
        <p14:creationId xmlns="" xmlns:p14="http://schemas.microsoft.com/office/powerpoint/2010/main" val="1680954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01F45B02-E4A9-4B39-92D9-A623F03AA220}"/>
              </a:ext>
            </a:extLst>
          </p:cNvPr>
          <p:cNvSpPr/>
          <p:nvPr/>
        </p:nvSpPr>
        <p:spPr>
          <a:xfrm>
            <a:off x="354564" y="970751"/>
            <a:ext cx="1515158" cy="369332"/>
          </a:xfrm>
          <a:prstGeom prst="rect">
            <a:avLst/>
          </a:prstGeom>
        </p:spPr>
        <p:txBody>
          <a:bodyPr wrap="none">
            <a:spAutoFit/>
          </a:bodyPr>
          <a:lstStyle/>
          <a:p>
            <a:r>
              <a:rPr lang="en-IN" b="1" dirty="0">
                <a:solidFill>
                  <a:srgbClr val="C00000"/>
                </a:solidFill>
                <a:latin typeface="Cambria" panose="02040503050406030204" pitchFamily="18" charset="0"/>
              </a:rPr>
              <a:t>Plasmodium</a:t>
            </a:r>
          </a:p>
        </p:txBody>
      </p:sp>
      <p:sp>
        <p:nvSpPr>
          <p:cNvPr id="22" name="Title 1">
            <a:extLst>
              <a:ext uri="{FF2B5EF4-FFF2-40B4-BE49-F238E27FC236}">
                <a16:creationId xmlns="" xmlns:a16="http://schemas.microsoft.com/office/drawing/2014/main" id="{B6FECB23-B8B8-4ACA-9CED-AFF84C494AF9}"/>
              </a:ext>
            </a:extLst>
          </p:cNvPr>
          <p:cNvSpPr txBox="1">
            <a:spLocks/>
          </p:cNvSpPr>
          <p:nvPr/>
        </p:nvSpPr>
        <p:spPr>
          <a:xfrm>
            <a:off x="689339" y="234433"/>
            <a:ext cx="7765321" cy="382554"/>
          </a:xfrm>
          <a:prstGeom prst="rect">
            <a:avLst/>
          </a:prstGeom>
          <a:solidFill>
            <a:schemeClr val="accent1">
              <a:lumMod val="20000"/>
              <a:lumOff val="8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Cambria" panose="02040503050406030204" pitchFamily="18" charset="0"/>
              </a:rPr>
              <a:t>KINGDOM PROTISTA</a:t>
            </a:r>
            <a:endParaRPr lang="en-IN" sz="1800" b="1" dirty="0">
              <a:solidFill>
                <a:srgbClr val="C00000"/>
              </a:solidFill>
              <a:latin typeface="Cambria" panose="02040503050406030204" pitchFamily="18" charset="0"/>
            </a:endParaRPr>
          </a:p>
        </p:txBody>
      </p:sp>
      <p:sp>
        <p:nvSpPr>
          <p:cNvPr id="10" name="Content Placeholder 3">
            <a:extLst>
              <a:ext uri="{FF2B5EF4-FFF2-40B4-BE49-F238E27FC236}">
                <a16:creationId xmlns="" xmlns:a16="http://schemas.microsoft.com/office/drawing/2014/main" id="{28D690FA-DDA1-4970-BBFF-CA5098D67CFA}"/>
              </a:ext>
            </a:extLst>
          </p:cNvPr>
          <p:cNvSpPr txBox="1">
            <a:spLocks/>
          </p:cNvSpPr>
          <p:nvPr/>
        </p:nvSpPr>
        <p:spPr>
          <a:xfrm>
            <a:off x="289248" y="1379972"/>
            <a:ext cx="5822304" cy="53940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rPr>
              <a:t>Plasmodium is a malaria parasite.</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Life cycle of plasmodium is complicated and is completed in two hosts, man and female Anopheles mosquito.</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rPr>
              <a:t>Asexual cycle is passed in man in two phases. First phase in liver schizogony and second phase is completed in red blood cells and is known as erythrocytic schizogony.</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After liver schizogony a stage called micro-</a:t>
            </a:r>
            <a:r>
              <a:rPr kumimoji="0" lang="en-US" sz="1400" b="0" i="0" u="none" strike="noStrike" kern="1200" cap="none" spc="0" normalizeH="0" baseline="0" noProof="0" dirty="0" err="1">
                <a:ln>
                  <a:noFill/>
                </a:ln>
                <a:solidFill>
                  <a:srgbClr val="7030A0"/>
                </a:solidFill>
                <a:effectLst/>
                <a:uLnTx/>
                <a:uFillTx/>
                <a:latin typeface="Cambria" panose="02040503050406030204" pitchFamily="18" charset="0"/>
                <a:cs typeface="Times New Roman" pitchFamily="18" charset="0"/>
              </a:rPr>
              <a:t>metacryptomerozoite</a:t>
            </a:r>
            <a:r>
              <a:rPr kumimoji="0" lang="en-US" sz="14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 invades the red blood cells and becomes rounded to form a young trophozoite.</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rPr>
              <a:t>As the trophozoite grows in size, a central vacuole is developed.</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As a result of this the nucleus is pushed to one side into peripheral cytoplasm and forms a Signet ring stage. It is a part of the erythrocytic schizogony.</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rPr>
              <a:t>This stage is clinically referred to as signet – ring stage.</a:t>
            </a: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rPr>
              <a:t>In </a:t>
            </a:r>
            <a:r>
              <a:rPr kumimoji="0" lang="en-US" sz="1400" b="0" i="0" u="none" strike="noStrike" kern="1200" cap="none" spc="0" normalizeH="0" baseline="0" noProof="0" dirty="0" err="1">
                <a:ln>
                  <a:noFill/>
                </a:ln>
                <a:solidFill>
                  <a:srgbClr val="003300"/>
                </a:solidFill>
                <a:effectLst/>
                <a:uLnTx/>
                <a:uFillTx/>
                <a:latin typeface="Cambria" panose="02040503050406030204" pitchFamily="18" charset="0"/>
                <a:cs typeface="Times New Roman" pitchFamily="18" charset="0"/>
              </a:rPr>
              <a:t>Sporozoa</a:t>
            </a:r>
            <a:r>
              <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rPr>
              <a:t> like Plasmodium locomotion is gliding or </a:t>
            </a:r>
            <a:r>
              <a:rPr kumimoji="0" lang="en-US" sz="1400" b="0" i="0" u="none" strike="noStrike" kern="1200" cap="none" spc="0" normalizeH="0" baseline="0" noProof="0" dirty="0" err="1">
                <a:ln>
                  <a:noFill/>
                </a:ln>
                <a:solidFill>
                  <a:srgbClr val="003300"/>
                </a:solidFill>
                <a:effectLst/>
                <a:uLnTx/>
                <a:uFillTx/>
                <a:latin typeface="Cambria" panose="02040503050406030204" pitchFamily="18" charset="0"/>
                <a:cs typeface="Times New Roman" pitchFamily="18" charset="0"/>
              </a:rPr>
              <a:t>metaboly</a:t>
            </a:r>
            <a:r>
              <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rPr>
              <a:t> by </a:t>
            </a:r>
            <a:r>
              <a:rPr kumimoji="0" lang="en-US" sz="1400" b="0" i="0" u="none" strike="noStrike" kern="1200" cap="none" spc="0" normalizeH="0" baseline="0" noProof="0" dirty="0" err="1">
                <a:ln>
                  <a:noFill/>
                </a:ln>
                <a:solidFill>
                  <a:srgbClr val="003300"/>
                </a:solidFill>
                <a:effectLst/>
                <a:uLnTx/>
                <a:uFillTx/>
                <a:latin typeface="Cambria" panose="02040503050406030204" pitchFamily="18" charset="0"/>
                <a:cs typeface="Times New Roman" pitchFamily="18" charset="0"/>
              </a:rPr>
              <a:t>myonemes</a:t>
            </a:r>
            <a:endParaRPr kumimoji="0" lang="en-US" sz="1400" b="0" i="0" u="none" strike="noStrike" kern="1200" cap="none" spc="0" normalizeH="0" baseline="0" noProof="0" dirty="0">
              <a:ln>
                <a:noFill/>
              </a:ln>
              <a:solidFill>
                <a:srgbClr val="003300"/>
              </a:solidFill>
              <a:effectLst/>
              <a:uLnTx/>
              <a:uFillTx/>
              <a:latin typeface="Cambria" panose="02040503050406030204" pitchFamily="18" charset="0"/>
              <a:cs typeface="Times New Roman" pitchFamily="18" charset="0"/>
            </a:endParaRP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The common species of Anopheles which transmit malaria parasite in India are, </a:t>
            </a:r>
            <a:r>
              <a:rPr kumimoji="0" lang="en-US" sz="1400" b="0" i="1"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A. maculates, A. </a:t>
            </a:r>
            <a:r>
              <a:rPr kumimoji="0" lang="en-US" sz="1400" b="0" i="1" u="none" strike="noStrike" kern="1200" cap="none" spc="0" normalizeH="0" baseline="0" noProof="0" dirty="0" err="1">
                <a:ln>
                  <a:noFill/>
                </a:ln>
                <a:solidFill>
                  <a:srgbClr val="7030A0"/>
                </a:solidFill>
                <a:effectLst/>
                <a:uLnTx/>
                <a:uFillTx/>
                <a:latin typeface="Cambria" panose="02040503050406030204" pitchFamily="18" charset="0"/>
                <a:cs typeface="Times New Roman" pitchFamily="18" charset="0"/>
              </a:rPr>
              <a:t>stephensis</a:t>
            </a:r>
            <a:r>
              <a:rPr kumimoji="0" lang="en-US" sz="1400" b="0" i="1"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 A. </a:t>
            </a:r>
            <a:r>
              <a:rPr kumimoji="0" lang="en-US" sz="1400" b="0" i="1" u="none" strike="noStrike" kern="1200" cap="none" spc="0" normalizeH="0" baseline="0" noProof="0" dirty="0" err="1">
                <a:ln>
                  <a:noFill/>
                </a:ln>
                <a:solidFill>
                  <a:srgbClr val="7030A0"/>
                </a:solidFill>
                <a:effectLst/>
                <a:uLnTx/>
                <a:uFillTx/>
                <a:latin typeface="Cambria" panose="02040503050406030204" pitchFamily="18" charset="0"/>
                <a:cs typeface="Times New Roman" pitchFamily="18" charset="0"/>
              </a:rPr>
              <a:t>fluvialitis</a:t>
            </a:r>
            <a:r>
              <a:rPr kumimoji="0" lang="en-US" sz="1400" b="0" i="1"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 </a:t>
            </a:r>
            <a:r>
              <a:rPr kumimoji="0" lang="en-US" sz="14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and</a:t>
            </a:r>
            <a:r>
              <a:rPr kumimoji="0" lang="en-US" sz="1400" b="0" i="1"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 A. </a:t>
            </a:r>
            <a:r>
              <a:rPr kumimoji="0" lang="en-US" sz="1400" b="0" i="1" u="none" strike="noStrike" kern="1200" cap="none" spc="0" normalizeH="0" baseline="0" noProof="0" dirty="0" err="1">
                <a:ln>
                  <a:noFill/>
                </a:ln>
                <a:solidFill>
                  <a:srgbClr val="7030A0"/>
                </a:solidFill>
                <a:effectLst/>
                <a:uLnTx/>
                <a:uFillTx/>
                <a:latin typeface="Cambria" panose="02040503050406030204" pitchFamily="18" charset="0"/>
                <a:cs typeface="Times New Roman" pitchFamily="18" charset="0"/>
              </a:rPr>
              <a:t>culicifiacies</a:t>
            </a:r>
            <a:r>
              <a:rPr kumimoji="0" lang="en-US" sz="1400" b="0" i="1"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rPr>
              <a:t>.</a:t>
            </a:r>
            <a:endParaRPr kumimoji="0" lang="en-US" sz="1400" b="0" i="0" u="none" strike="noStrike" kern="1200" cap="none" spc="0" normalizeH="0" baseline="0" noProof="0" dirty="0">
              <a:ln>
                <a:noFill/>
              </a:ln>
              <a:solidFill>
                <a:srgbClr val="7030A0"/>
              </a:solidFill>
              <a:effectLst/>
              <a:uLnTx/>
              <a:uFillTx/>
              <a:latin typeface="Cambria" panose="02040503050406030204" pitchFamily="18" charset="0"/>
              <a:cs typeface="Times New Roman" pitchFamily="18" charset="0"/>
            </a:endParaRP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mbria" panose="02040503050406030204" pitchFamily="18" charset="0"/>
              <a:cs typeface="Times New Roman" pitchFamily="18" charset="0"/>
            </a:endParaRP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srgbClr val="FF0000"/>
              </a:solidFill>
              <a:effectLst/>
              <a:uLnTx/>
              <a:uFillTx/>
              <a:latin typeface="Cambria" panose="02040503050406030204" pitchFamily="18" charset="0"/>
              <a:cs typeface="Times New Roman" pitchFamily="18" charset="0"/>
            </a:endParaRPr>
          </a:p>
          <a:p>
            <a:pPr marL="342900" marR="0" lvl="0" indent="-342900" algn="l" defTabSz="914400" rtl="0" eaLnBrk="1" fontAlgn="auto" latinLnBrk="0" hangingPunct="1">
              <a:lnSpc>
                <a:spcPct val="13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sysClr val="windowText" lastClr="000000"/>
              </a:solidFill>
              <a:effectLst/>
              <a:uLnTx/>
              <a:uFillTx/>
              <a:latin typeface="Cambria" panose="02040503050406030204" pitchFamily="18" charset="0"/>
            </a:endParaRPr>
          </a:p>
        </p:txBody>
      </p:sp>
      <p:pic>
        <p:nvPicPr>
          <p:cNvPr id="2" name="Picture 1">
            <a:extLst>
              <a:ext uri="{FF2B5EF4-FFF2-40B4-BE49-F238E27FC236}">
                <a16:creationId xmlns="" xmlns:a16="http://schemas.microsoft.com/office/drawing/2014/main" id="{33355FBA-C734-432F-A86E-72DEF2877BCE}"/>
              </a:ext>
            </a:extLst>
          </p:cNvPr>
          <p:cNvPicPr>
            <a:picLocks noChangeAspect="1"/>
          </p:cNvPicPr>
          <p:nvPr/>
        </p:nvPicPr>
        <p:blipFill>
          <a:blip r:embed="rId2"/>
          <a:stretch>
            <a:fillRect/>
          </a:stretch>
        </p:blipFill>
        <p:spPr>
          <a:xfrm>
            <a:off x="6408385" y="1556367"/>
            <a:ext cx="2446368" cy="1532665"/>
          </a:xfrm>
          <a:prstGeom prst="rect">
            <a:avLst/>
          </a:prstGeom>
        </p:spPr>
      </p:pic>
      <p:pic>
        <p:nvPicPr>
          <p:cNvPr id="4" name="Picture 3">
            <a:extLst>
              <a:ext uri="{FF2B5EF4-FFF2-40B4-BE49-F238E27FC236}">
                <a16:creationId xmlns="" xmlns:a16="http://schemas.microsoft.com/office/drawing/2014/main" id="{9ACF48C6-2497-4768-B66C-F3DD047B45DD}"/>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408385" y="3259125"/>
            <a:ext cx="2446367" cy="1634413"/>
          </a:xfrm>
          <a:prstGeom prst="rect">
            <a:avLst/>
          </a:prstGeom>
        </p:spPr>
      </p:pic>
      <p:pic>
        <p:nvPicPr>
          <p:cNvPr id="6" name="Picture 5">
            <a:extLst>
              <a:ext uri="{FF2B5EF4-FFF2-40B4-BE49-F238E27FC236}">
                <a16:creationId xmlns="" xmlns:a16="http://schemas.microsoft.com/office/drawing/2014/main" id="{DA88664C-3AF6-433D-BD25-998C2BE2D496}"/>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408385" y="5034255"/>
            <a:ext cx="2446367" cy="1674457"/>
          </a:xfrm>
          <a:prstGeom prst="rect">
            <a:avLst/>
          </a:prstGeom>
        </p:spPr>
      </p:pic>
    </p:spTree>
    <p:extLst>
      <p:ext uri="{BB962C8B-B14F-4D97-AF65-F5344CB8AC3E}">
        <p14:creationId xmlns="" xmlns:p14="http://schemas.microsoft.com/office/powerpoint/2010/main" val="1560275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7520</Words>
  <Application>Microsoft Office PowerPoint</Application>
  <PresentationFormat>On-screen Show (4:3)</PresentationFormat>
  <Paragraphs>1084</Paragraphs>
  <Slides>86</Slides>
  <Notes>0</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B. Sc. – Part I Zoology Practical [DSC-15A DSC-16A]</vt:lpstr>
      <vt:lpstr>FIVE KINGDOM CLASSIFICATION</vt:lpstr>
      <vt:lpstr>FIVE KINGDOM CLASSIFICATION</vt:lpstr>
      <vt:lpstr>FIVE KINGDOM CLASSIFICATION</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Classification</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Zoology Practical B. Sc. – I </dc:title>
  <dc:creator>Abhijit Ghadage</dc:creator>
  <cp:lastModifiedBy>Administrator</cp:lastModifiedBy>
  <cp:revision>227</cp:revision>
  <dcterms:created xsi:type="dcterms:W3CDTF">2018-08-04T19:47:29Z</dcterms:created>
  <dcterms:modified xsi:type="dcterms:W3CDTF">2019-12-07T10:31:37Z</dcterms:modified>
</cp:coreProperties>
</file>