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8" r:id="rId3"/>
    <p:sldId id="260" r:id="rId4"/>
    <p:sldId id="290" r:id="rId5"/>
    <p:sldId id="258" r:id="rId6"/>
    <p:sldId id="259" r:id="rId7"/>
    <p:sldId id="262" r:id="rId8"/>
    <p:sldId id="263" r:id="rId9"/>
    <p:sldId id="289" r:id="rId10"/>
    <p:sldId id="264" r:id="rId11"/>
    <p:sldId id="265" r:id="rId12"/>
    <p:sldId id="266" r:id="rId13"/>
    <p:sldId id="267" r:id="rId14"/>
    <p:sldId id="25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4" r:id="rId29"/>
    <p:sldId id="287" r:id="rId30"/>
    <p:sldId id="285" r:id="rId31"/>
    <p:sldId id="286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3E11D-BD37-41E6-BED8-E919ADE1565A}" type="datetimeFigureOut">
              <a:rPr lang="en-US" smtClean="0"/>
              <a:pPr/>
              <a:t>25/09/2016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5FC21-DC70-4A27-A1FC-A23A4F451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FC21-DC70-4A27-A1FC-A23A4F4515F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FC21-DC70-4A27-A1FC-A23A4F4515F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FC21-DC70-4A27-A1FC-A23A4F4515F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FC21-DC70-4A27-A1FC-A23A4F4515F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FC21-DC70-4A27-A1FC-A23A4F4515F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F9D-E54F-45E1-9610-F8CE01EDD258}" type="datetimeFigureOut">
              <a:rPr lang="en-US" smtClean="0"/>
              <a:pPr/>
              <a:t>25/09/2016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8DE5-C491-4485-81D1-95C2828C8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F9D-E54F-45E1-9610-F8CE01EDD258}" type="datetimeFigureOut">
              <a:rPr lang="en-US" smtClean="0"/>
              <a:pPr/>
              <a:t>25/09/2016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8DE5-C491-4485-81D1-95C2828C8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F9D-E54F-45E1-9610-F8CE01EDD258}" type="datetimeFigureOut">
              <a:rPr lang="en-US" smtClean="0"/>
              <a:pPr/>
              <a:t>25/09/2016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8DE5-C491-4485-81D1-95C2828C8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F9D-E54F-45E1-9610-F8CE01EDD258}" type="datetimeFigureOut">
              <a:rPr lang="en-US" smtClean="0"/>
              <a:pPr/>
              <a:t>25/09/2016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8DE5-C491-4485-81D1-95C2828C8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F9D-E54F-45E1-9610-F8CE01EDD258}" type="datetimeFigureOut">
              <a:rPr lang="en-US" smtClean="0"/>
              <a:pPr/>
              <a:t>25/09/2016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8DE5-C491-4485-81D1-95C2828C8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F9D-E54F-45E1-9610-F8CE01EDD258}" type="datetimeFigureOut">
              <a:rPr lang="en-US" smtClean="0"/>
              <a:pPr/>
              <a:t>25/09/2016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8DE5-C491-4485-81D1-95C2828C8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F9D-E54F-45E1-9610-F8CE01EDD258}" type="datetimeFigureOut">
              <a:rPr lang="en-US" smtClean="0"/>
              <a:pPr/>
              <a:t>25/09/2016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8DE5-C491-4485-81D1-95C2828C8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F9D-E54F-45E1-9610-F8CE01EDD258}" type="datetimeFigureOut">
              <a:rPr lang="en-US" smtClean="0"/>
              <a:pPr/>
              <a:t>25/09/2016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8DE5-C491-4485-81D1-95C2828C8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F9D-E54F-45E1-9610-F8CE01EDD258}" type="datetimeFigureOut">
              <a:rPr lang="en-US" smtClean="0"/>
              <a:pPr/>
              <a:t>25/09/2016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8DE5-C491-4485-81D1-95C2828C8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F9D-E54F-45E1-9610-F8CE01EDD258}" type="datetimeFigureOut">
              <a:rPr lang="en-US" smtClean="0"/>
              <a:pPr/>
              <a:t>25/09/2016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8DE5-C491-4485-81D1-95C2828C8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F9D-E54F-45E1-9610-F8CE01EDD258}" type="datetimeFigureOut">
              <a:rPr lang="en-US" smtClean="0"/>
              <a:pPr/>
              <a:t>25/09/2016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8DE5-C491-4485-81D1-95C2828C8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B6F9D-E54F-45E1-9610-F8CE01EDD258}" type="datetimeFigureOut">
              <a:rPr lang="en-US" smtClean="0"/>
              <a:pPr/>
              <a:t>25/09/2016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E8DE5-C491-4485-81D1-95C2828C8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057399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A LECTURE ON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900" i="1" dirty="0" smtClean="0">
                <a:solidFill>
                  <a:srgbClr val="7030A0"/>
                </a:solidFill>
                <a:latin typeface="Algerian" pitchFamily="82" charset="0"/>
              </a:rPr>
              <a:t>balanced diet &amp;exercise for healthy life AFTER 60’S</a:t>
            </a:r>
            <a:endParaRPr lang="en-US" sz="4900" i="1" dirty="0">
              <a:solidFill>
                <a:srgbClr val="7030A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3505200"/>
          </a:xfrm>
        </p:spPr>
        <p:txBody>
          <a:bodyPr>
            <a:noAutofit/>
          </a:bodyPr>
          <a:lstStyle/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By,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Dr. Suresh </a:t>
            </a:r>
            <a:r>
              <a:rPr lang="en-US" sz="2800" dirty="0" err="1" smtClean="0">
                <a:solidFill>
                  <a:schemeClr val="tx1"/>
                </a:solidFill>
              </a:rPr>
              <a:t>Anandrao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Khabade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                                    M.Sc. Ph. D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Associate Professor,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Dept. of Zoology,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DKASC College, </a:t>
            </a:r>
            <a:r>
              <a:rPr lang="en-US" sz="2800" dirty="0" err="1" smtClean="0">
                <a:solidFill>
                  <a:schemeClr val="tx1"/>
                </a:solidFill>
              </a:rPr>
              <a:t>Ichalkaranji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5100" dirty="0" smtClean="0"/>
              <a:t>Water </a:t>
            </a:r>
          </a:p>
          <a:p>
            <a:pPr>
              <a:buNone/>
            </a:pPr>
            <a:endParaRPr lang="en-US" sz="5100" dirty="0" smtClean="0"/>
          </a:p>
          <a:p>
            <a:r>
              <a:rPr lang="en-US" dirty="0" smtClean="0"/>
              <a:t>Water is an elixir of life.</a:t>
            </a:r>
          </a:p>
          <a:p>
            <a:r>
              <a:rPr lang="en-US" dirty="0" smtClean="0"/>
              <a:t>It helps in the chemical interactions.</a:t>
            </a:r>
          </a:p>
          <a:p>
            <a:r>
              <a:rPr lang="en-US" dirty="0" smtClean="0"/>
              <a:t>Two-third part of body weight is water.</a:t>
            </a:r>
          </a:p>
          <a:p>
            <a:r>
              <a:rPr lang="en-US" dirty="0" smtClean="0"/>
              <a:t>It is a good solvent for many materials.</a:t>
            </a:r>
          </a:p>
          <a:p>
            <a:r>
              <a:rPr lang="en-US" dirty="0" smtClean="0"/>
              <a:t>Excess of water from the body is excreted.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4000" dirty="0"/>
              <a:t>	</a:t>
            </a:r>
            <a:r>
              <a:rPr lang="en-US" sz="4000" dirty="0" smtClean="0"/>
              <a:t>	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5100" dirty="0" smtClean="0"/>
              <a:t>Inorganic salts</a:t>
            </a:r>
          </a:p>
          <a:p>
            <a:pPr>
              <a:buNone/>
            </a:pPr>
            <a:endParaRPr lang="en-US" sz="5100" dirty="0" smtClean="0"/>
          </a:p>
          <a:p>
            <a:r>
              <a:rPr lang="en-US" dirty="0" smtClean="0"/>
              <a:t>Chlorides, carbonates and </a:t>
            </a:r>
            <a:r>
              <a:rPr lang="en-US" dirty="0" err="1" smtClean="0"/>
              <a:t>sulphates</a:t>
            </a:r>
            <a:r>
              <a:rPr lang="en-US" dirty="0" smtClean="0"/>
              <a:t> of many elements like sodium, calcium, potassium , </a:t>
            </a:r>
            <a:r>
              <a:rPr lang="en-US" dirty="0" err="1" smtClean="0"/>
              <a:t>magnessium</a:t>
            </a:r>
            <a:r>
              <a:rPr lang="en-US" dirty="0" smtClean="0"/>
              <a:t>, iodine, iron etc. are required for the proper functioning of many tissues and glands.</a:t>
            </a:r>
          </a:p>
          <a:p>
            <a:r>
              <a:rPr lang="en-US" dirty="0" smtClean="0"/>
              <a:t>These are obtained in traces </a:t>
            </a:r>
            <a:r>
              <a:rPr lang="en-US" dirty="0" err="1" smtClean="0"/>
              <a:t>alongwith</a:t>
            </a:r>
            <a:r>
              <a:rPr lang="en-US" dirty="0" smtClean="0"/>
              <a:t> the food taken.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4000" dirty="0"/>
              <a:t>	</a:t>
            </a:r>
            <a:r>
              <a:rPr lang="en-US" sz="4000" dirty="0" smtClean="0"/>
              <a:t>	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BALANCED DIET : vitamin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4000" dirty="0"/>
              <a:t>	</a:t>
            </a:r>
            <a:r>
              <a:rPr lang="en-US" sz="4000" dirty="0" smtClean="0"/>
              <a:t>	</a:t>
            </a:r>
            <a:endParaRPr lang="en-US" sz="4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066798"/>
          <a:ext cx="8458200" cy="55615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91640"/>
                <a:gridCol w="1691640"/>
                <a:gridCol w="1691640"/>
                <a:gridCol w="1691640"/>
                <a:gridCol w="1691640"/>
              </a:tblGrid>
              <a:tr h="842031">
                <a:tc>
                  <a:txBody>
                    <a:bodyPr/>
                    <a:lstStyle/>
                    <a:p>
                      <a:r>
                        <a:rPr lang="en-US" dirty="0" smtClean="0"/>
                        <a:t>Vitamin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Source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Disease</a:t>
                      </a:r>
                      <a:r>
                        <a:rPr lang="en-US" baseline="0" dirty="0" smtClean="0"/>
                        <a:t> by </a:t>
                      </a:r>
                      <a:r>
                        <a:rPr lang="en-US" baseline="0" dirty="0" err="1" smtClean="0"/>
                        <a:t>dificiency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Symptoms of disease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Daily requirement</a:t>
                      </a:r>
                      <a:endParaRPr lang="en-US" dirty="0"/>
                    </a:p>
                  </a:txBody>
                  <a:tcPr/>
                </a:tc>
              </a:tr>
              <a:tr h="970522">
                <a:tc>
                  <a:txBody>
                    <a:bodyPr/>
                    <a:lstStyle/>
                    <a:p>
                      <a:r>
                        <a:rPr lang="en-US" dirty="0" smtClean="0"/>
                        <a:t>Vitamin A or </a:t>
                      </a:r>
                      <a:r>
                        <a:rPr lang="en-US" dirty="0" err="1" smtClean="0"/>
                        <a:t>Antixerophthalmic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 liver oil, carrot, milk,</a:t>
                      </a:r>
                      <a:r>
                        <a:rPr lang="en-US" baseline="0" dirty="0" smtClean="0"/>
                        <a:t> butter  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Xerophthalmia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Dry</a:t>
                      </a:r>
                      <a:r>
                        <a:rPr lang="en-US" baseline="0" dirty="0" smtClean="0"/>
                        <a:t> skin, night blindness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</a:t>
                      </a:r>
                      <a:r>
                        <a:rPr lang="en-US" baseline="0" dirty="0" smtClean="0"/>
                        <a:t> IU (1 IU = 0.30 mg)</a:t>
                      </a:r>
                      <a:endParaRPr lang="en-US" dirty="0"/>
                    </a:p>
                  </a:txBody>
                  <a:tcPr/>
                </a:tc>
              </a:tr>
              <a:tr h="970522">
                <a:tc>
                  <a:txBody>
                    <a:bodyPr/>
                    <a:lstStyle/>
                    <a:p>
                      <a:r>
                        <a:rPr lang="en-US" dirty="0" smtClean="0"/>
                        <a:t>Vitamin</a:t>
                      </a:r>
                      <a:r>
                        <a:rPr lang="en-US" baseline="0" dirty="0" smtClean="0"/>
                        <a:t> B Complex B1 or </a:t>
                      </a:r>
                      <a:r>
                        <a:rPr lang="en-US" baseline="0" dirty="0" err="1" smtClean="0"/>
                        <a:t>Thyamin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Yeast, whole grains, outer barn of 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Beri-beri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Nervous breakdown –paralysis, loss of </a:t>
                      </a:r>
                      <a:r>
                        <a:rPr lang="en-US" dirty="0" err="1" smtClean="0"/>
                        <a:t>apetite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stunted growth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Child- 0.5 to 1.5 mg</a:t>
                      </a:r>
                    </a:p>
                    <a:p>
                      <a:r>
                        <a:rPr lang="en-US" dirty="0" smtClean="0"/>
                        <a:t>Adult – 1.5 to 2 mg</a:t>
                      </a:r>
                      <a:endParaRPr lang="en-US" dirty="0"/>
                    </a:p>
                  </a:txBody>
                  <a:tcPr/>
                </a:tc>
              </a:tr>
              <a:tr h="487844">
                <a:tc>
                  <a:txBody>
                    <a:bodyPr/>
                    <a:lstStyle/>
                    <a:p>
                      <a:r>
                        <a:rPr lang="en-US" dirty="0" smtClean="0"/>
                        <a:t>Vitamin B2 or Riboflavin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Yeast, eggs,</a:t>
                      </a:r>
                      <a:r>
                        <a:rPr lang="en-US" baseline="0" dirty="0" smtClean="0"/>
                        <a:t> green vegetables 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Cheilosis</a:t>
                      </a:r>
                      <a:r>
                        <a:rPr lang="en-US" dirty="0" smtClean="0"/>
                        <a:t> , </a:t>
                      </a:r>
                      <a:r>
                        <a:rPr lang="en-US" dirty="0" err="1" smtClean="0"/>
                        <a:t>Glossitis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Patches on the skin ,</a:t>
                      </a:r>
                      <a:r>
                        <a:rPr lang="en-US" baseline="0" dirty="0" smtClean="0"/>
                        <a:t> lips are bright red, tongue is enlarged, tender and magenta in </a:t>
                      </a:r>
                      <a:r>
                        <a:rPr lang="en-US" baseline="0" dirty="0" err="1" smtClean="0"/>
                        <a:t>colour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Child – 0.9 to 2.0 mg</a:t>
                      </a:r>
                    </a:p>
                    <a:p>
                      <a:r>
                        <a:rPr lang="en-US" dirty="0" smtClean="0"/>
                        <a:t>Adult – 2.0 to 3.0 mg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BALANCED DIET : vitamin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4000" dirty="0"/>
              <a:t>	</a:t>
            </a:r>
            <a:r>
              <a:rPr lang="en-US" sz="4000" dirty="0" smtClean="0"/>
              <a:t>	</a:t>
            </a:r>
            <a:endParaRPr lang="en-US" sz="4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066798"/>
          <a:ext cx="8458200" cy="532259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91640"/>
                <a:gridCol w="1691640"/>
                <a:gridCol w="1691640"/>
                <a:gridCol w="1691640"/>
                <a:gridCol w="1691640"/>
              </a:tblGrid>
              <a:tr h="842031">
                <a:tc>
                  <a:txBody>
                    <a:bodyPr/>
                    <a:lstStyle/>
                    <a:p>
                      <a:r>
                        <a:rPr lang="en-US" dirty="0" smtClean="0"/>
                        <a:t>Vitamin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Source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Disease</a:t>
                      </a:r>
                      <a:r>
                        <a:rPr lang="en-US" baseline="0" dirty="0" smtClean="0"/>
                        <a:t> by </a:t>
                      </a:r>
                      <a:r>
                        <a:rPr lang="en-US" baseline="0" dirty="0" err="1" smtClean="0"/>
                        <a:t>dificiency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Symptoms of disease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Daily requirement</a:t>
                      </a:r>
                      <a:endParaRPr lang="en-US" dirty="0"/>
                    </a:p>
                  </a:txBody>
                  <a:tcPr/>
                </a:tc>
              </a:tr>
              <a:tr h="970522">
                <a:tc>
                  <a:txBody>
                    <a:bodyPr/>
                    <a:lstStyle/>
                    <a:p>
                      <a:r>
                        <a:rPr lang="en-US" dirty="0" smtClean="0"/>
                        <a:t>Vitamin C or  ascorbic acid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Citrus fruits,</a:t>
                      </a:r>
                      <a:r>
                        <a:rPr lang="en-US" baseline="0" dirty="0" smtClean="0"/>
                        <a:t> germinating seeds, strawberry, apples, raw cabbages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Scurvy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Haemorrhage</a:t>
                      </a:r>
                      <a:r>
                        <a:rPr lang="en-US" dirty="0" smtClean="0"/>
                        <a:t> in the gums and in the joints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Child- 30 mg</a:t>
                      </a:r>
                    </a:p>
                    <a:p>
                      <a:r>
                        <a:rPr lang="en-US" dirty="0" smtClean="0"/>
                        <a:t>Adult – 75-150</a:t>
                      </a:r>
                      <a:r>
                        <a:rPr lang="en-US" baseline="0" dirty="0" smtClean="0"/>
                        <a:t> mg</a:t>
                      </a:r>
                      <a:endParaRPr lang="en-US" dirty="0"/>
                    </a:p>
                  </a:txBody>
                  <a:tcPr/>
                </a:tc>
              </a:tr>
              <a:tr h="970522">
                <a:tc>
                  <a:txBody>
                    <a:bodyPr/>
                    <a:lstStyle/>
                    <a:p>
                      <a:r>
                        <a:rPr lang="en-US" dirty="0" smtClean="0"/>
                        <a:t>Vitamin  D or </a:t>
                      </a:r>
                      <a:r>
                        <a:rPr lang="en-US" dirty="0" err="1" smtClean="0"/>
                        <a:t>Antirachitic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Fish, meat,</a:t>
                      </a:r>
                      <a:r>
                        <a:rPr lang="en-US" baseline="0" dirty="0" smtClean="0"/>
                        <a:t> eggs 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Rickets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Malformations of bones , Pigeon chest 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Child- 0.015 to 0.02 mg</a:t>
                      </a:r>
                    </a:p>
                    <a:p>
                      <a:r>
                        <a:rPr lang="en-US" dirty="0" smtClean="0"/>
                        <a:t>Adult – 0.025</a:t>
                      </a:r>
                      <a:r>
                        <a:rPr lang="en-US" baseline="0" dirty="0" smtClean="0"/>
                        <a:t> mg</a:t>
                      </a:r>
                      <a:endParaRPr lang="en-US" dirty="0"/>
                    </a:p>
                  </a:txBody>
                  <a:tcPr/>
                </a:tc>
              </a:tr>
              <a:tr h="487844">
                <a:tc>
                  <a:txBody>
                    <a:bodyPr/>
                    <a:lstStyle/>
                    <a:p>
                      <a:r>
                        <a:rPr lang="en-US" dirty="0" smtClean="0"/>
                        <a:t>Vitamin E or </a:t>
                      </a:r>
                      <a:r>
                        <a:rPr lang="en-US" dirty="0" err="1" smtClean="0"/>
                        <a:t>Antisterility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Seeds and leafy vegetables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Sterility in rats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Reproduction is affected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10-20 mg</a:t>
                      </a:r>
                      <a:endParaRPr lang="en-US" dirty="0"/>
                    </a:p>
                  </a:txBody>
                  <a:tcPr/>
                </a:tc>
              </a:tr>
              <a:tr h="487844">
                <a:tc>
                  <a:txBody>
                    <a:bodyPr/>
                    <a:lstStyle/>
                    <a:p>
                      <a:r>
                        <a:rPr lang="en-US" dirty="0" smtClean="0"/>
                        <a:t>Vitamin K or </a:t>
                      </a:r>
                      <a:r>
                        <a:rPr lang="en-US" dirty="0" err="1" smtClean="0"/>
                        <a:t>Antihaemorrhagic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Leafy vegetables like cabbage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Haemorrhage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Blood</a:t>
                      </a:r>
                      <a:r>
                        <a:rPr lang="en-US" baseline="0" dirty="0" smtClean="0"/>
                        <a:t> does not clot easily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mg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r>
              <a:rPr lang="en-US" dirty="0" smtClean="0"/>
              <a:t>Exercise - Age is just a number</a:t>
            </a:r>
            <a:endParaRPr lang="en-US" dirty="0"/>
          </a:p>
        </p:txBody>
      </p:sp>
      <p:pic>
        <p:nvPicPr>
          <p:cNvPr id="4" name="Content Placeholder 3" descr="D:\dr rajadnya data\documents\ICHALKARANJI\old-lad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400"/>
            <a:ext cx="2771775" cy="1647825"/>
          </a:xfrm>
          <a:prstGeom prst="rect">
            <a:avLst/>
          </a:prstGeom>
          <a:noFill/>
        </p:spPr>
      </p:pic>
      <p:pic>
        <p:nvPicPr>
          <p:cNvPr id="5" name="Picture 3" descr="D:\dr rajadnya data\documents\ICHALKARANJI\old-exercis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295400"/>
            <a:ext cx="2847975" cy="1600200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267200"/>
            <a:ext cx="26670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0" y="3733800"/>
            <a:ext cx="31242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3200400" y="2895600"/>
            <a:ext cx="25812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fitness ?</a:t>
            </a:r>
            <a:endParaRPr lang="en-US" dirty="0"/>
          </a:p>
        </p:txBody>
      </p:sp>
      <p:pic>
        <p:nvPicPr>
          <p:cNvPr id="3074" name="Picture 2" descr="D:\dr rajadnya data\documents\ICHALKARANJI\young ma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09937" y="3067050"/>
            <a:ext cx="2524125" cy="1809750"/>
          </a:xfrm>
          <a:prstGeom prst="rect">
            <a:avLst/>
          </a:prstGeom>
          <a:noFill/>
        </p:spPr>
      </p:pic>
      <p:pic>
        <p:nvPicPr>
          <p:cNvPr id="3075" name="Picture 3" descr="D:\dr rajadnya data\documents\ICHALKARANJI\old-lad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371600"/>
            <a:ext cx="2771775" cy="1647825"/>
          </a:xfrm>
          <a:prstGeom prst="rect">
            <a:avLst/>
          </a:prstGeom>
          <a:noFill/>
        </p:spPr>
      </p:pic>
      <p:pic>
        <p:nvPicPr>
          <p:cNvPr id="3076" name="Picture 4" descr="D:\dr rajadnya data\documents\ICHALKARANJI\young-lad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343400"/>
            <a:ext cx="2533650" cy="1800225"/>
          </a:xfrm>
          <a:prstGeom prst="rect">
            <a:avLst/>
          </a:prstGeom>
          <a:noFill/>
        </p:spPr>
      </p:pic>
      <p:pic>
        <p:nvPicPr>
          <p:cNvPr id="3077" name="Picture 5" descr="D:\dr rajadnya data\documents\ICHALKARANJI\bol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3600" y="1371600"/>
            <a:ext cx="2533650" cy="1809750"/>
          </a:xfrm>
          <a:prstGeom prst="rect">
            <a:avLst/>
          </a:prstGeom>
          <a:noFill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41910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expect in your 60s and onwards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1. Save your skin</a:t>
            </a:r>
          </a:p>
          <a:p>
            <a:r>
              <a:rPr lang="en-US" dirty="0" smtClean="0"/>
              <a:t>2. Bone up for Good Health</a:t>
            </a:r>
          </a:p>
          <a:p>
            <a:r>
              <a:rPr lang="en-US" dirty="0" smtClean="0"/>
              <a:t>3. Motivate your metabolism</a:t>
            </a:r>
          </a:p>
          <a:p>
            <a:r>
              <a:rPr lang="en-US" dirty="0" smtClean="0"/>
              <a:t>4. Keep your heart strong</a:t>
            </a:r>
          </a:p>
          <a:p>
            <a:r>
              <a:rPr lang="en-US" dirty="0" smtClean="0"/>
              <a:t>5. Preserve your senses</a:t>
            </a:r>
          </a:p>
          <a:p>
            <a:r>
              <a:rPr lang="en-US" dirty="0" smtClean="0"/>
              <a:t>6. Improve your sex life</a:t>
            </a:r>
          </a:p>
          <a:p>
            <a:r>
              <a:rPr lang="en-US" dirty="0" smtClean="0"/>
              <a:t>7. Ramp up your immunity</a:t>
            </a:r>
          </a:p>
          <a:p>
            <a:r>
              <a:rPr lang="en-US" dirty="0" smtClean="0"/>
              <a:t>8. Take fewer ‘ Night time trips’</a:t>
            </a:r>
          </a:p>
          <a:p>
            <a:r>
              <a:rPr lang="en-US" dirty="0" smtClean="0"/>
              <a:t>9. Be happy</a:t>
            </a:r>
          </a:p>
          <a:p>
            <a:r>
              <a:rPr lang="en-US" dirty="0" smtClean="0"/>
              <a:t>10. Stay Sharp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expect in your 60s and onwards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Save your skin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Skin becomes drier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Protect the skin by proper treatment- A radio- frequency emitting devices or LASER treatment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In woman, in menopause –related skin issues treat with </a:t>
            </a:r>
            <a:r>
              <a:rPr lang="en-US" dirty="0" err="1" smtClean="0"/>
              <a:t>harmone</a:t>
            </a:r>
            <a:r>
              <a:rPr lang="en-US" dirty="0" smtClean="0"/>
              <a:t> replacement therapy.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expect in your 60s and onwards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Bone Up for Good Health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Aging and inactivity can lead to achy joints.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It is due to the wearing down of </a:t>
            </a:r>
            <a:r>
              <a:rPr lang="en-US" dirty="0" err="1" smtClean="0"/>
              <a:t>cartildge</a:t>
            </a:r>
            <a:r>
              <a:rPr lang="en-US" dirty="0" smtClean="0"/>
              <a:t> and loss of lubricating joint fluid and weaker muscles.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Weight bearing activities stimulate the bones to grow stronger and denser which can protect against bone fractures and osteoporosis.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Ask your doctor for vitamin D and calcium supplements.</a:t>
            </a:r>
          </a:p>
          <a:p>
            <a:pPr lvl="1">
              <a:buFont typeface="Courier New" pitchFamily="49" charset="0"/>
              <a:buChar char="o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expect in your 60s and onwards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3. Motivate your Metabolism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</a:t>
            </a:r>
            <a:r>
              <a:rPr lang="en-US" dirty="0" err="1" smtClean="0"/>
              <a:t>Meatbolism</a:t>
            </a:r>
            <a:r>
              <a:rPr lang="en-US" dirty="0" smtClean="0"/>
              <a:t> typically slows </a:t>
            </a:r>
            <a:r>
              <a:rPr lang="en-US" dirty="0" err="1" smtClean="0"/>
              <a:t>upto</a:t>
            </a:r>
            <a:r>
              <a:rPr lang="en-US" dirty="0" smtClean="0"/>
              <a:t> 5 % per decade.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In your 60s stomach secrete less hydrochloric acid which decreases the availability of vitamin B12.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Ask your doctor whether you need a B12 supplement.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Stomach empties more slowly 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The slowing of digested material through the large intestine can trigger constipation.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Adding </a:t>
            </a:r>
            <a:r>
              <a:rPr lang="en-US" dirty="0" err="1" smtClean="0"/>
              <a:t>fibre</a:t>
            </a:r>
            <a:r>
              <a:rPr lang="en-US" dirty="0" smtClean="0"/>
              <a:t>  to your diet may help to protect against colon polyp.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Older adults get dehydrated easily so it is important to drink even when you are not thirsty.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4100" dirty="0" smtClean="0"/>
              <a:t>BIO-DATA </a:t>
            </a:r>
            <a:endParaRPr lang="en-US" sz="4100" dirty="0"/>
          </a:p>
          <a:p>
            <a:r>
              <a:rPr lang="en-US" dirty="0" smtClean="0">
                <a:solidFill>
                  <a:schemeClr val="tx1"/>
                </a:solidFill>
              </a:rPr>
              <a:t>Dr. Suresh </a:t>
            </a:r>
            <a:r>
              <a:rPr lang="en-US" dirty="0" err="1" smtClean="0">
                <a:solidFill>
                  <a:schemeClr val="tx1"/>
                </a:solidFill>
              </a:rPr>
              <a:t>Anandrao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Khabade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                     M.Sc. Ph. D</a:t>
            </a:r>
          </a:p>
          <a:p>
            <a:r>
              <a:rPr lang="en-US" dirty="0" smtClean="0"/>
              <a:t>Associate Professor &amp; Ex- HOD, Dept. of Zoology, DKASC College, </a:t>
            </a:r>
            <a:r>
              <a:rPr lang="en-US" dirty="0" err="1" smtClean="0"/>
              <a:t>Ichalkaranji</a:t>
            </a:r>
            <a:r>
              <a:rPr lang="en-US" dirty="0" smtClean="0"/>
              <a:t>.</a:t>
            </a:r>
          </a:p>
          <a:p>
            <a:r>
              <a:rPr lang="en-US" dirty="0" smtClean="0"/>
              <a:t>Author of 26 Text Books and Practical Books of Zoology of </a:t>
            </a:r>
            <a:r>
              <a:rPr lang="en-US" dirty="0" err="1" smtClean="0"/>
              <a:t>Shivaji</a:t>
            </a:r>
            <a:r>
              <a:rPr lang="en-US" dirty="0" smtClean="0"/>
              <a:t> &amp; </a:t>
            </a:r>
            <a:r>
              <a:rPr lang="en-US" dirty="0" err="1" smtClean="0"/>
              <a:t>Solapur</a:t>
            </a:r>
            <a:r>
              <a:rPr lang="en-US" dirty="0" smtClean="0"/>
              <a:t> University.</a:t>
            </a:r>
          </a:p>
          <a:p>
            <a:r>
              <a:rPr lang="en-US" dirty="0" smtClean="0"/>
              <a:t>16 Research Papers Published in National and International Journals.</a:t>
            </a:r>
          </a:p>
          <a:p>
            <a:r>
              <a:rPr lang="en-US" dirty="0" smtClean="0"/>
              <a:t>18 Research Papers presented in National and International Conferences.</a:t>
            </a:r>
          </a:p>
          <a:p>
            <a:r>
              <a:rPr lang="en-US" dirty="0" smtClean="0"/>
              <a:t>Visited Sri Lanka and UAE countries for international conferences and paper presentation</a:t>
            </a:r>
          </a:p>
          <a:p>
            <a:r>
              <a:rPr lang="en-US" dirty="0" smtClean="0"/>
              <a:t>Awarded : 1. </a:t>
            </a:r>
            <a:r>
              <a:rPr lang="en-US" dirty="0" err="1" smtClean="0"/>
              <a:t>Sant</a:t>
            </a:r>
            <a:r>
              <a:rPr lang="en-US" dirty="0" smtClean="0"/>
              <a:t> </a:t>
            </a:r>
            <a:r>
              <a:rPr lang="en-US" dirty="0" err="1" smtClean="0"/>
              <a:t>Rohidas</a:t>
            </a:r>
            <a:r>
              <a:rPr lang="en-US" dirty="0" smtClean="0"/>
              <a:t> </a:t>
            </a:r>
            <a:r>
              <a:rPr lang="en-US" dirty="0" err="1" smtClean="0"/>
              <a:t>Samanjratna</a:t>
            </a:r>
            <a:r>
              <a:rPr lang="en-US" dirty="0" smtClean="0"/>
              <a:t> </a:t>
            </a:r>
            <a:r>
              <a:rPr lang="en-US" dirty="0" err="1" smtClean="0"/>
              <a:t>Puraskar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2. Rotary’s Best Teacher Award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expect in your 60s and onwards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Keep your heart strong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An older heart can pump about the same volume of blood with each beat as a younger one can.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The incidence of heart diseases rises with age.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By taking cardiopulmonary exercises  e.g. swimming, running, cycling and walking you can keep your heart strong.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CARDIOPULMONARY EXERCISES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810000"/>
            <a:ext cx="302895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 descr="D:\dr rajadnya data\documents\ICHALKARANJI\walk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95400"/>
            <a:ext cx="2857500" cy="1600200"/>
          </a:xfrm>
          <a:prstGeom prst="rect">
            <a:avLst/>
          </a:prstGeom>
          <a:noFill/>
        </p:spPr>
      </p:pic>
      <p:pic>
        <p:nvPicPr>
          <p:cNvPr id="7172" name="Picture 4" descr="D:\dr rajadnya data\documents\ICHALKARANJI\swimmimn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267200"/>
            <a:ext cx="2628900" cy="1733550"/>
          </a:xfrm>
          <a:prstGeom prst="rect">
            <a:avLst/>
          </a:prstGeom>
          <a:noFill/>
        </p:spPr>
      </p:pic>
      <p:pic>
        <p:nvPicPr>
          <p:cNvPr id="7173" name="Picture 5" descr="D:\dr rajadnya data\documents\ICHALKARANJI\runnin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1143000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expect in your 60s and onwards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5. Preserve  Your Senses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Lifestyle plays a major role in helping to maintain your senses as you age.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So stay away from loud noises.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Eat a well balanced diet which can help ward off some age related eye </a:t>
            </a:r>
            <a:r>
              <a:rPr lang="en-US" dirty="0" err="1" smtClean="0"/>
              <a:t>dis</a:t>
            </a:r>
            <a:r>
              <a:rPr lang="en-US" dirty="0" smtClean="0"/>
              <a:t>-orders.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If you notice that your senses of smell or taste diminish </a:t>
            </a:r>
            <a:r>
              <a:rPr lang="en-US" dirty="0" err="1" smtClean="0"/>
              <a:t>significantally</a:t>
            </a:r>
            <a:r>
              <a:rPr lang="en-US" dirty="0" smtClean="0"/>
              <a:t> then visit a doctor immediately.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By age 70, smell and taste have likely declined, reducing the ability to enjoy suitable </a:t>
            </a:r>
            <a:r>
              <a:rPr lang="en-US" dirty="0" err="1" smtClean="0"/>
              <a:t>flavours</a:t>
            </a:r>
            <a:r>
              <a:rPr lang="en-US" dirty="0" smtClean="0"/>
              <a:t>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Taste buds decrease in number and sensitivity and nerve ending in the nose may not work as well.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expect in your 60s and onwards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6. Improve your Sex Life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Sex related hormones – estrogen and progesterone in women , testosterone in men decline.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Vaginal dryness may become more noticeable.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Rates of erectile dysfunction (ED) increase with age.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Sexual satisfaction only gets better with age, How?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The counter lubricants ,creams and tablets are effective in vaginal dryness.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Not smoking and eating a diet rich in anti-oxidants can help in erectile </a:t>
            </a:r>
            <a:r>
              <a:rPr lang="en-US" dirty="0" err="1" smtClean="0"/>
              <a:t>disfunction</a:t>
            </a:r>
            <a:r>
              <a:rPr lang="en-US" dirty="0" smtClean="0"/>
              <a:t> in men.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expect in your 60s and onwards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7. Ramp up your immunity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After 60s the immune systems becomes less aggressive, so you are more susceptible to getting sick.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Chronic </a:t>
            </a:r>
            <a:r>
              <a:rPr lang="en-US" dirty="0" err="1" smtClean="0"/>
              <a:t>inflammatioin</a:t>
            </a:r>
            <a:r>
              <a:rPr lang="en-US" dirty="0" smtClean="0"/>
              <a:t> which is linked to heart disease, diabetes and arthritis, makes it even harder for the body to mount an </a:t>
            </a:r>
            <a:r>
              <a:rPr lang="en-US" dirty="0" err="1" smtClean="0"/>
              <a:t>effectice</a:t>
            </a:r>
            <a:r>
              <a:rPr lang="en-US" dirty="0" smtClean="0"/>
              <a:t> immune response.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So it is important to shed excess pounds , eat a good diet and exercise.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expect in your 60s and onwards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8.  Take Fewer “ Nighttime Trips”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More than half of men in their seventies will have prostate issues.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Visit a urologist if you suspect you might have a problem.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expect in your 60s and onwards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9. Be happy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You might stay away from stressful situations.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Just make sure all your social interactions stay strong.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expect in your 60s and onwards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10.  Stay Sharp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The growth of new brain cells, called </a:t>
            </a:r>
            <a:r>
              <a:rPr lang="en-US" dirty="0" err="1" smtClean="0"/>
              <a:t>neurogenesis</a:t>
            </a:r>
            <a:r>
              <a:rPr lang="en-US" dirty="0" smtClean="0"/>
              <a:t> continues well into your 60s.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The capacity to learn new things stays strong.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In your 60s mild </a:t>
            </a:r>
            <a:r>
              <a:rPr lang="en-US" dirty="0" err="1" smtClean="0"/>
              <a:t>forgetfullness</a:t>
            </a:r>
            <a:r>
              <a:rPr lang="en-US" dirty="0" smtClean="0"/>
              <a:t> happens because the transmission of nerve impulses between cells slows down.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You can improve your brain health by getting regular mental stimulation, social interaction and physical activity.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THE BEST PIILS IN THE WORLD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NUTRITION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EXERCISE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YOGA</a:t>
            </a:r>
            <a:endParaRPr lang="en-US" dirty="0"/>
          </a:p>
        </p:txBody>
      </p:sp>
      <p:pic>
        <p:nvPicPr>
          <p:cNvPr id="2050" name="Picture 2" descr="D:\dr rajadnya data\documents\ICHALKARANJI\pill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95800" y="2133600"/>
            <a:ext cx="3524250" cy="3505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ASNAS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PRANAYAM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MEDITATION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PYRAMID OF FOOD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752600"/>
            <a:ext cx="6781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 LOSS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HOW MUCH IT BURNS 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DOES IT HELP</a:t>
            </a:r>
            <a:endParaRPr lang="en-US" dirty="0"/>
          </a:p>
        </p:txBody>
      </p:sp>
      <p:pic>
        <p:nvPicPr>
          <p:cNvPr id="2050" name="Picture 2" descr="D:\dr rajadnya data\documents\bengaluru-images\morning-walke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057401"/>
            <a:ext cx="3486150" cy="2629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CRUNCHES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 ABDOMINAL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FAT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 LOSS</a:t>
            </a:r>
            <a:endParaRPr lang="en-US" dirty="0"/>
          </a:p>
        </p:txBody>
      </p:sp>
      <p:pic>
        <p:nvPicPr>
          <p:cNvPr id="1026" name="Picture 2" descr="D:\dr rajadnya data\documents\obesity-seminar\crunch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19600" y="2133600"/>
            <a:ext cx="3248025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6600" b="1" dirty="0" smtClean="0">
              <a:latin typeface="Algerian" pitchFamily="82" charset="0"/>
            </a:endParaRPr>
          </a:p>
          <a:p>
            <a:pPr algn="ctr">
              <a:buNone/>
            </a:pPr>
            <a:r>
              <a:rPr lang="en-US" sz="8800" b="1" dirty="0" smtClean="0">
                <a:solidFill>
                  <a:srgbClr val="00B0F0"/>
                </a:solidFill>
                <a:latin typeface="Algerian" pitchFamily="82" charset="0"/>
              </a:rPr>
              <a:t>THANK YOU</a:t>
            </a:r>
          </a:p>
          <a:p>
            <a:pPr algn="ctr">
              <a:buNone/>
            </a:pPr>
            <a:r>
              <a:rPr lang="en-US" sz="8800" dirty="0" smtClean="0"/>
              <a:t>				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WEIGHT LOSS FAILS IF YOU AVOID THESE</a:t>
            </a:r>
            <a:endParaRPr lang="en-US" dirty="0"/>
          </a:p>
        </p:txBody>
      </p:sp>
      <p:pic>
        <p:nvPicPr>
          <p:cNvPr id="3074" name="Picture 2" descr="D:\dr rajadnya data\documents\bengaluru-images\icecrea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91000" y="2057400"/>
            <a:ext cx="1847850" cy="2466975"/>
          </a:xfrm>
          <a:prstGeom prst="rect">
            <a:avLst/>
          </a:prstGeom>
          <a:noFill/>
        </p:spPr>
      </p:pic>
      <p:pic>
        <p:nvPicPr>
          <p:cNvPr id="3075" name="Picture 3" descr="D:\dr rajadnya data\documents\bengaluru-images\mutt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981200"/>
            <a:ext cx="2543175" cy="1790700"/>
          </a:xfrm>
          <a:prstGeom prst="rect">
            <a:avLst/>
          </a:prstGeom>
          <a:noFill/>
        </p:spPr>
      </p:pic>
      <p:pic>
        <p:nvPicPr>
          <p:cNvPr id="3076" name="Picture 4" descr="D:\dr rajadnya data\documents\bengaluru-images\pizz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4495800"/>
            <a:ext cx="2828925" cy="1619250"/>
          </a:xfrm>
          <a:prstGeom prst="rect">
            <a:avLst/>
          </a:prstGeom>
          <a:noFill/>
        </p:spPr>
      </p:pic>
      <p:pic>
        <p:nvPicPr>
          <p:cNvPr id="3077" name="Picture 5" descr="D:\dr rajadnya data\documents\bengaluru-images\wad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724400"/>
            <a:ext cx="2552700" cy="179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Food is required for sustenance, growth and energy requirements.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Food is divisible into three main categories namely carbohydrates, proteins and fats.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Traces of inorganic salts and vitamins are also necessary for the health.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Other than these food constituents water is very important for chemical interactions.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4000" dirty="0" smtClean="0"/>
              <a:t>Carbohydrates 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 smtClean="0"/>
          </a:p>
          <a:p>
            <a:r>
              <a:rPr lang="en-US" dirty="0" smtClean="0"/>
              <a:t>Carbohydrates are </a:t>
            </a:r>
            <a:r>
              <a:rPr lang="en-US" dirty="0" err="1" smtClean="0"/>
              <a:t>polpularly</a:t>
            </a:r>
            <a:r>
              <a:rPr lang="en-US" dirty="0" smtClean="0"/>
              <a:t> called as sugars and starches.</a:t>
            </a:r>
          </a:p>
          <a:p>
            <a:r>
              <a:rPr lang="en-US" dirty="0" smtClean="0"/>
              <a:t>These are composed of carbon, hydrogen and oxygen.</a:t>
            </a:r>
          </a:p>
          <a:p>
            <a:r>
              <a:rPr lang="en-US" dirty="0" smtClean="0"/>
              <a:t>These are broken down to simple glucose and utilized for energy production.</a:t>
            </a:r>
          </a:p>
          <a:p>
            <a:r>
              <a:rPr lang="en-US" dirty="0" smtClean="0"/>
              <a:t>In the oxidation of carbohydrates energy is produced  and carbon dioxide and water is produced as byproducts.</a:t>
            </a:r>
          </a:p>
          <a:p>
            <a:r>
              <a:rPr lang="en-US" dirty="0" smtClean="0"/>
              <a:t>Excess of carbohydrates can be stored in the body and utilized latter whenever necessary.</a:t>
            </a:r>
          </a:p>
          <a:p>
            <a:r>
              <a:rPr lang="en-US" dirty="0" smtClean="0"/>
              <a:t>SOURCES :  Rice, </a:t>
            </a:r>
            <a:r>
              <a:rPr lang="en-US" dirty="0" err="1" smtClean="0"/>
              <a:t>Jawar</a:t>
            </a:r>
            <a:r>
              <a:rPr lang="en-US" dirty="0" smtClean="0"/>
              <a:t>, wheat, starchy food, fruits etc.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4000" dirty="0"/>
              <a:t>	</a:t>
            </a:r>
            <a:r>
              <a:rPr lang="en-US" sz="4000" dirty="0" smtClean="0"/>
              <a:t>	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5100" b="1" dirty="0" smtClean="0"/>
              <a:t> Proteins</a:t>
            </a:r>
          </a:p>
          <a:p>
            <a:pPr>
              <a:buNone/>
            </a:pPr>
            <a:endParaRPr lang="en-US" sz="4400" dirty="0"/>
          </a:p>
          <a:p>
            <a:r>
              <a:rPr lang="en-US" sz="4000" dirty="0" smtClean="0"/>
              <a:t>Proteins are necessary for the body growth and building up protoplasm.</a:t>
            </a:r>
          </a:p>
          <a:p>
            <a:r>
              <a:rPr lang="en-US" sz="4000" dirty="0" smtClean="0"/>
              <a:t>These are composed of carbon, hydrogen, oxygen and nitrogen.</a:t>
            </a:r>
          </a:p>
          <a:p>
            <a:r>
              <a:rPr lang="en-US" sz="4000" dirty="0" smtClean="0"/>
              <a:t>In addition </a:t>
            </a:r>
            <a:r>
              <a:rPr lang="en-US" sz="4000" dirty="0" err="1" smtClean="0"/>
              <a:t>sulphur</a:t>
            </a:r>
            <a:r>
              <a:rPr lang="en-US" sz="4000" dirty="0" smtClean="0"/>
              <a:t> and phosphorus are  also present.</a:t>
            </a:r>
          </a:p>
          <a:p>
            <a:r>
              <a:rPr lang="en-US" sz="4000" dirty="0" smtClean="0"/>
              <a:t>It is the only nitrogenous food.</a:t>
            </a:r>
          </a:p>
          <a:p>
            <a:r>
              <a:rPr lang="en-US" sz="4000" dirty="0" smtClean="0"/>
              <a:t>The proteins are broken down to simpler molecules of amino acids.</a:t>
            </a:r>
          </a:p>
          <a:p>
            <a:r>
              <a:rPr lang="en-US" sz="4000" dirty="0" smtClean="0"/>
              <a:t>The main use of proteins in the body is to build up the tissues of the organisms so they are called “ Body Builders”.</a:t>
            </a:r>
          </a:p>
          <a:p>
            <a:r>
              <a:rPr lang="en-US" sz="4000" dirty="0" smtClean="0"/>
              <a:t>Excess of proteins cannot be stored for further use but are excreted.</a:t>
            </a:r>
          </a:p>
          <a:p>
            <a:r>
              <a:rPr lang="en-US" sz="4000" dirty="0" smtClean="0"/>
              <a:t>SOURCES : Eggs, Meat, Milk,  Fish, </a:t>
            </a:r>
            <a:r>
              <a:rPr lang="en-US" sz="4000" dirty="0" err="1" smtClean="0"/>
              <a:t>Cerals</a:t>
            </a:r>
            <a:r>
              <a:rPr lang="en-US" sz="4000" dirty="0" smtClean="0"/>
              <a:t>  etc.</a:t>
            </a:r>
          </a:p>
          <a:p>
            <a:pPr>
              <a:buNone/>
            </a:pPr>
            <a:endParaRPr lang="en-US" sz="4000" dirty="0" smtClean="0"/>
          </a:p>
          <a:p>
            <a:endParaRPr lang="en-US" sz="4000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4000" dirty="0"/>
              <a:t>	</a:t>
            </a:r>
            <a:r>
              <a:rPr lang="en-US" sz="4000" dirty="0" smtClean="0"/>
              <a:t>	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5100" dirty="0" smtClean="0"/>
              <a:t>Fats </a:t>
            </a:r>
          </a:p>
          <a:p>
            <a:pPr>
              <a:buNone/>
            </a:pPr>
            <a:endParaRPr lang="en-US" sz="5100" dirty="0" smtClean="0"/>
          </a:p>
          <a:p>
            <a:r>
              <a:rPr lang="en-US" sz="4000" dirty="0" smtClean="0"/>
              <a:t>Fats contain carbon, hydrogen and oxygen but oxygen is very little.</a:t>
            </a:r>
          </a:p>
          <a:p>
            <a:r>
              <a:rPr lang="en-US" sz="4000" dirty="0" smtClean="0"/>
              <a:t>Fats are </a:t>
            </a:r>
            <a:r>
              <a:rPr lang="en-US" sz="4000" dirty="0" err="1" smtClean="0"/>
              <a:t>oxidised</a:t>
            </a:r>
            <a:r>
              <a:rPr lang="en-US" sz="4000" dirty="0" smtClean="0"/>
              <a:t> to give energy and byproducts like carbon dioxide and water.</a:t>
            </a:r>
          </a:p>
          <a:p>
            <a:r>
              <a:rPr lang="en-US" sz="4000" dirty="0" smtClean="0"/>
              <a:t>Fats give more energy than carbohydrates so called as energy giving food substance.</a:t>
            </a:r>
          </a:p>
          <a:p>
            <a:r>
              <a:rPr lang="en-US" sz="4000" dirty="0" smtClean="0"/>
              <a:t>Fats are broken down to simpler molecules of fatty acids and glycerol.</a:t>
            </a:r>
          </a:p>
          <a:p>
            <a:r>
              <a:rPr lang="en-US" sz="4000" dirty="0" smtClean="0"/>
              <a:t>Excess of fat can be stored for later use.</a:t>
            </a:r>
          </a:p>
          <a:p>
            <a:r>
              <a:rPr lang="en-US" sz="4000" dirty="0" smtClean="0"/>
              <a:t>SOURCES :  Edible Oils, Cheese, Nuts , Butter etc.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4000" dirty="0"/>
              <a:t>	</a:t>
            </a:r>
            <a:r>
              <a:rPr lang="en-US" sz="4000" dirty="0" smtClean="0"/>
              <a:t>	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FOOD COMPANIES DON’T TELL EVERYTHING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ZERO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CHOLESTEROL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BUTTER</a:t>
            </a:r>
            <a:endParaRPr lang="en-US" dirty="0"/>
          </a:p>
        </p:txBody>
      </p:sp>
      <p:pic>
        <p:nvPicPr>
          <p:cNvPr id="4098" name="Picture 2" descr="D:\dr rajadnya data\documents\bengaluru-images\peanut-butte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33800" y="1981200"/>
            <a:ext cx="4243387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1629</Words>
  <Application>Microsoft Office PowerPoint</Application>
  <PresentationFormat>On-screen Show (4:3)</PresentationFormat>
  <Paragraphs>261</Paragraphs>
  <Slides>32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A LECTURE ON   balanced diet &amp;exercise for healthy life AFTER 60’S</vt:lpstr>
      <vt:lpstr>Slide 2</vt:lpstr>
      <vt:lpstr>PYRAMID OF FOOD</vt:lpstr>
      <vt:lpstr>WEIGHT LOSS FAILS IF YOU AVOID THESE</vt:lpstr>
      <vt:lpstr>BALANCED DIET</vt:lpstr>
      <vt:lpstr>BALANCED DIET</vt:lpstr>
      <vt:lpstr>BALANCED DIET</vt:lpstr>
      <vt:lpstr>BALANCED DIET</vt:lpstr>
      <vt:lpstr>FOOD COMPANIES DON’T TELL EVERYTHING</vt:lpstr>
      <vt:lpstr>BALANCED DIET</vt:lpstr>
      <vt:lpstr>BALANCED DIET</vt:lpstr>
      <vt:lpstr>BALANCED DIET : vitamin</vt:lpstr>
      <vt:lpstr>BALANCED DIET : vitamin</vt:lpstr>
      <vt:lpstr>Exercise - Age is just a number</vt:lpstr>
      <vt:lpstr>What is fitness ?</vt:lpstr>
      <vt:lpstr>What to expect in your 60s and onwards</vt:lpstr>
      <vt:lpstr>What to expect in your 60s and onwards</vt:lpstr>
      <vt:lpstr>What to expect in your 60s and onwards</vt:lpstr>
      <vt:lpstr>What to expect in your 60s and onwards</vt:lpstr>
      <vt:lpstr>What to expect in your 60s and onwards</vt:lpstr>
      <vt:lpstr>CARDIOPULMONARY EXERCISES</vt:lpstr>
      <vt:lpstr>What to expect in your 60s and onwards</vt:lpstr>
      <vt:lpstr>What to expect in your 60s and onwards</vt:lpstr>
      <vt:lpstr>What to expect in your 60s and onwards</vt:lpstr>
      <vt:lpstr>What to expect in your 60s and onwards</vt:lpstr>
      <vt:lpstr>What to expect in your 60s and onwards</vt:lpstr>
      <vt:lpstr>What to expect in your 60s and onwards</vt:lpstr>
      <vt:lpstr> THE BEST PIILS IN THE WORLD</vt:lpstr>
      <vt:lpstr>YOGA</vt:lpstr>
      <vt:lpstr>FAT LOSS MACHINES</vt:lpstr>
      <vt:lpstr>CRUNCHES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LECTURE ON   LIFE AFTER 60’S</dc:title>
  <dc:creator>Admin</dc:creator>
  <cp:lastModifiedBy>Admin</cp:lastModifiedBy>
  <cp:revision>28</cp:revision>
  <dcterms:created xsi:type="dcterms:W3CDTF">2016-09-25T06:36:15Z</dcterms:created>
  <dcterms:modified xsi:type="dcterms:W3CDTF">2016-09-25T10:35:46Z</dcterms:modified>
</cp:coreProperties>
</file>