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3" r:id="rId35"/>
    <p:sldId id="292"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99"/>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C8FB90-11E1-4839-9114-CECB6D284D83}" type="datetimeFigureOut">
              <a:rPr lang="en-US" smtClean="0"/>
              <a:pPr/>
              <a:t>12/8/2017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01F2-8DD5-47ED-BFB6-9CDD13884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7501F2-8DD5-47ED-BFB6-9CDD138844E8}"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AAAC0C-6AA5-42B9-B868-2F54B9358208}" type="datetime1">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87867-EFE5-4999-A7F7-91D981939EAF}" type="datetime1">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06284-B283-46E4-B23E-B20A7A3F2ABB}" type="datetime1">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F2DC4-3DD6-4D6A-9F41-CE15D9C205BA}" type="datetime1">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4CA15-EAC4-463C-B960-A71CC6AAB8A4}" type="datetime1">
              <a:rPr lang="en-US" smtClean="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05CB72-EB6E-41D3-8A63-F6F116AA371B}" type="datetime1">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2554CB-E652-4D74-A099-8AC3BBD5273B}" type="datetime1">
              <a:rPr lang="en-US" smtClean="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5528AD-A580-460C-8EA5-56D9B52929AA}" type="datetime1">
              <a:rPr lang="en-US" smtClean="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1956D-F341-4CFF-A31B-48117010D12A}" type="datetime1">
              <a:rPr lang="en-US" smtClean="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8FBFD-3D43-4557-B504-929C59EF5D5C}" type="datetime1">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9041D-D1FC-42FC-B174-5B8A2E844E2A}" type="datetime1">
              <a:rPr lang="en-US" smtClean="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1389E9-C71C-4648-8793-40709AAEBE6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4CF08-CF65-4574-92B9-0D68F54D5588}" type="datetime1">
              <a:rPr lang="en-US" smtClean="0"/>
              <a:pPr/>
              <a:t>12/8/2017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389E9-C71C-4648-8793-40709AAEBE6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3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371599"/>
          </a:xfrm>
        </p:spPr>
        <p:txBody>
          <a:bodyPr>
            <a:normAutofit fontScale="90000"/>
          </a:bodyPr>
          <a:lstStyle/>
          <a:p>
            <a:r>
              <a:rPr lang="en-US" dirty="0" smtClean="0">
                <a:solidFill>
                  <a:srgbClr val="002060"/>
                </a:solidFill>
                <a:latin typeface="Algerian" pitchFamily="82" charset="0"/>
              </a:rPr>
              <a:t>Biodiversity conservation</a:t>
            </a:r>
            <a:endParaRPr lang="en-US" dirty="0">
              <a:solidFill>
                <a:srgbClr val="002060"/>
              </a:solidFill>
              <a:latin typeface="Algerian" pitchFamily="82" charset="0"/>
            </a:endParaRPr>
          </a:p>
        </p:txBody>
      </p:sp>
      <p:sp>
        <p:nvSpPr>
          <p:cNvPr id="3" name="Subtitle 2"/>
          <p:cNvSpPr>
            <a:spLocks noGrp="1"/>
          </p:cNvSpPr>
          <p:nvPr>
            <p:ph type="subTitle" idx="1"/>
          </p:nvPr>
        </p:nvSpPr>
        <p:spPr>
          <a:xfrm>
            <a:off x="228600" y="2209800"/>
            <a:ext cx="8686800" cy="4114800"/>
          </a:xfrm>
        </p:spPr>
        <p:txBody>
          <a:bodyPr>
            <a:normAutofit/>
          </a:bodyPr>
          <a:lstStyle/>
          <a:p>
            <a:r>
              <a:rPr lang="en-US" b="1" dirty="0" smtClean="0">
                <a:solidFill>
                  <a:srgbClr val="7030A0"/>
                </a:solidFill>
                <a:latin typeface="Times New Roman" pitchFamily="18" charset="0"/>
                <a:cs typeface="Times New Roman" pitchFamily="18" charset="0"/>
              </a:rPr>
              <a:t>What is it?</a:t>
            </a:r>
          </a:p>
          <a:p>
            <a:r>
              <a:rPr lang="en-US" b="1" dirty="0" smtClean="0">
                <a:solidFill>
                  <a:srgbClr val="7030A0"/>
                </a:solidFill>
                <a:latin typeface="Times New Roman" pitchFamily="18" charset="0"/>
                <a:cs typeface="Times New Roman" pitchFamily="18" charset="0"/>
              </a:rPr>
              <a:t>“Richness in variety and variability of species of all living organisms in a given region (habitat).”</a:t>
            </a:r>
          </a:p>
          <a:p>
            <a:r>
              <a:rPr lang="en-US" b="1" dirty="0" smtClean="0">
                <a:solidFill>
                  <a:srgbClr val="7030A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Walter G. Rosen1985</a:t>
            </a:r>
          </a:p>
          <a:p>
            <a:pPr algn="just"/>
            <a:r>
              <a:rPr lang="en-US" b="1" dirty="0" smtClean="0">
                <a:solidFill>
                  <a:srgbClr val="7030A0"/>
                </a:solidFill>
                <a:latin typeface="Times New Roman" pitchFamily="18" charset="0"/>
                <a:cs typeface="Times New Roman" pitchFamily="18" charset="0"/>
              </a:rPr>
              <a:t>“The totality of genes, species and ecosystems in a regions”  -  </a:t>
            </a:r>
            <a:r>
              <a:rPr lang="en-US" b="1" dirty="0" smtClean="0">
                <a:solidFill>
                  <a:srgbClr val="C00000"/>
                </a:solidFill>
                <a:latin typeface="Times New Roman" pitchFamily="18" charset="0"/>
                <a:cs typeface="Times New Roman" pitchFamily="18" charset="0"/>
              </a:rPr>
              <a:t>IUCN, 1992</a:t>
            </a:r>
          </a:p>
          <a:p>
            <a:pPr algn="just"/>
            <a:r>
              <a:rPr lang="en-US" sz="1800" b="1" dirty="0" smtClean="0">
                <a:solidFill>
                  <a:srgbClr val="C00000"/>
                </a:solidFill>
                <a:latin typeface="Times New Roman" pitchFamily="18" charset="0"/>
                <a:cs typeface="Times New Roman" pitchFamily="18" charset="0"/>
              </a:rPr>
              <a:t>(IUCN-International Union for Conservation of Nature and Natural Sources)</a:t>
            </a:r>
          </a:p>
        </p:txBody>
      </p:sp>
      <p:sp>
        <p:nvSpPr>
          <p:cNvPr id="4" name="Slide Number Placeholder 3"/>
          <p:cNvSpPr>
            <a:spLocks noGrp="1"/>
          </p:cNvSpPr>
          <p:nvPr>
            <p:ph type="sldNum" sz="quarter" idx="12"/>
          </p:nvPr>
        </p:nvSpPr>
        <p:spPr/>
        <p:txBody>
          <a:bodyPr/>
          <a:lstStyle/>
          <a:p>
            <a:endParaRPr lang="en-US" dirty="0" smtClean="0"/>
          </a:p>
          <a:p>
            <a:fld id="{D51389E9-C71C-4648-8793-40709AAEBE61}"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66"/>
                </a:solidFill>
                <a:latin typeface="Algerian" pitchFamily="82" charset="0"/>
              </a:rPr>
              <a:t>Introduction of Exotic Species</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000099"/>
                </a:solidFill>
              </a:rPr>
              <a:t>The exotic species are nothing but the plant and animal species which are imported from other countries.</a:t>
            </a:r>
          </a:p>
          <a:p>
            <a:pPr algn="just"/>
            <a:r>
              <a:rPr lang="en-US" dirty="0" smtClean="0">
                <a:solidFill>
                  <a:srgbClr val="000099"/>
                </a:solidFill>
              </a:rPr>
              <a:t>The exotic species may kill or eat the native (endemic) species to the point of extinction.</a:t>
            </a:r>
          </a:p>
          <a:p>
            <a:pPr algn="just"/>
            <a:r>
              <a:rPr lang="en-US" dirty="0" smtClean="0">
                <a:solidFill>
                  <a:srgbClr val="000099"/>
                </a:solidFill>
              </a:rPr>
              <a:t>Some times these exotic species may alter the habitat that many natives are no longer able to persist. </a:t>
            </a:r>
          </a:p>
          <a:p>
            <a:pPr algn="just"/>
            <a:r>
              <a:rPr lang="en-US" dirty="0" smtClean="0">
                <a:solidFill>
                  <a:srgbClr val="000099"/>
                </a:solidFill>
              </a:rPr>
              <a:t>The effect of exotic species is maximum on islands</a:t>
            </a:r>
            <a:r>
              <a:rPr lang="en-US" dirty="0" smtClean="0"/>
              <a:t>.</a:t>
            </a:r>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Diseases</a:t>
            </a:r>
            <a:endParaRPr lang="en-US" dirty="0">
              <a:solidFill>
                <a:srgbClr val="660066"/>
              </a:solidFill>
              <a:latin typeface="Algerian" pitchFamily="82" charset="0"/>
            </a:endParaRPr>
          </a:p>
        </p:txBody>
      </p:sp>
      <p:sp>
        <p:nvSpPr>
          <p:cNvPr id="3" name="Content Placeholder 2"/>
          <p:cNvSpPr>
            <a:spLocks noGrp="1"/>
          </p:cNvSpPr>
          <p:nvPr>
            <p:ph idx="1"/>
          </p:nvPr>
        </p:nvSpPr>
        <p:spPr>
          <a:xfrm>
            <a:off x="228600" y="1524000"/>
            <a:ext cx="8458200" cy="4602163"/>
          </a:xfrm>
        </p:spPr>
        <p:txBody>
          <a:bodyPr/>
          <a:lstStyle/>
          <a:p>
            <a:pPr algn="just"/>
            <a:r>
              <a:rPr lang="en-US" dirty="0" smtClean="0"/>
              <a:t> </a:t>
            </a:r>
            <a:r>
              <a:rPr lang="en-US" dirty="0" smtClean="0">
                <a:solidFill>
                  <a:srgbClr val="000099"/>
                </a:solidFill>
              </a:rPr>
              <a:t>Human activities may increase the incidence of disease in wild species eg. Anthrax disease of cattle is transferred to bison and wild animals are more prone to infectious diseases thus infections are often fatal.</a:t>
            </a:r>
          </a:p>
          <a:p>
            <a:pPr>
              <a:buNone/>
            </a:pPr>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en-US" dirty="0" smtClean="0">
                <a:solidFill>
                  <a:srgbClr val="660066"/>
                </a:solidFill>
                <a:latin typeface="Algerian" pitchFamily="82" charset="0"/>
              </a:rPr>
              <a:t>hifting or Jhum cultivation</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lgn="just"/>
            <a:r>
              <a:rPr lang="en-US" dirty="0" smtClean="0">
                <a:solidFill>
                  <a:srgbClr val="000099"/>
                </a:solidFill>
              </a:rPr>
              <a:t>It is most common method of cultivation in North East India where people cut the forest and then burn it. </a:t>
            </a:r>
          </a:p>
          <a:p>
            <a:pPr algn="just"/>
            <a:r>
              <a:rPr lang="en-US" dirty="0" smtClean="0">
                <a:solidFill>
                  <a:srgbClr val="000099"/>
                </a:solidFill>
              </a:rPr>
              <a:t>This barren land is then cultivated for few years and they shift for another area for cultivation thus it is called as shifting cultivation.</a:t>
            </a:r>
          </a:p>
          <a:p>
            <a:pPr algn="just"/>
            <a:r>
              <a:rPr lang="en-US" dirty="0" smtClean="0">
                <a:solidFill>
                  <a:srgbClr val="000099"/>
                </a:solidFill>
              </a:rPr>
              <a:t>This cutting and burning kills many wild plants and animals of that area</a:t>
            </a:r>
            <a:r>
              <a:rPr lang="en-US" dirty="0" smtClean="0"/>
              <a:t>.</a:t>
            </a:r>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Over Exploitation</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lgn="just"/>
            <a:r>
              <a:rPr lang="en-US" dirty="0" smtClean="0">
                <a:solidFill>
                  <a:srgbClr val="000099"/>
                </a:solidFill>
              </a:rPr>
              <a:t>Over exploitation is excess use of natural resources like over fishing.</a:t>
            </a:r>
          </a:p>
          <a:p>
            <a:pPr algn="just"/>
            <a:r>
              <a:rPr lang="en-US" dirty="0" smtClean="0">
                <a:solidFill>
                  <a:srgbClr val="000099"/>
                </a:solidFill>
              </a:rPr>
              <a:t>Overexploitation threatens one third of the endangered vertebrates in the world as well as other species.</a:t>
            </a:r>
          </a:p>
          <a:p>
            <a:pPr algn="just"/>
            <a:r>
              <a:rPr lang="en-US" dirty="0" smtClean="0">
                <a:solidFill>
                  <a:srgbClr val="000099"/>
                </a:solidFill>
              </a:rPr>
              <a:t>Growing rural poverty ,increasingly efficient methods of harvesting and the globalization of the economy combine to exploit species to the point of extinction.</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Biodiversity conservation </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lgn="just"/>
            <a:r>
              <a:rPr lang="en-US" dirty="0" smtClean="0">
                <a:solidFill>
                  <a:srgbClr val="000099"/>
                </a:solidFill>
              </a:rPr>
              <a:t>To conserve  rare and threatened species it is necessary to protect their natural habitats  and species  measures are taken to present their unplanned exploitation and illegal trade.</a:t>
            </a:r>
          </a:p>
          <a:p>
            <a:pPr algn="just"/>
            <a:r>
              <a:rPr lang="en-US" dirty="0" smtClean="0">
                <a:solidFill>
                  <a:srgbClr val="000099"/>
                </a:solidFill>
              </a:rPr>
              <a:t> The two known methods of conservation namely in-situ (conservation in its natural habitat)and ex-situ (conservation outside the natural area)have their own merits and demerits.</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1.In-situ conservation</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000099"/>
                </a:solidFill>
              </a:rPr>
              <a:t>This is the conservation of genetic resources through their maintenance within natural or even human made ecosystem in which they occur. This system of protected areas includes different categories such as ,</a:t>
            </a:r>
          </a:p>
          <a:p>
            <a:pPr algn="just"/>
            <a:r>
              <a:rPr lang="en-US" dirty="0" smtClean="0">
                <a:solidFill>
                  <a:srgbClr val="000099"/>
                </a:solidFill>
              </a:rPr>
              <a:t>Biosphere reserves</a:t>
            </a:r>
          </a:p>
          <a:p>
            <a:pPr algn="just"/>
            <a:r>
              <a:rPr lang="en-US" dirty="0" smtClean="0">
                <a:solidFill>
                  <a:srgbClr val="000099"/>
                </a:solidFill>
              </a:rPr>
              <a:t>National parks</a:t>
            </a:r>
          </a:p>
          <a:p>
            <a:pPr algn="just"/>
            <a:r>
              <a:rPr lang="en-US" dirty="0" smtClean="0">
                <a:solidFill>
                  <a:srgbClr val="000099"/>
                </a:solidFill>
              </a:rPr>
              <a:t>Wildlife sanctuaries</a:t>
            </a:r>
          </a:p>
          <a:p>
            <a:pPr algn="just"/>
            <a:r>
              <a:rPr lang="en-US" dirty="0" smtClean="0">
                <a:solidFill>
                  <a:srgbClr val="000099"/>
                </a:solidFill>
              </a:rPr>
              <a:t>World heritage sites/sacred groves/national monuments /cultural landscapes</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2.Ex-situ conservation</a:t>
            </a:r>
            <a:endParaRPr lang="en-US" dirty="0">
              <a:solidFill>
                <a:srgbClr val="660066"/>
              </a:solidFill>
              <a:latin typeface="Algerian" pitchFamily="82" charset="0"/>
            </a:endParaRPr>
          </a:p>
        </p:txBody>
      </p:sp>
      <p:sp>
        <p:nvSpPr>
          <p:cNvPr id="3" name="Content Placeholder 2"/>
          <p:cNvSpPr>
            <a:spLocks noGrp="1"/>
          </p:cNvSpPr>
          <p:nvPr>
            <p:ph idx="1"/>
          </p:nvPr>
        </p:nvSpPr>
        <p:spPr>
          <a:xfrm>
            <a:off x="457200" y="1600200"/>
            <a:ext cx="8458200" cy="4525963"/>
          </a:xfrm>
        </p:spPr>
        <p:txBody>
          <a:bodyPr/>
          <a:lstStyle/>
          <a:p>
            <a:pPr algn="just"/>
            <a:r>
              <a:rPr lang="en-US" dirty="0" smtClean="0">
                <a:solidFill>
                  <a:srgbClr val="000099"/>
                </a:solidFill>
              </a:rPr>
              <a:t>This is the conservation outside their habitats, which includes</a:t>
            </a:r>
          </a:p>
          <a:p>
            <a:pPr algn="just"/>
            <a:r>
              <a:rPr lang="en-US" dirty="0" smtClean="0">
                <a:solidFill>
                  <a:srgbClr val="000099"/>
                </a:solidFill>
              </a:rPr>
              <a:t>Botanical Gardens/Herbal Gardens</a:t>
            </a:r>
          </a:p>
          <a:p>
            <a:pPr algn="just"/>
            <a:r>
              <a:rPr lang="en-US" dirty="0" smtClean="0">
                <a:solidFill>
                  <a:srgbClr val="000099"/>
                </a:solidFill>
              </a:rPr>
              <a:t>Seed (Germplasm)Banks </a:t>
            </a:r>
          </a:p>
          <a:p>
            <a:pPr algn="just"/>
            <a:r>
              <a:rPr lang="en-US" dirty="0" smtClean="0">
                <a:solidFill>
                  <a:srgbClr val="000099"/>
                </a:solidFill>
              </a:rPr>
              <a:t>Pollen Banks/Semen bank/Ovum </a:t>
            </a:r>
            <a:r>
              <a:rPr lang="en-US" dirty="0">
                <a:solidFill>
                  <a:srgbClr val="000099"/>
                </a:solidFill>
              </a:rPr>
              <a:t>B</a:t>
            </a:r>
            <a:r>
              <a:rPr lang="en-US" dirty="0" smtClean="0">
                <a:solidFill>
                  <a:srgbClr val="000099"/>
                </a:solidFill>
              </a:rPr>
              <a:t>ank</a:t>
            </a:r>
          </a:p>
          <a:p>
            <a:pPr algn="just"/>
            <a:r>
              <a:rPr lang="en-US" dirty="0" smtClean="0">
                <a:solidFill>
                  <a:srgbClr val="000099"/>
                </a:solidFill>
              </a:rPr>
              <a:t>Biotechnology use (tissue culture, Genetic engineering etc)</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solidFill>
                  <a:srgbClr val="660066"/>
                </a:solidFill>
                <a:latin typeface="Algerian" pitchFamily="82" charset="0"/>
              </a:rPr>
              <a:t>List of different species</a:t>
            </a:r>
            <a:endParaRPr lang="en-US" dirty="0">
              <a:solidFill>
                <a:srgbClr val="660066"/>
              </a:solidFill>
              <a:latin typeface="Algerian" pitchFamily="82" charset="0"/>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solidFill>
                  <a:srgbClr val="000099"/>
                </a:solidFill>
              </a:rPr>
              <a:t>Bacteria                     850</a:t>
            </a:r>
          </a:p>
          <a:p>
            <a:r>
              <a:rPr lang="en-US" dirty="0" smtClean="0">
                <a:solidFill>
                  <a:srgbClr val="000099"/>
                </a:solidFill>
              </a:rPr>
              <a:t>Fungi                          23,000</a:t>
            </a:r>
          </a:p>
          <a:p>
            <a:r>
              <a:rPr lang="en-US" dirty="0" smtClean="0">
                <a:solidFill>
                  <a:srgbClr val="000099"/>
                </a:solidFill>
              </a:rPr>
              <a:t>Algae                          2,500</a:t>
            </a:r>
          </a:p>
          <a:p>
            <a:r>
              <a:rPr lang="en-US" dirty="0" smtClean="0">
                <a:solidFill>
                  <a:srgbClr val="000099"/>
                </a:solidFill>
              </a:rPr>
              <a:t>Bryophytes                2,564</a:t>
            </a:r>
          </a:p>
          <a:p>
            <a:r>
              <a:rPr lang="en-US" dirty="0" smtClean="0">
                <a:solidFill>
                  <a:srgbClr val="000099"/>
                </a:solidFill>
              </a:rPr>
              <a:t>Pteridophytes</a:t>
            </a:r>
            <a:r>
              <a:rPr lang="en-US" dirty="0">
                <a:solidFill>
                  <a:srgbClr val="000099"/>
                </a:solidFill>
              </a:rPr>
              <a:t> </a:t>
            </a:r>
            <a:r>
              <a:rPr lang="en-US" dirty="0" smtClean="0">
                <a:solidFill>
                  <a:srgbClr val="000099"/>
                </a:solidFill>
              </a:rPr>
              <a:t>          1,022</a:t>
            </a:r>
          </a:p>
          <a:p>
            <a:r>
              <a:rPr lang="en-US" dirty="0" smtClean="0">
                <a:solidFill>
                  <a:srgbClr val="000099"/>
                </a:solidFill>
              </a:rPr>
              <a:t>Gymnosperms           64</a:t>
            </a:r>
          </a:p>
          <a:p>
            <a:r>
              <a:rPr lang="en-US" dirty="0" smtClean="0">
                <a:solidFill>
                  <a:srgbClr val="000099"/>
                </a:solidFill>
              </a:rPr>
              <a:t>Angiosperms             15,000/17,500</a:t>
            </a:r>
          </a:p>
          <a:p>
            <a:r>
              <a:rPr lang="en-US" dirty="0" smtClean="0">
                <a:solidFill>
                  <a:srgbClr val="000099"/>
                </a:solidFill>
              </a:rPr>
              <a:t>Total                            45,000/47,500</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660066"/>
                </a:solidFill>
                <a:latin typeface="Algerian" pitchFamily="82" charset="0"/>
              </a:rPr>
              <a:t>Endangered Flora and Fauna of </a:t>
            </a:r>
            <a:r>
              <a:rPr lang="en-US" dirty="0">
                <a:solidFill>
                  <a:srgbClr val="660066"/>
                </a:solidFill>
                <a:latin typeface="Algerian" pitchFamily="82" charset="0"/>
              </a:rPr>
              <a:t>I</a:t>
            </a:r>
            <a:r>
              <a:rPr lang="en-US" dirty="0" smtClean="0">
                <a:solidFill>
                  <a:srgbClr val="660066"/>
                </a:solidFill>
                <a:latin typeface="Algerian" pitchFamily="82" charset="0"/>
              </a:rPr>
              <a:t>ndia </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pPr algn="just"/>
            <a:r>
              <a:rPr lang="en-US" dirty="0" smtClean="0">
                <a:solidFill>
                  <a:srgbClr val="000099"/>
                </a:solidFill>
              </a:rPr>
              <a:t>Indian endangered flora-</a:t>
            </a:r>
          </a:p>
          <a:p>
            <a:pPr algn="just"/>
            <a:r>
              <a:rPr lang="en-US" dirty="0" smtClean="0">
                <a:solidFill>
                  <a:srgbClr val="000099"/>
                </a:solidFill>
              </a:rPr>
              <a:t>In </a:t>
            </a:r>
            <a:r>
              <a:rPr lang="en-US" dirty="0" err="1" smtClean="0">
                <a:solidFill>
                  <a:srgbClr val="000099"/>
                </a:solidFill>
              </a:rPr>
              <a:t>india</a:t>
            </a:r>
            <a:r>
              <a:rPr lang="en-US" dirty="0" smtClean="0">
                <a:solidFill>
                  <a:srgbClr val="000099"/>
                </a:solidFill>
              </a:rPr>
              <a:t> ,nearly 450 plant species have been identified ,threatened or rare</a:t>
            </a:r>
          </a:p>
          <a:p>
            <a:pPr algn="just"/>
            <a:r>
              <a:rPr lang="en-US" dirty="0" smtClean="0">
                <a:solidFill>
                  <a:srgbClr val="000099"/>
                </a:solidFill>
              </a:rPr>
              <a:t> A list of  some such species in different parts of the country is given below</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66"/>
                </a:solidFill>
                <a:latin typeface="Algerian" pitchFamily="82" charset="0"/>
              </a:rPr>
              <a:t>1.Himalayas and Eastern India</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pPr>
              <a:buNone/>
            </a:pPr>
            <a:r>
              <a:rPr lang="en-US" i="1" dirty="0" smtClean="0">
                <a:solidFill>
                  <a:srgbClr val="000099"/>
                </a:solidFill>
              </a:rPr>
              <a:t>1.Abies  </a:t>
            </a:r>
            <a:r>
              <a:rPr lang="en-US" i="1" dirty="0" err="1" smtClean="0">
                <a:solidFill>
                  <a:srgbClr val="000099"/>
                </a:solidFill>
              </a:rPr>
              <a:t>delavayi</a:t>
            </a:r>
            <a:r>
              <a:rPr lang="en-US" i="1" dirty="0" smtClean="0">
                <a:solidFill>
                  <a:srgbClr val="000099"/>
                </a:solidFill>
              </a:rPr>
              <a:t> </a:t>
            </a:r>
            <a:r>
              <a:rPr lang="en-US" dirty="0" smtClean="0">
                <a:solidFill>
                  <a:srgbClr val="000099"/>
                </a:solidFill>
              </a:rPr>
              <a:t>(</a:t>
            </a:r>
            <a:r>
              <a:rPr lang="en-US" dirty="0" err="1" smtClean="0">
                <a:solidFill>
                  <a:srgbClr val="000099"/>
                </a:solidFill>
              </a:rPr>
              <a:t>pinaceae</a:t>
            </a:r>
            <a:r>
              <a:rPr lang="en-US" dirty="0" smtClean="0">
                <a:solidFill>
                  <a:srgbClr val="000099"/>
                </a:solidFill>
              </a:rPr>
              <a:t>)</a:t>
            </a:r>
          </a:p>
          <a:p>
            <a:pPr>
              <a:buNone/>
            </a:pPr>
            <a:r>
              <a:rPr lang="en-US" i="1" dirty="0" smtClean="0">
                <a:solidFill>
                  <a:srgbClr val="000099"/>
                </a:solidFill>
              </a:rPr>
              <a:t>2.Acanthephippium </a:t>
            </a:r>
            <a:r>
              <a:rPr lang="en-US" i="1" dirty="0" err="1" smtClean="0">
                <a:solidFill>
                  <a:srgbClr val="000099"/>
                </a:solidFill>
              </a:rPr>
              <a:t>sylhetense</a:t>
            </a:r>
            <a:r>
              <a:rPr lang="en-US" i="1" dirty="0" smtClean="0">
                <a:solidFill>
                  <a:srgbClr val="000099"/>
                </a:solidFill>
              </a:rPr>
              <a:t> </a:t>
            </a:r>
            <a:r>
              <a:rPr lang="en-US" dirty="0" smtClean="0">
                <a:solidFill>
                  <a:srgbClr val="000099"/>
                </a:solidFill>
              </a:rPr>
              <a:t>(</a:t>
            </a:r>
            <a:r>
              <a:rPr lang="en-US" dirty="0" err="1" smtClean="0">
                <a:solidFill>
                  <a:srgbClr val="000099"/>
                </a:solidFill>
              </a:rPr>
              <a:t>orchidaceae</a:t>
            </a:r>
            <a:r>
              <a:rPr lang="en-US" dirty="0" smtClean="0">
                <a:solidFill>
                  <a:srgbClr val="000099"/>
                </a:solidFill>
              </a:rPr>
              <a:t>)</a:t>
            </a:r>
          </a:p>
          <a:p>
            <a:pPr>
              <a:buNone/>
            </a:pPr>
            <a:r>
              <a:rPr lang="en-US" i="1" dirty="0" smtClean="0">
                <a:solidFill>
                  <a:srgbClr val="000099"/>
                </a:solidFill>
              </a:rPr>
              <a:t>3.Balanophora </a:t>
            </a:r>
            <a:r>
              <a:rPr lang="en-US" i="1" dirty="0" err="1" smtClean="0">
                <a:solidFill>
                  <a:srgbClr val="000099"/>
                </a:solidFill>
              </a:rPr>
              <a:t>dioica</a:t>
            </a:r>
            <a:r>
              <a:rPr lang="en-US" i="1" dirty="0" smtClean="0">
                <a:solidFill>
                  <a:srgbClr val="000099"/>
                </a:solidFill>
              </a:rPr>
              <a:t> </a:t>
            </a:r>
            <a:r>
              <a:rPr lang="en-US" dirty="0" smtClean="0">
                <a:solidFill>
                  <a:srgbClr val="000099"/>
                </a:solidFill>
              </a:rPr>
              <a:t>(</a:t>
            </a:r>
            <a:r>
              <a:rPr lang="en-US" dirty="0" err="1" smtClean="0">
                <a:solidFill>
                  <a:srgbClr val="000099"/>
                </a:solidFill>
              </a:rPr>
              <a:t>balanophoraceae</a:t>
            </a:r>
            <a:r>
              <a:rPr lang="en-US" dirty="0" smtClean="0">
                <a:solidFill>
                  <a:srgbClr val="000099"/>
                </a:solidFill>
              </a:rPr>
              <a:t>)</a:t>
            </a:r>
          </a:p>
          <a:p>
            <a:pPr>
              <a:buNone/>
            </a:pPr>
            <a:r>
              <a:rPr lang="en-US" i="1" dirty="0" smtClean="0">
                <a:solidFill>
                  <a:srgbClr val="000099"/>
                </a:solidFill>
              </a:rPr>
              <a:t>4.Camelia </a:t>
            </a:r>
            <a:r>
              <a:rPr lang="en-US" i="1" dirty="0" err="1" smtClean="0">
                <a:solidFill>
                  <a:srgbClr val="000099"/>
                </a:solidFill>
              </a:rPr>
              <a:t>caduca</a:t>
            </a:r>
            <a:r>
              <a:rPr lang="en-US" i="1" dirty="0" smtClean="0">
                <a:solidFill>
                  <a:srgbClr val="000099"/>
                </a:solidFill>
              </a:rPr>
              <a:t> </a:t>
            </a:r>
            <a:r>
              <a:rPr lang="en-US" dirty="0" smtClean="0">
                <a:solidFill>
                  <a:srgbClr val="000099"/>
                </a:solidFill>
              </a:rPr>
              <a:t>(</a:t>
            </a:r>
            <a:r>
              <a:rPr lang="en-US" dirty="0" err="1" smtClean="0">
                <a:solidFill>
                  <a:srgbClr val="000099"/>
                </a:solidFill>
              </a:rPr>
              <a:t>theaceae</a:t>
            </a:r>
            <a:r>
              <a:rPr lang="en-US" dirty="0" smtClean="0">
                <a:solidFill>
                  <a:srgbClr val="000099"/>
                </a:solidFill>
              </a:rPr>
              <a:t>)</a:t>
            </a:r>
          </a:p>
          <a:p>
            <a:pPr>
              <a:buNone/>
            </a:pPr>
            <a:r>
              <a:rPr lang="en-US" i="1" dirty="0" smtClean="0">
                <a:solidFill>
                  <a:srgbClr val="000099"/>
                </a:solidFill>
              </a:rPr>
              <a:t>5.Dipteris </a:t>
            </a:r>
            <a:r>
              <a:rPr lang="en-US" i="1" dirty="0" err="1" smtClean="0">
                <a:solidFill>
                  <a:srgbClr val="000099"/>
                </a:solidFill>
              </a:rPr>
              <a:t>wallichii</a:t>
            </a:r>
            <a:r>
              <a:rPr lang="en-US" i="1" dirty="0" smtClean="0">
                <a:solidFill>
                  <a:srgbClr val="000099"/>
                </a:solidFill>
              </a:rPr>
              <a:t> </a:t>
            </a:r>
            <a:r>
              <a:rPr lang="en-US" dirty="0" smtClean="0">
                <a:solidFill>
                  <a:srgbClr val="000099"/>
                </a:solidFill>
              </a:rPr>
              <a:t>(</a:t>
            </a:r>
            <a:r>
              <a:rPr lang="en-US" dirty="0" err="1" smtClean="0">
                <a:solidFill>
                  <a:srgbClr val="000099"/>
                </a:solidFill>
              </a:rPr>
              <a:t>dipteridaceae</a:t>
            </a:r>
            <a:r>
              <a:rPr lang="en-US" dirty="0" smtClean="0">
                <a:solidFill>
                  <a:srgbClr val="000099"/>
                </a:solidFill>
              </a:rPr>
              <a:t>)</a:t>
            </a:r>
          </a:p>
          <a:p>
            <a:pPr>
              <a:buNone/>
            </a:pPr>
            <a:r>
              <a:rPr lang="en-US" dirty="0" smtClean="0">
                <a:solidFill>
                  <a:srgbClr val="000099"/>
                </a:solidFill>
              </a:rPr>
              <a:t>etc</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6096000"/>
          </a:xfrm>
        </p:spPr>
        <p:txBody>
          <a:bodyPr>
            <a:normAutofit lnSpcReduction="10000"/>
          </a:bodyPr>
          <a:lstStyle/>
          <a:p>
            <a:endParaRPr lang="en-US" b="1" dirty="0" smtClean="0">
              <a:solidFill>
                <a:srgbClr val="660066"/>
              </a:solidFill>
            </a:endParaRPr>
          </a:p>
          <a:p>
            <a:pPr>
              <a:buNone/>
            </a:pPr>
            <a:r>
              <a:rPr lang="en-US" sz="4400" b="1" dirty="0" smtClean="0">
                <a:solidFill>
                  <a:srgbClr val="C00000"/>
                </a:solidFill>
                <a:latin typeface="Algerian" pitchFamily="82" charset="0"/>
              </a:rPr>
              <a:t>Three </a:t>
            </a:r>
            <a:r>
              <a:rPr lang="en-US" sz="4300" b="1" dirty="0" smtClean="0">
                <a:solidFill>
                  <a:srgbClr val="C00000"/>
                </a:solidFill>
                <a:latin typeface="Algerian" pitchFamily="82" charset="0"/>
              </a:rPr>
              <a:t>Levels</a:t>
            </a:r>
            <a:r>
              <a:rPr lang="en-US" sz="4400" b="1" dirty="0" smtClean="0">
                <a:solidFill>
                  <a:srgbClr val="C00000"/>
                </a:solidFill>
                <a:latin typeface="Algerian" pitchFamily="82" charset="0"/>
              </a:rPr>
              <a:t> of Biodiversity</a:t>
            </a:r>
          </a:p>
          <a:p>
            <a:r>
              <a:rPr lang="en-US" b="1" dirty="0" smtClean="0">
                <a:solidFill>
                  <a:srgbClr val="660066"/>
                </a:solidFill>
              </a:rPr>
              <a:t>Genetic diversity</a:t>
            </a:r>
          </a:p>
          <a:p>
            <a:r>
              <a:rPr lang="en-US" b="1" dirty="0" smtClean="0">
                <a:solidFill>
                  <a:srgbClr val="660066"/>
                </a:solidFill>
              </a:rPr>
              <a:t>Species diversity</a:t>
            </a:r>
          </a:p>
          <a:p>
            <a:r>
              <a:rPr lang="en-US" b="1" dirty="0" smtClean="0">
                <a:solidFill>
                  <a:srgbClr val="660066"/>
                </a:solidFill>
              </a:rPr>
              <a:t>Ecosystem diversity</a:t>
            </a:r>
          </a:p>
          <a:p>
            <a:pPr>
              <a:buNone/>
            </a:pPr>
            <a:r>
              <a:rPr lang="en-US" b="1" dirty="0" smtClean="0">
                <a:solidFill>
                  <a:srgbClr val="000099"/>
                </a:solidFill>
                <a:latin typeface="Algerian" pitchFamily="82" charset="0"/>
              </a:rPr>
              <a:t>Genetic Diversity</a:t>
            </a:r>
            <a:r>
              <a:rPr lang="en-US" dirty="0" smtClean="0"/>
              <a:t/>
            </a:r>
            <a:br>
              <a:rPr lang="en-US" dirty="0" smtClean="0"/>
            </a:br>
            <a:r>
              <a:rPr lang="en-US" b="1" dirty="0" smtClean="0">
                <a:solidFill>
                  <a:srgbClr val="7030A0"/>
                </a:solidFill>
              </a:rPr>
              <a:t>It is nothing but genetic variation within species, both among geographically separated populations and among individuals within single population.</a:t>
            </a:r>
            <a:br>
              <a:rPr lang="en-US" b="1" dirty="0" smtClean="0">
                <a:solidFill>
                  <a:srgbClr val="7030A0"/>
                </a:solidFill>
              </a:rPr>
            </a:br>
            <a:endParaRPr lang="en-US" b="1" dirty="0">
              <a:solidFill>
                <a:srgbClr val="7030A0"/>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2. Rajasthan and Gujarat</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pPr>
              <a:buNone/>
            </a:pPr>
            <a:r>
              <a:rPr lang="en-US" i="1" dirty="0" smtClean="0">
                <a:solidFill>
                  <a:srgbClr val="000099"/>
                </a:solidFill>
              </a:rPr>
              <a:t>1.Commiphora </a:t>
            </a:r>
            <a:r>
              <a:rPr lang="en-US" i="1" dirty="0" err="1" smtClean="0">
                <a:solidFill>
                  <a:srgbClr val="000099"/>
                </a:solidFill>
              </a:rPr>
              <a:t>wightii</a:t>
            </a:r>
            <a:endParaRPr lang="en-US" i="1" dirty="0" smtClean="0">
              <a:solidFill>
                <a:srgbClr val="000099"/>
              </a:solidFill>
            </a:endParaRPr>
          </a:p>
          <a:p>
            <a:pPr>
              <a:buNone/>
            </a:pPr>
            <a:r>
              <a:rPr lang="en-US" i="1" dirty="0" smtClean="0">
                <a:solidFill>
                  <a:srgbClr val="000099"/>
                </a:solidFill>
              </a:rPr>
              <a:t>2.Helichrysum </a:t>
            </a:r>
            <a:r>
              <a:rPr lang="en-US" i="1" dirty="0" err="1" smtClean="0">
                <a:solidFill>
                  <a:srgbClr val="000099"/>
                </a:solidFill>
              </a:rPr>
              <a:t>cutchicum</a:t>
            </a:r>
            <a:endParaRPr lang="en-US" i="1" dirty="0" smtClean="0">
              <a:solidFill>
                <a:srgbClr val="000099"/>
              </a:solidFill>
            </a:endParaRPr>
          </a:p>
          <a:p>
            <a:pPr>
              <a:buNone/>
            </a:pPr>
            <a:r>
              <a:rPr lang="en-US" i="1" dirty="0" smtClean="0">
                <a:solidFill>
                  <a:srgbClr val="000099"/>
                </a:solidFill>
              </a:rPr>
              <a:t>3.Hyphaene </a:t>
            </a:r>
            <a:r>
              <a:rPr lang="en-US" i="1" dirty="0" err="1" smtClean="0">
                <a:solidFill>
                  <a:srgbClr val="000099"/>
                </a:solidFill>
              </a:rPr>
              <a:t>dichotoma</a:t>
            </a:r>
            <a:r>
              <a:rPr lang="en-US" i="1" dirty="0" smtClean="0">
                <a:solidFill>
                  <a:srgbClr val="000099"/>
                </a:solidFill>
              </a:rPr>
              <a:t>  </a:t>
            </a:r>
          </a:p>
          <a:p>
            <a:pPr>
              <a:buNone/>
            </a:pPr>
            <a:r>
              <a:rPr lang="en-US" i="1" dirty="0" smtClean="0">
                <a:solidFill>
                  <a:srgbClr val="000099"/>
                </a:solidFill>
              </a:rPr>
              <a:t>4.Meconopsis </a:t>
            </a:r>
            <a:r>
              <a:rPr lang="en-US" i="1" dirty="0" err="1" smtClean="0">
                <a:solidFill>
                  <a:srgbClr val="000099"/>
                </a:solidFill>
              </a:rPr>
              <a:t>betonicifolia</a:t>
            </a:r>
            <a:r>
              <a:rPr lang="en-US" i="1" dirty="0" smtClean="0">
                <a:solidFill>
                  <a:srgbClr val="000099"/>
                </a:solidFill>
              </a:rPr>
              <a:t> </a:t>
            </a:r>
          </a:p>
          <a:p>
            <a:pPr>
              <a:buNone/>
            </a:pPr>
            <a:r>
              <a:rPr lang="en-US" sz="4400" dirty="0" smtClean="0">
                <a:solidFill>
                  <a:srgbClr val="660066"/>
                </a:solidFill>
              </a:rPr>
              <a:t>3. </a:t>
            </a:r>
            <a:r>
              <a:rPr lang="en-US" sz="4400" dirty="0" err="1" smtClean="0">
                <a:solidFill>
                  <a:srgbClr val="660066"/>
                </a:solidFill>
                <a:latin typeface="Algerian" pitchFamily="82" charset="0"/>
              </a:rPr>
              <a:t>Gangetic</a:t>
            </a:r>
            <a:r>
              <a:rPr lang="en-US" sz="4400" dirty="0" smtClean="0">
                <a:solidFill>
                  <a:srgbClr val="660066"/>
                </a:solidFill>
                <a:latin typeface="Algerian" pitchFamily="82" charset="0"/>
              </a:rPr>
              <a:t> plain </a:t>
            </a:r>
          </a:p>
          <a:p>
            <a:pPr>
              <a:buNone/>
            </a:pPr>
            <a:r>
              <a:rPr lang="en-US" i="1" dirty="0" smtClean="0">
                <a:solidFill>
                  <a:srgbClr val="000099"/>
                </a:solidFill>
              </a:rPr>
              <a:t>1.Aldrovanda </a:t>
            </a:r>
            <a:r>
              <a:rPr lang="en-US" i="1" dirty="0" err="1" smtClean="0">
                <a:solidFill>
                  <a:srgbClr val="000099"/>
                </a:solidFill>
              </a:rPr>
              <a:t>vesiculosa</a:t>
            </a:r>
            <a:endParaRPr lang="en-US" i="1"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4.Peninsular </a:t>
            </a:r>
            <a:r>
              <a:rPr lang="en-US" dirty="0">
                <a:solidFill>
                  <a:srgbClr val="660066"/>
                </a:solidFill>
                <a:latin typeface="Algerian" pitchFamily="82" charset="0"/>
              </a:rPr>
              <a:t>I</a:t>
            </a:r>
            <a:r>
              <a:rPr lang="en-US" dirty="0" smtClean="0">
                <a:solidFill>
                  <a:srgbClr val="660066"/>
                </a:solidFill>
                <a:latin typeface="Algerian" pitchFamily="82" charset="0"/>
              </a:rPr>
              <a:t>ndia</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pPr>
              <a:buNone/>
            </a:pPr>
            <a:r>
              <a:rPr lang="en-US" i="1" dirty="0" smtClean="0">
                <a:solidFill>
                  <a:srgbClr val="000099"/>
                </a:solidFill>
              </a:rPr>
              <a:t>1.Anemia </a:t>
            </a:r>
            <a:r>
              <a:rPr lang="en-US" i="1" dirty="0" err="1" smtClean="0">
                <a:solidFill>
                  <a:srgbClr val="000099"/>
                </a:solidFill>
              </a:rPr>
              <a:t>tomentosa</a:t>
            </a:r>
            <a:endParaRPr lang="en-US" i="1" dirty="0" smtClean="0">
              <a:solidFill>
                <a:srgbClr val="000099"/>
              </a:solidFill>
            </a:endParaRPr>
          </a:p>
          <a:p>
            <a:pPr>
              <a:buNone/>
            </a:pPr>
            <a:r>
              <a:rPr lang="en-US" i="1" dirty="0" smtClean="0">
                <a:solidFill>
                  <a:srgbClr val="000099"/>
                </a:solidFill>
              </a:rPr>
              <a:t>2.Apama </a:t>
            </a:r>
            <a:r>
              <a:rPr lang="en-US" i="1" dirty="0" err="1" smtClean="0">
                <a:solidFill>
                  <a:srgbClr val="000099"/>
                </a:solidFill>
              </a:rPr>
              <a:t>barberi</a:t>
            </a:r>
            <a:endParaRPr lang="en-US" i="1" dirty="0" smtClean="0">
              <a:solidFill>
                <a:srgbClr val="000099"/>
              </a:solidFill>
            </a:endParaRPr>
          </a:p>
          <a:p>
            <a:pPr>
              <a:buNone/>
            </a:pPr>
            <a:r>
              <a:rPr lang="en-US" i="1" dirty="0" smtClean="0">
                <a:solidFill>
                  <a:srgbClr val="000099"/>
                </a:solidFill>
              </a:rPr>
              <a:t>3.Bentinkia </a:t>
            </a:r>
            <a:r>
              <a:rPr lang="en-US" i="1" dirty="0" err="1" smtClean="0">
                <a:solidFill>
                  <a:srgbClr val="000099"/>
                </a:solidFill>
              </a:rPr>
              <a:t>condapanna</a:t>
            </a:r>
            <a:endParaRPr lang="en-US" i="1" dirty="0" smtClean="0">
              <a:solidFill>
                <a:srgbClr val="000099"/>
              </a:solidFill>
            </a:endParaRPr>
          </a:p>
          <a:p>
            <a:pPr>
              <a:buNone/>
            </a:pPr>
            <a:r>
              <a:rPr lang="en-US" i="1" dirty="0" smtClean="0">
                <a:solidFill>
                  <a:srgbClr val="000099"/>
                </a:solidFill>
              </a:rPr>
              <a:t>4.Cycas </a:t>
            </a:r>
            <a:r>
              <a:rPr lang="en-US" i="1" dirty="0" err="1" smtClean="0">
                <a:solidFill>
                  <a:srgbClr val="000099"/>
                </a:solidFill>
              </a:rPr>
              <a:t>beddomei</a:t>
            </a:r>
            <a:endParaRPr lang="en-US" i="1" dirty="0" smtClean="0">
              <a:solidFill>
                <a:srgbClr val="000099"/>
              </a:solidFill>
            </a:endParaRPr>
          </a:p>
          <a:p>
            <a:pPr>
              <a:buNone/>
            </a:pPr>
            <a:r>
              <a:rPr lang="en-US" i="1" dirty="0" smtClean="0">
                <a:solidFill>
                  <a:srgbClr val="000099"/>
                </a:solidFill>
              </a:rPr>
              <a:t>4.Frerea </a:t>
            </a:r>
            <a:r>
              <a:rPr lang="en-US" i="1" dirty="0" err="1" smtClean="0">
                <a:solidFill>
                  <a:srgbClr val="000099"/>
                </a:solidFill>
              </a:rPr>
              <a:t>indica</a:t>
            </a:r>
            <a:r>
              <a:rPr lang="en-US" i="1" dirty="0" smtClean="0">
                <a:solidFill>
                  <a:srgbClr val="000099"/>
                </a:solidFill>
              </a:rPr>
              <a:t> </a:t>
            </a:r>
          </a:p>
          <a:p>
            <a:pPr>
              <a:buNone/>
            </a:pPr>
            <a:r>
              <a:rPr lang="en-US" i="1" dirty="0" smtClean="0">
                <a:solidFill>
                  <a:srgbClr val="000099"/>
                </a:solidFill>
              </a:rPr>
              <a:t>5.Hoya </a:t>
            </a:r>
            <a:r>
              <a:rPr lang="en-US" i="1" dirty="0" err="1" smtClean="0">
                <a:solidFill>
                  <a:srgbClr val="000099"/>
                </a:solidFill>
              </a:rPr>
              <a:t>wightii</a:t>
            </a:r>
            <a:endParaRPr lang="en-US" i="1" dirty="0" smtClean="0">
              <a:solidFill>
                <a:srgbClr val="000099"/>
              </a:solidFill>
            </a:endParaRPr>
          </a:p>
          <a:p>
            <a:pPr>
              <a:buNone/>
            </a:pPr>
            <a:r>
              <a:rPr lang="en-US" i="1" dirty="0" smtClean="0">
                <a:solidFill>
                  <a:srgbClr val="000099"/>
                </a:solidFill>
              </a:rPr>
              <a:t>6.Santalum album</a:t>
            </a:r>
            <a:endParaRPr lang="en-US" i="1"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66"/>
                </a:solidFill>
                <a:latin typeface="Algerian" pitchFamily="82" charset="0"/>
              </a:rPr>
              <a:t>5.Andaman </a:t>
            </a:r>
            <a:r>
              <a:rPr lang="en-US" dirty="0" smtClean="0">
                <a:solidFill>
                  <a:srgbClr val="660066"/>
                </a:solidFill>
                <a:latin typeface="Algerian" pitchFamily="82" charset="0"/>
              </a:rPr>
              <a:t>and Nicobar Island </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pPr>
              <a:buNone/>
            </a:pPr>
            <a:r>
              <a:rPr lang="en-US" i="1" dirty="0" smtClean="0">
                <a:solidFill>
                  <a:srgbClr val="000099"/>
                </a:solidFill>
              </a:rPr>
              <a:t>1.Ailanthus </a:t>
            </a:r>
            <a:r>
              <a:rPr lang="en-US" i="1" dirty="0" err="1" smtClean="0">
                <a:solidFill>
                  <a:srgbClr val="000099"/>
                </a:solidFill>
              </a:rPr>
              <a:t>kurzii</a:t>
            </a:r>
            <a:endParaRPr lang="en-US" i="1" dirty="0" smtClean="0">
              <a:solidFill>
                <a:srgbClr val="000099"/>
              </a:solidFill>
            </a:endParaRPr>
          </a:p>
          <a:p>
            <a:pPr>
              <a:buNone/>
            </a:pPr>
            <a:r>
              <a:rPr lang="en-US" i="1" dirty="0" smtClean="0">
                <a:solidFill>
                  <a:srgbClr val="000099"/>
                </a:solidFill>
              </a:rPr>
              <a:t>2.Canarium </a:t>
            </a:r>
            <a:r>
              <a:rPr lang="en-US" i="1" dirty="0" err="1" smtClean="0">
                <a:solidFill>
                  <a:srgbClr val="000099"/>
                </a:solidFill>
              </a:rPr>
              <a:t>manni</a:t>
            </a:r>
            <a:endParaRPr lang="en-US" i="1" dirty="0" smtClean="0">
              <a:solidFill>
                <a:srgbClr val="000099"/>
              </a:solidFill>
            </a:endParaRPr>
          </a:p>
          <a:p>
            <a:pPr>
              <a:buNone/>
            </a:pPr>
            <a:r>
              <a:rPr lang="en-US" i="1" dirty="0" smtClean="0">
                <a:solidFill>
                  <a:srgbClr val="000099"/>
                </a:solidFill>
              </a:rPr>
              <a:t>3.Dipterocarpus </a:t>
            </a:r>
            <a:r>
              <a:rPr lang="en-US" i="1" dirty="0" err="1" smtClean="0">
                <a:solidFill>
                  <a:srgbClr val="000099"/>
                </a:solidFill>
              </a:rPr>
              <a:t>kerrii</a:t>
            </a:r>
            <a:endParaRPr lang="en-US" i="1" dirty="0" smtClean="0">
              <a:solidFill>
                <a:srgbClr val="000099"/>
              </a:solidFill>
            </a:endParaRPr>
          </a:p>
          <a:p>
            <a:pPr>
              <a:buNone/>
            </a:pPr>
            <a:r>
              <a:rPr lang="en-US" i="1" dirty="0" smtClean="0">
                <a:solidFill>
                  <a:srgbClr val="000099"/>
                </a:solidFill>
              </a:rPr>
              <a:t>4.Myristica </a:t>
            </a:r>
            <a:r>
              <a:rPr lang="en-US" i="1" dirty="0" err="1" smtClean="0">
                <a:solidFill>
                  <a:srgbClr val="000099"/>
                </a:solidFill>
              </a:rPr>
              <a:t>anadamanica</a:t>
            </a:r>
            <a:endParaRPr lang="en-US" i="1" dirty="0" smtClean="0">
              <a:solidFill>
                <a:srgbClr val="000099"/>
              </a:solidFill>
            </a:endParaRPr>
          </a:p>
          <a:p>
            <a:pPr>
              <a:buNone/>
            </a:pPr>
            <a:r>
              <a:rPr lang="en-US" i="1" dirty="0" smtClean="0">
                <a:solidFill>
                  <a:srgbClr val="000099"/>
                </a:solidFill>
              </a:rPr>
              <a:t>5.Uvaria </a:t>
            </a:r>
            <a:r>
              <a:rPr lang="en-US" i="1" dirty="0" err="1" smtClean="0">
                <a:solidFill>
                  <a:srgbClr val="000099"/>
                </a:solidFill>
              </a:rPr>
              <a:t>nicobaricap</a:t>
            </a:r>
            <a:endParaRPr lang="en-US" i="1"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Indian </a:t>
            </a:r>
            <a:r>
              <a:rPr lang="en-US" dirty="0" err="1" smtClean="0">
                <a:solidFill>
                  <a:srgbClr val="660066"/>
                </a:solidFill>
                <a:latin typeface="Algerian" pitchFamily="82" charset="0"/>
              </a:rPr>
              <a:t>endangerd</a:t>
            </a:r>
            <a:r>
              <a:rPr lang="en-US" dirty="0" smtClean="0">
                <a:solidFill>
                  <a:srgbClr val="660066"/>
                </a:solidFill>
                <a:latin typeface="Algerian" pitchFamily="82" charset="0"/>
              </a:rPr>
              <a:t> Fauna</a:t>
            </a:r>
            <a:endParaRPr lang="en-US" dirty="0">
              <a:solidFill>
                <a:srgbClr val="660066"/>
              </a:solidFill>
              <a:latin typeface="Algerian" pitchFamily="82" charset="0"/>
            </a:endParaRPr>
          </a:p>
        </p:txBody>
      </p:sp>
      <p:sp>
        <p:nvSpPr>
          <p:cNvPr id="3" name="Content Placeholder 2"/>
          <p:cNvSpPr>
            <a:spLocks noGrp="1"/>
          </p:cNvSpPr>
          <p:nvPr>
            <p:ph idx="1"/>
          </p:nvPr>
        </p:nvSpPr>
        <p:spPr>
          <a:xfrm>
            <a:off x="457200" y="1447800"/>
            <a:ext cx="8458200" cy="5029200"/>
          </a:xfrm>
        </p:spPr>
        <p:txBody>
          <a:bodyPr>
            <a:normAutofit/>
          </a:bodyPr>
          <a:lstStyle/>
          <a:p>
            <a:pPr algn="just"/>
            <a:r>
              <a:rPr lang="en-US" dirty="0" smtClean="0">
                <a:solidFill>
                  <a:srgbClr val="000099"/>
                </a:solidFill>
              </a:rPr>
              <a:t>Some of the animal species listed below have been identified as  </a:t>
            </a:r>
            <a:r>
              <a:rPr lang="en-US" dirty="0" err="1" smtClean="0">
                <a:solidFill>
                  <a:srgbClr val="000099"/>
                </a:solidFill>
              </a:rPr>
              <a:t>endangerd</a:t>
            </a:r>
            <a:r>
              <a:rPr lang="en-US" dirty="0" smtClean="0">
                <a:solidFill>
                  <a:srgbClr val="000099"/>
                </a:solidFill>
              </a:rPr>
              <a:t> ones.</a:t>
            </a:r>
          </a:p>
          <a:p>
            <a:pPr algn="just">
              <a:buNone/>
            </a:pPr>
            <a:r>
              <a:rPr lang="en-US" dirty="0" smtClean="0">
                <a:solidFill>
                  <a:srgbClr val="000099"/>
                </a:solidFill>
              </a:rPr>
              <a:t>                    Mammals</a:t>
            </a:r>
          </a:p>
          <a:p>
            <a:pPr algn="just">
              <a:buNone/>
            </a:pPr>
            <a:r>
              <a:rPr lang="en-US" dirty="0" smtClean="0">
                <a:solidFill>
                  <a:srgbClr val="000099"/>
                </a:solidFill>
              </a:rPr>
              <a:t>                     Primates</a:t>
            </a:r>
          </a:p>
          <a:p>
            <a:pPr algn="just"/>
            <a:r>
              <a:rPr lang="en-US" dirty="0" smtClean="0">
                <a:solidFill>
                  <a:srgbClr val="000099"/>
                </a:solidFill>
              </a:rPr>
              <a:t>About 12 out of 19 are </a:t>
            </a:r>
            <a:r>
              <a:rPr lang="en-US" dirty="0" err="1" smtClean="0">
                <a:solidFill>
                  <a:srgbClr val="000099"/>
                </a:solidFill>
              </a:rPr>
              <a:t>endangerd</a:t>
            </a:r>
            <a:r>
              <a:rPr lang="en-US" dirty="0" smtClean="0">
                <a:solidFill>
                  <a:srgbClr val="000099"/>
                </a:solidFill>
              </a:rPr>
              <a:t> .the chief species are </a:t>
            </a:r>
            <a:r>
              <a:rPr lang="en-US" dirty="0" err="1" smtClean="0">
                <a:solidFill>
                  <a:srgbClr val="000099"/>
                </a:solidFill>
              </a:rPr>
              <a:t>hoolock</a:t>
            </a:r>
            <a:r>
              <a:rPr lang="en-US" dirty="0" smtClean="0">
                <a:solidFill>
                  <a:srgbClr val="000099"/>
                </a:solidFill>
              </a:rPr>
              <a:t> gibbon (the only ape in India) </a:t>
            </a:r>
            <a:r>
              <a:rPr lang="en-US" dirty="0" err="1" smtClean="0">
                <a:solidFill>
                  <a:srgbClr val="000099"/>
                </a:solidFill>
              </a:rPr>
              <a:t>liontailed</a:t>
            </a:r>
            <a:r>
              <a:rPr lang="en-US" dirty="0" smtClean="0">
                <a:solidFill>
                  <a:srgbClr val="000099"/>
                </a:solidFill>
              </a:rPr>
              <a:t> macaque, </a:t>
            </a:r>
            <a:r>
              <a:rPr lang="en-US" dirty="0" err="1" smtClean="0">
                <a:solidFill>
                  <a:srgbClr val="000099"/>
                </a:solidFill>
              </a:rPr>
              <a:t>stumptailed</a:t>
            </a:r>
            <a:r>
              <a:rPr lang="en-US" dirty="0" smtClean="0">
                <a:solidFill>
                  <a:srgbClr val="000099"/>
                </a:solidFill>
              </a:rPr>
              <a:t> macaque, pigtailed macaque, </a:t>
            </a:r>
            <a:r>
              <a:rPr lang="en-US" dirty="0" err="1" smtClean="0">
                <a:solidFill>
                  <a:srgbClr val="000099"/>
                </a:solidFill>
              </a:rPr>
              <a:t>nilgiri</a:t>
            </a:r>
            <a:r>
              <a:rPr lang="en-US" dirty="0" smtClean="0">
                <a:solidFill>
                  <a:srgbClr val="000099"/>
                </a:solidFill>
              </a:rPr>
              <a:t> </a:t>
            </a:r>
            <a:r>
              <a:rPr lang="en-US" dirty="0" err="1" smtClean="0">
                <a:solidFill>
                  <a:srgbClr val="000099"/>
                </a:solidFill>
              </a:rPr>
              <a:t>langur</a:t>
            </a:r>
            <a:r>
              <a:rPr lang="en-US" dirty="0" smtClean="0">
                <a:solidFill>
                  <a:srgbClr val="000099"/>
                </a:solidFill>
              </a:rPr>
              <a:t>, the capped , golden and </a:t>
            </a:r>
            <a:r>
              <a:rPr lang="en-US" dirty="0" err="1" smtClean="0">
                <a:solidFill>
                  <a:srgbClr val="000099"/>
                </a:solidFill>
              </a:rPr>
              <a:t>phyres</a:t>
            </a:r>
            <a:r>
              <a:rPr lang="en-US" dirty="0" smtClean="0">
                <a:solidFill>
                  <a:srgbClr val="000099"/>
                </a:solidFill>
              </a:rPr>
              <a:t> leaf monkey.</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660066"/>
                </a:solidFill>
                <a:latin typeface="Algerian" pitchFamily="82" charset="0"/>
              </a:rPr>
              <a:t>Pholodota</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pPr algn="just"/>
            <a:r>
              <a:rPr lang="en-US" dirty="0" smtClean="0">
                <a:solidFill>
                  <a:srgbClr val="000099"/>
                </a:solidFill>
              </a:rPr>
              <a:t>The Chinese pangolin and the indian pangolin.</a:t>
            </a:r>
          </a:p>
          <a:p>
            <a:pPr algn="just"/>
            <a:r>
              <a:rPr lang="en-US" dirty="0" err="1" smtClean="0">
                <a:solidFill>
                  <a:srgbClr val="000099"/>
                </a:solidFill>
              </a:rPr>
              <a:t>Carnivora</a:t>
            </a:r>
            <a:endParaRPr lang="en-US" dirty="0" smtClean="0">
              <a:solidFill>
                <a:srgbClr val="000099"/>
              </a:solidFill>
            </a:endParaRPr>
          </a:p>
          <a:p>
            <a:pPr algn="just"/>
            <a:r>
              <a:rPr lang="en-US" dirty="0" smtClean="0">
                <a:solidFill>
                  <a:srgbClr val="000099"/>
                </a:solidFill>
              </a:rPr>
              <a:t>About 28 out of 36 are </a:t>
            </a:r>
            <a:r>
              <a:rPr lang="en-US" dirty="0" err="1" smtClean="0">
                <a:solidFill>
                  <a:srgbClr val="000099"/>
                </a:solidFill>
              </a:rPr>
              <a:t>endangerd</a:t>
            </a:r>
            <a:r>
              <a:rPr lang="en-US" dirty="0" smtClean="0">
                <a:solidFill>
                  <a:srgbClr val="000099"/>
                </a:solidFill>
              </a:rPr>
              <a:t>. These includes  mainly indian  wolf, jackal, red fox, indian fox, wild dog, </a:t>
            </a:r>
            <a:r>
              <a:rPr lang="en-US" dirty="0" err="1" smtClean="0">
                <a:solidFill>
                  <a:srgbClr val="000099"/>
                </a:solidFill>
              </a:rPr>
              <a:t>himalayan</a:t>
            </a:r>
            <a:r>
              <a:rPr lang="en-US" dirty="0" smtClean="0">
                <a:solidFill>
                  <a:srgbClr val="000099"/>
                </a:solidFill>
              </a:rPr>
              <a:t> brown bear, sloth bear,  red panda, ermine, </a:t>
            </a:r>
            <a:r>
              <a:rPr lang="en-US" dirty="0" err="1" smtClean="0">
                <a:solidFill>
                  <a:srgbClr val="000099"/>
                </a:solidFill>
              </a:rPr>
              <a:t>malbar</a:t>
            </a:r>
            <a:r>
              <a:rPr lang="en-US" dirty="0" smtClean="0">
                <a:solidFill>
                  <a:srgbClr val="000099"/>
                </a:solidFill>
              </a:rPr>
              <a:t>  </a:t>
            </a:r>
            <a:r>
              <a:rPr lang="en-US" dirty="0" err="1" smtClean="0">
                <a:solidFill>
                  <a:srgbClr val="000099"/>
                </a:solidFill>
              </a:rPr>
              <a:t>civate</a:t>
            </a:r>
            <a:r>
              <a:rPr lang="en-US" dirty="0" smtClean="0">
                <a:solidFill>
                  <a:srgbClr val="000099"/>
                </a:solidFill>
              </a:rPr>
              <a:t>, tiger civet , jungle cat , marbled cat etc</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660066"/>
                </a:solidFill>
                <a:latin typeface="Algerian" pitchFamily="82" charset="0"/>
              </a:rPr>
              <a:t>P</a:t>
            </a:r>
            <a:r>
              <a:rPr lang="en-US" dirty="0" err="1" smtClean="0">
                <a:solidFill>
                  <a:srgbClr val="660066"/>
                </a:solidFill>
                <a:latin typeface="Algerian" pitchFamily="82" charset="0"/>
              </a:rPr>
              <a:t>erissodactyla</a:t>
            </a:r>
            <a:endParaRPr lang="en-US" dirty="0">
              <a:solidFill>
                <a:srgbClr val="660066"/>
              </a:solidFill>
              <a:latin typeface="Algerian" pitchFamily="82" charset="0"/>
            </a:endParaRPr>
          </a:p>
        </p:txBody>
      </p:sp>
      <p:sp>
        <p:nvSpPr>
          <p:cNvPr id="3" name="Content Placeholder 2"/>
          <p:cNvSpPr>
            <a:spLocks noGrp="1"/>
          </p:cNvSpPr>
          <p:nvPr>
            <p:ph idx="1"/>
          </p:nvPr>
        </p:nvSpPr>
        <p:spPr>
          <a:xfrm>
            <a:off x="457200" y="1600200"/>
            <a:ext cx="8686800" cy="4525963"/>
          </a:xfrm>
        </p:spPr>
        <p:txBody>
          <a:bodyPr/>
          <a:lstStyle/>
          <a:p>
            <a:pPr algn="just"/>
            <a:r>
              <a:rPr lang="en-US" dirty="0" smtClean="0">
                <a:solidFill>
                  <a:srgbClr val="000099"/>
                </a:solidFill>
              </a:rPr>
              <a:t>Great indian one horned </a:t>
            </a:r>
            <a:r>
              <a:rPr lang="en-US" dirty="0" err="1" smtClean="0">
                <a:solidFill>
                  <a:srgbClr val="000099"/>
                </a:solidFill>
              </a:rPr>
              <a:t>rhinocerous</a:t>
            </a:r>
            <a:r>
              <a:rPr lang="en-US" dirty="0" smtClean="0">
                <a:solidFill>
                  <a:srgbClr val="000099"/>
                </a:solidFill>
              </a:rPr>
              <a:t>, smaller one horned and the </a:t>
            </a:r>
            <a:r>
              <a:rPr lang="en-US" dirty="0" err="1" smtClean="0">
                <a:solidFill>
                  <a:srgbClr val="000099"/>
                </a:solidFill>
              </a:rPr>
              <a:t>asiatic</a:t>
            </a:r>
            <a:r>
              <a:rPr lang="en-US" dirty="0" smtClean="0">
                <a:solidFill>
                  <a:srgbClr val="000099"/>
                </a:solidFill>
              </a:rPr>
              <a:t> two horned </a:t>
            </a:r>
            <a:r>
              <a:rPr lang="en-US" dirty="0" err="1" smtClean="0">
                <a:solidFill>
                  <a:srgbClr val="000099"/>
                </a:solidFill>
              </a:rPr>
              <a:t>rhinocerous</a:t>
            </a:r>
            <a:r>
              <a:rPr lang="en-US" dirty="0" smtClean="0">
                <a:solidFill>
                  <a:srgbClr val="000099"/>
                </a:solidFill>
              </a:rPr>
              <a:t>,  indian wild ass, </a:t>
            </a:r>
            <a:r>
              <a:rPr lang="en-US" dirty="0" err="1" smtClean="0">
                <a:solidFill>
                  <a:srgbClr val="000099"/>
                </a:solidFill>
              </a:rPr>
              <a:t>tibetan</a:t>
            </a:r>
            <a:r>
              <a:rPr lang="en-US" dirty="0" smtClean="0">
                <a:solidFill>
                  <a:srgbClr val="000099"/>
                </a:solidFill>
              </a:rPr>
              <a:t> wild ass.</a:t>
            </a:r>
          </a:p>
          <a:p>
            <a:pPr algn="just">
              <a:buNone/>
            </a:pPr>
            <a:r>
              <a:rPr lang="en-US" dirty="0">
                <a:solidFill>
                  <a:srgbClr val="000099"/>
                </a:solidFill>
              </a:rPr>
              <a:t> </a:t>
            </a:r>
            <a:r>
              <a:rPr lang="en-US" dirty="0" smtClean="0">
                <a:solidFill>
                  <a:srgbClr val="000099"/>
                </a:solidFill>
              </a:rPr>
              <a:t>                       </a:t>
            </a:r>
            <a:r>
              <a:rPr lang="en-US" sz="4400" dirty="0" err="1" smtClean="0">
                <a:solidFill>
                  <a:srgbClr val="660066"/>
                </a:solidFill>
                <a:latin typeface="Algerian" pitchFamily="82" charset="0"/>
              </a:rPr>
              <a:t>Artiodactyla</a:t>
            </a:r>
            <a:endParaRPr lang="en-US" sz="4400" dirty="0" smtClean="0">
              <a:solidFill>
                <a:srgbClr val="660066"/>
              </a:solidFill>
              <a:latin typeface="Algerian" pitchFamily="82" charset="0"/>
            </a:endParaRPr>
          </a:p>
          <a:p>
            <a:pPr algn="just"/>
            <a:r>
              <a:rPr lang="en-US" dirty="0" smtClean="0">
                <a:solidFill>
                  <a:srgbClr val="000099"/>
                </a:solidFill>
              </a:rPr>
              <a:t>Andaman wild pig, </a:t>
            </a:r>
            <a:r>
              <a:rPr lang="en-US" dirty="0" err="1" smtClean="0">
                <a:solidFill>
                  <a:srgbClr val="000099"/>
                </a:solidFill>
              </a:rPr>
              <a:t>kashmir</a:t>
            </a:r>
            <a:r>
              <a:rPr lang="en-US" dirty="0" smtClean="0">
                <a:solidFill>
                  <a:srgbClr val="000099"/>
                </a:solidFill>
              </a:rPr>
              <a:t> stag or </a:t>
            </a:r>
            <a:r>
              <a:rPr lang="en-US" dirty="0" err="1" smtClean="0">
                <a:solidFill>
                  <a:srgbClr val="000099"/>
                </a:solidFill>
              </a:rPr>
              <a:t>hangul</a:t>
            </a:r>
            <a:r>
              <a:rPr lang="en-US" dirty="0" smtClean="0">
                <a:solidFill>
                  <a:srgbClr val="000099"/>
                </a:solidFill>
              </a:rPr>
              <a:t>, swamp deer and </a:t>
            </a:r>
            <a:r>
              <a:rPr lang="en-US" dirty="0" err="1" smtClean="0">
                <a:solidFill>
                  <a:srgbClr val="000099"/>
                </a:solidFill>
              </a:rPr>
              <a:t>barasingha</a:t>
            </a:r>
            <a:r>
              <a:rPr lang="en-US" dirty="0" smtClean="0">
                <a:solidFill>
                  <a:srgbClr val="000099"/>
                </a:solidFill>
              </a:rPr>
              <a:t>, brown antlered </a:t>
            </a:r>
            <a:r>
              <a:rPr lang="en-US" dirty="0" err="1" smtClean="0">
                <a:solidFill>
                  <a:srgbClr val="000099"/>
                </a:solidFill>
              </a:rPr>
              <a:t>deer,chowsingha</a:t>
            </a:r>
            <a:r>
              <a:rPr lang="en-US" dirty="0" smtClean="0">
                <a:solidFill>
                  <a:srgbClr val="000099"/>
                </a:solidFill>
              </a:rPr>
              <a:t>, </a:t>
            </a:r>
            <a:r>
              <a:rPr lang="en-US" dirty="0" err="1" smtClean="0">
                <a:solidFill>
                  <a:srgbClr val="000099"/>
                </a:solidFill>
              </a:rPr>
              <a:t>gour</a:t>
            </a:r>
            <a:r>
              <a:rPr lang="en-US" dirty="0" smtClean="0">
                <a:solidFill>
                  <a:srgbClr val="000099"/>
                </a:solidFill>
              </a:rPr>
              <a:t> or indian bison , wild yak, wild buffalo, </a:t>
            </a:r>
            <a:r>
              <a:rPr lang="en-US" dirty="0" err="1" smtClean="0">
                <a:solidFill>
                  <a:srgbClr val="000099"/>
                </a:solidFill>
              </a:rPr>
              <a:t>tahrs</a:t>
            </a:r>
            <a:r>
              <a:rPr lang="en-US" dirty="0" smtClean="0">
                <a:solidFill>
                  <a:srgbClr val="000099"/>
                </a:solidFill>
              </a:rPr>
              <a:t> etc</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660066"/>
                </a:solidFill>
                <a:latin typeface="Algerian" pitchFamily="82" charset="0"/>
              </a:rPr>
              <a:t>Lagomorpha</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000099"/>
                </a:solidFill>
              </a:rPr>
              <a:t>Assam rabbit</a:t>
            </a:r>
          </a:p>
          <a:p>
            <a:pPr algn="ctr">
              <a:buNone/>
            </a:pPr>
            <a:r>
              <a:rPr lang="en-US" sz="4400" dirty="0" err="1" smtClean="0">
                <a:solidFill>
                  <a:srgbClr val="660066"/>
                </a:solidFill>
                <a:latin typeface="Algerian" pitchFamily="82" charset="0"/>
              </a:rPr>
              <a:t>Rodentia</a:t>
            </a:r>
            <a:endParaRPr lang="en-US" sz="4400" dirty="0" smtClean="0">
              <a:solidFill>
                <a:srgbClr val="660066"/>
              </a:solidFill>
              <a:latin typeface="Algerian" pitchFamily="82" charset="0"/>
            </a:endParaRPr>
          </a:p>
          <a:p>
            <a:r>
              <a:rPr lang="en-US" dirty="0" smtClean="0">
                <a:solidFill>
                  <a:srgbClr val="000099"/>
                </a:solidFill>
              </a:rPr>
              <a:t>Eleven species off flying squirrels and two of marmots</a:t>
            </a:r>
          </a:p>
          <a:p>
            <a:pPr>
              <a:buNone/>
            </a:pPr>
            <a:r>
              <a:rPr lang="en-US" sz="4400" dirty="0">
                <a:solidFill>
                  <a:srgbClr val="660066"/>
                </a:solidFill>
                <a:latin typeface="Algerian" pitchFamily="82" charset="0"/>
              </a:rPr>
              <a:t> </a:t>
            </a:r>
            <a:r>
              <a:rPr lang="en-US" sz="4400" dirty="0" smtClean="0">
                <a:solidFill>
                  <a:srgbClr val="660066"/>
                </a:solidFill>
                <a:latin typeface="Algerian" pitchFamily="82" charset="0"/>
              </a:rPr>
              <a:t>                   </a:t>
            </a:r>
            <a:r>
              <a:rPr lang="en-US" sz="4400" dirty="0" err="1" smtClean="0">
                <a:solidFill>
                  <a:srgbClr val="660066"/>
                </a:solidFill>
                <a:latin typeface="Algerian" pitchFamily="82" charset="0"/>
              </a:rPr>
              <a:t>cetacea</a:t>
            </a:r>
            <a:endParaRPr lang="en-US" sz="4400" dirty="0" smtClean="0">
              <a:solidFill>
                <a:srgbClr val="660066"/>
              </a:solidFill>
              <a:latin typeface="Algerian" pitchFamily="82" charset="0"/>
            </a:endParaRPr>
          </a:p>
          <a:p>
            <a:r>
              <a:rPr lang="en-US" dirty="0" err="1" smtClean="0">
                <a:solidFill>
                  <a:srgbClr val="000099"/>
                </a:solidFill>
              </a:rPr>
              <a:t>Gangetic</a:t>
            </a:r>
            <a:r>
              <a:rPr lang="en-US" dirty="0" smtClean="0">
                <a:solidFill>
                  <a:srgbClr val="000099"/>
                </a:solidFill>
              </a:rPr>
              <a:t>  dolphin, baleen  whales, and other whales and marine dolphins.</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660066"/>
                </a:solidFill>
                <a:latin typeface="Algerian" pitchFamily="82" charset="0"/>
              </a:rPr>
              <a:t>Birds</a:t>
            </a:r>
            <a:endParaRPr lang="en-US" dirty="0">
              <a:solidFill>
                <a:srgbClr val="660066"/>
              </a:solidFill>
              <a:latin typeface="Algerian" pitchFamily="82" charset="0"/>
            </a:endParaRPr>
          </a:p>
        </p:txBody>
      </p:sp>
      <p:sp>
        <p:nvSpPr>
          <p:cNvPr id="3" name="Content Placeholder 2"/>
          <p:cNvSpPr>
            <a:spLocks noGrp="1"/>
          </p:cNvSpPr>
          <p:nvPr>
            <p:ph idx="1"/>
          </p:nvPr>
        </p:nvSpPr>
        <p:spPr>
          <a:xfrm>
            <a:off x="304800" y="914400"/>
            <a:ext cx="3581400" cy="5715000"/>
          </a:xfrm>
        </p:spPr>
        <p:txBody>
          <a:bodyPr>
            <a:normAutofit fontScale="25000" lnSpcReduction="20000"/>
          </a:bodyPr>
          <a:lstStyle/>
          <a:p>
            <a:pPr>
              <a:buNone/>
            </a:pPr>
            <a:r>
              <a:rPr lang="en-US" sz="12800" dirty="0" smtClean="0">
                <a:solidFill>
                  <a:srgbClr val="000099"/>
                </a:solidFill>
              </a:rPr>
              <a:t>These includes</a:t>
            </a:r>
          </a:p>
          <a:p>
            <a:r>
              <a:rPr lang="en-US" sz="12800" dirty="0" smtClean="0">
                <a:solidFill>
                  <a:srgbClr val="000099"/>
                </a:solidFill>
              </a:rPr>
              <a:t> </a:t>
            </a:r>
            <a:r>
              <a:rPr lang="en-US" sz="11200" dirty="0" smtClean="0">
                <a:solidFill>
                  <a:srgbClr val="000099"/>
                </a:solidFill>
              </a:rPr>
              <a:t>Geese </a:t>
            </a:r>
          </a:p>
          <a:p>
            <a:r>
              <a:rPr lang="en-US" sz="11200" dirty="0" smtClean="0">
                <a:solidFill>
                  <a:srgbClr val="000099"/>
                </a:solidFill>
              </a:rPr>
              <a:t>Swans </a:t>
            </a:r>
          </a:p>
          <a:p>
            <a:r>
              <a:rPr lang="en-US" sz="11200" dirty="0" smtClean="0">
                <a:solidFill>
                  <a:srgbClr val="000099"/>
                </a:solidFill>
              </a:rPr>
              <a:t>Pink </a:t>
            </a:r>
            <a:r>
              <a:rPr lang="en-US" sz="11200" dirty="0" err="1" smtClean="0">
                <a:solidFill>
                  <a:srgbClr val="000099"/>
                </a:solidFill>
              </a:rPr>
              <a:t>heued</a:t>
            </a:r>
            <a:r>
              <a:rPr lang="en-US" sz="11200" dirty="0" smtClean="0">
                <a:solidFill>
                  <a:srgbClr val="000099"/>
                </a:solidFill>
              </a:rPr>
              <a:t> duck</a:t>
            </a:r>
          </a:p>
          <a:p>
            <a:r>
              <a:rPr lang="en-US" sz="11200" dirty="0" smtClean="0">
                <a:solidFill>
                  <a:srgbClr val="000099"/>
                </a:solidFill>
              </a:rPr>
              <a:t> White winged wood duck</a:t>
            </a:r>
          </a:p>
          <a:p>
            <a:r>
              <a:rPr lang="en-US" sz="11200" dirty="0" smtClean="0">
                <a:solidFill>
                  <a:srgbClr val="000099"/>
                </a:solidFill>
              </a:rPr>
              <a:t> Gray teal whooper swan</a:t>
            </a:r>
          </a:p>
          <a:p>
            <a:r>
              <a:rPr lang="en-US" sz="11200" dirty="0" smtClean="0">
                <a:solidFill>
                  <a:srgbClr val="000099"/>
                </a:solidFill>
              </a:rPr>
              <a:t>Mute swan </a:t>
            </a:r>
          </a:p>
          <a:p>
            <a:r>
              <a:rPr lang="en-US" sz="11200" dirty="0" smtClean="0">
                <a:solidFill>
                  <a:srgbClr val="000099"/>
                </a:solidFill>
              </a:rPr>
              <a:t>Indian black crested </a:t>
            </a:r>
            <a:r>
              <a:rPr lang="en-US" sz="11200" dirty="0" err="1" smtClean="0">
                <a:solidFill>
                  <a:srgbClr val="000099"/>
                </a:solidFill>
              </a:rPr>
              <a:t>baza</a:t>
            </a:r>
            <a:endParaRPr lang="en-US" sz="11200" dirty="0" smtClean="0">
              <a:solidFill>
                <a:srgbClr val="000099"/>
              </a:solidFill>
            </a:endParaRPr>
          </a:p>
          <a:p>
            <a:r>
              <a:rPr lang="en-US" sz="11200" dirty="0" smtClean="0">
                <a:solidFill>
                  <a:srgbClr val="000099"/>
                </a:solidFill>
              </a:rPr>
              <a:t> </a:t>
            </a:r>
            <a:r>
              <a:rPr lang="en-US" sz="11200" dirty="0" err="1" smtClean="0">
                <a:solidFill>
                  <a:srgbClr val="000099"/>
                </a:solidFill>
              </a:rPr>
              <a:t>Blythbaza</a:t>
            </a:r>
            <a:r>
              <a:rPr lang="en-US" sz="11200" dirty="0" smtClean="0">
                <a:solidFill>
                  <a:srgbClr val="000099"/>
                </a:solidFill>
              </a:rPr>
              <a:t> </a:t>
            </a:r>
          </a:p>
          <a:p>
            <a:r>
              <a:rPr lang="en-US" sz="11200" dirty="0" smtClean="0">
                <a:solidFill>
                  <a:srgbClr val="000099"/>
                </a:solidFill>
              </a:rPr>
              <a:t> Black eagle , </a:t>
            </a:r>
          </a:p>
          <a:p>
            <a:r>
              <a:rPr lang="en-US" sz="11200" dirty="0" smtClean="0">
                <a:solidFill>
                  <a:srgbClr val="000099"/>
                </a:solidFill>
              </a:rPr>
              <a:t>Many hawks,</a:t>
            </a:r>
          </a:p>
          <a:p>
            <a:endParaRPr lang="en-US" sz="11200"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27</a:t>
            </a:fld>
            <a:endParaRPr lang="en-US" dirty="0"/>
          </a:p>
        </p:txBody>
      </p:sp>
      <p:sp>
        <p:nvSpPr>
          <p:cNvPr id="6" name="TextBox 5"/>
          <p:cNvSpPr txBox="1"/>
          <p:nvPr/>
        </p:nvSpPr>
        <p:spPr>
          <a:xfrm>
            <a:off x="4114800" y="990600"/>
            <a:ext cx="3962400" cy="5509200"/>
          </a:xfrm>
          <a:prstGeom prst="rect">
            <a:avLst/>
          </a:prstGeom>
          <a:noFill/>
        </p:spPr>
        <p:txBody>
          <a:bodyPr wrap="square" rtlCol="0">
            <a:spAutoFit/>
          </a:bodyPr>
          <a:lstStyle/>
          <a:p>
            <a:pPr>
              <a:buFont typeface="Arial" pitchFamily="34" charset="0"/>
              <a:buChar char="•"/>
            </a:pPr>
            <a:r>
              <a:rPr lang="en-US" sz="3200" dirty="0" smtClean="0">
                <a:solidFill>
                  <a:srgbClr val="000099"/>
                </a:solidFill>
              </a:rPr>
              <a:t> Eagles and falcons, </a:t>
            </a:r>
          </a:p>
          <a:p>
            <a:pPr>
              <a:buFont typeface="Arial" pitchFamily="34" charset="0"/>
              <a:buChar char="•"/>
            </a:pPr>
            <a:r>
              <a:rPr lang="en-US" sz="3200" dirty="0" smtClean="0">
                <a:solidFill>
                  <a:srgbClr val="000099"/>
                </a:solidFill>
              </a:rPr>
              <a:t>Game birds </a:t>
            </a:r>
          </a:p>
          <a:p>
            <a:pPr>
              <a:buFont typeface="Arial" pitchFamily="34" charset="0"/>
              <a:buChar char="•"/>
            </a:pPr>
            <a:r>
              <a:rPr lang="en-US" sz="3200" dirty="0" smtClean="0">
                <a:solidFill>
                  <a:srgbClr val="000099"/>
                </a:solidFill>
              </a:rPr>
              <a:t> Indian  skimmer</a:t>
            </a:r>
          </a:p>
          <a:p>
            <a:pPr>
              <a:buFont typeface="Arial" pitchFamily="34" charset="0"/>
              <a:buChar char="•"/>
            </a:pPr>
            <a:r>
              <a:rPr lang="en-US" sz="3200" dirty="0" smtClean="0">
                <a:solidFill>
                  <a:srgbClr val="000099"/>
                </a:solidFill>
              </a:rPr>
              <a:t> Nicobar pigeon, </a:t>
            </a:r>
          </a:p>
          <a:p>
            <a:pPr>
              <a:buFont typeface="Arial" pitchFamily="34" charset="0"/>
              <a:buChar char="•"/>
            </a:pPr>
            <a:r>
              <a:rPr lang="en-US" sz="3200" dirty="0" smtClean="0">
                <a:solidFill>
                  <a:srgbClr val="000099"/>
                </a:solidFill>
              </a:rPr>
              <a:t>Several frog moths</a:t>
            </a:r>
          </a:p>
          <a:p>
            <a:pPr>
              <a:buFont typeface="Arial" pitchFamily="34" charset="0"/>
              <a:buChar char="•"/>
            </a:pPr>
            <a:r>
              <a:rPr lang="en-US" sz="3200" dirty="0" smtClean="0">
                <a:solidFill>
                  <a:srgbClr val="000099"/>
                </a:solidFill>
              </a:rPr>
              <a:t>Rufus necked hornbill </a:t>
            </a:r>
          </a:p>
          <a:p>
            <a:pPr>
              <a:buFont typeface="Arial" pitchFamily="34" charset="0"/>
              <a:buChar char="•"/>
            </a:pPr>
            <a:r>
              <a:rPr lang="en-US" sz="3200" dirty="0" smtClean="0">
                <a:solidFill>
                  <a:srgbClr val="000099"/>
                </a:solidFill>
              </a:rPr>
              <a:t>White throated grate pied hornbill , </a:t>
            </a:r>
          </a:p>
          <a:p>
            <a:pPr>
              <a:buFont typeface="Arial" pitchFamily="34" charset="0"/>
              <a:buChar char="•"/>
            </a:pPr>
            <a:r>
              <a:rPr lang="en-US" sz="3200" dirty="0" smtClean="0">
                <a:solidFill>
                  <a:srgbClr val="000099"/>
                </a:solidFill>
              </a:rPr>
              <a:t>Indian pied hornbill</a:t>
            </a:r>
          </a:p>
          <a:p>
            <a:pPr>
              <a:buFont typeface="Arial" pitchFamily="34" charset="0"/>
              <a:buChar char="•"/>
            </a:pPr>
            <a:r>
              <a:rPr lang="en-US" sz="3200" dirty="0" smtClean="0">
                <a:solidFill>
                  <a:srgbClr val="000099"/>
                </a:solidFill>
              </a:rPr>
              <a:t>Malabar pied hornbill.</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60066"/>
                </a:solidFill>
                <a:latin typeface="Algerian" pitchFamily="82" charset="0"/>
              </a:rPr>
              <a:t>R</a:t>
            </a:r>
            <a:r>
              <a:rPr lang="en-US" dirty="0" smtClean="0">
                <a:solidFill>
                  <a:srgbClr val="660066"/>
                </a:solidFill>
                <a:latin typeface="Algerian" pitchFamily="82" charset="0"/>
              </a:rPr>
              <a:t>eptiles</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0099"/>
                </a:solidFill>
              </a:rPr>
              <a:t>Several turtle </a:t>
            </a:r>
          </a:p>
          <a:p>
            <a:r>
              <a:rPr lang="en-US" dirty="0" err="1" smtClean="0">
                <a:solidFill>
                  <a:srgbClr val="000099"/>
                </a:solidFill>
              </a:rPr>
              <a:t>Tortois</a:t>
            </a:r>
            <a:r>
              <a:rPr lang="en-US" dirty="0" smtClean="0">
                <a:solidFill>
                  <a:srgbClr val="000099"/>
                </a:solidFill>
              </a:rPr>
              <a:t> </a:t>
            </a:r>
          </a:p>
          <a:p>
            <a:r>
              <a:rPr lang="en-US" dirty="0" smtClean="0">
                <a:solidFill>
                  <a:srgbClr val="000099"/>
                </a:solidFill>
              </a:rPr>
              <a:t>Trunk turtle </a:t>
            </a:r>
          </a:p>
          <a:p>
            <a:r>
              <a:rPr lang="en-US" dirty="0" smtClean="0">
                <a:solidFill>
                  <a:srgbClr val="000099"/>
                </a:solidFill>
              </a:rPr>
              <a:t>Green sea turtle </a:t>
            </a:r>
          </a:p>
          <a:p>
            <a:r>
              <a:rPr lang="en-US" dirty="0" err="1" smtClean="0">
                <a:solidFill>
                  <a:srgbClr val="000099"/>
                </a:solidFill>
              </a:rPr>
              <a:t>Hawkbill</a:t>
            </a:r>
            <a:r>
              <a:rPr lang="en-US" dirty="0" smtClean="0">
                <a:solidFill>
                  <a:srgbClr val="000099"/>
                </a:solidFill>
              </a:rPr>
              <a:t>  or </a:t>
            </a:r>
            <a:r>
              <a:rPr lang="en-US" dirty="0" err="1" smtClean="0">
                <a:solidFill>
                  <a:srgbClr val="000099"/>
                </a:solidFill>
              </a:rPr>
              <a:t>tortois</a:t>
            </a:r>
            <a:r>
              <a:rPr lang="en-US" dirty="0" smtClean="0">
                <a:solidFill>
                  <a:srgbClr val="000099"/>
                </a:solidFill>
              </a:rPr>
              <a:t> shell turtle </a:t>
            </a:r>
          </a:p>
          <a:p>
            <a:r>
              <a:rPr lang="en-US" dirty="0" smtClean="0">
                <a:solidFill>
                  <a:srgbClr val="000099"/>
                </a:solidFill>
              </a:rPr>
              <a:t>Estuarine crocodile the marsh crocodile </a:t>
            </a:r>
          </a:p>
          <a:p>
            <a:r>
              <a:rPr lang="en-US" dirty="0" err="1" smtClean="0">
                <a:solidFill>
                  <a:srgbClr val="000099"/>
                </a:solidFill>
              </a:rPr>
              <a:t>Gharial</a:t>
            </a:r>
            <a:r>
              <a:rPr lang="en-US" dirty="0" smtClean="0">
                <a:solidFill>
                  <a:srgbClr val="000099"/>
                </a:solidFill>
              </a:rPr>
              <a:t>  </a:t>
            </a:r>
          </a:p>
          <a:p>
            <a:r>
              <a:rPr lang="en-US" dirty="0" smtClean="0">
                <a:solidFill>
                  <a:srgbClr val="000099"/>
                </a:solidFill>
              </a:rPr>
              <a:t>Monitor lizards</a:t>
            </a:r>
          </a:p>
          <a:p>
            <a:r>
              <a:rPr lang="en-US" dirty="0" smtClean="0">
                <a:solidFill>
                  <a:srgbClr val="000099"/>
                </a:solidFill>
              </a:rPr>
              <a:t>Indian python </a:t>
            </a:r>
          </a:p>
          <a:p>
            <a:r>
              <a:rPr lang="en-US" dirty="0" smtClean="0">
                <a:solidFill>
                  <a:srgbClr val="000099"/>
                </a:solidFill>
              </a:rPr>
              <a:t> Indian egg eating snake</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660066"/>
                </a:solidFill>
                <a:latin typeface="Algerian" pitchFamily="82" charset="0"/>
              </a:rPr>
              <a:t>Amphibia</a:t>
            </a:r>
            <a:endParaRPr lang="en-US" dirty="0">
              <a:solidFill>
                <a:srgbClr val="660066"/>
              </a:solidFill>
              <a:latin typeface="Algerian" pitchFamily="82" charset="0"/>
            </a:endParaRPr>
          </a:p>
        </p:txBody>
      </p:sp>
      <p:sp>
        <p:nvSpPr>
          <p:cNvPr id="3" name="Content Placeholder 2"/>
          <p:cNvSpPr>
            <a:spLocks noGrp="1"/>
          </p:cNvSpPr>
          <p:nvPr>
            <p:ph idx="1"/>
          </p:nvPr>
        </p:nvSpPr>
        <p:spPr>
          <a:xfrm>
            <a:off x="457200" y="1295400"/>
            <a:ext cx="8458200" cy="5105400"/>
          </a:xfrm>
        </p:spPr>
        <p:txBody>
          <a:bodyPr>
            <a:normAutofit fontScale="70000" lnSpcReduction="20000"/>
          </a:bodyPr>
          <a:lstStyle/>
          <a:p>
            <a:r>
              <a:rPr lang="en-US" sz="5100" dirty="0" smtClean="0">
                <a:solidFill>
                  <a:srgbClr val="000099"/>
                </a:solidFill>
              </a:rPr>
              <a:t>The viviparous toad </a:t>
            </a:r>
          </a:p>
          <a:p>
            <a:r>
              <a:rPr lang="en-US" sz="5100" dirty="0" smtClean="0">
                <a:solidFill>
                  <a:srgbClr val="000099"/>
                </a:solidFill>
              </a:rPr>
              <a:t>Indian salamander</a:t>
            </a:r>
          </a:p>
          <a:p>
            <a:pPr>
              <a:buNone/>
            </a:pPr>
            <a:r>
              <a:rPr lang="en-US" sz="4400" dirty="0" smtClean="0">
                <a:solidFill>
                  <a:srgbClr val="660066"/>
                </a:solidFill>
                <a:latin typeface="Algerian" pitchFamily="82" charset="0"/>
              </a:rPr>
              <a:t>				</a:t>
            </a:r>
            <a:r>
              <a:rPr lang="en-US" sz="4400" dirty="0" err="1" smtClean="0">
                <a:solidFill>
                  <a:srgbClr val="660066"/>
                </a:solidFill>
                <a:latin typeface="Algerian" pitchFamily="82" charset="0"/>
              </a:rPr>
              <a:t>Insecta</a:t>
            </a:r>
            <a:endParaRPr lang="en-US" sz="4400" dirty="0" smtClean="0">
              <a:solidFill>
                <a:srgbClr val="660066"/>
              </a:solidFill>
              <a:latin typeface="Algerian" pitchFamily="82" charset="0"/>
            </a:endParaRPr>
          </a:p>
          <a:p>
            <a:pPr algn="just"/>
            <a:r>
              <a:rPr lang="en-US" sz="4600" dirty="0" smtClean="0">
                <a:solidFill>
                  <a:srgbClr val="000099"/>
                </a:solidFill>
              </a:rPr>
              <a:t>Some dragonflies</a:t>
            </a:r>
          </a:p>
          <a:p>
            <a:pPr algn="just"/>
            <a:r>
              <a:rPr lang="en-US" sz="4600" dirty="0" smtClean="0">
                <a:solidFill>
                  <a:srgbClr val="000099"/>
                </a:solidFill>
              </a:rPr>
              <a:t>Butterflies </a:t>
            </a:r>
          </a:p>
          <a:p>
            <a:pPr algn="just"/>
            <a:r>
              <a:rPr lang="en-US" sz="4600" dirty="0" smtClean="0">
                <a:solidFill>
                  <a:srgbClr val="000099"/>
                </a:solidFill>
              </a:rPr>
              <a:t>Moths </a:t>
            </a:r>
          </a:p>
          <a:p>
            <a:pPr algn="just"/>
            <a:r>
              <a:rPr lang="en-US" sz="4600" dirty="0" smtClean="0">
                <a:solidFill>
                  <a:srgbClr val="000099"/>
                </a:solidFill>
              </a:rPr>
              <a:t>Beetles </a:t>
            </a:r>
          </a:p>
          <a:p>
            <a:pPr algn="just"/>
            <a:r>
              <a:rPr lang="en-US" sz="4600" dirty="0" err="1" smtClean="0">
                <a:solidFill>
                  <a:srgbClr val="000099"/>
                </a:solidFill>
              </a:rPr>
              <a:t>Tillyards</a:t>
            </a:r>
            <a:r>
              <a:rPr lang="en-US" sz="4600" dirty="0" smtClean="0">
                <a:solidFill>
                  <a:srgbClr val="000099"/>
                </a:solidFill>
              </a:rPr>
              <a:t> dragonfly,</a:t>
            </a:r>
          </a:p>
          <a:p>
            <a:pPr algn="just"/>
            <a:r>
              <a:rPr lang="en-US" sz="4600" dirty="0" smtClean="0">
                <a:solidFill>
                  <a:srgbClr val="000099"/>
                </a:solidFill>
              </a:rPr>
              <a:t>55 forms of Moths and Butterflies are known in India of which 14 are rare.</a:t>
            </a:r>
          </a:p>
          <a:p>
            <a:pPr>
              <a:buNone/>
            </a:pPr>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5719"/>
          </a:xfrm>
        </p:spPr>
        <p:txBody>
          <a:bodyPr>
            <a:normAutofit fontScale="90000"/>
          </a:bodyPr>
          <a:lstStyle/>
          <a:p>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D51389E9-C71C-4648-8793-40709AAEBE61}" type="slidenum">
              <a:rPr lang="en-US" smtClean="0"/>
              <a:pPr/>
              <a:t>3</a:t>
            </a:fld>
            <a:endParaRPr lang="en-US" dirty="0"/>
          </a:p>
        </p:txBody>
      </p:sp>
      <p:sp>
        <p:nvSpPr>
          <p:cNvPr id="5" name="Rectangle 4"/>
          <p:cNvSpPr/>
          <p:nvPr/>
        </p:nvSpPr>
        <p:spPr>
          <a:xfrm>
            <a:off x="2057400" y="381001"/>
            <a:ext cx="5562600" cy="646331"/>
          </a:xfrm>
          <a:prstGeom prst="rect">
            <a:avLst/>
          </a:prstGeom>
        </p:spPr>
        <p:txBody>
          <a:bodyPr wrap="square">
            <a:spAutoFit/>
          </a:bodyPr>
          <a:lstStyle/>
          <a:p>
            <a:r>
              <a:rPr lang="en-US" sz="3600" dirty="0" smtClean="0">
                <a:solidFill>
                  <a:srgbClr val="000099"/>
                </a:solidFill>
                <a:latin typeface="Algerian" pitchFamily="82" charset="0"/>
              </a:rPr>
              <a:t>Species diversity</a:t>
            </a:r>
            <a:endParaRPr lang="en-US" sz="3600" dirty="0">
              <a:solidFill>
                <a:srgbClr val="000099"/>
              </a:solidFill>
              <a:latin typeface="Algerian" pitchFamily="82" charset="0"/>
            </a:endParaRPr>
          </a:p>
        </p:txBody>
      </p:sp>
      <p:sp>
        <p:nvSpPr>
          <p:cNvPr id="6" name="TextBox 5"/>
          <p:cNvSpPr txBox="1"/>
          <p:nvPr/>
        </p:nvSpPr>
        <p:spPr>
          <a:xfrm>
            <a:off x="0" y="1143000"/>
            <a:ext cx="9144000" cy="5570756"/>
          </a:xfrm>
          <a:prstGeom prst="rect">
            <a:avLst/>
          </a:prstGeom>
          <a:noFill/>
        </p:spPr>
        <p:txBody>
          <a:bodyPr wrap="square" rtlCol="0">
            <a:spAutoFit/>
          </a:bodyPr>
          <a:lstStyle/>
          <a:p>
            <a:pPr algn="just">
              <a:buFont typeface="Arial" pitchFamily="34" charset="0"/>
              <a:buChar char="•"/>
            </a:pPr>
            <a:r>
              <a:rPr lang="en-US" sz="3200" dirty="0" smtClean="0">
                <a:solidFill>
                  <a:srgbClr val="660066"/>
                </a:solidFill>
              </a:rPr>
              <a:t>It include full range of species on earth including microbes, </a:t>
            </a:r>
            <a:r>
              <a:rPr lang="en-US" sz="3200" dirty="0" err="1" smtClean="0">
                <a:solidFill>
                  <a:srgbClr val="660066"/>
                </a:solidFill>
              </a:rPr>
              <a:t>protozoans</a:t>
            </a:r>
            <a:r>
              <a:rPr lang="en-US" sz="3200" dirty="0" smtClean="0">
                <a:solidFill>
                  <a:srgbClr val="660066"/>
                </a:solidFill>
              </a:rPr>
              <a:t>, and </a:t>
            </a:r>
            <a:r>
              <a:rPr lang="en-US" sz="3200" dirty="0" err="1" smtClean="0">
                <a:solidFill>
                  <a:srgbClr val="660066"/>
                </a:solidFill>
              </a:rPr>
              <a:t>multicellular</a:t>
            </a:r>
            <a:r>
              <a:rPr lang="en-US" sz="3200" dirty="0" smtClean="0">
                <a:solidFill>
                  <a:srgbClr val="660066"/>
                </a:solidFill>
              </a:rPr>
              <a:t> organisms like fungi, plants, animals.</a:t>
            </a:r>
          </a:p>
          <a:p>
            <a:pPr algn="ctr"/>
            <a:r>
              <a:rPr lang="en-US" sz="3600" dirty="0" smtClean="0">
                <a:solidFill>
                  <a:srgbClr val="000099"/>
                </a:solidFill>
                <a:latin typeface="Algerian" pitchFamily="82" charset="0"/>
              </a:rPr>
              <a:t>Ecosystem Diversity</a:t>
            </a:r>
          </a:p>
          <a:p>
            <a:pPr>
              <a:buFont typeface="Arial" pitchFamily="34" charset="0"/>
              <a:buChar char="•"/>
            </a:pPr>
            <a:r>
              <a:rPr lang="en-US" sz="3200" dirty="0" smtClean="0">
                <a:solidFill>
                  <a:srgbClr val="660066"/>
                </a:solidFill>
              </a:rPr>
              <a:t>It include all different ecosystems exists on earth like Terrestrial ecosystem (forest, grassland, desert etc.) and Aquatic ecosystem (river, ponds, lakes, oceans etc.)</a:t>
            </a:r>
          </a:p>
          <a:p>
            <a:pPr>
              <a:buFont typeface="Arial" pitchFamily="34" charset="0"/>
              <a:buChar char="•"/>
            </a:pPr>
            <a:r>
              <a:rPr lang="en-US" sz="3200" dirty="0" smtClean="0">
                <a:solidFill>
                  <a:srgbClr val="660066"/>
                </a:solidFill>
              </a:rPr>
              <a:t>It is a base of all diversity on Earth because it provide shelter to all organisms and all communities.</a:t>
            </a:r>
          </a:p>
          <a:p>
            <a:pPr algn="just"/>
            <a:endParaRPr lang="en-US" sz="3200" dirty="0">
              <a:solidFill>
                <a:srgbClr val="660066"/>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30</a:t>
            </a:fld>
            <a:endParaRPr lang="en-US" dirty="0"/>
          </a:p>
        </p:txBody>
      </p:sp>
      <p:pic>
        <p:nvPicPr>
          <p:cNvPr id="1026" name="Picture 2" descr="C:\Users\Ghost\Desktop\New folder\IMG-20171206-WA0137.jpg"/>
          <p:cNvPicPr>
            <a:picLocks noChangeAspect="1" noChangeArrowheads="1"/>
          </p:cNvPicPr>
          <p:nvPr/>
        </p:nvPicPr>
        <p:blipFill>
          <a:blip r:embed="rId2"/>
          <a:srcRect/>
          <a:stretch>
            <a:fillRect/>
          </a:stretch>
        </p:blipFill>
        <p:spPr bwMode="auto">
          <a:xfrm>
            <a:off x="228600" y="228600"/>
            <a:ext cx="3657600" cy="3048000"/>
          </a:xfrm>
          <a:prstGeom prst="rect">
            <a:avLst/>
          </a:prstGeom>
          <a:noFill/>
        </p:spPr>
      </p:pic>
      <p:pic>
        <p:nvPicPr>
          <p:cNvPr id="1027" name="Picture 3" descr="C:\Users\Ghost\Desktop\New folder\IMG-20171206-WA0138.jpg"/>
          <p:cNvPicPr>
            <a:picLocks noGrp="1" noChangeAspect="1" noChangeArrowheads="1"/>
          </p:cNvPicPr>
          <p:nvPr>
            <p:ph idx="1"/>
          </p:nvPr>
        </p:nvPicPr>
        <p:blipFill>
          <a:blip r:embed="rId3"/>
          <a:srcRect/>
          <a:stretch>
            <a:fillRect/>
          </a:stretch>
        </p:blipFill>
        <p:spPr bwMode="auto">
          <a:xfrm>
            <a:off x="4495800" y="304800"/>
            <a:ext cx="3914775" cy="2971800"/>
          </a:xfrm>
          <a:prstGeom prst="rect">
            <a:avLst/>
          </a:prstGeom>
          <a:noFill/>
        </p:spPr>
      </p:pic>
      <p:pic>
        <p:nvPicPr>
          <p:cNvPr id="1028" name="Picture 4" descr="C:\Users\Ghost\Desktop\New folder\IMG-20171206-WA0139.jpg"/>
          <p:cNvPicPr>
            <a:picLocks noChangeAspect="1" noChangeArrowheads="1"/>
          </p:cNvPicPr>
          <p:nvPr/>
        </p:nvPicPr>
        <p:blipFill>
          <a:blip r:embed="rId4"/>
          <a:srcRect/>
          <a:stretch>
            <a:fillRect/>
          </a:stretch>
        </p:blipFill>
        <p:spPr bwMode="auto">
          <a:xfrm>
            <a:off x="228600" y="3581400"/>
            <a:ext cx="3505200" cy="3276600"/>
          </a:xfrm>
          <a:prstGeom prst="rect">
            <a:avLst/>
          </a:prstGeom>
          <a:noFill/>
        </p:spPr>
      </p:pic>
      <p:pic>
        <p:nvPicPr>
          <p:cNvPr id="1029" name="Picture 5" descr="C:\Users\Ghost\Desktop\New folder\IMG-20171206-WA0140.jpg"/>
          <p:cNvPicPr>
            <a:picLocks noChangeAspect="1" noChangeArrowheads="1"/>
          </p:cNvPicPr>
          <p:nvPr/>
        </p:nvPicPr>
        <p:blipFill>
          <a:blip r:embed="rId5"/>
          <a:srcRect/>
          <a:stretch>
            <a:fillRect/>
          </a:stretch>
        </p:blipFill>
        <p:spPr bwMode="auto">
          <a:xfrm>
            <a:off x="4267200" y="3581400"/>
            <a:ext cx="4038600" cy="32766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31</a:t>
            </a:fld>
            <a:endParaRPr lang="en-US" dirty="0"/>
          </a:p>
        </p:txBody>
      </p:sp>
      <p:pic>
        <p:nvPicPr>
          <p:cNvPr id="2050" name="Picture 2" descr="C:\Users\Ghost\Desktop\New folder\IMG-20171206-WA0142.jpg"/>
          <p:cNvPicPr>
            <a:picLocks noGrp="1" noChangeAspect="1" noChangeArrowheads="1"/>
          </p:cNvPicPr>
          <p:nvPr>
            <p:ph idx="1"/>
          </p:nvPr>
        </p:nvPicPr>
        <p:blipFill>
          <a:blip r:embed="rId2"/>
          <a:srcRect/>
          <a:stretch>
            <a:fillRect/>
          </a:stretch>
        </p:blipFill>
        <p:spPr bwMode="auto">
          <a:xfrm>
            <a:off x="0" y="228600"/>
            <a:ext cx="4495800" cy="3124200"/>
          </a:xfrm>
          <a:prstGeom prst="rect">
            <a:avLst/>
          </a:prstGeom>
          <a:noFill/>
        </p:spPr>
      </p:pic>
      <p:pic>
        <p:nvPicPr>
          <p:cNvPr id="2051" name="Picture 3" descr="C:\Users\Ghost\Desktop\New folder\IMG-20171206-WA0143.jpg"/>
          <p:cNvPicPr>
            <a:picLocks noChangeAspect="1" noChangeArrowheads="1"/>
          </p:cNvPicPr>
          <p:nvPr/>
        </p:nvPicPr>
        <p:blipFill>
          <a:blip r:embed="rId3"/>
          <a:srcRect/>
          <a:stretch>
            <a:fillRect/>
          </a:stretch>
        </p:blipFill>
        <p:spPr bwMode="auto">
          <a:xfrm>
            <a:off x="0" y="3581400"/>
            <a:ext cx="4419600" cy="2981325"/>
          </a:xfrm>
          <a:prstGeom prst="rect">
            <a:avLst/>
          </a:prstGeom>
          <a:noFill/>
        </p:spPr>
      </p:pic>
      <p:pic>
        <p:nvPicPr>
          <p:cNvPr id="2052" name="Picture 4" descr="C:\Users\Ghost\Desktop\New folder\IMG-20171206-WA0144.jpg"/>
          <p:cNvPicPr>
            <a:picLocks noChangeAspect="1" noChangeArrowheads="1"/>
          </p:cNvPicPr>
          <p:nvPr/>
        </p:nvPicPr>
        <p:blipFill>
          <a:blip r:embed="rId4"/>
          <a:srcRect/>
          <a:stretch>
            <a:fillRect/>
          </a:stretch>
        </p:blipFill>
        <p:spPr bwMode="auto">
          <a:xfrm>
            <a:off x="4953000" y="304801"/>
            <a:ext cx="4191000" cy="3124200"/>
          </a:xfrm>
          <a:prstGeom prst="rect">
            <a:avLst/>
          </a:prstGeom>
          <a:noFill/>
        </p:spPr>
      </p:pic>
      <p:pic>
        <p:nvPicPr>
          <p:cNvPr id="2053" name="Picture 5" descr="C:\Users\Ghost\Desktop\New folder\IMG-20171206-WA0145.jpg"/>
          <p:cNvPicPr>
            <a:picLocks noChangeAspect="1" noChangeArrowheads="1"/>
          </p:cNvPicPr>
          <p:nvPr/>
        </p:nvPicPr>
        <p:blipFill>
          <a:blip r:embed="rId5"/>
          <a:srcRect/>
          <a:stretch>
            <a:fillRect/>
          </a:stretch>
        </p:blipFill>
        <p:spPr bwMode="auto">
          <a:xfrm>
            <a:off x="4724400" y="3733800"/>
            <a:ext cx="4267200" cy="267652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32</a:t>
            </a:fld>
            <a:endParaRPr lang="en-US" dirty="0"/>
          </a:p>
        </p:txBody>
      </p:sp>
      <p:pic>
        <p:nvPicPr>
          <p:cNvPr id="3074" name="Picture 2" descr="C:\Users\Ghost\Desktop\New folder\IMG-20171206-WA0146.jpg"/>
          <p:cNvPicPr>
            <a:picLocks noGrp="1" noChangeAspect="1" noChangeArrowheads="1"/>
          </p:cNvPicPr>
          <p:nvPr>
            <p:ph idx="1"/>
          </p:nvPr>
        </p:nvPicPr>
        <p:blipFill>
          <a:blip r:embed="rId2"/>
          <a:srcRect/>
          <a:stretch>
            <a:fillRect/>
          </a:stretch>
        </p:blipFill>
        <p:spPr bwMode="auto">
          <a:xfrm>
            <a:off x="609600" y="381000"/>
            <a:ext cx="3857625" cy="2667000"/>
          </a:xfrm>
          <a:prstGeom prst="rect">
            <a:avLst/>
          </a:prstGeom>
          <a:noFill/>
        </p:spPr>
      </p:pic>
      <p:pic>
        <p:nvPicPr>
          <p:cNvPr id="6" name="Picture 6" descr="C:\Users\Ghost\Desktop\New folder\IMG-20171206-WA0150.jpg"/>
          <p:cNvPicPr>
            <a:picLocks noChangeAspect="1" noChangeArrowheads="1"/>
          </p:cNvPicPr>
          <p:nvPr/>
        </p:nvPicPr>
        <p:blipFill>
          <a:blip r:embed="rId3"/>
          <a:srcRect/>
          <a:stretch>
            <a:fillRect/>
          </a:stretch>
        </p:blipFill>
        <p:spPr bwMode="auto">
          <a:xfrm>
            <a:off x="457200" y="3505200"/>
            <a:ext cx="4114800" cy="3067050"/>
          </a:xfrm>
          <a:prstGeom prst="rect">
            <a:avLst/>
          </a:prstGeom>
          <a:noFill/>
        </p:spPr>
      </p:pic>
      <p:pic>
        <p:nvPicPr>
          <p:cNvPr id="7" name="Picture 8" descr="C:\Users\Ghost\Desktop\New folder\IMG-20171206-WA0152.jpg"/>
          <p:cNvPicPr>
            <a:picLocks noChangeAspect="1" noChangeArrowheads="1"/>
          </p:cNvPicPr>
          <p:nvPr/>
        </p:nvPicPr>
        <p:blipFill>
          <a:blip r:embed="rId4"/>
          <a:srcRect/>
          <a:stretch>
            <a:fillRect/>
          </a:stretch>
        </p:blipFill>
        <p:spPr bwMode="auto">
          <a:xfrm>
            <a:off x="4953000" y="304800"/>
            <a:ext cx="3810000" cy="2533650"/>
          </a:xfrm>
          <a:prstGeom prst="rect">
            <a:avLst/>
          </a:prstGeom>
          <a:noFill/>
        </p:spPr>
      </p:pic>
      <p:pic>
        <p:nvPicPr>
          <p:cNvPr id="8" name="Picture 7" descr="C:\Users\Ghost\Desktop\New folder\IMG-20171206-WA0151.jpg"/>
          <p:cNvPicPr>
            <a:picLocks noChangeAspect="1" noChangeArrowheads="1"/>
          </p:cNvPicPr>
          <p:nvPr/>
        </p:nvPicPr>
        <p:blipFill>
          <a:blip r:embed="rId5"/>
          <a:srcRect/>
          <a:stretch>
            <a:fillRect/>
          </a:stretch>
        </p:blipFill>
        <p:spPr bwMode="auto">
          <a:xfrm>
            <a:off x="5029200" y="3352800"/>
            <a:ext cx="3657600" cy="32766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33</a:t>
            </a:fld>
            <a:endParaRPr lang="en-US" dirty="0"/>
          </a:p>
        </p:txBody>
      </p:sp>
      <p:pic>
        <p:nvPicPr>
          <p:cNvPr id="4098" name="Picture 2" descr="C:\Users\Ghost\Desktop\New folder\IMG-20171206-WA0153.jpg"/>
          <p:cNvPicPr>
            <a:picLocks noChangeAspect="1" noChangeArrowheads="1"/>
          </p:cNvPicPr>
          <p:nvPr/>
        </p:nvPicPr>
        <p:blipFill>
          <a:blip r:embed="rId2"/>
          <a:srcRect/>
          <a:stretch>
            <a:fillRect/>
          </a:stretch>
        </p:blipFill>
        <p:spPr bwMode="auto">
          <a:xfrm>
            <a:off x="4924425" y="228600"/>
            <a:ext cx="3914775" cy="3162300"/>
          </a:xfrm>
          <a:prstGeom prst="rect">
            <a:avLst/>
          </a:prstGeom>
          <a:noFill/>
        </p:spPr>
      </p:pic>
      <p:pic>
        <p:nvPicPr>
          <p:cNvPr id="4099" name="Picture 3" descr="C:\Users\Ghost\Desktop\New folder\IMG-20171206-WA0147.jpg"/>
          <p:cNvPicPr>
            <a:picLocks noChangeAspect="1" noChangeArrowheads="1"/>
          </p:cNvPicPr>
          <p:nvPr/>
        </p:nvPicPr>
        <p:blipFill>
          <a:blip r:embed="rId3"/>
          <a:srcRect/>
          <a:stretch>
            <a:fillRect/>
          </a:stretch>
        </p:blipFill>
        <p:spPr bwMode="auto">
          <a:xfrm>
            <a:off x="304800" y="457200"/>
            <a:ext cx="4162425" cy="2981325"/>
          </a:xfrm>
          <a:prstGeom prst="rect">
            <a:avLst/>
          </a:prstGeom>
          <a:noFill/>
        </p:spPr>
      </p:pic>
      <p:pic>
        <p:nvPicPr>
          <p:cNvPr id="4100" name="Picture 4" descr="C:\Users\Ghost\Desktop\New folder\IMG-20171206-WA0148.jpg"/>
          <p:cNvPicPr>
            <a:picLocks noChangeAspect="1" noChangeArrowheads="1"/>
          </p:cNvPicPr>
          <p:nvPr/>
        </p:nvPicPr>
        <p:blipFill>
          <a:blip r:embed="rId4"/>
          <a:srcRect/>
          <a:stretch>
            <a:fillRect/>
          </a:stretch>
        </p:blipFill>
        <p:spPr bwMode="auto">
          <a:xfrm>
            <a:off x="304800" y="3971925"/>
            <a:ext cx="4314825" cy="2581275"/>
          </a:xfrm>
          <a:prstGeom prst="rect">
            <a:avLst/>
          </a:prstGeom>
          <a:noFill/>
        </p:spPr>
      </p:pic>
      <p:pic>
        <p:nvPicPr>
          <p:cNvPr id="4101" name="Picture 5" descr="C:\Users\Ghost\Desktop\New folder\IMG-20171206-WA0149.jpg"/>
          <p:cNvPicPr>
            <a:picLocks noChangeAspect="1" noChangeArrowheads="1"/>
          </p:cNvPicPr>
          <p:nvPr/>
        </p:nvPicPr>
        <p:blipFill>
          <a:blip r:embed="rId5"/>
          <a:srcRect/>
          <a:stretch>
            <a:fillRect/>
          </a:stretch>
        </p:blipFill>
        <p:spPr bwMode="auto">
          <a:xfrm>
            <a:off x="4724400" y="3886200"/>
            <a:ext cx="4038600" cy="2743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34</a:t>
            </a:fld>
            <a:endParaRPr lang="en-US" dirty="0"/>
          </a:p>
        </p:txBody>
      </p:sp>
      <p:pic>
        <p:nvPicPr>
          <p:cNvPr id="5" name="Content Placeholder 4" descr="C:\Users\Ghost\Desktop\New folder\IMG-20171206-WA0161.jpg"/>
          <p:cNvPicPr>
            <a:picLocks noGrp="1" noChangeAspect="1" noChangeArrowheads="1"/>
          </p:cNvPicPr>
          <p:nvPr>
            <p:ph idx="1"/>
          </p:nvPr>
        </p:nvPicPr>
        <p:blipFill>
          <a:blip r:embed="rId2"/>
          <a:srcRect/>
          <a:stretch>
            <a:fillRect/>
          </a:stretch>
        </p:blipFill>
        <p:spPr bwMode="auto">
          <a:xfrm>
            <a:off x="228600" y="381000"/>
            <a:ext cx="4143375" cy="2971800"/>
          </a:xfrm>
          <a:prstGeom prst="rect">
            <a:avLst/>
          </a:prstGeom>
          <a:noFill/>
        </p:spPr>
      </p:pic>
      <p:pic>
        <p:nvPicPr>
          <p:cNvPr id="6" name="Picture 3" descr="C:\Users\Ghost\Desktop\New folder\IMG-20171206-WA0160.jpg"/>
          <p:cNvPicPr>
            <a:picLocks noChangeAspect="1" noChangeArrowheads="1"/>
          </p:cNvPicPr>
          <p:nvPr/>
        </p:nvPicPr>
        <p:blipFill>
          <a:blip r:embed="rId3"/>
          <a:srcRect/>
          <a:stretch>
            <a:fillRect/>
          </a:stretch>
        </p:blipFill>
        <p:spPr bwMode="auto">
          <a:xfrm>
            <a:off x="4724400" y="457200"/>
            <a:ext cx="3962400" cy="2895600"/>
          </a:xfrm>
          <a:prstGeom prst="rect">
            <a:avLst/>
          </a:prstGeom>
          <a:noFill/>
        </p:spPr>
      </p:pic>
      <p:pic>
        <p:nvPicPr>
          <p:cNvPr id="6146" name="Picture 2" descr="C:\Users\Ghost\Desktop\New folder\IMG-20171206-WA0141.jpg"/>
          <p:cNvPicPr>
            <a:picLocks noChangeAspect="1" noChangeArrowheads="1"/>
          </p:cNvPicPr>
          <p:nvPr/>
        </p:nvPicPr>
        <p:blipFill>
          <a:blip r:embed="rId4"/>
          <a:srcRect/>
          <a:stretch>
            <a:fillRect/>
          </a:stretch>
        </p:blipFill>
        <p:spPr bwMode="auto">
          <a:xfrm>
            <a:off x="228600" y="3505200"/>
            <a:ext cx="4191000" cy="2981325"/>
          </a:xfrm>
          <a:prstGeom prst="rect">
            <a:avLst/>
          </a:prstGeom>
          <a:noFill/>
        </p:spPr>
      </p:pic>
      <p:pic>
        <p:nvPicPr>
          <p:cNvPr id="8" name="Picture 9" descr="C:\Users\Ghost\Desktop\New folder\IMG-20171206-WA0155.jpg"/>
          <p:cNvPicPr>
            <a:picLocks noChangeAspect="1" noChangeArrowheads="1"/>
          </p:cNvPicPr>
          <p:nvPr/>
        </p:nvPicPr>
        <p:blipFill>
          <a:blip r:embed="rId5"/>
          <a:srcRect/>
          <a:stretch>
            <a:fillRect/>
          </a:stretch>
        </p:blipFill>
        <p:spPr bwMode="auto">
          <a:xfrm>
            <a:off x="4724400" y="3581400"/>
            <a:ext cx="4038600" cy="28956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35</a:t>
            </a:fld>
            <a:endParaRPr lang="en-US" dirty="0"/>
          </a:p>
        </p:txBody>
      </p:sp>
      <p:pic>
        <p:nvPicPr>
          <p:cNvPr id="5" name="Picture 8" descr="C:\Users\Ghost\Desktop\New folder\IMG-20171206-WA0154.jpg"/>
          <p:cNvPicPr>
            <a:picLocks noGrp="1" noChangeAspect="1" noChangeArrowheads="1"/>
          </p:cNvPicPr>
          <p:nvPr>
            <p:ph idx="1"/>
          </p:nvPr>
        </p:nvPicPr>
        <p:blipFill>
          <a:blip r:embed="rId2"/>
          <a:srcRect/>
          <a:stretch>
            <a:fillRect/>
          </a:stretch>
        </p:blipFill>
        <p:spPr bwMode="auto">
          <a:xfrm>
            <a:off x="533400" y="304799"/>
            <a:ext cx="3676650" cy="2895601"/>
          </a:xfrm>
          <a:prstGeom prst="rect">
            <a:avLst/>
          </a:prstGeom>
          <a:noFill/>
        </p:spPr>
      </p:pic>
      <p:pic>
        <p:nvPicPr>
          <p:cNvPr id="6" name="Picture 7" descr="C:\Users\Ghost\Desktop\New folder\IMG-20171206-WA0164.jpg"/>
          <p:cNvPicPr>
            <a:picLocks noChangeAspect="1" noChangeArrowheads="1"/>
          </p:cNvPicPr>
          <p:nvPr/>
        </p:nvPicPr>
        <p:blipFill>
          <a:blip r:embed="rId3"/>
          <a:srcRect/>
          <a:stretch>
            <a:fillRect/>
          </a:stretch>
        </p:blipFill>
        <p:spPr bwMode="auto">
          <a:xfrm>
            <a:off x="4572000" y="228600"/>
            <a:ext cx="4267200" cy="3200486"/>
          </a:xfrm>
          <a:prstGeom prst="rect">
            <a:avLst/>
          </a:prstGeom>
          <a:noFill/>
        </p:spPr>
      </p:pic>
      <p:pic>
        <p:nvPicPr>
          <p:cNvPr id="7" name="Picture 6" descr="C:\Users\Ghost\Desktop\New folder\IMG-20171206-WA0163.jpg"/>
          <p:cNvPicPr>
            <a:picLocks noChangeAspect="1" noChangeArrowheads="1"/>
          </p:cNvPicPr>
          <p:nvPr/>
        </p:nvPicPr>
        <p:blipFill>
          <a:blip r:embed="rId4"/>
          <a:srcRect/>
          <a:stretch>
            <a:fillRect/>
          </a:stretch>
        </p:blipFill>
        <p:spPr bwMode="auto">
          <a:xfrm>
            <a:off x="457200" y="3505200"/>
            <a:ext cx="3886200" cy="2971800"/>
          </a:xfrm>
          <a:prstGeom prst="rect">
            <a:avLst/>
          </a:prstGeom>
          <a:noFill/>
        </p:spPr>
      </p:pic>
      <p:pic>
        <p:nvPicPr>
          <p:cNvPr id="8" name="Picture 5" descr="C:\Users\Ghost\Desktop\New folder\IMG-20171206-WA0162.jpg"/>
          <p:cNvPicPr>
            <a:picLocks noChangeAspect="1" noChangeArrowheads="1"/>
          </p:cNvPicPr>
          <p:nvPr/>
        </p:nvPicPr>
        <p:blipFill>
          <a:blip r:embed="rId5"/>
          <a:srcRect/>
          <a:stretch>
            <a:fillRect/>
          </a:stretch>
        </p:blipFill>
        <p:spPr bwMode="auto">
          <a:xfrm>
            <a:off x="4648200" y="3581400"/>
            <a:ext cx="4248150" cy="298132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1389E9-C71C-4648-8793-40709AAEBE61}" type="slidenum">
              <a:rPr lang="en-US" smtClean="0"/>
              <a:pPr/>
              <a:t>36</a:t>
            </a:fld>
            <a:endParaRPr lang="en-US" dirty="0"/>
          </a:p>
        </p:txBody>
      </p:sp>
      <p:pic>
        <p:nvPicPr>
          <p:cNvPr id="6" name="Picture 11" descr="C:\Users\Ghost\Desktop\New folder\IMG-20171206-WA0157.jpg"/>
          <p:cNvPicPr>
            <a:picLocks noGrp="1" noChangeAspect="1" noChangeArrowheads="1"/>
          </p:cNvPicPr>
          <p:nvPr>
            <p:ph idx="1"/>
          </p:nvPr>
        </p:nvPicPr>
        <p:blipFill>
          <a:blip r:embed="rId2"/>
          <a:srcRect/>
          <a:stretch>
            <a:fillRect/>
          </a:stretch>
        </p:blipFill>
        <p:spPr bwMode="auto">
          <a:xfrm>
            <a:off x="228600" y="457200"/>
            <a:ext cx="4038600" cy="2895600"/>
          </a:xfrm>
          <a:prstGeom prst="rect">
            <a:avLst/>
          </a:prstGeom>
          <a:noFill/>
        </p:spPr>
      </p:pic>
      <p:pic>
        <p:nvPicPr>
          <p:cNvPr id="7" name="Picture 2" descr="C:\Users\Ghost\Desktop\New folder\IMG-20171206-WA0159.jpg"/>
          <p:cNvPicPr>
            <a:picLocks noChangeAspect="1" noChangeArrowheads="1"/>
          </p:cNvPicPr>
          <p:nvPr/>
        </p:nvPicPr>
        <p:blipFill>
          <a:blip r:embed="rId3"/>
          <a:srcRect/>
          <a:stretch>
            <a:fillRect/>
          </a:stretch>
        </p:blipFill>
        <p:spPr bwMode="auto">
          <a:xfrm>
            <a:off x="228600" y="3581400"/>
            <a:ext cx="4114800" cy="3048000"/>
          </a:xfrm>
          <a:prstGeom prst="rect">
            <a:avLst/>
          </a:prstGeom>
          <a:noFill/>
        </p:spPr>
      </p:pic>
      <p:pic>
        <p:nvPicPr>
          <p:cNvPr id="8" name="Picture 10" descr="C:\Users\Ghost\Desktop\New folder\IMG-20171206-WA0156.jpg"/>
          <p:cNvPicPr>
            <a:picLocks noChangeAspect="1" noChangeArrowheads="1"/>
          </p:cNvPicPr>
          <p:nvPr/>
        </p:nvPicPr>
        <p:blipFill>
          <a:blip r:embed="rId4"/>
          <a:srcRect/>
          <a:stretch>
            <a:fillRect/>
          </a:stretch>
        </p:blipFill>
        <p:spPr bwMode="auto">
          <a:xfrm>
            <a:off x="4800600" y="304800"/>
            <a:ext cx="4038600" cy="2819400"/>
          </a:xfrm>
          <a:prstGeom prst="rect">
            <a:avLst/>
          </a:prstGeom>
          <a:noFill/>
        </p:spPr>
      </p:pic>
      <p:sp>
        <p:nvSpPr>
          <p:cNvPr id="9" name="TextBox 8"/>
          <p:cNvSpPr txBox="1"/>
          <p:nvPr/>
        </p:nvSpPr>
        <p:spPr>
          <a:xfrm>
            <a:off x="4953000" y="3657600"/>
            <a:ext cx="3810000" cy="2554545"/>
          </a:xfrm>
          <a:prstGeom prst="rect">
            <a:avLst/>
          </a:prstGeom>
          <a:noFill/>
        </p:spPr>
        <p:txBody>
          <a:bodyPr wrap="square" rtlCol="0">
            <a:spAutoFit/>
          </a:bodyPr>
          <a:lstStyle/>
          <a:p>
            <a:r>
              <a:rPr lang="en-US" sz="8000" dirty="0" smtClean="0">
                <a:solidFill>
                  <a:srgbClr val="660066"/>
                </a:solidFill>
                <a:latin typeface="Algerian" pitchFamily="82" charset="0"/>
              </a:rPr>
              <a:t>THANK YOU</a:t>
            </a:r>
            <a:endParaRPr lang="en-US" sz="8000" dirty="0">
              <a:solidFill>
                <a:srgbClr val="660066"/>
              </a:solidFill>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latin typeface="Algerian" pitchFamily="82" charset="0"/>
              </a:rPr>
              <a:t>Key Stone Species</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solidFill>
                  <a:srgbClr val="000099"/>
                </a:solidFill>
              </a:rPr>
              <a:t>Within the biotic communities the most crucial species is described as key stone species.</a:t>
            </a:r>
          </a:p>
          <a:p>
            <a:pPr algn="just"/>
            <a:r>
              <a:rPr lang="en-US" dirty="0" smtClean="0">
                <a:solidFill>
                  <a:srgbClr val="000099"/>
                </a:solidFill>
              </a:rPr>
              <a:t> Protection of key stone species is the priority in biodiversity conservation. </a:t>
            </a:r>
          </a:p>
          <a:p>
            <a:pPr algn="just"/>
            <a:r>
              <a:rPr lang="en-US" dirty="0" smtClean="0">
                <a:solidFill>
                  <a:srgbClr val="000099"/>
                </a:solidFill>
              </a:rPr>
              <a:t>This is because if key stone species is lost from habitat many other species may lost from the area. </a:t>
            </a:r>
          </a:p>
          <a:p>
            <a:pPr algn="just"/>
            <a:r>
              <a:rPr lang="en-US" dirty="0" smtClean="0">
                <a:solidFill>
                  <a:srgbClr val="000099"/>
                </a:solidFill>
              </a:rPr>
              <a:t>Ex. If bats are lost from the habitat then pollination of some plants get affected like Mahogany.</a:t>
            </a:r>
          </a:p>
          <a:p>
            <a:pPr algn="just"/>
            <a:r>
              <a:rPr lang="en-US" dirty="0" smtClean="0">
                <a:solidFill>
                  <a:srgbClr val="000099"/>
                </a:solidFill>
              </a:rPr>
              <a:t> Similarly population of insects increases rapidly.</a:t>
            </a:r>
          </a:p>
          <a:p>
            <a:pPr algn="just"/>
            <a:r>
              <a:rPr lang="en-US" dirty="0" smtClean="0">
                <a:solidFill>
                  <a:srgbClr val="000099"/>
                </a:solidFill>
              </a:rPr>
              <a:t>Bats are seed dispersal agents thus protection of bats is essential.</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04800" y="0"/>
            <a:ext cx="8229600" cy="1371600"/>
          </a:xfrm>
        </p:spPr>
        <p:txBody>
          <a:bodyPr>
            <a:normAutofit/>
          </a:bodyPr>
          <a:lstStyle/>
          <a:p>
            <a:r>
              <a:rPr lang="en-US" sz="3600" dirty="0" smtClean="0">
                <a:solidFill>
                  <a:srgbClr val="660066"/>
                </a:solidFill>
                <a:latin typeface="Algerian" pitchFamily="82" charset="0"/>
              </a:rPr>
              <a:t>Among the others top predators are key stone species</a:t>
            </a:r>
            <a:endParaRPr lang="en-US" sz="3600" dirty="0">
              <a:solidFill>
                <a:srgbClr val="660066"/>
              </a:solidFill>
              <a:latin typeface="Algerian" pitchFamily="82" charset="0"/>
            </a:endParaRPr>
          </a:p>
        </p:txBody>
      </p:sp>
      <p:sp>
        <p:nvSpPr>
          <p:cNvPr id="3" name="Content Placeholder 2"/>
          <p:cNvSpPr>
            <a:spLocks noGrp="1"/>
          </p:cNvSpPr>
          <p:nvPr>
            <p:ph idx="1"/>
          </p:nvPr>
        </p:nvSpPr>
        <p:spPr>
          <a:xfrm>
            <a:off x="152400" y="1600200"/>
            <a:ext cx="8534400" cy="4525963"/>
          </a:xfrm>
        </p:spPr>
        <p:txBody>
          <a:bodyPr/>
          <a:lstStyle/>
          <a:p>
            <a:pPr algn="just"/>
            <a:r>
              <a:rPr lang="en-US" dirty="0" smtClean="0">
                <a:solidFill>
                  <a:srgbClr val="000099"/>
                </a:solidFill>
              </a:rPr>
              <a:t>Predators always control herbivorous animals Ex. The areas where population of gray wolf has been drastically reduced because of hunting then the deer population increases rapidly. </a:t>
            </a:r>
          </a:p>
          <a:p>
            <a:pPr algn="just"/>
            <a:r>
              <a:rPr lang="en-US" dirty="0" smtClean="0">
                <a:solidFill>
                  <a:srgbClr val="000099"/>
                </a:solidFill>
              </a:rPr>
              <a:t>Over grazing by deers  leads to elimination of many endemic plants and insects who depend on these plants as their food.</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660066"/>
                </a:solidFill>
                <a:latin typeface="Algerian" pitchFamily="82" charset="0"/>
              </a:rPr>
              <a:t>World Wide No. Of Species</a:t>
            </a:r>
            <a:endParaRPr lang="en-US" sz="4000" dirty="0">
              <a:solidFill>
                <a:srgbClr val="660066"/>
              </a:solidFill>
              <a:latin typeface="Algerian" pitchFamily="82" charset="0"/>
            </a:endParaRPr>
          </a:p>
        </p:txBody>
      </p:sp>
      <p:sp>
        <p:nvSpPr>
          <p:cNvPr id="3" name="Content Placeholder 2"/>
          <p:cNvSpPr>
            <a:spLocks noGrp="1"/>
          </p:cNvSpPr>
          <p:nvPr>
            <p:ph sz="half" idx="1"/>
          </p:nvPr>
        </p:nvSpPr>
        <p:spPr>
          <a:xfrm>
            <a:off x="1828800" y="1600200"/>
            <a:ext cx="6477000" cy="4525963"/>
          </a:xfrm>
        </p:spPr>
        <p:txBody>
          <a:bodyPr>
            <a:noAutofit/>
          </a:bodyPr>
          <a:lstStyle/>
          <a:p>
            <a:r>
              <a:rPr lang="en-US" sz="3200" dirty="0" smtClean="0">
                <a:solidFill>
                  <a:srgbClr val="000099"/>
                </a:solidFill>
              </a:rPr>
              <a:t>Insects</a:t>
            </a:r>
          </a:p>
          <a:p>
            <a:r>
              <a:rPr lang="en-US" sz="3200" dirty="0" smtClean="0">
                <a:solidFill>
                  <a:srgbClr val="000099"/>
                </a:solidFill>
              </a:rPr>
              <a:t>Plants</a:t>
            </a:r>
          </a:p>
          <a:p>
            <a:r>
              <a:rPr lang="en-US" sz="3200" dirty="0" smtClean="0">
                <a:solidFill>
                  <a:srgbClr val="000099"/>
                </a:solidFill>
              </a:rPr>
              <a:t>Other Animals</a:t>
            </a:r>
          </a:p>
          <a:p>
            <a:r>
              <a:rPr lang="en-US" sz="3200" dirty="0" smtClean="0">
                <a:solidFill>
                  <a:srgbClr val="000099"/>
                </a:solidFill>
              </a:rPr>
              <a:t>Fungi</a:t>
            </a:r>
          </a:p>
          <a:p>
            <a:r>
              <a:rPr lang="en-US" sz="3200" dirty="0" err="1" smtClean="0">
                <a:solidFill>
                  <a:srgbClr val="000099"/>
                </a:solidFill>
              </a:rPr>
              <a:t>Protists</a:t>
            </a:r>
            <a:endParaRPr lang="en-US" sz="3200" dirty="0" smtClean="0">
              <a:solidFill>
                <a:srgbClr val="000099"/>
              </a:solidFill>
            </a:endParaRPr>
          </a:p>
          <a:p>
            <a:r>
              <a:rPr lang="en-US" sz="3200" dirty="0" smtClean="0">
                <a:solidFill>
                  <a:srgbClr val="000099"/>
                </a:solidFill>
              </a:rPr>
              <a:t>Algae</a:t>
            </a:r>
          </a:p>
          <a:p>
            <a:r>
              <a:rPr lang="en-US" sz="3200" dirty="0" smtClean="0">
                <a:solidFill>
                  <a:srgbClr val="000099"/>
                </a:solidFill>
              </a:rPr>
              <a:t>Bacteria</a:t>
            </a:r>
          </a:p>
          <a:p>
            <a:r>
              <a:rPr lang="en-US" sz="3200" dirty="0" smtClean="0">
                <a:solidFill>
                  <a:srgbClr val="000099"/>
                </a:solidFill>
              </a:rPr>
              <a:t>Viruses</a:t>
            </a:r>
            <a:endParaRPr lang="en-US" sz="3200" dirty="0">
              <a:solidFill>
                <a:srgbClr val="000099"/>
              </a:solidFill>
            </a:endParaRPr>
          </a:p>
        </p:txBody>
      </p:sp>
      <p:sp>
        <p:nvSpPr>
          <p:cNvPr id="4" name="Content Placeholder 3"/>
          <p:cNvSpPr>
            <a:spLocks noGrp="1"/>
          </p:cNvSpPr>
          <p:nvPr>
            <p:ph sz="half" idx="2"/>
          </p:nvPr>
        </p:nvSpPr>
        <p:spPr>
          <a:xfrm>
            <a:off x="4648200" y="1600200"/>
            <a:ext cx="3886200" cy="4525963"/>
          </a:xfrm>
        </p:spPr>
        <p:txBody>
          <a:bodyPr>
            <a:noAutofit/>
          </a:bodyPr>
          <a:lstStyle/>
          <a:p>
            <a:r>
              <a:rPr lang="en-US" sz="3200" dirty="0" smtClean="0">
                <a:solidFill>
                  <a:srgbClr val="000099"/>
                </a:solidFill>
              </a:rPr>
              <a:t>751000</a:t>
            </a:r>
          </a:p>
          <a:p>
            <a:r>
              <a:rPr lang="en-US" sz="3200" dirty="0" smtClean="0">
                <a:solidFill>
                  <a:srgbClr val="000099"/>
                </a:solidFill>
              </a:rPr>
              <a:t>248000</a:t>
            </a:r>
          </a:p>
          <a:p>
            <a:r>
              <a:rPr lang="en-US" sz="3200" dirty="0" smtClean="0">
                <a:solidFill>
                  <a:srgbClr val="000099"/>
                </a:solidFill>
              </a:rPr>
              <a:t>281000</a:t>
            </a:r>
          </a:p>
          <a:p>
            <a:r>
              <a:rPr lang="en-US" sz="3200" dirty="0" smtClean="0">
                <a:solidFill>
                  <a:srgbClr val="000099"/>
                </a:solidFill>
              </a:rPr>
              <a:t>69000</a:t>
            </a:r>
          </a:p>
          <a:p>
            <a:r>
              <a:rPr lang="en-US" sz="3200" dirty="0" smtClean="0">
                <a:solidFill>
                  <a:srgbClr val="000099"/>
                </a:solidFill>
              </a:rPr>
              <a:t>30000</a:t>
            </a:r>
          </a:p>
          <a:p>
            <a:r>
              <a:rPr lang="en-US" sz="3200" dirty="0" smtClean="0">
                <a:solidFill>
                  <a:srgbClr val="000099"/>
                </a:solidFill>
              </a:rPr>
              <a:t>26000</a:t>
            </a:r>
          </a:p>
          <a:p>
            <a:r>
              <a:rPr lang="en-US" sz="3200" dirty="0" smtClean="0">
                <a:solidFill>
                  <a:srgbClr val="000099"/>
                </a:solidFill>
              </a:rPr>
              <a:t>4800</a:t>
            </a:r>
          </a:p>
          <a:p>
            <a:r>
              <a:rPr lang="en-US" sz="3200" dirty="0" smtClean="0">
                <a:solidFill>
                  <a:srgbClr val="000099"/>
                </a:solidFill>
              </a:rPr>
              <a:t>1000</a:t>
            </a:r>
            <a:endParaRPr lang="en-US" sz="3200" dirty="0">
              <a:solidFill>
                <a:srgbClr val="000099"/>
              </a:solidFill>
            </a:endParaRPr>
          </a:p>
        </p:txBody>
      </p:sp>
      <p:sp>
        <p:nvSpPr>
          <p:cNvPr id="5" name="Slide Number Placeholder 4"/>
          <p:cNvSpPr>
            <a:spLocks noGrp="1"/>
          </p:cNvSpPr>
          <p:nvPr>
            <p:ph type="sldNum" sz="quarter" idx="12"/>
          </p:nvPr>
        </p:nvSpPr>
        <p:spPr/>
        <p:txBody>
          <a:bodyPr/>
          <a:lstStyle/>
          <a:p>
            <a:fld id="{D51389E9-C71C-4648-8793-40709AAEBE61}"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660066"/>
                </a:solidFill>
                <a:latin typeface="Algerian" pitchFamily="82" charset="0"/>
              </a:rPr>
              <a:t>Causes for Extinction Of Biodiversity</a:t>
            </a:r>
            <a:endParaRPr lang="en-US" sz="4000" dirty="0">
              <a:solidFill>
                <a:srgbClr val="660066"/>
              </a:solidFill>
              <a:latin typeface="Algerian" pitchFamily="82" charset="0"/>
            </a:endParaRPr>
          </a:p>
        </p:txBody>
      </p:sp>
      <p:sp>
        <p:nvSpPr>
          <p:cNvPr id="3" name="Content Placeholder 2"/>
          <p:cNvSpPr>
            <a:spLocks noGrp="1"/>
          </p:cNvSpPr>
          <p:nvPr>
            <p:ph idx="1"/>
          </p:nvPr>
        </p:nvSpPr>
        <p:spPr>
          <a:xfrm>
            <a:off x="457200" y="1295400"/>
            <a:ext cx="8686800" cy="5257800"/>
          </a:xfrm>
          <a:solidFill>
            <a:schemeClr val="bg1"/>
          </a:solidFill>
        </p:spPr>
        <p:txBody>
          <a:bodyPr/>
          <a:lstStyle/>
          <a:p>
            <a:r>
              <a:rPr lang="en-US" sz="4400" b="1" i="1" dirty="0" smtClean="0">
                <a:solidFill>
                  <a:srgbClr val="000099"/>
                </a:solidFill>
              </a:rPr>
              <a:t>Habitat Destruction</a:t>
            </a:r>
          </a:p>
          <a:p>
            <a:pPr algn="just"/>
            <a:r>
              <a:rPr lang="en-US" b="1" dirty="0" smtClean="0">
                <a:solidFill>
                  <a:srgbClr val="003300"/>
                </a:solidFill>
              </a:rPr>
              <a:t>Explosion of human population </a:t>
            </a:r>
          </a:p>
          <a:p>
            <a:pPr algn="just"/>
            <a:r>
              <a:rPr lang="en-US" b="1" dirty="0" smtClean="0">
                <a:solidFill>
                  <a:srgbClr val="003300"/>
                </a:solidFill>
              </a:rPr>
              <a:t>Increased human activities- Deforestation, Agriculture, Industries, Roads, Dams etc.</a:t>
            </a:r>
          </a:p>
          <a:p>
            <a:pPr algn="just"/>
            <a:r>
              <a:rPr lang="en-US" b="1" dirty="0" smtClean="0">
                <a:solidFill>
                  <a:srgbClr val="003300"/>
                </a:solidFill>
              </a:rPr>
              <a:t>Hunting and poaching of wildlife.</a:t>
            </a:r>
          </a:p>
          <a:p>
            <a:pPr algn="just"/>
            <a:r>
              <a:rPr lang="en-US" b="1" dirty="0" smtClean="0">
                <a:solidFill>
                  <a:srgbClr val="003300"/>
                </a:solidFill>
              </a:rPr>
              <a:t>Mining, commercial fishing, cattle ranching</a:t>
            </a:r>
          </a:p>
          <a:p>
            <a:endParaRPr lang="en-US" b="1" dirty="0" smtClean="0">
              <a:solidFill>
                <a:srgbClr val="003300"/>
              </a:solidFill>
            </a:endParaRPr>
          </a:p>
          <a:p>
            <a:endParaRPr lang="en-US" b="1" dirty="0" smtClean="0">
              <a:solidFill>
                <a:srgbClr val="003300"/>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660066"/>
                </a:solidFill>
                <a:latin typeface="Algerian" pitchFamily="82" charset="0"/>
              </a:rPr>
              <a:t>Habitat Fragmentation</a:t>
            </a:r>
            <a:endParaRPr lang="en-US" dirty="0">
              <a:solidFill>
                <a:srgbClr val="660066"/>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lgn="just"/>
            <a:r>
              <a:rPr lang="en-US" dirty="0" smtClean="0">
                <a:solidFill>
                  <a:srgbClr val="000099"/>
                </a:solidFill>
              </a:rPr>
              <a:t>Habitat fragmentation is a process where large continuous area of habitat is reduced and divided in to two or more fragments.</a:t>
            </a:r>
          </a:p>
          <a:p>
            <a:pPr algn="just"/>
            <a:r>
              <a:rPr lang="en-US" dirty="0" smtClean="0">
                <a:solidFill>
                  <a:srgbClr val="000099"/>
                </a:solidFill>
              </a:rPr>
              <a:t>Fragmentation is due to road construction, fields, towns, canals, power line, mining etc.</a:t>
            </a:r>
          </a:p>
          <a:p>
            <a:pPr algn="just"/>
            <a:r>
              <a:rPr lang="en-US" dirty="0" smtClean="0">
                <a:solidFill>
                  <a:srgbClr val="000099"/>
                </a:solidFill>
              </a:rPr>
              <a:t>Fragmentation reduces the forging area of animals.</a:t>
            </a:r>
          </a:p>
          <a:p>
            <a:pPr algn="just"/>
            <a:r>
              <a:rPr lang="en-US" dirty="0" smtClean="0">
                <a:solidFill>
                  <a:srgbClr val="000099"/>
                </a:solidFill>
              </a:rPr>
              <a:t>It also affect the microclimate – Light, temperature, wind of that habitat.</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66"/>
                </a:solidFill>
                <a:latin typeface="Algerian" pitchFamily="82" charset="0"/>
              </a:rPr>
              <a:t>Habitat Degradation And Pollution</a:t>
            </a:r>
            <a:endParaRPr lang="en-US" dirty="0">
              <a:solidFill>
                <a:srgbClr val="660066"/>
              </a:solidFill>
              <a:latin typeface="Algerian" pitchFamily="82" charset="0"/>
            </a:endParaRPr>
          </a:p>
        </p:txBody>
      </p:sp>
      <p:sp>
        <p:nvSpPr>
          <p:cNvPr id="3" name="Content Placeholder 2"/>
          <p:cNvSpPr>
            <a:spLocks noGrp="1"/>
          </p:cNvSpPr>
          <p:nvPr>
            <p:ph idx="1"/>
          </p:nvPr>
        </p:nvSpPr>
        <p:spPr>
          <a:xfrm>
            <a:off x="304800" y="1600200"/>
            <a:ext cx="8382000" cy="4525963"/>
          </a:xfrm>
        </p:spPr>
        <p:txBody>
          <a:bodyPr>
            <a:normAutofit fontScale="92500" lnSpcReduction="20000"/>
          </a:bodyPr>
          <a:lstStyle/>
          <a:p>
            <a:pPr algn="just"/>
            <a:r>
              <a:rPr lang="en-US" dirty="0" smtClean="0">
                <a:solidFill>
                  <a:srgbClr val="000099"/>
                </a:solidFill>
              </a:rPr>
              <a:t>Physical degradation of forest habitat by uncontrolled ground fires kill the trees , rich perennial wild plant community and insect fauna of the forest .</a:t>
            </a:r>
          </a:p>
          <a:p>
            <a:pPr algn="just"/>
            <a:r>
              <a:rPr lang="en-US" dirty="0" smtClean="0">
                <a:solidFill>
                  <a:srgbClr val="000099"/>
                </a:solidFill>
              </a:rPr>
              <a:t>Boating and Diving in coral reef areas degrade the fragile species.</a:t>
            </a:r>
          </a:p>
          <a:p>
            <a:pPr algn="just"/>
            <a:r>
              <a:rPr lang="en-US" dirty="0" smtClean="0">
                <a:solidFill>
                  <a:srgbClr val="000099"/>
                </a:solidFill>
              </a:rPr>
              <a:t>The most noticible form of habitat degradation is the environmental pollution caused by pesticides, industrial chemicals and wastes, emissions from factories and automobiles, sediment deposits from eroded hill sides.</a:t>
            </a:r>
            <a:endParaRPr lang="en-US" dirty="0">
              <a:solidFill>
                <a:srgbClr val="000099"/>
              </a:solidFill>
            </a:endParaRPr>
          </a:p>
        </p:txBody>
      </p:sp>
      <p:sp>
        <p:nvSpPr>
          <p:cNvPr id="4" name="Slide Number Placeholder 3"/>
          <p:cNvSpPr>
            <a:spLocks noGrp="1"/>
          </p:cNvSpPr>
          <p:nvPr>
            <p:ph type="sldNum" sz="quarter" idx="12"/>
          </p:nvPr>
        </p:nvSpPr>
        <p:spPr/>
        <p:txBody>
          <a:bodyPr/>
          <a:lstStyle/>
          <a:p>
            <a:fld id="{D51389E9-C71C-4648-8793-40709AAEBE61}"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1320</Words>
  <Application>Microsoft Office PowerPoint</Application>
  <PresentationFormat>On-screen Show (4:3)</PresentationFormat>
  <Paragraphs>231</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Biodiversity conservation</vt:lpstr>
      <vt:lpstr>Slide 2</vt:lpstr>
      <vt:lpstr>           </vt:lpstr>
      <vt:lpstr>Key Stone Species</vt:lpstr>
      <vt:lpstr>Among the others top predators are key stone species</vt:lpstr>
      <vt:lpstr>World Wide No. Of Species</vt:lpstr>
      <vt:lpstr>Causes for Extinction Of Biodiversity</vt:lpstr>
      <vt:lpstr>Habitat Fragmentation</vt:lpstr>
      <vt:lpstr>Habitat Degradation And Pollution</vt:lpstr>
      <vt:lpstr>Introduction of Exotic Species</vt:lpstr>
      <vt:lpstr>Diseases</vt:lpstr>
      <vt:lpstr>Shifting or Jhum cultivation</vt:lpstr>
      <vt:lpstr>Over Exploitation</vt:lpstr>
      <vt:lpstr>Biodiversity conservation </vt:lpstr>
      <vt:lpstr>1.In-situ conservation</vt:lpstr>
      <vt:lpstr>2.Ex-situ conservation</vt:lpstr>
      <vt:lpstr>List of different species</vt:lpstr>
      <vt:lpstr>Endangered Flora and Fauna of India </vt:lpstr>
      <vt:lpstr>1.Himalayas and Eastern India</vt:lpstr>
      <vt:lpstr>2. Rajasthan and Gujarat</vt:lpstr>
      <vt:lpstr>4.Peninsular India</vt:lpstr>
      <vt:lpstr>5.Andaman and Nicobar Island </vt:lpstr>
      <vt:lpstr>Indian endangerd Fauna</vt:lpstr>
      <vt:lpstr>Pholodota</vt:lpstr>
      <vt:lpstr>Perissodactyla</vt:lpstr>
      <vt:lpstr>Lagomorpha</vt:lpstr>
      <vt:lpstr>Birds</vt:lpstr>
      <vt:lpstr>Reptiles</vt:lpstr>
      <vt:lpstr>Amphibia</vt:lpstr>
      <vt:lpstr>Slide 30</vt:lpstr>
      <vt:lpstr>Slide 31</vt:lpstr>
      <vt:lpstr>Slide 32</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dc:title>
  <dc:creator>Admin</dc:creator>
  <cp:lastModifiedBy>Ghost</cp:lastModifiedBy>
  <cp:revision>61</cp:revision>
  <dcterms:created xsi:type="dcterms:W3CDTF">2017-12-06T06:43:20Z</dcterms:created>
  <dcterms:modified xsi:type="dcterms:W3CDTF">2017-12-08T11:27:09Z</dcterms:modified>
</cp:coreProperties>
</file>