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66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11B6-2C1D-47E9-8A56-C701F3AB2C5E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31E-7779-4143-9C09-DCFF6BAB19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11B6-2C1D-47E9-8A56-C701F3AB2C5E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31E-7779-4143-9C09-DCFF6BAB19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11B6-2C1D-47E9-8A56-C701F3AB2C5E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31E-7779-4143-9C09-DCFF6BAB19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11B6-2C1D-47E9-8A56-C701F3AB2C5E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31E-7779-4143-9C09-DCFF6BAB19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11B6-2C1D-47E9-8A56-C701F3AB2C5E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31E-7779-4143-9C09-DCFF6BAB19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11B6-2C1D-47E9-8A56-C701F3AB2C5E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31E-7779-4143-9C09-DCFF6BAB19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11B6-2C1D-47E9-8A56-C701F3AB2C5E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31E-7779-4143-9C09-DCFF6BAB19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11B6-2C1D-47E9-8A56-C701F3AB2C5E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31E-7779-4143-9C09-DCFF6BAB19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11B6-2C1D-47E9-8A56-C701F3AB2C5E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31E-7779-4143-9C09-DCFF6BAB19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11B6-2C1D-47E9-8A56-C701F3AB2C5E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31E-7779-4143-9C09-DCFF6BAB19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11B6-2C1D-47E9-8A56-C701F3AB2C5E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86331E-7779-4143-9C09-DCFF6BAB19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9311B6-2C1D-47E9-8A56-C701F3AB2C5E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86331E-7779-4143-9C09-DCFF6BAB1983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533400"/>
            <a:ext cx="6516216" cy="2868168"/>
          </a:xfrm>
        </p:spPr>
        <p:txBody>
          <a:bodyPr>
            <a:normAutofit fontScale="90000"/>
          </a:bodyPr>
          <a:lstStyle/>
          <a:p>
            <a:r>
              <a:rPr lang="en-IN" sz="2400" dirty="0" smtClean="0">
                <a:solidFill>
                  <a:srgbClr val="D266CA"/>
                </a:solidFill>
                <a:latin typeface="Aharoni" pitchFamily="2" charset="-79"/>
                <a:cs typeface="Aharoni" pitchFamily="2" charset="-79"/>
              </a:rPr>
              <a:t>Workshop on revised Syllabus of </a:t>
            </a:r>
            <a:r>
              <a:rPr lang="en-IN" sz="2400" dirty="0" err="1" smtClean="0">
                <a:solidFill>
                  <a:srgbClr val="D266CA"/>
                </a:solidFill>
                <a:latin typeface="Aharoni" pitchFamily="2" charset="-79"/>
                <a:cs typeface="Aharoni" pitchFamily="2" charset="-79"/>
              </a:rPr>
              <a:t>B.Sc.I</a:t>
            </a:r>
            <a:r>
              <a:rPr lang="en-IN" sz="2000" dirty="0" smtClean="0">
                <a:solidFill>
                  <a:srgbClr val="D266CA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IN" sz="2000" dirty="0" smtClean="0">
                <a:solidFill>
                  <a:srgbClr val="D266CA"/>
                </a:solidFill>
                <a:latin typeface="Aharoni" pitchFamily="2" charset="-79"/>
                <a:cs typeface="Aharoni" pitchFamily="2" charset="-79"/>
              </a:rPr>
            </a:br>
            <a:r>
              <a:rPr lang="en-IN" sz="3200" dirty="0" smtClean="0">
                <a:solidFill>
                  <a:srgbClr val="D266CA"/>
                </a:solidFill>
                <a:latin typeface="Aharoni" pitchFamily="2" charset="-79"/>
                <a:cs typeface="Aharoni" pitchFamily="2" charset="-79"/>
              </a:rPr>
              <a:t>DSC-15b</a:t>
            </a:r>
            <a:r>
              <a:rPr lang="en-IN" dirty="0" smtClean="0">
                <a:solidFill>
                  <a:srgbClr val="D266CA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IN" dirty="0" smtClean="0">
                <a:solidFill>
                  <a:srgbClr val="D266CA"/>
                </a:solidFill>
                <a:latin typeface="Aharoni" pitchFamily="2" charset="-79"/>
                <a:cs typeface="Aharoni" pitchFamily="2" charset="-79"/>
              </a:rPr>
            </a:br>
            <a:r>
              <a:rPr lang="en-IN" dirty="0" smtClean="0">
                <a:solidFill>
                  <a:srgbClr val="D266CA"/>
                </a:solidFill>
                <a:latin typeface="Aharoni" pitchFamily="2" charset="-79"/>
                <a:cs typeface="Aharoni" pitchFamily="2" charset="-79"/>
              </a:rPr>
              <a:t>Cell biology and Evolutionary biology</a:t>
            </a:r>
            <a:endParaRPr lang="en-IN" dirty="0">
              <a:solidFill>
                <a:srgbClr val="D266CA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4653136"/>
            <a:ext cx="5114778" cy="1977368"/>
          </a:xfrm>
        </p:spPr>
        <p:txBody>
          <a:bodyPr>
            <a:normAutofit/>
          </a:bodyPr>
          <a:lstStyle/>
          <a:p>
            <a:r>
              <a:rPr lang="en-IN" sz="2400" dirty="0" smtClean="0"/>
              <a:t>Dr</a:t>
            </a:r>
            <a:r>
              <a:rPr lang="en-IN" sz="2400" dirty="0" smtClean="0"/>
              <a:t>. </a:t>
            </a:r>
            <a:r>
              <a:rPr lang="en-IN" sz="2400" dirty="0" err="1" smtClean="0"/>
              <a:t>Pratiksha</a:t>
            </a:r>
            <a:r>
              <a:rPr lang="en-IN" sz="2400" dirty="0" smtClean="0"/>
              <a:t> </a:t>
            </a:r>
            <a:r>
              <a:rPr lang="en-IN" sz="2400" dirty="0" err="1" smtClean="0"/>
              <a:t>S.Bhandare</a:t>
            </a:r>
            <a:endParaRPr lang="en-IN" sz="2400" dirty="0" smtClean="0"/>
          </a:p>
          <a:p>
            <a:r>
              <a:rPr lang="en-IN" dirty="0" smtClean="0"/>
              <a:t>Department of Zoology</a:t>
            </a:r>
            <a:r>
              <a:rPr lang="en-IN" dirty="0" smtClean="0"/>
              <a:t>,</a:t>
            </a:r>
          </a:p>
          <a:p>
            <a:r>
              <a:rPr lang="en-IN" dirty="0" smtClean="0"/>
              <a:t>P.D.V. P. Mahavidyalaya Tasgaon, Sangli.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242048" cy="7647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Endoplasmic reticulum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2952328" cy="457200"/>
          </a:xfrm>
        </p:spPr>
        <p:txBody>
          <a:bodyPr>
            <a:noAutofit/>
          </a:bodyPr>
          <a:lstStyle/>
          <a:p>
            <a:r>
              <a:rPr lang="en-IN" sz="2800" dirty="0" smtClean="0"/>
              <a:t>Structure</a:t>
            </a:r>
            <a:endParaRPr lang="en-IN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3491880" y="1052736"/>
            <a:ext cx="3520440" cy="457200"/>
          </a:xfrm>
        </p:spPr>
        <p:txBody>
          <a:bodyPr>
            <a:noAutofit/>
          </a:bodyPr>
          <a:lstStyle/>
          <a:p>
            <a:r>
              <a:rPr lang="en-IN" sz="2800" dirty="0" smtClean="0"/>
              <a:t>Functions</a:t>
            </a:r>
            <a:endParaRPr lang="en-IN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51520" y="1700808"/>
            <a:ext cx="3520440" cy="4741496"/>
          </a:xfrm>
        </p:spPr>
        <p:txBody>
          <a:bodyPr>
            <a:normAutofit/>
          </a:bodyPr>
          <a:lstStyle/>
          <a:p>
            <a:r>
              <a:rPr lang="en-IN" dirty="0" smtClean="0"/>
              <a:t>Components</a:t>
            </a:r>
          </a:p>
          <a:p>
            <a:pPr lvl="1"/>
            <a:r>
              <a:rPr lang="en-IN" dirty="0" err="1" smtClean="0"/>
              <a:t>Cisternae</a:t>
            </a:r>
            <a:endParaRPr lang="en-IN" dirty="0" smtClean="0"/>
          </a:p>
          <a:p>
            <a:pPr lvl="1"/>
            <a:r>
              <a:rPr lang="en-IN" dirty="0" smtClean="0"/>
              <a:t>Tubules</a:t>
            </a:r>
          </a:p>
          <a:p>
            <a:pPr lvl="1"/>
            <a:r>
              <a:rPr lang="en-IN" dirty="0" smtClean="0"/>
              <a:t>Vesicles</a:t>
            </a:r>
          </a:p>
          <a:p>
            <a:r>
              <a:rPr lang="en-IN" dirty="0" smtClean="0"/>
              <a:t>Types</a:t>
            </a:r>
          </a:p>
          <a:p>
            <a:pPr lvl="1"/>
            <a:r>
              <a:rPr lang="en-IN" dirty="0" smtClean="0"/>
              <a:t>Rough ER</a:t>
            </a:r>
          </a:p>
          <a:p>
            <a:pPr lvl="1"/>
            <a:r>
              <a:rPr lang="en-IN" dirty="0" smtClean="0"/>
              <a:t>Smooth ER</a:t>
            </a:r>
          </a:p>
          <a:p>
            <a:r>
              <a:rPr lang="en-IN" dirty="0" smtClean="0"/>
              <a:t>Chemical composition</a:t>
            </a:r>
          </a:p>
          <a:p>
            <a:pPr lvl="1"/>
            <a:r>
              <a:rPr lang="en-IN" dirty="0" smtClean="0"/>
              <a:t>Lipids</a:t>
            </a:r>
          </a:p>
          <a:p>
            <a:pPr lvl="1"/>
            <a:r>
              <a:rPr lang="en-IN" dirty="0" smtClean="0"/>
              <a:t>Proteins of RER</a:t>
            </a:r>
          </a:p>
          <a:p>
            <a:pPr lvl="1"/>
            <a:r>
              <a:rPr lang="en-IN" dirty="0" smtClean="0"/>
              <a:t>Proteins of SER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635896" y="1711840"/>
            <a:ext cx="4464496" cy="4957520"/>
          </a:xfrm>
        </p:spPr>
        <p:txBody>
          <a:bodyPr>
            <a:normAutofit/>
          </a:bodyPr>
          <a:lstStyle/>
          <a:p>
            <a:r>
              <a:rPr lang="en-IN" dirty="0" smtClean="0"/>
              <a:t>Mechanical support</a:t>
            </a:r>
          </a:p>
          <a:p>
            <a:r>
              <a:rPr lang="en-IN" dirty="0" smtClean="0"/>
              <a:t>Functions of RER</a:t>
            </a:r>
          </a:p>
          <a:p>
            <a:pPr lvl="1"/>
            <a:r>
              <a:rPr lang="en-IN" dirty="0" smtClean="0"/>
              <a:t>Post translational modifications</a:t>
            </a:r>
          </a:p>
          <a:p>
            <a:pPr lvl="2"/>
            <a:r>
              <a:rPr lang="en-IN" dirty="0" smtClean="0"/>
              <a:t>Protein folding</a:t>
            </a:r>
          </a:p>
          <a:p>
            <a:pPr lvl="2"/>
            <a:r>
              <a:rPr lang="en-IN" dirty="0" smtClean="0"/>
              <a:t>N-</a:t>
            </a:r>
            <a:r>
              <a:rPr lang="en-IN" dirty="0" err="1" smtClean="0"/>
              <a:t>glycosylation</a:t>
            </a:r>
            <a:endParaRPr lang="en-IN" dirty="0" smtClean="0"/>
          </a:p>
          <a:p>
            <a:pPr lvl="1"/>
            <a:r>
              <a:rPr lang="en-IN" dirty="0" smtClean="0"/>
              <a:t>Protein sorting</a:t>
            </a:r>
          </a:p>
          <a:p>
            <a:r>
              <a:rPr lang="en-IN" dirty="0" smtClean="0"/>
              <a:t>Functions of SER</a:t>
            </a:r>
          </a:p>
          <a:p>
            <a:pPr lvl="1"/>
            <a:r>
              <a:rPr lang="en-IN" dirty="0" smtClean="0"/>
              <a:t>Lipid biosynthesis</a:t>
            </a:r>
          </a:p>
          <a:p>
            <a:pPr lvl="1"/>
            <a:r>
              <a:rPr lang="en-IN" dirty="0" smtClean="0"/>
              <a:t>Lipid transport</a:t>
            </a:r>
          </a:p>
          <a:p>
            <a:pPr lvl="1"/>
            <a:r>
              <a:rPr lang="en-IN" dirty="0" smtClean="0"/>
              <a:t>Detoxification and bio-activation</a:t>
            </a:r>
          </a:p>
          <a:p>
            <a:pPr lvl="1"/>
            <a:r>
              <a:rPr lang="en-IN" dirty="0" err="1" smtClean="0"/>
              <a:t>Glycogenolysis</a:t>
            </a:r>
            <a:r>
              <a:rPr lang="en-IN" dirty="0" smtClean="0"/>
              <a:t> and </a:t>
            </a:r>
            <a:r>
              <a:rPr lang="en-IN" dirty="0" err="1" smtClean="0"/>
              <a:t>gluconeogenesis</a:t>
            </a:r>
            <a:endParaRPr lang="en-IN" dirty="0" smtClean="0"/>
          </a:p>
          <a:p>
            <a:pPr lvl="1"/>
            <a:r>
              <a:rPr lang="en-IN" dirty="0" smtClean="0"/>
              <a:t>Ca</a:t>
            </a:r>
            <a:r>
              <a:rPr lang="en-IN" baseline="30000" dirty="0" smtClean="0"/>
              <a:t>++</a:t>
            </a:r>
            <a:r>
              <a:rPr lang="en-IN" dirty="0" smtClean="0"/>
              <a:t> sequestering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242048" cy="66068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Golgi Complex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3520440" cy="457200"/>
          </a:xfrm>
        </p:spPr>
        <p:txBody>
          <a:bodyPr>
            <a:noAutofit/>
          </a:bodyPr>
          <a:lstStyle/>
          <a:p>
            <a:r>
              <a:rPr lang="en-IN" sz="2800" dirty="0" smtClean="0"/>
              <a:t>Structure</a:t>
            </a:r>
            <a:endParaRPr lang="en-IN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39952" y="692696"/>
            <a:ext cx="3520440" cy="457200"/>
          </a:xfrm>
        </p:spPr>
        <p:txBody>
          <a:bodyPr>
            <a:noAutofit/>
          </a:bodyPr>
          <a:lstStyle/>
          <a:p>
            <a:r>
              <a:rPr lang="en-IN" sz="2800" dirty="0" smtClean="0"/>
              <a:t>Functions</a:t>
            </a:r>
            <a:endParaRPr lang="en-IN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79792"/>
            <a:ext cx="3520440" cy="5578208"/>
          </a:xfrm>
        </p:spPr>
        <p:txBody>
          <a:bodyPr>
            <a:normAutofit/>
          </a:bodyPr>
          <a:lstStyle/>
          <a:p>
            <a:r>
              <a:rPr lang="en-IN" dirty="0" smtClean="0"/>
              <a:t>Discoverer</a:t>
            </a:r>
          </a:p>
          <a:p>
            <a:r>
              <a:rPr lang="en-IN" dirty="0" smtClean="0"/>
              <a:t>Three </a:t>
            </a:r>
            <a:r>
              <a:rPr lang="en-IN" dirty="0" err="1" smtClean="0"/>
              <a:t>structurel</a:t>
            </a:r>
            <a:r>
              <a:rPr lang="en-IN" dirty="0" smtClean="0"/>
              <a:t> components</a:t>
            </a:r>
          </a:p>
          <a:p>
            <a:r>
              <a:rPr lang="en-IN" dirty="0" err="1" smtClean="0"/>
              <a:t>Cisternae</a:t>
            </a:r>
            <a:endParaRPr lang="en-IN" dirty="0" smtClean="0"/>
          </a:p>
          <a:p>
            <a:pPr lvl="1"/>
            <a:r>
              <a:rPr lang="en-IN" dirty="0" smtClean="0"/>
              <a:t>Structure</a:t>
            </a:r>
          </a:p>
          <a:p>
            <a:pPr lvl="1"/>
            <a:r>
              <a:rPr lang="en-IN" dirty="0" smtClean="0"/>
              <a:t>Polarization</a:t>
            </a:r>
          </a:p>
          <a:p>
            <a:pPr lvl="1"/>
            <a:r>
              <a:rPr lang="en-IN" dirty="0" smtClean="0"/>
              <a:t>GERL region</a:t>
            </a:r>
          </a:p>
          <a:p>
            <a:r>
              <a:rPr lang="en-IN" dirty="0" smtClean="0"/>
              <a:t>Tubules and Vesicles</a:t>
            </a:r>
          </a:p>
          <a:p>
            <a:pPr lvl="1"/>
            <a:r>
              <a:rPr lang="en-IN" dirty="0" err="1" smtClean="0"/>
              <a:t>Tubles</a:t>
            </a:r>
            <a:endParaRPr lang="en-IN" dirty="0" smtClean="0"/>
          </a:p>
          <a:p>
            <a:pPr lvl="1"/>
            <a:r>
              <a:rPr lang="en-IN" dirty="0" smtClean="0"/>
              <a:t>Four types of vesicles</a:t>
            </a:r>
          </a:p>
          <a:p>
            <a:pPr lvl="2"/>
            <a:r>
              <a:rPr lang="en-IN" dirty="0" smtClean="0"/>
              <a:t>Transitional</a:t>
            </a:r>
          </a:p>
          <a:p>
            <a:pPr lvl="2"/>
            <a:r>
              <a:rPr lang="en-IN" dirty="0" smtClean="0"/>
              <a:t>Secretary</a:t>
            </a:r>
          </a:p>
          <a:p>
            <a:pPr lvl="2"/>
            <a:r>
              <a:rPr lang="en-IN" dirty="0" err="1" smtClean="0"/>
              <a:t>Retrival</a:t>
            </a:r>
            <a:endParaRPr lang="en-IN" dirty="0" smtClean="0"/>
          </a:p>
          <a:p>
            <a:pPr lvl="2"/>
            <a:r>
              <a:rPr lang="en-IN" dirty="0" err="1" smtClean="0"/>
              <a:t>Clathrin</a:t>
            </a:r>
            <a:r>
              <a:rPr lang="en-IN" dirty="0" smtClean="0"/>
              <a:t> coated</a:t>
            </a:r>
          </a:p>
          <a:p>
            <a:r>
              <a:rPr lang="en-IN" dirty="0" smtClean="0"/>
              <a:t>Large vacuoles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279792"/>
            <a:ext cx="3520440" cy="5578208"/>
          </a:xfrm>
        </p:spPr>
        <p:txBody>
          <a:bodyPr>
            <a:normAutofit/>
          </a:bodyPr>
          <a:lstStyle/>
          <a:p>
            <a:r>
              <a:rPr lang="en-IN" dirty="0" smtClean="0"/>
              <a:t>Secretion</a:t>
            </a:r>
          </a:p>
          <a:p>
            <a:pPr lvl="1"/>
            <a:r>
              <a:rPr lang="en-IN" dirty="0" smtClean="0"/>
              <a:t>Continuous</a:t>
            </a:r>
          </a:p>
          <a:p>
            <a:pPr lvl="1"/>
            <a:r>
              <a:rPr lang="en-IN" dirty="0" smtClean="0"/>
              <a:t>Discontinuous</a:t>
            </a:r>
          </a:p>
          <a:p>
            <a:r>
              <a:rPr lang="en-IN" dirty="0" smtClean="0"/>
              <a:t>Protein sorting</a:t>
            </a:r>
          </a:p>
          <a:p>
            <a:r>
              <a:rPr lang="en-IN" dirty="0" err="1" smtClean="0"/>
              <a:t>Lysosome</a:t>
            </a:r>
            <a:r>
              <a:rPr lang="en-IN" dirty="0" smtClean="0"/>
              <a:t> formation</a:t>
            </a:r>
          </a:p>
          <a:p>
            <a:r>
              <a:rPr lang="en-IN" dirty="0" smtClean="0"/>
              <a:t>Role in Fertilization</a:t>
            </a:r>
          </a:p>
          <a:p>
            <a:r>
              <a:rPr lang="en-IN" dirty="0" smtClean="0"/>
              <a:t>O-</a:t>
            </a:r>
            <a:r>
              <a:rPr lang="en-IN" dirty="0" err="1" smtClean="0"/>
              <a:t>Glycosylation</a:t>
            </a:r>
            <a:endParaRPr lang="en-IN" dirty="0" smtClean="0"/>
          </a:p>
          <a:p>
            <a:r>
              <a:rPr lang="en-IN" dirty="0" err="1" smtClean="0"/>
              <a:t>Sphingomyelin</a:t>
            </a:r>
            <a:r>
              <a:rPr lang="en-IN" dirty="0" smtClean="0"/>
              <a:t> synthesis</a:t>
            </a:r>
          </a:p>
          <a:p>
            <a:r>
              <a:rPr lang="en-IN" dirty="0" smtClean="0"/>
              <a:t>Polysaccharide synthesis</a:t>
            </a:r>
          </a:p>
          <a:p>
            <a:r>
              <a:rPr lang="en-IN" dirty="0" smtClean="0"/>
              <a:t>Membrane recycling</a:t>
            </a:r>
          </a:p>
          <a:p>
            <a:r>
              <a:rPr lang="en-IN" dirty="0" smtClean="0"/>
              <a:t>Role in cell plate formation.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>
            <a:normAutofit fontScale="90000"/>
          </a:bodyPr>
          <a:lstStyle/>
          <a:p>
            <a:r>
              <a:rPr lang="en-IN" dirty="0" err="1" smtClean="0"/>
              <a:t>lysosomes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2736304" cy="457200"/>
          </a:xfrm>
        </p:spPr>
        <p:txBody>
          <a:bodyPr>
            <a:noAutofit/>
          </a:bodyPr>
          <a:lstStyle/>
          <a:p>
            <a:r>
              <a:rPr lang="en-IN" sz="2800" dirty="0" smtClean="0"/>
              <a:t>Structure</a:t>
            </a:r>
            <a:endParaRPr lang="en-IN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067944" y="1124744"/>
            <a:ext cx="3520440" cy="457200"/>
          </a:xfrm>
        </p:spPr>
        <p:txBody>
          <a:bodyPr>
            <a:noAutofit/>
          </a:bodyPr>
          <a:lstStyle/>
          <a:p>
            <a:r>
              <a:rPr lang="en-IN" sz="2800" dirty="0" smtClean="0"/>
              <a:t>Functions</a:t>
            </a:r>
            <a:endParaRPr lang="en-IN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813504"/>
          </a:xfrm>
        </p:spPr>
        <p:txBody>
          <a:bodyPr>
            <a:normAutofit/>
          </a:bodyPr>
          <a:lstStyle/>
          <a:p>
            <a:r>
              <a:rPr lang="en-IN" dirty="0" err="1" smtClean="0"/>
              <a:t>Dimentions</a:t>
            </a:r>
            <a:endParaRPr lang="en-IN" dirty="0" smtClean="0"/>
          </a:p>
          <a:p>
            <a:r>
              <a:rPr lang="en-IN" dirty="0" err="1" smtClean="0"/>
              <a:t>Lysosomal</a:t>
            </a:r>
            <a:r>
              <a:rPr lang="en-IN" dirty="0" smtClean="0"/>
              <a:t> membrane</a:t>
            </a:r>
          </a:p>
          <a:p>
            <a:pPr lvl="1"/>
            <a:r>
              <a:rPr lang="en-IN" dirty="0" smtClean="0"/>
              <a:t>Proton pump</a:t>
            </a:r>
          </a:p>
          <a:p>
            <a:pPr lvl="1"/>
            <a:r>
              <a:rPr lang="en-IN" dirty="0" smtClean="0"/>
              <a:t>Protection of the membrane </a:t>
            </a:r>
          </a:p>
          <a:p>
            <a:r>
              <a:rPr lang="en-IN" dirty="0" smtClean="0"/>
              <a:t>Hydrolytic enzymes</a:t>
            </a:r>
          </a:p>
          <a:p>
            <a:r>
              <a:rPr lang="en-IN" dirty="0" smtClean="0"/>
              <a:t>Polymorphism</a:t>
            </a:r>
          </a:p>
          <a:p>
            <a:pPr lvl="1"/>
            <a:r>
              <a:rPr lang="en-IN" dirty="0" smtClean="0"/>
              <a:t>Primary </a:t>
            </a:r>
            <a:r>
              <a:rPr lang="en-IN" dirty="0" err="1" smtClean="0"/>
              <a:t>lysosomes</a:t>
            </a:r>
            <a:r>
              <a:rPr lang="en-IN" dirty="0" smtClean="0"/>
              <a:t> </a:t>
            </a:r>
          </a:p>
          <a:p>
            <a:pPr lvl="1"/>
            <a:r>
              <a:rPr lang="en-IN" dirty="0" err="1" smtClean="0"/>
              <a:t>Heterophagosome</a:t>
            </a:r>
            <a:endParaRPr lang="en-IN" dirty="0" smtClean="0"/>
          </a:p>
          <a:p>
            <a:pPr lvl="1"/>
            <a:r>
              <a:rPr lang="en-IN" dirty="0" err="1" smtClean="0"/>
              <a:t>Autophagosome</a:t>
            </a:r>
            <a:endParaRPr lang="en-IN" dirty="0" smtClean="0"/>
          </a:p>
          <a:p>
            <a:pPr lvl="1"/>
            <a:r>
              <a:rPr lang="en-IN" dirty="0" smtClean="0"/>
              <a:t>Residual body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741496"/>
          </a:xfrm>
        </p:spPr>
        <p:txBody>
          <a:bodyPr>
            <a:normAutofit/>
          </a:bodyPr>
          <a:lstStyle/>
          <a:p>
            <a:r>
              <a:rPr lang="en-IN" dirty="0" smtClean="0"/>
              <a:t>Intracellular digestion</a:t>
            </a:r>
          </a:p>
          <a:p>
            <a:r>
              <a:rPr lang="en-IN" dirty="0" err="1" smtClean="0"/>
              <a:t>Autophagy</a:t>
            </a:r>
            <a:r>
              <a:rPr lang="en-IN" dirty="0" smtClean="0"/>
              <a:t> and cellular turn over</a:t>
            </a:r>
          </a:p>
          <a:p>
            <a:r>
              <a:rPr lang="en-IN" dirty="0" smtClean="0"/>
              <a:t>Role in fertilization</a:t>
            </a:r>
          </a:p>
          <a:p>
            <a:r>
              <a:rPr lang="en-IN" dirty="0" smtClean="0"/>
              <a:t>Apoptosis</a:t>
            </a:r>
          </a:p>
          <a:p>
            <a:r>
              <a:rPr lang="en-IN" dirty="0" smtClean="0"/>
              <a:t>Extracellular digestion</a:t>
            </a:r>
          </a:p>
          <a:p>
            <a:r>
              <a:rPr lang="en-IN" dirty="0" smtClean="0"/>
              <a:t>Role in body defence</a:t>
            </a:r>
          </a:p>
          <a:p>
            <a:r>
              <a:rPr lang="en-IN" dirty="0" smtClean="0"/>
              <a:t>Cleaning the cell debris</a:t>
            </a:r>
          </a:p>
          <a:p>
            <a:r>
              <a:rPr lang="en-IN" dirty="0" smtClean="0"/>
              <a:t>Secretion of hormones in thyroid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/>
          </a:bodyPr>
          <a:lstStyle/>
          <a:p>
            <a:r>
              <a:rPr lang="en-IN" sz="3600" dirty="0" smtClean="0"/>
              <a:t>History Of life: </a:t>
            </a:r>
            <a:br>
              <a:rPr lang="en-IN" sz="3600" dirty="0" smtClean="0"/>
            </a:br>
            <a:r>
              <a:rPr lang="en-IN" sz="2400" dirty="0" smtClean="0"/>
              <a:t>Major events in the history of life</a:t>
            </a:r>
            <a:endParaRPr lang="en-IN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661248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Structure of Cosmos</a:t>
            </a:r>
          </a:p>
          <a:p>
            <a:r>
              <a:rPr lang="en-IN" dirty="0" smtClean="0"/>
              <a:t>Primitive Earth</a:t>
            </a:r>
          </a:p>
          <a:p>
            <a:r>
              <a:rPr lang="en-IN" dirty="0" err="1" smtClean="0"/>
              <a:t>Prebiotic</a:t>
            </a:r>
            <a:r>
              <a:rPr lang="en-IN" dirty="0" smtClean="0"/>
              <a:t> synthesis</a:t>
            </a:r>
          </a:p>
          <a:p>
            <a:pPr lvl="1"/>
            <a:r>
              <a:rPr lang="en-IN" dirty="0" smtClean="0"/>
              <a:t>Primitive atmosphere</a:t>
            </a:r>
          </a:p>
          <a:p>
            <a:pPr lvl="1"/>
            <a:r>
              <a:rPr lang="en-IN" dirty="0" smtClean="0"/>
              <a:t>Primitive </a:t>
            </a:r>
            <a:r>
              <a:rPr lang="en-IN" dirty="0" err="1" smtClean="0"/>
              <a:t>biomolecules</a:t>
            </a:r>
            <a:endParaRPr lang="en-IN" dirty="0" smtClean="0"/>
          </a:p>
          <a:p>
            <a:pPr lvl="1"/>
            <a:r>
              <a:rPr lang="en-IN" dirty="0" smtClean="0"/>
              <a:t>Energy source</a:t>
            </a:r>
          </a:p>
          <a:p>
            <a:pPr lvl="1"/>
            <a:r>
              <a:rPr lang="en-IN" dirty="0" smtClean="0"/>
              <a:t>Absence of Oxygen</a:t>
            </a:r>
          </a:p>
          <a:p>
            <a:pPr lvl="1"/>
            <a:r>
              <a:rPr lang="en-IN" dirty="0" smtClean="0"/>
              <a:t>Primitive sea</a:t>
            </a:r>
          </a:p>
          <a:p>
            <a:r>
              <a:rPr lang="en-IN" dirty="0" smtClean="0"/>
              <a:t>Evolution of </a:t>
            </a:r>
            <a:r>
              <a:rPr lang="en-IN" dirty="0" err="1" smtClean="0"/>
              <a:t>Progenote</a:t>
            </a:r>
            <a:r>
              <a:rPr lang="en-IN" dirty="0" smtClean="0"/>
              <a:t>: </a:t>
            </a:r>
            <a:r>
              <a:rPr lang="en-IN" dirty="0" err="1" smtClean="0"/>
              <a:t>Precellular</a:t>
            </a:r>
            <a:r>
              <a:rPr lang="en-IN" dirty="0" smtClean="0"/>
              <a:t> evolution</a:t>
            </a:r>
          </a:p>
          <a:p>
            <a:r>
              <a:rPr lang="en-IN" dirty="0" smtClean="0"/>
              <a:t>RNA world</a:t>
            </a:r>
          </a:p>
          <a:p>
            <a:r>
              <a:rPr lang="en-IN" dirty="0" err="1" smtClean="0"/>
              <a:t>Ribonucleoprotein</a:t>
            </a:r>
            <a:r>
              <a:rPr lang="en-IN" dirty="0" smtClean="0"/>
              <a:t> (RNP) World</a:t>
            </a:r>
          </a:p>
          <a:p>
            <a:r>
              <a:rPr lang="en-IN" dirty="0" smtClean="0"/>
              <a:t>Origin of Plasma membrane</a:t>
            </a:r>
          </a:p>
          <a:p>
            <a:r>
              <a:rPr lang="en-IN" dirty="0" smtClean="0"/>
              <a:t>DNA world</a:t>
            </a:r>
          </a:p>
          <a:p>
            <a:r>
              <a:rPr lang="en-IN" dirty="0" err="1" smtClean="0"/>
              <a:t>Progenotes</a:t>
            </a:r>
            <a:endParaRPr lang="en-IN" dirty="0" smtClean="0"/>
          </a:p>
          <a:p>
            <a:pPr lvl="1"/>
            <a:r>
              <a:rPr lang="en-IN" dirty="0" smtClean="0"/>
              <a:t>Prokaryotes ,</a:t>
            </a:r>
            <a:r>
              <a:rPr lang="en-IN" dirty="0" err="1" smtClean="0"/>
              <a:t>Urkaryotes</a:t>
            </a:r>
            <a:r>
              <a:rPr lang="en-IN" dirty="0" smtClean="0"/>
              <a:t>, Single celled eukaryotes</a:t>
            </a:r>
          </a:p>
          <a:p>
            <a:pPr lvl="1"/>
            <a:r>
              <a:rPr lang="en-IN" dirty="0" err="1" smtClean="0"/>
              <a:t>Heterotrophs</a:t>
            </a:r>
            <a:r>
              <a:rPr lang="en-IN" dirty="0" smtClean="0"/>
              <a:t> , </a:t>
            </a:r>
            <a:r>
              <a:rPr lang="en-IN" dirty="0" err="1" smtClean="0"/>
              <a:t>Autotrophs</a:t>
            </a:r>
            <a:endParaRPr lang="en-IN" dirty="0" smtClean="0"/>
          </a:p>
          <a:p>
            <a:pPr lvl="1"/>
            <a:r>
              <a:rPr lang="en-IN" dirty="0" err="1" smtClean="0"/>
              <a:t>Multicellularity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704856" cy="58868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Introduction to evolutionary theories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949280"/>
          </a:xfrm>
        </p:spPr>
        <p:txBody>
          <a:bodyPr>
            <a:normAutofit fontScale="92500" lnSpcReduction="10000"/>
          </a:bodyPr>
          <a:lstStyle/>
          <a:p>
            <a:r>
              <a:rPr lang="en-IN" dirty="0" err="1" smtClean="0"/>
              <a:t>Lamarkism</a:t>
            </a:r>
            <a:r>
              <a:rPr lang="en-IN" dirty="0" smtClean="0"/>
              <a:t>: Inheritance of acquired characters</a:t>
            </a:r>
          </a:p>
          <a:p>
            <a:pPr lvl="1"/>
            <a:r>
              <a:rPr lang="en-IN" dirty="0" smtClean="0"/>
              <a:t>About </a:t>
            </a:r>
            <a:r>
              <a:rPr lang="en-IN" dirty="0" err="1" smtClean="0"/>
              <a:t>Lamark</a:t>
            </a:r>
            <a:endParaRPr lang="en-IN" dirty="0" smtClean="0"/>
          </a:p>
          <a:p>
            <a:pPr lvl="1"/>
            <a:r>
              <a:rPr lang="en-IN" dirty="0" err="1" smtClean="0"/>
              <a:t>Lamark’s</a:t>
            </a:r>
            <a:r>
              <a:rPr lang="en-IN" dirty="0" smtClean="0"/>
              <a:t> Theory of evolution</a:t>
            </a:r>
          </a:p>
          <a:p>
            <a:pPr lvl="1"/>
            <a:r>
              <a:rPr lang="en-IN" dirty="0" smtClean="0"/>
              <a:t>Examples</a:t>
            </a:r>
          </a:p>
          <a:p>
            <a:pPr lvl="1"/>
            <a:r>
              <a:rPr lang="en-IN" dirty="0" smtClean="0"/>
              <a:t>Critics and demerits</a:t>
            </a:r>
          </a:p>
          <a:p>
            <a:pPr lvl="1"/>
            <a:r>
              <a:rPr lang="en-IN" dirty="0" smtClean="0"/>
              <a:t>Significance</a:t>
            </a:r>
          </a:p>
          <a:p>
            <a:r>
              <a:rPr lang="en-IN" dirty="0" smtClean="0"/>
              <a:t>Darwinism: Theory of Natural selection</a:t>
            </a:r>
          </a:p>
          <a:p>
            <a:pPr lvl="1"/>
            <a:r>
              <a:rPr lang="en-IN" dirty="0" smtClean="0"/>
              <a:t>About Darwin and his observations</a:t>
            </a:r>
          </a:p>
          <a:p>
            <a:pPr lvl="1"/>
            <a:r>
              <a:rPr lang="en-IN" dirty="0" smtClean="0"/>
              <a:t>Theory</a:t>
            </a:r>
          </a:p>
          <a:p>
            <a:pPr lvl="1"/>
            <a:r>
              <a:rPr lang="en-IN" dirty="0" smtClean="0"/>
              <a:t>Critics and demerits</a:t>
            </a:r>
          </a:p>
          <a:p>
            <a:r>
              <a:rPr lang="en-IN" dirty="0" smtClean="0"/>
              <a:t>Neo-Darwinism</a:t>
            </a:r>
          </a:p>
          <a:p>
            <a:pPr lvl="1"/>
            <a:r>
              <a:rPr lang="en-IN" dirty="0" smtClean="0"/>
              <a:t>What is Neo-Darwinism?</a:t>
            </a:r>
          </a:p>
          <a:p>
            <a:pPr lvl="1"/>
            <a:r>
              <a:rPr lang="en-IN" dirty="0" smtClean="0"/>
              <a:t>Maturation into Modern Synthesis</a:t>
            </a:r>
          </a:p>
          <a:p>
            <a:pPr lvl="1"/>
            <a:r>
              <a:rPr lang="en-IN" dirty="0" smtClean="0"/>
              <a:t>Five basic processes: Mutations, Variations, Heredity, Natural Selection, Isolation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Direct evidences of evolution; </a:t>
            </a:r>
            <a:r>
              <a:rPr lang="en-IN" sz="3100" dirty="0" smtClean="0"/>
              <a:t>Fossils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733256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Definition</a:t>
            </a:r>
          </a:p>
          <a:p>
            <a:r>
              <a:rPr lang="en-IN" dirty="0" smtClean="0"/>
              <a:t>Importance of fossils</a:t>
            </a:r>
          </a:p>
          <a:p>
            <a:r>
              <a:rPr lang="en-IN" dirty="0" smtClean="0"/>
              <a:t>Process of formation of fossils</a:t>
            </a:r>
          </a:p>
          <a:p>
            <a:r>
              <a:rPr lang="en-IN" dirty="0" smtClean="0"/>
              <a:t>Nature of fossils</a:t>
            </a:r>
          </a:p>
          <a:p>
            <a:pPr lvl="1"/>
            <a:r>
              <a:rPr lang="en-IN" dirty="0" smtClean="0"/>
              <a:t>Unaltered fossils</a:t>
            </a:r>
          </a:p>
          <a:p>
            <a:pPr lvl="1"/>
            <a:r>
              <a:rPr lang="en-IN" dirty="0" smtClean="0"/>
              <a:t>Altered Fossils</a:t>
            </a:r>
          </a:p>
          <a:p>
            <a:r>
              <a:rPr lang="en-IN" dirty="0" smtClean="0"/>
              <a:t>Types of Fossils</a:t>
            </a:r>
          </a:p>
          <a:p>
            <a:pPr lvl="1"/>
            <a:r>
              <a:rPr lang="en-IN" dirty="0" smtClean="0"/>
              <a:t>Entire organism</a:t>
            </a:r>
          </a:p>
          <a:p>
            <a:pPr lvl="1"/>
            <a:r>
              <a:rPr lang="en-IN" dirty="0" smtClean="0"/>
              <a:t>Original hard part of Invertebrate</a:t>
            </a:r>
          </a:p>
          <a:p>
            <a:pPr lvl="1"/>
            <a:r>
              <a:rPr lang="en-IN" dirty="0" smtClean="0"/>
              <a:t>Skeletons preserved</a:t>
            </a:r>
          </a:p>
          <a:p>
            <a:pPr lvl="1"/>
            <a:r>
              <a:rPr lang="en-IN" dirty="0" smtClean="0"/>
              <a:t>Altered hard part</a:t>
            </a:r>
          </a:p>
          <a:p>
            <a:pPr lvl="1"/>
            <a:r>
              <a:rPr lang="en-IN" dirty="0" smtClean="0"/>
              <a:t>Traces of organisms</a:t>
            </a:r>
          </a:p>
          <a:p>
            <a:r>
              <a:rPr lang="en-IN" dirty="0" smtClean="0"/>
              <a:t>Dating </a:t>
            </a:r>
          </a:p>
          <a:p>
            <a:r>
              <a:rPr lang="en-IN" dirty="0" smtClean="0"/>
              <a:t>Imperfection of fossil record</a:t>
            </a:r>
          </a:p>
          <a:p>
            <a:pPr lvl="1"/>
            <a:r>
              <a:rPr lang="en-IN" dirty="0" smtClean="0"/>
              <a:t>Problems in excavation</a:t>
            </a:r>
          </a:p>
          <a:p>
            <a:pPr lvl="1"/>
            <a:r>
              <a:rPr lang="en-IN" dirty="0" smtClean="0"/>
              <a:t>Problems of fossilisation</a:t>
            </a:r>
          </a:p>
          <a:p>
            <a:pPr lvl="1"/>
            <a:r>
              <a:rPr lang="en-IN" dirty="0" smtClean="0"/>
              <a:t>Natural destructions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Extinctions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Mass Extinctions</a:t>
            </a:r>
          </a:p>
          <a:p>
            <a:pPr lvl="1"/>
            <a:r>
              <a:rPr lang="en-IN" dirty="0" smtClean="0"/>
              <a:t>End Ordovician: 444million yrs ago</a:t>
            </a:r>
          </a:p>
          <a:p>
            <a:pPr lvl="1"/>
            <a:r>
              <a:rPr lang="en-IN" dirty="0" smtClean="0"/>
              <a:t>Late </a:t>
            </a:r>
            <a:r>
              <a:rPr lang="en-IN" dirty="0" err="1" smtClean="0"/>
              <a:t>Devinian</a:t>
            </a:r>
            <a:r>
              <a:rPr lang="en-IN" dirty="0" smtClean="0"/>
              <a:t>: 375 million yrs ago</a:t>
            </a:r>
          </a:p>
          <a:p>
            <a:pPr lvl="1"/>
            <a:r>
              <a:rPr lang="en-IN" dirty="0" smtClean="0"/>
              <a:t>End Permian: 251 million yrs ago</a:t>
            </a:r>
          </a:p>
          <a:p>
            <a:pPr lvl="1"/>
            <a:r>
              <a:rPr lang="en-IN" dirty="0" smtClean="0"/>
              <a:t>End Triassic: 200 million yrs ago</a:t>
            </a:r>
          </a:p>
          <a:p>
            <a:pPr lvl="1"/>
            <a:r>
              <a:rPr lang="en-IN" dirty="0" smtClean="0"/>
              <a:t>End cretaceous : 66 million yrs ago</a:t>
            </a:r>
          </a:p>
          <a:p>
            <a:r>
              <a:rPr lang="en-IN" dirty="0" smtClean="0"/>
              <a:t>Causes</a:t>
            </a:r>
          </a:p>
          <a:p>
            <a:r>
              <a:rPr lang="en-IN" dirty="0" smtClean="0"/>
              <a:t>K-T extinction: cretaceous-tertiary extinction</a:t>
            </a:r>
          </a:p>
          <a:p>
            <a:pPr lvl="1"/>
            <a:r>
              <a:rPr lang="en-IN" dirty="0" smtClean="0"/>
              <a:t>Introduction</a:t>
            </a:r>
          </a:p>
          <a:p>
            <a:pPr lvl="1"/>
            <a:r>
              <a:rPr lang="en-IN" dirty="0" smtClean="0"/>
              <a:t>Pattern</a:t>
            </a:r>
          </a:p>
          <a:p>
            <a:pPr lvl="1"/>
            <a:r>
              <a:rPr lang="en-IN" dirty="0" smtClean="0"/>
              <a:t>Evidence</a:t>
            </a:r>
          </a:p>
          <a:p>
            <a:pPr lvl="1"/>
            <a:r>
              <a:rPr lang="en-IN" dirty="0" smtClean="0"/>
              <a:t>Causes</a:t>
            </a:r>
          </a:p>
          <a:p>
            <a:r>
              <a:rPr lang="en-IN" dirty="0" smtClean="0"/>
              <a:t>Role of extinction in evolution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Thank you!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IN" dirty="0"/>
              <a:t>Cell </a:t>
            </a:r>
            <a:r>
              <a:rPr lang="en-IN" dirty="0" smtClean="0"/>
              <a:t>structure</a:t>
            </a:r>
            <a:r>
              <a:rPr lang="en-IN" dirty="0"/>
              <a:t/>
            </a:r>
            <a:br>
              <a:rPr lang="en-IN" dirty="0"/>
            </a:br>
            <a:r>
              <a:rPr lang="en-IN" sz="2700" dirty="0"/>
              <a:t>Cell theory and diversity in cell size and shape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Cell Theory</a:t>
            </a:r>
          </a:p>
          <a:p>
            <a:pPr lvl="1"/>
            <a:r>
              <a:rPr lang="en-IN" sz="2400" dirty="0" smtClean="0"/>
              <a:t>Observations of </a:t>
            </a:r>
            <a:r>
              <a:rPr lang="en-IN" sz="2400" dirty="0" err="1" smtClean="0"/>
              <a:t>T.S.Schwann</a:t>
            </a:r>
            <a:endParaRPr lang="en-IN" sz="2400" dirty="0" smtClean="0"/>
          </a:p>
          <a:p>
            <a:pPr lvl="1"/>
            <a:r>
              <a:rPr lang="en-IN" sz="2400" dirty="0" smtClean="0"/>
              <a:t>Observations of M.J. </a:t>
            </a:r>
            <a:r>
              <a:rPr lang="en-IN" sz="2400" dirty="0" err="1" smtClean="0"/>
              <a:t>Schleiden</a:t>
            </a:r>
            <a:endParaRPr lang="en-IN" sz="2400" dirty="0" smtClean="0"/>
          </a:p>
          <a:p>
            <a:pPr lvl="1"/>
            <a:r>
              <a:rPr lang="en-IN" sz="2400" dirty="0" smtClean="0"/>
              <a:t>Studies of Virchow and others</a:t>
            </a:r>
          </a:p>
          <a:p>
            <a:pPr lvl="1"/>
            <a:r>
              <a:rPr lang="en-IN" sz="2400" dirty="0" smtClean="0"/>
              <a:t>Postulates of cell theory</a:t>
            </a:r>
          </a:p>
          <a:p>
            <a:r>
              <a:rPr lang="en-IN" sz="2800" dirty="0" smtClean="0"/>
              <a:t>Diversity in Cell size and shape</a:t>
            </a:r>
          </a:p>
          <a:p>
            <a:pPr lvl="1"/>
            <a:r>
              <a:rPr lang="en-IN" sz="2400" dirty="0" smtClean="0"/>
              <a:t>Smallest and largest cell. Longest cell</a:t>
            </a:r>
          </a:p>
          <a:p>
            <a:pPr lvl="1"/>
            <a:r>
              <a:rPr lang="en-IN" sz="2400" dirty="0" smtClean="0"/>
              <a:t>Various shapes of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1143000"/>
          </a:xfrm>
        </p:spPr>
        <p:txBody>
          <a:bodyPr>
            <a:noAutofit/>
          </a:bodyPr>
          <a:lstStyle/>
          <a:p>
            <a:r>
              <a:rPr lang="en-IN" sz="3600" dirty="0"/>
              <a:t>Structure of nucleus </a:t>
            </a:r>
            <a:r>
              <a:rPr lang="en-IN" sz="4400" dirty="0"/>
              <a:t/>
            </a:r>
            <a:br>
              <a:rPr lang="en-IN" sz="4400" dirty="0"/>
            </a:br>
            <a:r>
              <a:rPr lang="en-IN" sz="2400" dirty="0"/>
              <a:t>Nucleus with reference to Nuclear membrane, </a:t>
            </a:r>
            <a:r>
              <a:rPr lang="en-IN" sz="2400" dirty="0" err="1"/>
              <a:t>Nucleoplasm</a:t>
            </a:r>
            <a:r>
              <a:rPr lang="en-IN" sz="2400" dirty="0"/>
              <a:t>, </a:t>
            </a:r>
            <a:r>
              <a:rPr lang="en-IN" sz="2400" dirty="0" smtClean="0"/>
              <a:t>Chromatin and </a:t>
            </a:r>
            <a:r>
              <a:rPr lang="en-IN" sz="2400" dirty="0"/>
              <a:t>nucleolus.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Introduction: Importance, Discoverer, Various Shapes etc.</a:t>
            </a:r>
          </a:p>
          <a:p>
            <a:r>
              <a:rPr lang="en-IN" dirty="0" smtClean="0"/>
              <a:t>Nuclear Envelope</a:t>
            </a:r>
          </a:p>
          <a:p>
            <a:pPr lvl="1"/>
            <a:r>
              <a:rPr lang="en-IN" dirty="0" smtClean="0"/>
              <a:t>Structure: Outer membrane, Inner membrane, </a:t>
            </a:r>
            <a:r>
              <a:rPr lang="en-IN" dirty="0" err="1" smtClean="0"/>
              <a:t>Perinuclear</a:t>
            </a:r>
            <a:r>
              <a:rPr lang="en-IN" dirty="0" smtClean="0"/>
              <a:t> space, </a:t>
            </a:r>
            <a:r>
              <a:rPr lang="en-IN" dirty="0" err="1" smtClean="0"/>
              <a:t>Lamins</a:t>
            </a:r>
            <a:r>
              <a:rPr lang="en-IN" dirty="0" smtClean="0"/>
              <a:t>.</a:t>
            </a:r>
          </a:p>
          <a:p>
            <a:pPr lvl="1"/>
            <a:r>
              <a:rPr lang="en-IN" b="1" dirty="0" smtClean="0"/>
              <a:t>NPC </a:t>
            </a:r>
            <a:r>
              <a:rPr lang="en-IN" dirty="0" smtClean="0"/>
              <a:t>(Structure, Transport through NPC).</a:t>
            </a:r>
          </a:p>
          <a:p>
            <a:pPr lvl="1"/>
            <a:r>
              <a:rPr lang="en-IN" dirty="0" smtClean="0"/>
              <a:t>Functions of Nuclear envelope</a:t>
            </a:r>
          </a:p>
          <a:p>
            <a:r>
              <a:rPr lang="en-IN" dirty="0" err="1" smtClean="0"/>
              <a:t>Nucleoplasm</a:t>
            </a:r>
            <a:endParaRPr lang="en-IN" dirty="0" smtClean="0"/>
          </a:p>
          <a:p>
            <a:pPr lvl="1"/>
            <a:r>
              <a:rPr lang="en-IN" dirty="0" smtClean="0"/>
              <a:t>Major Components</a:t>
            </a:r>
          </a:p>
          <a:p>
            <a:pPr lvl="1"/>
            <a:r>
              <a:rPr lang="en-IN" dirty="0" smtClean="0"/>
              <a:t>Chromosome Territories </a:t>
            </a:r>
          </a:p>
          <a:p>
            <a:pPr lvl="1"/>
            <a:r>
              <a:rPr lang="en-IN" dirty="0" smtClean="0"/>
              <a:t>Functions</a:t>
            </a:r>
          </a:p>
          <a:p>
            <a:pPr lvl="1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Structure of nucleus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r>
              <a:rPr lang="en-IN" dirty="0" smtClean="0"/>
              <a:t>Chromatin</a:t>
            </a:r>
          </a:p>
          <a:p>
            <a:pPr lvl="1"/>
            <a:r>
              <a:rPr lang="en-IN" dirty="0" err="1" smtClean="0"/>
              <a:t>Srtucture</a:t>
            </a:r>
            <a:endParaRPr lang="en-IN" dirty="0" smtClean="0"/>
          </a:p>
          <a:p>
            <a:pPr lvl="1"/>
            <a:r>
              <a:rPr lang="en-IN" dirty="0" err="1" smtClean="0"/>
              <a:t>Euchromatin</a:t>
            </a:r>
            <a:endParaRPr lang="en-IN" dirty="0" smtClean="0"/>
          </a:p>
          <a:p>
            <a:pPr lvl="1"/>
            <a:r>
              <a:rPr lang="en-IN" dirty="0" err="1" smtClean="0"/>
              <a:t>Heterichromatin</a:t>
            </a:r>
            <a:endParaRPr lang="en-IN" dirty="0"/>
          </a:p>
          <a:p>
            <a:pPr lvl="2"/>
            <a:r>
              <a:rPr lang="en-IN" dirty="0" smtClean="0"/>
              <a:t>Constitutive </a:t>
            </a:r>
          </a:p>
          <a:p>
            <a:pPr lvl="2"/>
            <a:r>
              <a:rPr lang="en-IN" dirty="0" smtClean="0"/>
              <a:t>Facultative </a:t>
            </a:r>
          </a:p>
          <a:p>
            <a:r>
              <a:rPr lang="en-IN" dirty="0" smtClean="0"/>
              <a:t>Nucleolus</a:t>
            </a:r>
          </a:p>
          <a:p>
            <a:pPr lvl="1"/>
            <a:r>
              <a:rPr lang="en-IN" dirty="0" smtClean="0"/>
              <a:t>Structure : 3regions</a:t>
            </a:r>
          </a:p>
          <a:p>
            <a:pPr lvl="1"/>
            <a:r>
              <a:rPr lang="en-IN" dirty="0" smtClean="0"/>
              <a:t>Functions: </a:t>
            </a:r>
            <a:r>
              <a:rPr lang="en-IN" dirty="0" err="1" smtClean="0"/>
              <a:t>rRNA</a:t>
            </a:r>
            <a:r>
              <a:rPr lang="en-IN" dirty="0" smtClean="0"/>
              <a:t> synthesis, </a:t>
            </a:r>
            <a:r>
              <a:rPr lang="en-IN" dirty="0" err="1" smtClean="0"/>
              <a:t>rRNA</a:t>
            </a:r>
            <a:r>
              <a:rPr lang="en-IN" dirty="0" smtClean="0"/>
              <a:t> processing, Ribosome assembly</a:t>
            </a:r>
          </a:p>
          <a:p>
            <a:r>
              <a:rPr lang="en-IN" dirty="0" smtClean="0"/>
              <a:t>Functions of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274400"/>
          </a:xfrm>
        </p:spPr>
        <p:txBody>
          <a:bodyPr>
            <a:normAutofit fontScale="90000"/>
          </a:bodyPr>
          <a:lstStyle/>
          <a:p>
            <a:r>
              <a:rPr lang="en-IN" dirty="0"/>
              <a:t>Structure of Chromosome </a:t>
            </a:r>
            <a:br>
              <a:rPr lang="en-IN" dirty="0"/>
            </a:br>
            <a:r>
              <a:rPr lang="en-IN" sz="2700" dirty="0"/>
              <a:t>With reference to Morphology and organization (</a:t>
            </a:r>
            <a:r>
              <a:rPr lang="en-IN" sz="2700" dirty="0" err="1"/>
              <a:t>Nucleosome</a:t>
            </a:r>
            <a:r>
              <a:rPr lang="en-IN" sz="2700" dirty="0"/>
              <a:t>), </a:t>
            </a:r>
            <a:r>
              <a:rPr lang="en-IN" sz="2700" dirty="0" err="1"/>
              <a:t>Polytene</a:t>
            </a:r>
            <a:r>
              <a:rPr lang="en-IN" sz="2700" dirty="0"/>
              <a:t> Chromosomes</a:t>
            </a:r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3247865" cy="405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4005064"/>
            <a:ext cx="86409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030222" y="43377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Image result for chromosome dia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276872"/>
            <a:ext cx="5808711" cy="414908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-72008" y="4653136"/>
            <a:ext cx="17951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2008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Structure of Chromosome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8435280" cy="6237312"/>
          </a:xfrm>
        </p:spPr>
        <p:txBody>
          <a:bodyPr>
            <a:noAutofit/>
          </a:bodyPr>
          <a:lstStyle/>
          <a:p>
            <a:r>
              <a:rPr lang="en-IN" sz="2200" b="1" dirty="0" smtClean="0"/>
              <a:t>Packaging of DNA</a:t>
            </a:r>
          </a:p>
          <a:p>
            <a:pPr lvl="1"/>
            <a:r>
              <a:rPr lang="en-IN" sz="2200" dirty="0" err="1" smtClean="0"/>
              <a:t>Nucleosome</a:t>
            </a:r>
            <a:endParaRPr lang="en-IN" sz="2200" dirty="0" smtClean="0"/>
          </a:p>
          <a:p>
            <a:pPr lvl="1"/>
            <a:r>
              <a:rPr lang="en-IN" sz="2200" dirty="0" smtClean="0"/>
              <a:t>Beads on string</a:t>
            </a:r>
          </a:p>
          <a:p>
            <a:pPr lvl="1"/>
            <a:r>
              <a:rPr lang="en-IN" sz="2200" dirty="0" err="1" smtClean="0"/>
              <a:t>Zic</a:t>
            </a:r>
            <a:r>
              <a:rPr lang="en-IN" sz="2200" dirty="0" smtClean="0"/>
              <a:t> </a:t>
            </a:r>
            <a:r>
              <a:rPr lang="en-IN" sz="2200" dirty="0" err="1" smtClean="0"/>
              <a:t>Zac</a:t>
            </a:r>
            <a:r>
              <a:rPr lang="en-IN" sz="2200" dirty="0" smtClean="0"/>
              <a:t> arrangement</a:t>
            </a:r>
          </a:p>
          <a:p>
            <a:pPr lvl="1"/>
            <a:r>
              <a:rPr lang="en-IN" sz="2200" dirty="0" smtClean="0"/>
              <a:t>Solenoid </a:t>
            </a:r>
          </a:p>
          <a:p>
            <a:pPr lvl="1"/>
            <a:r>
              <a:rPr lang="en-IN" sz="2200" dirty="0" smtClean="0"/>
              <a:t>Chromatin Fibres</a:t>
            </a:r>
          </a:p>
          <a:p>
            <a:pPr lvl="1"/>
            <a:r>
              <a:rPr lang="en-IN" sz="2200" dirty="0" err="1" smtClean="0"/>
              <a:t>Chromonema</a:t>
            </a:r>
            <a:r>
              <a:rPr lang="en-IN" sz="2200" dirty="0" smtClean="0"/>
              <a:t> and </a:t>
            </a:r>
            <a:r>
              <a:rPr lang="en-IN" sz="2200" dirty="0" err="1" smtClean="0"/>
              <a:t>Chromomeres</a:t>
            </a:r>
            <a:endParaRPr lang="en-IN" sz="2200" dirty="0" smtClean="0"/>
          </a:p>
          <a:p>
            <a:r>
              <a:rPr lang="en-IN" sz="2200" b="1" dirty="0" smtClean="0"/>
              <a:t>Stages of DNA packaging with respect to cell cycle.</a:t>
            </a:r>
          </a:p>
          <a:p>
            <a:r>
              <a:rPr lang="en-IN" sz="2200" b="1" dirty="0" smtClean="0"/>
              <a:t>Structure of </a:t>
            </a:r>
            <a:r>
              <a:rPr lang="en-IN" sz="2200" b="1" dirty="0" err="1" smtClean="0"/>
              <a:t>Metaphasic</a:t>
            </a:r>
            <a:r>
              <a:rPr lang="en-IN" sz="2200" b="1" dirty="0" smtClean="0"/>
              <a:t> chromosome</a:t>
            </a:r>
          </a:p>
          <a:p>
            <a:pPr lvl="1"/>
            <a:r>
              <a:rPr lang="en-IN" sz="2200" dirty="0" err="1" smtClean="0"/>
              <a:t>Chromatids</a:t>
            </a:r>
            <a:endParaRPr lang="en-IN" sz="2200" dirty="0" smtClean="0"/>
          </a:p>
          <a:p>
            <a:pPr lvl="1"/>
            <a:r>
              <a:rPr lang="en-IN" sz="2200" dirty="0" err="1" smtClean="0"/>
              <a:t>Centromere</a:t>
            </a:r>
            <a:r>
              <a:rPr lang="en-IN" sz="2200" dirty="0" smtClean="0"/>
              <a:t> and </a:t>
            </a:r>
            <a:r>
              <a:rPr lang="en-IN" sz="2200" dirty="0" err="1" smtClean="0"/>
              <a:t>kinetochore</a:t>
            </a:r>
            <a:endParaRPr lang="en-IN" sz="2200" dirty="0" smtClean="0"/>
          </a:p>
          <a:p>
            <a:pPr lvl="1"/>
            <a:r>
              <a:rPr lang="en-IN" sz="2200" dirty="0" smtClean="0"/>
              <a:t>Telomeres</a:t>
            </a:r>
          </a:p>
          <a:p>
            <a:pPr lvl="1"/>
            <a:r>
              <a:rPr lang="en-IN" sz="2200" dirty="0" smtClean="0"/>
              <a:t>Secondary constriction </a:t>
            </a:r>
          </a:p>
          <a:p>
            <a:pPr lvl="1"/>
            <a:r>
              <a:rPr lang="en-IN" sz="2200" dirty="0" smtClean="0"/>
              <a:t>Satellite</a:t>
            </a:r>
          </a:p>
          <a:p>
            <a:r>
              <a:rPr lang="en-IN" sz="2200" b="1" dirty="0" smtClean="0"/>
              <a:t>Types of chromosomes based on position of </a:t>
            </a:r>
            <a:r>
              <a:rPr lang="en-IN" sz="2200" b="1" dirty="0" err="1" smtClean="0"/>
              <a:t>centromere</a:t>
            </a:r>
            <a:endParaRPr lang="en-IN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Polytene</a:t>
            </a:r>
            <a:r>
              <a:rPr lang="en-IN" dirty="0" smtClean="0"/>
              <a:t> chromosome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</a:p>
          <a:p>
            <a:r>
              <a:rPr lang="en-IN" dirty="0" err="1" smtClean="0"/>
              <a:t>Endomitosis</a:t>
            </a:r>
            <a:endParaRPr lang="en-IN" dirty="0" smtClean="0"/>
          </a:p>
          <a:p>
            <a:r>
              <a:rPr lang="en-IN" dirty="0" smtClean="0"/>
              <a:t>Somatic Pairing</a:t>
            </a:r>
          </a:p>
          <a:p>
            <a:r>
              <a:rPr lang="en-IN" dirty="0" smtClean="0"/>
              <a:t>Structure</a:t>
            </a:r>
          </a:p>
          <a:p>
            <a:r>
              <a:rPr lang="en-IN" dirty="0" smtClean="0"/>
              <a:t>Importance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Plasma Membrane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95536" y="2743200"/>
            <a:ext cx="3520440" cy="4114800"/>
          </a:xfrm>
        </p:spPr>
        <p:txBody>
          <a:bodyPr>
            <a:normAutofit/>
          </a:bodyPr>
          <a:lstStyle/>
          <a:p>
            <a:r>
              <a:rPr lang="en-IN" sz="3200" dirty="0" smtClean="0"/>
              <a:t>Functions </a:t>
            </a:r>
          </a:p>
          <a:p>
            <a:pPr lvl="1"/>
            <a:r>
              <a:rPr lang="en-IN" sz="2800" dirty="0" smtClean="0"/>
              <a:t>Barrier</a:t>
            </a:r>
          </a:p>
          <a:p>
            <a:pPr lvl="1"/>
            <a:r>
              <a:rPr lang="en-IN" sz="2800" dirty="0" smtClean="0"/>
              <a:t>Cell division</a:t>
            </a:r>
          </a:p>
          <a:p>
            <a:pPr lvl="1"/>
            <a:r>
              <a:rPr lang="en-IN" sz="2800" dirty="0" smtClean="0"/>
              <a:t>Cell fusion</a:t>
            </a:r>
          </a:p>
          <a:p>
            <a:pPr lvl="1"/>
            <a:r>
              <a:rPr lang="en-IN" sz="2800" dirty="0" smtClean="0"/>
              <a:t>Conjugation</a:t>
            </a:r>
          </a:p>
          <a:p>
            <a:pPr lvl="1"/>
            <a:r>
              <a:rPr lang="en-IN" sz="2800" dirty="0" err="1" smtClean="0"/>
              <a:t>Endocytosis</a:t>
            </a:r>
            <a:endParaRPr lang="en-IN" sz="2800" dirty="0" smtClean="0"/>
          </a:p>
          <a:p>
            <a:pPr lvl="1"/>
            <a:r>
              <a:rPr lang="en-IN" sz="2800" dirty="0" err="1" smtClean="0"/>
              <a:t>Exocytosis</a:t>
            </a:r>
            <a:endParaRPr lang="en-IN" sz="2800" dirty="0" smtClean="0"/>
          </a:p>
          <a:p>
            <a:endParaRPr lang="en-IN" sz="3200" dirty="0" smtClean="0"/>
          </a:p>
          <a:p>
            <a:endParaRPr lang="en-IN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9952" y="3140968"/>
            <a:ext cx="3888432" cy="3717032"/>
          </a:xfrm>
        </p:spPr>
        <p:txBody>
          <a:bodyPr>
            <a:normAutofit lnSpcReduction="10000"/>
          </a:bodyPr>
          <a:lstStyle/>
          <a:p>
            <a:pPr lvl="1"/>
            <a:r>
              <a:rPr lang="en-IN" sz="2800" dirty="0" smtClean="0"/>
              <a:t>Transport</a:t>
            </a:r>
          </a:p>
          <a:p>
            <a:pPr lvl="2"/>
            <a:r>
              <a:rPr lang="en-IN" sz="2400" dirty="0" smtClean="0"/>
              <a:t>Passive transport</a:t>
            </a:r>
          </a:p>
          <a:p>
            <a:pPr lvl="2"/>
            <a:r>
              <a:rPr lang="en-IN" sz="2400" dirty="0" smtClean="0"/>
              <a:t>Facilitated transport</a:t>
            </a:r>
          </a:p>
          <a:p>
            <a:pPr lvl="2"/>
            <a:r>
              <a:rPr lang="en-IN" sz="2400" dirty="0" smtClean="0"/>
              <a:t>Active transport</a:t>
            </a:r>
          </a:p>
          <a:p>
            <a:pPr lvl="1"/>
            <a:r>
              <a:rPr lang="en-IN" sz="2800" dirty="0" smtClean="0"/>
              <a:t>Receptors</a:t>
            </a:r>
          </a:p>
          <a:p>
            <a:pPr lvl="1"/>
            <a:r>
              <a:rPr lang="en-IN" sz="2800" dirty="0" smtClean="0"/>
              <a:t>Antigen specificity</a:t>
            </a:r>
          </a:p>
          <a:p>
            <a:pPr lvl="1"/>
            <a:r>
              <a:rPr lang="en-IN" sz="2800" dirty="0" smtClean="0"/>
              <a:t>Impulse transmission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052736"/>
            <a:ext cx="756084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Fluid Mosaic model:</a:t>
            </a:r>
          </a:p>
          <a:p>
            <a:pPr lvl="1"/>
            <a:r>
              <a:rPr lang="en-IN" sz="2400" dirty="0" smtClean="0"/>
              <a:t>Postulates</a:t>
            </a:r>
          </a:p>
          <a:p>
            <a:pPr lvl="1"/>
            <a:r>
              <a:rPr lang="en-IN" sz="2400" dirty="0" smtClean="0"/>
              <a:t>Lipids of plasma membrane</a:t>
            </a:r>
          </a:p>
          <a:p>
            <a:pPr lvl="1"/>
            <a:r>
              <a:rPr lang="en-IN" sz="2400" dirty="0" smtClean="0"/>
              <a:t>Proteins of plasma membrane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mitochondria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2880320" cy="457200"/>
          </a:xfrm>
        </p:spPr>
        <p:txBody>
          <a:bodyPr>
            <a:noAutofit/>
          </a:bodyPr>
          <a:lstStyle/>
          <a:p>
            <a:r>
              <a:rPr lang="en-IN" sz="2800" dirty="0" smtClean="0"/>
              <a:t>Structure</a:t>
            </a:r>
            <a:endParaRPr lang="en-IN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635896" y="1052736"/>
            <a:ext cx="3952488" cy="457200"/>
          </a:xfrm>
        </p:spPr>
        <p:txBody>
          <a:bodyPr>
            <a:noAutofit/>
          </a:bodyPr>
          <a:lstStyle/>
          <a:p>
            <a:r>
              <a:rPr lang="en-IN" sz="2800" dirty="0" smtClean="0"/>
              <a:t>Functions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2818656" cy="4114800"/>
          </a:xfrm>
        </p:spPr>
        <p:txBody>
          <a:bodyPr>
            <a:normAutofit/>
          </a:bodyPr>
          <a:lstStyle/>
          <a:p>
            <a:r>
              <a:rPr lang="en-IN" dirty="0" smtClean="0"/>
              <a:t>Shape</a:t>
            </a:r>
          </a:p>
          <a:p>
            <a:r>
              <a:rPr lang="en-IN" dirty="0" smtClean="0"/>
              <a:t>Size</a:t>
            </a:r>
          </a:p>
          <a:p>
            <a:r>
              <a:rPr lang="en-IN" dirty="0" smtClean="0"/>
              <a:t>Distribution</a:t>
            </a:r>
          </a:p>
          <a:p>
            <a:r>
              <a:rPr lang="en-IN" dirty="0" smtClean="0"/>
              <a:t>Outer membrane</a:t>
            </a:r>
          </a:p>
          <a:p>
            <a:r>
              <a:rPr lang="en-IN" dirty="0" smtClean="0"/>
              <a:t>Inner membrane</a:t>
            </a:r>
          </a:p>
          <a:p>
            <a:r>
              <a:rPr lang="en-IN" dirty="0" smtClean="0"/>
              <a:t>Outer chamber</a:t>
            </a:r>
          </a:p>
          <a:p>
            <a:r>
              <a:rPr lang="en-IN" dirty="0" smtClean="0"/>
              <a:t>Inner chamber: matrix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35896" y="1711840"/>
            <a:ext cx="4536504" cy="514616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Power house</a:t>
            </a:r>
          </a:p>
          <a:p>
            <a:pPr lvl="1"/>
            <a:r>
              <a:rPr lang="en-IN" dirty="0" smtClean="0"/>
              <a:t>Synthesis of acetyl Co A from </a:t>
            </a:r>
            <a:r>
              <a:rPr lang="en-IN" dirty="0" err="1" smtClean="0"/>
              <a:t>Pyruvate</a:t>
            </a:r>
            <a:endParaRPr lang="en-IN" dirty="0" smtClean="0"/>
          </a:p>
          <a:p>
            <a:pPr lvl="1"/>
            <a:r>
              <a:rPr lang="en-IN" b="1" dirty="0" smtClean="0">
                <a:solidFill>
                  <a:srgbClr val="C00000"/>
                </a:solidFill>
              </a:rPr>
              <a:t>β oxidation</a:t>
            </a:r>
          </a:p>
          <a:p>
            <a:pPr lvl="1"/>
            <a:r>
              <a:rPr lang="en-IN" dirty="0" err="1" smtClean="0"/>
              <a:t>Kreb’s</a:t>
            </a:r>
            <a:r>
              <a:rPr lang="en-IN" dirty="0" smtClean="0"/>
              <a:t> cycle</a:t>
            </a:r>
          </a:p>
          <a:p>
            <a:pPr lvl="1"/>
            <a:r>
              <a:rPr lang="en-IN" dirty="0" smtClean="0"/>
              <a:t>Electron transfer and Oxidative </a:t>
            </a:r>
            <a:r>
              <a:rPr lang="en-IN" dirty="0" err="1" smtClean="0"/>
              <a:t>phosphorylation</a:t>
            </a:r>
            <a:endParaRPr lang="en-IN" dirty="0" smtClean="0"/>
          </a:p>
          <a:p>
            <a:pPr lvl="1"/>
            <a:r>
              <a:rPr lang="en-IN" dirty="0" smtClean="0"/>
              <a:t>ATP transport </a:t>
            </a:r>
          </a:p>
          <a:p>
            <a:r>
              <a:rPr lang="en-IN" dirty="0" smtClean="0"/>
              <a:t>Synthesis of Urea</a:t>
            </a:r>
          </a:p>
          <a:p>
            <a:r>
              <a:rPr lang="en-IN" dirty="0" smtClean="0"/>
              <a:t>Synthesis of some Amino acids</a:t>
            </a:r>
          </a:p>
          <a:p>
            <a:r>
              <a:rPr lang="en-IN" dirty="0" smtClean="0"/>
              <a:t>Role in apoptosis</a:t>
            </a:r>
          </a:p>
          <a:p>
            <a:r>
              <a:rPr lang="en-IN" dirty="0" smtClean="0"/>
              <a:t>ROS formation</a:t>
            </a:r>
          </a:p>
          <a:p>
            <a:r>
              <a:rPr lang="en-IN" dirty="0" smtClean="0"/>
              <a:t>Study of maternal lineage</a:t>
            </a:r>
          </a:p>
          <a:p>
            <a:r>
              <a:rPr lang="en-IN" dirty="0" smtClean="0"/>
              <a:t>Biomarkers of cancer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763</TotalTime>
  <Words>654</Words>
  <Application>Microsoft Office PowerPoint</Application>
  <PresentationFormat>On-screen Show (4:3)</PresentationFormat>
  <Paragraphs>239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Workshop on revised Syllabus of B.Sc.I DSC-15b Cell biology and Evolutionary biology</vt:lpstr>
      <vt:lpstr>Cell structure Cell theory and diversity in cell size and shape</vt:lpstr>
      <vt:lpstr>Structure of nucleus  Nucleus with reference to Nuclear membrane, Nucleoplasm, Chromatin and nucleolus.</vt:lpstr>
      <vt:lpstr>Structure of nucleus</vt:lpstr>
      <vt:lpstr>Structure of Chromosome  With reference to Morphology and organization (Nucleosome), Polytene Chromosomes</vt:lpstr>
      <vt:lpstr>Structure of Chromosome</vt:lpstr>
      <vt:lpstr>Polytene chromosome</vt:lpstr>
      <vt:lpstr>Plasma Membrane</vt:lpstr>
      <vt:lpstr>mitochondria</vt:lpstr>
      <vt:lpstr>Endoplasmic reticulum</vt:lpstr>
      <vt:lpstr>Golgi Complex</vt:lpstr>
      <vt:lpstr>lysosomes</vt:lpstr>
      <vt:lpstr>History Of life:  Major events in the history of life</vt:lpstr>
      <vt:lpstr>Introduction to evolutionary theories</vt:lpstr>
      <vt:lpstr>Direct evidences of evolution; Fossils</vt:lpstr>
      <vt:lpstr>Extinctions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Kavita Gajare</dc:creator>
  <cp:lastModifiedBy>admin</cp:lastModifiedBy>
  <cp:revision>16</cp:revision>
  <dcterms:created xsi:type="dcterms:W3CDTF">2018-08-13T03:07:04Z</dcterms:created>
  <dcterms:modified xsi:type="dcterms:W3CDTF">2021-12-31T08:16:33Z</dcterms:modified>
</cp:coreProperties>
</file>