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8" r:id="rId3"/>
    <p:sldId id="260" r:id="rId4"/>
    <p:sldId id="261" r:id="rId5"/>
    <p:sldId id="262" r:id="rId6"/>
    <p:sldId id="274" r:id="rId7"/>
    <p:sldId id="265" r:id="rId8"/>
    <p:sldId id="271" r:id="rId9"/>
    <p:sldId id="272" r:id="rId10"/>
    <p:sldId id="273" r:id="rId11"/>
    <p:sldId id="259" r:id="rId12"/>
    <p:sldId id="264" r:id="rId13"/>
    <p:sldId id="268" r:id="rId14"/>
    <p:sldId id="266" r:id="rId15"/>
    <p:sldId id="275" r:id="rId16"/>
    <p:sldId id="276" r:id="rId17"/>
    <p:sldId id="269" r:id="rId18"/>
    <p:sldId id="267" r:id="rId19"/>
    <p:sldId id="270" r:id="rId20"/>
    <p:sldId id="286" r:id="rId21"/>
    <p:sldId id="277" r:id="rId22"/>
    <p:sldId id="278" r:id="rId23"/>
    <p:sldId id="287" r:id="rId24"/>
    <p:sldId id="288" r:id="rId25"/>
    <p:sldId id="289" r:id="rId26"/>
    <p:sldId id="290" r:id="rId27"/>
    <p:sldId id="279" r:id="rId28"/>
    <p:sldId id="280" r:id="rId29"/>
    <p:sldId id="282" r:id="rId30"/>
    <p:sldId id="281" r:id="rId31"/>
    <p:sldId id="283" r:id="rId32"/>
    <p:sldId id="257" r:id="rId33"/>
    <p:sldId id="263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FF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28458"/>
            <a:ext cx="4876800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B.Sc. III ZOOLOGY </a:t>
            </a:r>
          </a:p>
          <a:p>
            <a:pPr algn="ctr"/>
            <a:r>
              <a:rPr lang="en-US" sz="4000" b="1" dirty="0"/>
              <a:t>Applied Zoology </a:t>
            </a:r>
          </a:p>
          <a:p>
            <a:pPr algn="ctr"/>
            <a:r>
              <a:rPr lang="en-US" sz="4400" b="1" dirty="0">
                <a:solidFill>
                  <a:srgbClr val="FF0066"/>
                </a:solidFill>
              </a:rPr>
              <a:t>GOAT FARMING </a:t>
            </a:r>
            <a:endParaRPr lang="en-IN" sz="4400" b="1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5029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By</a:t>
            </a:r>
          </a:p>
          <a:p>
            <a:r>
              <a:rPr lang="en-US" sz="2000" b="1" dirty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Dr. </a:t>
            </a:r>
            <a:r>
              <a:rPr lang="en-US" sz="2000" b="1" dirty="0" err="1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Pratiksha</a:t>
            </a:r>
            <a:r>
              <a:rPr lang="en-US" sz="2000" b="1" dirty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Bhandare</a:t>
            </a:r>
            <a:r>
              <a:rPr lang="en-US" sz="2000" b="1" dirty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IN" sz="2000" b="1" dirty="0">
              <a:solidFill>
                <a:srgbClr val="FF0066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7827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733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4696691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Beetal</a:t>
            </a:r>
            <a:r>
              <a:rPr lang="en-US" sz="4400" b="1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IN" sz="44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8078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218" y="381000"/>
            <a:ext cx="459278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latin typeface="Arial Black" pitchFamily="34" charset="0"/>
              </a:rPr>
              <a:t> </a:t>
            </a:r>
            <a:r>
              <a:rPr lang="en-IN" sz="3200" dirty="0" err="1">
                <a:latin typeface="Arial Black" pitchFamily="34" charset="0"/>
              </a:rPr>
              <a:t>Ajmeri</a:t>
            </a:r>
            <a:r>
              <a:rPr lang="en-IN" sz="3200" dirty="0">
                <a:latin typeface="Arial Black" pitchFamily="34" charset="0"/>
              </a:rPr>
              <a:t> or </a:t>
            </a:r>
            <a:r>
              <a:rPr lang="en-IN" sz="3200" dirty="0" err="1">
                <a:latin typeface="Arial Black" pitchFamily="34" charset="0"/>
              </a:rPr>
              <a:t>Sirohi</a:t>
            </a:r>
            <a:endParaRPr lang="en-IN" sz="3200" dirty="0">
              <a:latin typeface="Arial Black" pitchFamily="34" charset="0"/>
            </a:endParaRPr>
          </a:p>
          <a:p>
            <a:endParaRPr lang="en-IN" dirty="0"/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 Coat colour is brown, white, and admixture of colours in typical patches; hair coarse and short.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 Compact and medium sized body.</a:t>
            </a:r>
          </a:p>
          <a:p>
            <a:r>
              <a:rPr lang="en-IN" dirty="0"/>
              <a:t>        Tail twisted and carries coarse pointed hair.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 Horns are small and pointed, curved upward and backward.</a:t>
            </a:r>
          </a:p>
          <a:p>
            <a:pPr marL="285750" indent="-285750">
              <a:buFont typeface="Wingdings" pitchFamily="2" charset="2"/>
              <a:buChar char="v"/>
            </a:pPr>
            <a:endParaRPr lang="en-IN" dirty="0"/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  Average body weight of buck is 50 and doe is 23 kg.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  Average birth weight is 2.0 kg.</a:t>
            </a:r>
          </a:p>
          <a:p>
            <a:pPr marL="285750" indent="-285750">
              <a:buFont typeface="Wingdings" pitchFamily="2" charset="2"/>
              <a:buChar char="v"/>
            </a:pPr>
            <a:endParaRPr lang="en-IN" dirty="0"/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Kidding is once a year, twins are common.</a:t>
            </a:r>
          </a:p>
          <a:p>
            <a:r>
              <a:rPr lang="en-IN" dirty="0"/>
              <a:t>      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Average age at first kidding is 19 months.</a:t>
            </a:r>
          </a:p>
          <a:p>
            <a:r>
              <a:rPr lang="en-IN" dirty="0"/>
              <a:t>        Average lactation yield - 71 kg.</a:t>
            </a:r>
          </a:p>
          <a:p>
            <a:r>
              <a:rPr lang="en-IN" dirty="0"/>
              <a:t>        Average lactation length - 175 days.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381000"/>
            <a:ext cx="327660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3810000"/>
            <a:ext cx="29051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605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45402"/>
            <a:ext cx="4572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IN" sz="28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Barbari</a:t>
            </a:r>
            <a:endParaRPr lang="en-IN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endParaRPr lang="en-IN" sz="1600" dirty="0"/>
          </a:p>
          <a:p>
            <a:r>
              <a:rPr lang="en-IN" sz="1600" dirty="0"/>
              <a:t>   This is short haired and erect-horned goat popular in urban areas of Delhi, Uttar Pradesh, Gurgaon, </a:t>
            </a:r>
            <a:r>
              <a:rPr lang="en-IN" sz="1600" dirty="0" err="1"/>
              <a:t>Karnal</a:t>
            </a:r>
            <a:r>
              <a:rPr lang="en-IN" sz="1600" dirty="0"/>
              <a:t>, </a:t>
            </a:r>
            <a:r>
              <a:rPr lang="en-IN" sz="1600" dirty="0" err="1"/>
              <a:t>Panipat</a:t>
            </a:r>
            <a:r>
              <a:rPr lang="en-IN" sz="1600" dirty="0"/>
              <a:t> and </a:t>
            </a:r>
            <a:r>
              <a:rPr lang="en-IN" sz="1600" dirty="0" err="1"/>
              <a:t>Rohtak</a:t>
            </a:r>
            <a:r>
              <a:rPr lang="en-IN" sz="1600" dirty="0"/>
              <a:t> in Haryana state.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sz="1600" dirty="0"/>
              <a:t>  </a:t>
            </a:r>
            <a:r>
              <a:rPr lang="en-IN" sz="1600" dirty="0" err="1"/>
              <a:t>Barbari</a:t>
            </a:r>
            <a:r>
              <a:rPr lang="en-IN" sz="1600" dirty="0"/>
              <a:t> breeds are grown mainly for milk and meat purpose.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sz="1600" dirty="0"/>
              <a:t>        The </a:t>
            </a:r>
            <a:r>
              <a:rPr lang="en-IN" sz="1600" dirty="0" err="1"/>
              <a:t>color</a:t>
            </a:r>
            <a:r>
              <a:rPr lang="en-IN" sz="1600" dirty="0"/>
              <a:t> of this breed is white with light brown patches.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sz="1600" dirty="0"/>
              <a:t>        An adult female goat weighs between 25kgs to 35kgs, whereas an adult male goat ranges between 35kgs to 45kgs.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sz="1600" dirty="0"/>
              <a:t>        They are having the ability to give one kg to 1.5kgs of milk per day.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sz="1600" dirty="0"/>
              <a:t>        This breed have better reproductive capabilities.</a:t>
            </a:r>
          </a:p>
          <a:p>
            <a:r>
              <a:rPr lang="en-IN" sz="1600" dirty="0"/>
              <a:t>     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sz="1600" dirty="0"/>
              <a:t> They will give, 2 to 3 kids in parturition.</a:t>
            </a:r>
          </a:p>
          <a:p>
            <a:r>
              <a:rPr lang="en-IN" sz="1600" dirty="0"/>
              <a:t>  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sz="1600" dirty="0"/>
              <a:t>They are usually stall-fed and are reported to yield 0.90-1.25 kg of milk(fat content 5%) a day  in a lactation period of 108 days     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sz="1600" dirty="0"/>
              <a:t> They are prolific breeder and kid twice in 12-15 months.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7" y="304800"/>
            <a:ext cx="351948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886200"/>
            <a:ext cx="3738562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338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4953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 </a:t>
            </a:r>
            <a:r>
              <a:rPr lang="en-IN" sz="2400" dirty="0">
                <a:solidFill>
                  <a:srgbClr val="7030A0"/>
                </a:solidFill>
                <a:latin typeface="Arial Black" pitchFamily="34" charset="0"/>
              </a:rPr>
              <a:t>Black Bengal</a:t>
            </a:r>
          </a:p>
          <a:p>
            <a:pPr algn="ctr"/>
            <a:endParaRPr lang="en-IN" sz="2400" dirty="0">
              <a:solidFill>
                <a:srgbClr val="7030A0"/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 Coat colour is predominantly black, brown/grey and white with soft, glossy and short hairs.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 Dwarf in body size, legs short, straight back; both sexes are bearded.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 Average live weight of buck is 15 kg and doe is 12 kg.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Most prolific among the Indian breeds.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 Multiple births are common - two, three or four kids are born at a time.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  Kidding is twice a year. Average litter size is 2.1.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 Average age at first kidding is 9-10 months.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 Average lactation yield is 53 kg. Lactation length is 90 to 120 days.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 Its skin is in great demand for high quality shoe-making.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581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76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0184"/>
            <a:ext cx="7524750" cy="590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130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32766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Sangmaneri</a:t>
            </a:r>
            <a:r>
              <a:rPr lang="en-US" sz="2400" dirty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 It is mainly found in </a:t>
            </a:r>
            <a:r>
              <a:rPr lang="en-US" dirty="0" err="1"/>
              <a:t>pune</a:t>
            </a:r>
            <a:r>
              <a:rPr lang="en-US" dirty="0"/>
              <a:t> , </a:t>
            </a:r>
            <a:r>
              <a:rPr lang="en-US" dirty="0" err="1"/>
              <a:t>Ahmednagar</a:t>
            </a:r>
            <a:r>
              <a:rPr lang="en-US" dirty="0"/>
              <a:t> and </a:t>
            </a:r>
            <a:r>
              <a:rPr lang="en-US" dirty="0" err="1"/>
              <a:t>Nashik</a:t>
            </a:r>
            <a:r>
              <a:rPr lang="en-US" dirty="0"/>
              <a:t> district 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It is </a:t>
            </a:r>
            <a:r>
              <a:rPr lang="en-US" dirty="0" err="1"/>
              <a:t>midium</a:t>
            </a:r>
            <a:r>
              <a:rPr lang="en-US" dirty="0"/>
              <a:t> sized goat which is famous for milk production.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Body </a:t>
            </a:r>
            <a:r>
              <a:rPr lang="en-US" dirty="0" err="1"/>
              <a:t>colour</a:t>
            </a:r>
            <a:r>
              <a:rPr lang="en-US" dirty="0"/>
              <a:t> is variable but generally white Ear lobes , slightly elongated.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 body wt. About 30 to 40 </a:t>
            </a:r>
            <a:r>
              <a:rPr lang="en-IN" dirty="0"/>
              <a:t>Kg.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Milk Production up to 3kg/day. </a:t>
            </a:r>
          </a:p>
        </p:txBody>
      </p:sp>
    </p:spTree>
    <p:extLst>
      <p:ext uri="{BB962C8B-B14F-4D97-AF65-F5344CB8AC3E}">
        <p14:creationId xmlns:p14="http://schemas.microsoft.com/office/powerpoint/2010/main" val="3146280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4572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 </a:t>
            </a:r>
            <a:r>
              <a:rPr lang="en-IN" sz="2800" b="1" dirty="0" err="1"/>
              <a:t>Tellicherry</a:t>
            </a:r>
            <a:endParaRPr lang="en-IN" sz="2800" b="1" dirty="0"/>
          </a:p>
          <a:p>
            <a:endParaRPr lang="en-IN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n-IN" dirty="0"/>
              <a:t>        </a:t>
            </a:r>
            <a:r>
              <a:rPr lang="en-IN" dirty="0" err="1"/>
              <a:t>Tellicherry</a:t>
            </a:r>
            <a:r>
              <a:rPr lang="en-IN" dirty="0"/>
              <a:t> breed is also called as </a:t>
            </a:r>
            <a:r>
              <a:rPr lang="en-IN" dirty="0" err="1"/>
              <a:t>malabari</a:t>
            </a:r>
            <a:r>
              <a:rPr lang="en-IN" dirty="0"/>
              <a:t> breed.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n-IN" dirty="0"/>
          </a:p>
          <a:p>
            <a:pPr marL="342900" indent="-342900" algn="just">
              <a:buFont typeface="Wingdings" pitchFamily="2" charset="2"/>
              <a:buChar char="v"/>
            </a:pPr>
            <a:r>
              <a:rPr lang="en-IN" dirty="0"/>
              <a:t>        It is found mostly in the state of Kerala.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IN" dirty="0"/>
              <a:t>        It is grown mostly for the purpose of meat.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n-IN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n-IN" dirty="0"/>
              <a:t>        Generally seen in white, purple and black </a:t>
            </a:r>
            <a:r>
              <a:rPr lang="en-IN" dirty="0" err="1"/>
              <a:t>colors</a:t>
            </a:r>
            <a:r>
              <a:rPr lang="en-IN" dirty="0"/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n-IN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n-IN" dirty="0"/>
              <a:t>        An adult female ranges in weight from 30 to 40kgs, whereas an adult male ranges between 40 to 50kgs.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n-IN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n-IN" dirty="0"/>
              <a:t>        They can yield one kg to two </a:t>
            </a:r>
            <a:r>
              <a:rPr lang="en-IN" dirty="0" err="1"/>
              <a:t>kgs</a:t>
            </a:r>
            <a:r>
              <a:rPr lang="en-IN" dirty="0"/>
              <a:t> of milk per day.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IN" dirty="0"/>
              <a:t>        These types of breeds have better reproductive capabilities.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IN" dirty="0"/>
              <a:t>        They can give two to three kids in a parturition.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30" y="695758"/>
            <a:ext cx="357707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22" y="3657601"/>
            <a:ext cx="3567978" cy="290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208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37338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66FF"/>
                </a:solidFill>
                <a:latin typeface="Aharoni" pitchFamily="2" charset="-79"/>
                <a:cs typeface="Aharoni" pitchFamily="2" charset="-79"/>
              </a:rPr>
              <a:t>Burti</a:t>
            </a:r>
            <a:r>
              <a:rPr lang="en-US" sz="2800" dirty="0">
                <a:solidFill>
                  <a:srgbClr val="0066FF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 It is native of </a:t>
            </a:r>
            <a:r>
              <a:rPr lang="en-US" dirty="0" err="1"/>
              <a:t>Barbera</a:t>
            </a:r>
            <a:r>
              <a:rPr lang="en-US" dirty="0"/>
              <a:t> (Africa) but since many years it is domesticated in UP, Mathura , Agra considered as endemic breed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Body is white black dots.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Ear lobes are small, </a:t>
            </a:r>
            <a:r>
              <a:rPr lang="en-US" dirty="0" err="1"/>
              <a:t>legss</a:t>
            </a:r>
            <a:r>
              <a:rPr lang="en-US" dirty="0"/>
              <a:t> strong.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 These are good </a:t>
            </a:r>
            <a:r>
              <a:rPr lang="en-US" dirty="0" err="1"/>
              <a:t>milkers</a:t>
            </a:r>
            <a:r>
              <a:rPr lang="en-US" dirty="0"/>
              <a:t>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Females can produce </a:t>
            </a:r>
            <a:r>
              <a:rPr lang="en-US" dirty="0" err="1"/>
              <a:t>upto</a:t>
            </a:r>
            <a:r>
              <a:rPr lang="en-US" dirty="0"/>
              <a:t> 2kgmilk/day.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770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28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62634"/>
            <a:ext cx="4267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Arial Black" pitchFamily="34" charset="0"/>
              </a:rPr>
              <a:t>Exotic  Breeds </a:t>
            </a:r>
          </a:p>
          <a:p>
            <a:endParaRPr lang="en-IN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13" y="914400"/>
            <a:ext cx="784048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73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1"/>
            <a:ext cx="838199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630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497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505199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457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African Bore </a:t>
            </a:r>
            <a:endParaRPr lang="en-IN" sz="2400" b="1" dirty="0">
              <a:solidFill>
                <a:srgbClr val="FF0066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918865"/>
            <a:ext cx="4724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Native of south Africa it is world famous breed for meat production 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Body </a:t>
            </a:r>
            <a:r>
              <a:rPr lang="en-US" dirty="0" err="1"/>
              <a:t>colour</a:t>
            </a:r>
            <a:r>
              <a:rPr lang="en-US" dirty="0"/>
              <a:t> brown head and neck remaining </a:t>
            </a:r>
            <a:r>
              <a:rPr lang="en-US" dirty="0" err="1"/>
              <a:t>white,highly</a:t>
            </a:r>
            <a:r>
              <a:rPr lang="en-US" dirty="0"/>
              <a:t> muscular body.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Rapid growth rate average 90 to 100 </a:t>
            </a:r>
            <a:r>
              <a:rPr lang="en-US" dirty="0" err="1"/>
              <a:t>gm</a:t>
            </a:r>
            <a:r>
              <a:rPr lang="en-US" dirty="0"/>
              <a:t>/day.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Female mature sexually at the age of just 6 o 7 month.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Female can produce </a:t>
            </a:r>
            <a:r>
              <a:rPr lang="en-US" dirty="0" err="1"/>
              <a:t>ypungones</a:t>
            </a:r>
            <a:r>
              <a:rPr lang="en-US" dirty="0"/>
              <a:t> </a:t>
            </a:r>
            <a:r>
              <a:rPr lang="en-US" dirty="0" err="1"/>
              <a:t>upto</a:t>
            </a:r>
            <a:r>
              <a:rPr lang="en-US" dirty="0"/>
              <a:t> 15 years.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Percentage of twin kids is </a:t>
            </a:r>
            <a:r>
              <a:rPr lang="en-US" dirty="0" err="1"/>
              <a:t>upto</a:t>
            </a:r>
            <a:r>
              <a:rPr lang="en-US" dirty="0"/>
              <a:t> 55%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Good resistance power, highly adaptive, beneficial breed.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Body wt. </a:t>
            </a:r>
            <a:r>
              <a:rPr lang="en-US" dirty="0" err="1"/>
              <a:t>upto</a:t>
            </a:r>
            <a:r>
              <a:rPr lang="en-US" dirty="0"/>
              <a:t> 100 Kg in male. 60 Kg in female.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This breed is used to improve </a:t>
            </a:r>
            <a:r>
              <a:rPr lang="en-US" dirty="0" err="1"/>
              <a:t>lacal</a:t>
            </a:r>
            <a:r>
              <a:rPr lang="en-US" dirty="0"/>
              <a:t> breeds.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r>
              <a:rPr lang="en-US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9758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01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235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605155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400" b="1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HOUSING For  GOATS</a:t>
            </a:r>
          </a:p>
          <a:p>
            <a:pPr>
              <a:lnSpc>
                <a:spcPct val="150000"/>
              </a:lnSpc>
            </a:pPr>
            <a:r>
              <a:rPr lang="en-IN" dirty="0"/>
              <a:t>1.Made to develop an economic.</a:t>
            </a:r>
          </a:p>
          <a:p>
            <a:pPr>
              <a:lnSpc>
                <a:spcPct val="150000"/>
              </a:lnSpc>
            </a:pPr>
            <a:r>
              <a:rPr lang="en-IN" dirty="0"/>
              <a:t>2.Comfortable,Dry</a:t>
            </a:r>
          </a:p>
          <a:p>
            <a:pPr>
              <a:lnSpc>
                <a:spcPct val="150000"/>
              </a:lnSpc>
            </a:pPr>
            <a:r>
              <a:rPr lang="en-IN" dirty="0"/>
              <a:t>3.Protect from adverse  weather</a:t>
            </a:r>
          </a:p>
          <a:p>
            <a:pPr>
              <a:lnSpc>
                <a:spcPct val="150000"/>
              </a:lnSpc>
            </a:pPr>
            <a:r>
              <a:rPr lang="en-IN" dirty="0"/>
              <a:t>4.Protection from </a:t>
            </a:r>
            <a:r>
              <a:rPr lang="en-IN" dirty="0" err="1"/>
              <a:t>rain,Humidity</a:t>
            </a: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5.Predator s accidents and  parasitic  infestation.</a:t>
            </a:r>
          </a:p>
          <a:p>
            <a:pPr>
              <a:lnSpc>
                <a:spcPct val="150000"/>
              </a:lnSpc>
            </a:pPr>
            <a:r>
              <a:rPr lang="en-IN" dirty="0"/>
              <a:t>6.Minimum labour requirement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667000"/>
            <a:ext cx="40513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711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04800"/>
            <a:ext cx="7772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rgbClr val="3333FF"/>
                </a:solidFill>
                <a:latin typeface="Arial"/>
              </a:rPr>
              <a:t>GOAT HOUSE</a:t>
            </a:r>
          </a:p>
          <a:p>
            <a:endParaRPr lang="en-IN" sz="24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000000"/>
                </a:solidFill>
                <a:latin typeface="Arial"/>
              </a:rPr>
              <a:t>•</a:t>
            </a:r>
            <a:r>
              <a:rPr lang="en-IN" sz="2000" dirty="0">
                <a:solidFill>
                  <a:srgbClr val="000000"/>
                </a:solidFill>
                <a:latin typeface="Times New Roman"/>
              </a:rPr>
              <a:t>60ftx20ft.with 6f t </a:t>
            </a:r>
            <a:r>
              <a:rPr lang="en-IN" sz="2000" dirty="0" err="1">
                <a:solidFill>
                  <a:srgbClr val="000000"/>
                </a:solidFill>
                <a:latin typeface="Times New Roman"/>
              </a:rPr>
              <a:t>heigh</a:t>
            </a:r>
            <a:r>
              <a:rPr lang="en-IN" sz="2000" dirty="0">
                <a:solidFill>
                  <a:srgbClr val="000000"/>
                </a:solidFill>
                <a:latin typeface="Times New Roman"/>
              </a:rPr>
              <a:t> tatsideand8-10ft incentreisidealfor60-80goats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solidFill>
                  <a:srgbClr val="000000"/>
                </a:solidFill>
                <a:latin typeface="Arial"/>
              </a:rPr>
              <a:t>•</a:t>
            </a:r>
            <a:r>
              <a:rPr lang="en-IN" sz="2000" dirty="0">
                <a:solidFill>
                  <a:srgbClr val="000000"/>
                </a:solidFill>
                <a:latin typeface="Times New Roman"/>
              </a:rPr>
              <a:t>Generalflock60–80adult breeding females(nannies)are housed in </a:t>
            </a:r>
            <a:r>
              <a:rPr lang="en-IN" sz="2000" dirty="0" err="1">
                <a:solidFill>
                  <a:srgbClr val="000000"/>
                </a:solidFill>
                <a:latin typeface="Times New Roman"/>
              </a:rPr>
              <a:t>thisshed</a:t>
            </a:r>
            <a:endParaRPr lang="en-IN" sz="2000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endParaRPr lang="en-IN" sz="2000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</a:pPr>
            <a:r>
              <a:rPr lang="en-IN" sz="2000" b="1" dirty="0">
                <a:solidFill>
                  <a:srgbClr val="3333FF"/>
                </a:solidFill>
                <a:latin typeface="Arial"/>
              </a:rPr>
              <a:t>FLOOR SPACE REQUIREMENT</a:t>
            </a:r>
          </a:p>
          <a:p>
            <a:pPr algn="ctr">
              <a:lnSpc>
                <a:spcPct val="150000"/>
              </a:lnSpc>
            </a:pPr>
            <a:endParaRPr lang="en-IN" sz="2000" dirty="0">
              <a:solidFill>
                <a:srgbClr val="3333FF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IN" sz="2000" b="1" dirty="0">
                <a:solidFill>
                  <a:srgbClr val="000000"/>
                </a:solidFill>
                <a:latin typeface="Times New Roman"/>
              </a:rPr>
              <a:t>Adultgoats:</a:t>
            </a:r>
            <a:r>
              <a:rPr lang="en-IN" sz="2000" dirty="0">
                <a:solidFill>
                  <a:srgbClr val="000000"/>
                </a:solidFill>
                <a:latin typeface="Times New Roman"/>
              </a:rPr>
              <a:t>12-16sqft/goat.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solidFill>
                  <a:srgbClr val="000000"/>
                </a:solidFill>
                <a:latin typeface="Times New Roman"/>
              </a:rPr>
              <a:t>LactatingandPregnant:</a:t>
            </a:r>
            <a:r>
              <a:rPr lang="en-IN" sz="2000" dirty="0">
                <a:solidFill>
                  <a:srgbClr val="000000"/>
                </a:solidFill>
                <a:latin typeface="Times New Roman"/>
              </a:rPr>
              <a:t>20sqft/goat.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solidFill>
                  <a:srgbClr val="000000"/>
                </a:solidFill>
                <a:latin typeface="Times New Roman"/>
              </a:rPr>
              <a:t>Bucks:</a:t>
            </a:r>
            <a:r>
              <a:rPr lang="en-IN" sz="2000" dirty="0">
                <a:solidFill>
                  <a:srgbClr val="000000"/>
                </a:solidFill>
                <a:latin typeface="Times New Roman"/>
              </a:rPr>
              <a:t>20sqft/goat.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solidFill>
                  <a:srgbClr val="000000"/>
                </a:solidFill>
                <a:latin typeface="Times New Roman"/>
              </a:rPr>
              <a:t>Kids:</a:t>
            </a:r>
            <a:r>
              <a:rPr lang="en-IN" sz="2000" dirty="0">
                <a:solidFill>
                  <a:srgbClr val="000000"/>
                </a:solidFill>
                <a:latin typeface="Times New Roman"/>
              </a:rPr>
              <a:t>7daysto3months:5–5sqft/kid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solidFill>
                  <a:srgbClr val="000000"/>
                </a:solidFill>
                <a:latin typeface="Times New Roman"/>
              </a:rPr>
              <a:t>3–5months:8sqft/kid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solidFill>
                  <a:srgbClr val="000000"/>
                </a:solidFill>
                <a:latin typeface="Times New Roman"/>
              </a:rPr>
              <a:t>6monthsto1year</a:t>
            </a:r>
            <a:r>
              <a:rPr lang="en-IN" sz="2000" dirty="0">
                <a:solidFill>
                  <a:srgbClr val="000000"/>
                </a:solidFill>
                <a:latin typeface="Times New Roman"/>
              </a:rPr>
              <a:t>:10sqft/kid</a:t>
            </a:r>
          </a:p>
        </p:txBody>
      </p:sp>
    </p:spTree>
    <p:extLst>
      <p:ext uri="{BB962C8B-B14F-4D97-AF65-F5344CB8AC3E}">
        <p14:creationId xmlns:p14="http://schemas.microsoft.com/office/powerpoint/2010/main" val="2484988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11834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</a:rPr>
              <a:t>General Layout of housing </a:t>
            </a:r>
            <a:endParaRPr lang="en-IN" sz="3600" b="1" dirty="0">
              <a:solidFill>
                <a:srgbClr val="3333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58165"/>
            <a:ext cx="4267200" cy="490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58165"/>
            <a:ext cx="4191000" cy="490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444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906780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Several designs for housing but basically “A” shaped housing is most beneficial.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Length of house should be in South –North direction while width in East- west it help in entry of </a:t>
            </a:r>
            <a:r>
              <a:rPr lang="en-US" dirty="0" err="1"/>
              <a:t>sulight</a:t>
            </a:r>
            <a:r>
              <a:rPr lang="en-US" dirty="0"/>
              <a:t> in house.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Adequatespace</a:t>
            </a:r>
            <a:r>
              <a:rPr lang="en-US" dirty="0"/>
              <a:t> should be provided to every goat, kid, buck. </a:t>
            </a:r>
            <a:r>
              <a:rPr lang="en-US" dirty="0" err="1"/>
              <a:t>Eg</a:t>
            </a:r>
            <a:r>
              <a:rPr lang="en-US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Kids </a:t>
            </a:r>
            <a:r>
              <a:rPr lang="en-US" dirty="0" err="1"/>
              <a:t>upto</a:t>
            </a:r>
            <a:r>
              <a:rPr lang="en-US" dirty="0"/>
              <a:t> 6 month – 2 </a:t>
            </a:r>
            <a:r>
              <a:rPr lang="en-US" dirty="0" err="1"/>
              <a:t>sq.m</a:t>
            </a:r>
            <a:r>
              <a:rPr lang="en-US" dirty="0"/>
              <a:t>.? Kid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Hight</a:t>
            </a:r>
            <a:r>
              <a:rPr lang="en-US" dirty="0"/>
              <a:t> of roof must be 10to 12 feet in </a:t>
            </a:r>
            <a:r>
              <a:rPr lang="en-US" dirty="0" err="1"/>
              <a:t>centre</a:t>
            </a:r>
            <a:r>
              <a:rPr lang="en-US" dirty="0"/>
              <a:t> and 7 to 8feet at sides. Protection side walls of 4 to 5 feet height and width should not be more than 12 M.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Open space /yard must be there outside for house for exercise of goats and kids.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rgbClr val="3333FF"/>
                </a:solidFill>
              </a:rPr>
              <a:t>Compartments/ Quarters-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FF0066"/>
                </a:solidFill>
              </a:rPr>
              <a:t>Housing should be provided with diff. quarters for adult, kids, bucks, pregnant does.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FF0066"/>
                </a:solidFill>
              </a:rPr>
              <a:t>Pregnant does must be kept apart from others.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FF0066"/>
                </a:solidFill>
              </a:rPr>
              <a:t>Kids need more space for playing so that separate provision for them.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FF0066"/>
                </a:solidFill>
              </a:rPr>
              <a:t>Each </a:t>
            </a:r>
            <a:r>
              <a:rPr lang="en-US" dirty="0" err="1">
                <a:solidFill>
                  <a:srgbClr val="FF0066"/>
                </a:solidFill>
              </a:rPr>
              <a:t>campartment</a:t>
            </a:r>
            <a:r>
              <a:rPr lang="en-US" dirty="0">
                <a:solidFill>
                  <a:srgbClr val="FF0066"/>
                </a:solidFill>
              </a:rPr>
              <a:t> must be provided with </a:t>
            </a:r>
            <a:r>
              <a:rPr lang="en-US" dirty="0" err="1">
                <a:solidFill>
                  <a:srgbClr val="FF0066"/>
                </a:solidFill>
              </a:rPr>
              <a:t>waterer</a:t>
            </a:r>
            <a:r>
              <a:rPr lang="en-US" dirty="0">
                <a:solidFill>
                  <a:srgbClr val="FF0066"/>
                </a:solidFill>
              </a:rPr>
              <a:t>, feeder or hay container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FF0066"/>
                </a:solidFill>
              </a:rPr>
              <a:t>For cleaning </a:t>
            </a:r>
            <a:r>
              <a:rPr lang="en-US" dirty="0" err="1">
                <a:solidFill>
                  <a:srgbClr val="FF0066"/>
                </a:solidFill>
              </a:rPr>
              <a:t>formaline</a:t>
            </a:r>
            <a:r>
              <a:rPr lang="en-US" dirty="0">
                <a:solidFill>
                  <a:srgbClr val="FF0066"/>
                </a:solidFill>
              </a:rPr>
              <a:t>, lime or BHC power should be used.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FF0066"/>
                </a:solidFill>
              </a:rPr>
              <a:t>Flooring of house must be made from </a:t>
            </a:r>
            <a:r>
              <a:rPr lang="en-US" dirty="0" err="1">
                <a:solidFill>
                  <a:srgbClr val="FF0066"/>
                </a:solidFill>
              </a:rPr>
              <a:t>corse</a:t>
            </a:r>
            <a:r>
              <a:rPr lang="en-US" dirty="0">
                <a:solidFill>
                  <a:srgbClr val="FF0066"/>
                </a:solidFill>
              </a:rPr>
              <a:t> sand, brick pieces, and from cement </a:t>
            </a:r>
            <a:r>
              <a:rPr lang="en-US" dirty="0" err="1">
                <a:solidFill>
                  <a:srgbClr val="FF0066"/>
                </a:solidFill>
              </a:rPr>
              <a:t>conerete</a:t>
            </a:r>
            <a:r>
              <a:rPr lang="en-US" dirty="0">
                <a:solidFill>
                  <a:srgbClr val="FF0066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IN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23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3345"/>
            <a:ext cx="8382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842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924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112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77200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37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799"/>
            <a:ext cx="7238999" cy="502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186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185445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FF0066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200" dirty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Economic Importance </a:t>
            </a:r>
            <a:endParaRPr lang="en-IN" sz="3200" dirty="0">
              <a:solidFill>
                <a:srgbClr val="FF0066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525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924800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560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1" y="762000"/>
            <a:ext cx="8153400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766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915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98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48600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55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772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8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41675"/>
            <a:ext cx="8534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dirty="0">
                <a:solidFill>
                  <a:srgbClr val="7030A0"/>
                </a:solidFill>
                <a:latin typeface="Arial Black" pitchFamily="34" charset="0"/>
              </a:rPr>
              <a:t>Goat Breeds</a:t>
            </a:r>
          </a:p>
          <a:p>
            <a:endParaRPr lang="en-IN" dirty="0"/>
          </a:p>
          <a:p>
            <a:r>
              <a:rPr lang="en-IN" b="1" dirty="0"/>
              <a:t>More than 300 goat breed available all over the world </a:t>
            </a:r>
          </a:p>
          <a:p>
            <a:endParaRPr lang="en-IN" dirty="0">
              <a:solidFill>
                <a:srgbClr val="FF0066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dirty="0">
                <a:solidFill>
                  <a:srgbClr val="FF0066"/>
                </a:solidFill>
              </a:rPr>
              <a:t> </a:t>
            </a:r>
            <a:r>
              <a:rPr lang="en-IN" b="1" dirty="0">
                <a:solidFill>
                  <a:srgbClr val="FF0066"/>
                </a:solidFill>
              </a:rPr>
              <a:t>Dairy goat breed </a:t>
            </a:r>
          </a:p>
          <a:p>
            <a:endParaRPr lang="en-IN" b="1" dirty="0">
              <a:solidFill>
                <a:srgbClr val="FF0066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b="1" dirty="0">
                <a:solidFill>
                  <a:srgbClr val="FF0066"/>
                </a:solidFill>
              </a:rPr>
              <a:t> Milk Goat breed </a:t>
            </a:r>
          </a:p>
          <a:p>
            <a:endParaRPr lang="en-IN" b="1" dirty="0">
              <a:solidFill>
                <a:srgbClr val="FF0066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IN" b="1" dirty="0">
                <a:solidFill>
                  <a:srgbClr val="FF0066"/>
                </a:solidFill>
              </a:rPr>
              <a:t>Skin productive goat breed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In India 20 breeds of goats are available and some of them are as follow.</a:t>
            </a:r>
          </a:p>
          <a:p>
            <a:endParaRPr lang="en-US" sz="2000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i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Capra </a:t>
            </a:r>
            <a:r>
              <a:rPr lang="en-US" sz="2000" i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hircus</a:t>
            </a:r>
            <a:r>
              <a:rPr lang="en-US" sz="2000" i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scientific name of goat and it is endemic to India </a:t>
            </a:r>
          </a:p>
          <a:p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Goat breeds area broadly divided into two classes, </a:t>
            </a:r>
          </a:p>
          <a:p>
            <a:endParaRPr lang="en-US" sz="20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Endemic and Exotic  in origin</a:t>
            </a: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I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7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686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dirty="0">
                <a:solidFill>
                  <a:srgbClr val="7030A0"/>
                </a:solidFill>
              </a:rPr>
              <a:t>Goat Breeds</a:t>
            </a:r>
          </a:p>
          <a:p>
            <a:r>
              <a:rPr lang="en-IN" sz="2800" dirty="0">
                <a:solidFill>
                  <a:srgbClr val="0070C0"/>
                </a:solidFill>
              </a:rPr>
              <a:t>Indian Goat breeds (Endemic or </a:t>
            </a:r>
            <a:r>
              <a:rPr lang="en-IN" sz="2800" dirty="0" err="1">
                <a:solidFill>
                  <a:srgbClr val="0070C0"/>
                </a:solidFill>
              </a:rPr>
              <a:t>Desi</a:t>
            </a:r>
            <a:r>
              <a:rPr lang="en-IN" sz="2800" dirty="0">
                <a:solidFill>
                  <a:srgbClr val="0070C0"/>
                </a:solidFill>
              </a:rPr>
              <a:t> )</a:t>
            </a:r>
          </a:p>
          <a:p>
            <a:pPr marL="457200" indent="-457200" algn="ctr">
              <a:buAutoNum type="arabicPeriod"/>
            </a:pPr>
            <a:r>
              <a:rPr lang="en-IN" sz="2400" b="1" dirty="0" err="1">
                <a:solidFill>
                  <a:srgbClr val="FF0000"/>
                </a:solidFill>
              </a:rPr>
              <a:t>Jamunapari</a:t>
            </a:r>
            <a:endParaRPr lang="en-IN" sz="2400" b="1" dirty="0">
              <a:solidFill>
                <a:srgbClr val="FF0000"/>
              </a:solidFill>
            </a:endParaRPr>
          </a:p>
          <a:p>
            <a:endParaRPr lang="en-IN" sz="2400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 </a:t>
            </a:r>
            <a:r>
              <a:rPr lang="en-IN" dirty="0" err="1"/>
              <a:t>Jamunapari</a:t>
            </a:r>
            <a:r>
              <a:rPr lang="en-IN" dirty="0"/>
              <a:t> breeds are found mainly in the state of Uttar Pradesh.</a:t>
            </a:r>
          </a:p>
          <a:p>
            <a:pPr marL="285750" indent="-285750">
              <a:buFont typeface="Wingdings" pitchFamily="2" charset="2"/>
              <a:buChar char="v"/>
            </a:pPr>
            <a:endParaRPr lang="en-IN" dirty="0"/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Its coat colour is  white with tan or black markings at neck and ears</a:t>
            </a:r>
          </a:p>
          <a:p>
            <a:endParaRPr lang="en-IN" dirty="0"/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They are beard in both sexes; have tuft of long hairs in the buttocks.</a:t>
            </a:r>
          </a:p>
          <a:p>
            <a:pPr marL="285750" indent="-285750">
              <a:buFont typeface="Wingdings" pitchFamily="2" charset="2"/>
              <a:buChar char="v"/>
            </a:pPr>
            <a:endParaRPr lang="en-IN" dirty="0"/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It is largest and most elegant of the long-legged goats of India.</a:t>
            </a:r>
          </a:p>
          <a:p>
            <a:pPr marL="285750" indent="-285750">
              <a:buFont typeface="Wingdings" pitchFamily="2" charset="2"/>
              <a:buChar char="v"/>
            </a:pPr>
            <a:endParaRPr lang="en-IN" dirty="0"/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It has pronounced Roman nose having a tuft of hair which results in parrot mouth appearance.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Their horns are short and flat and horizontally twisting backward.</a:t>
            </a:r>
          </a:p>
          <a:p>
            <a:pPr marL="285750" indent="-285750">
              <a:buFont typeface="Wingdings" pitchFamily="2" charset="2"/>
              <a:buChar char="v"/>
            </a:pPr>
            <a:endParaRPr lang="en-IN" dirty="0"/>
          </a:p>
          <a:p>
            <a:pPr marL="285750" indent="-285750">
              <a:buFont typeface="Wingdings" pitchFamily="2" charset="2"/>
              <a:buChar char="v"/>
            </a:pPr>
            <a:r>
              <a:rPr lang="en-IN" dirty="0"/>
              <a:t>An adult male ranges from 90 to 100 </a:t>
            </a:r>
            <a:r>
              <a:rPr lang="en-IN" dirty="0" err="1"/>
              <a:t>cms</a:t>
            </a:r>
            <a:r>
              <a:rPr lang="en-IN" dirty="0"/>
              <a:t> in height, whereas a female goat ranges from 70 to 80 </a:t>
            </a:r>
            <a:r>
              <a:rPr lang="en-IN" dirty="0" err="1"/>
              <a:t>cms</a:t>
            </a:r>
            <a:r>
              <a:rPr lang="en-IN" dirty="0"/>
              <a:t> in height</a:t>
            </a:r>
          </a:p>
          <a:p>
            <a:r>
              <a:rPr lang="en-IN" dirty="0"/>
              <a:t>.</a:t>
            </a:r>
          </a:p>
          <a:p>
            <a:r>
              <a:rPr lang="en-IN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29341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36" y="27709"/>
            <a:ext cx="49183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solidFill>
                  <a:prstClr val="black"/>
                </a:solidFill>
              </a:rPr>
              <a:t>It is, tall and leggy with convex face line and large folded pendulous ears.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solidFill>
                  <a:prstClr val="black"/>
                </a:solidFill>
              </a:rPr>
              <a:t>Generally found in white </a:t>
            </a:r>
            <a:r>
              <a:rPr lang="en-IN" dirty="0" err="1">
                <a:solidFill>
                  <a:prstClr val="black"/>
                </a:solidFill>
              </a:rPr>
              <a:t>colors</a:t>
            </a:r>
            <a:r>
              <a:rPr lang="en-IN" dirty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solidFill>
                  <a:prstClr val="black"/>
                </a:solidFill>
              </a:rPr>
              <a:t>Their ears are large and drooped downwards.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solidFill>
                  <a:prstClr val="black"/>
                </a:solidFill>
              </a:rPr>
              <a:t>An adult female weighs between 45kgs to 60kgs, whereas an adult male ranges between 65kgs to 80kgs.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solidFill>
                  <a:prstClr val="black"/>
                </a:solidFill>
              </a:rPr>
              <a:t>  Average birth weight is up to 4 kg.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solidFill>
                  <a:prstClr val="black"/>
                </a:solidFill>
              </a:rPr>
              <a:t>  Average age at first kidding is 20-25 months.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solidFill>
                  <a:prstClr val="black"/>
                </a:solidFill>
              </a:rPr>
              <a:t>They have large udder and big teats and average yield is 280 kg / 274 days.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solidFill>
                  <a:prstClr val="black"/>
                </a:solidFill>
              </a:rPr>
              <a:t>Have the ability to yield 2 to 2.5kgs of milk per day.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solidFill>
                  <a:prstClr val="black"/>
                </a:solidFill>
              </a:rPr>
              <a:t>The fat content of the milk ranges between 3 to 3.5%.</a:t>
            </a:r>
          </a:p>
          <a:p>
            <a:pPr lvl="0">
              <a:lnSpc>
                <a:spcPct val="150000"/>
              </a:lnSpc>
            </a:pPr>
            <a:r>
              <a:rPr lang="en-IN" dirty="0">
                <a:solidFill>
                  <a:prstClr val="black"/>
                </a:solidFill>
              </a:rPr>
              <a:t> 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46699"/>
            <a:ext cx="3886200" cy="560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4673" y="128862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N" sz="2800" b="1" dirty="0" err="1">
                <a:solidFill>
                  <a:srgbClr val="3333FF"/>
                </a:solidFill>
                <a:latin typeface="Arial Black" pitchFamily="34" charset="0"/>
              </a:rPr>
              <a:t>Jamunapari</a:t>
            </a:r>
            <a:endParaRPr lang="en-IN" sz="2800" b="1" dirty="0">
              <a:solidFill>
                <a:srgbClr val="3333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1059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535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1282</Words>
  <Application>Microsoft Office PowerPoint</Application>
  <PresentationFormat>On-screen Show (4:3)</PresentationFormat>
  <Paragraphs>164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Pratiksha</dc:creator>
  <cp:lastModifiedBy>Unknown User</cp:lastModifiedBy>
  <cp:revision>29</cp:revision>
  <dcterms:created xsi:type="dcterms:W3CDTF">2006-08-16T00:00:00Z</dcterms:created>
  <dcterms:modified xsi:type="dcterms:W3CDTF">2021-06-23T07:06:16Z</dcterms:modified>
</cp:coreProperties>
</file>