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71"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8" d="100"/>
          <a:sy n="78" d="100"/>
        </p:scale>
        <p:origin x="-113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09/04/2021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09/04/2021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09/04/2021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09/04/2021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09/04/2021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09/04/2021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09/04/2021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09/04/2021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09/04/2021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09/04/2021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image" Target="../media/image1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371600"/>
            <a:ext cx="7851648" cy="990600"/>
          </a:xfrm>
        </p:spPr>
        <p:txBody>
          <a:bodyPr>
            <a:normAutofit/>
          </a:bodyPr>
          <a:lstStyle/>
          <a:p>
            <a:pPr algn="ctr"/>
            <a:r>
              <a:rPr lang="en-US" dirty="0" smtClean="0">
                <a:latin typeface="Arial Unicode MS" pitchFamily="34" charset="-128"/>
                <a:ea typeface="Arial Unicode MS" pitchFamily="34" charset="-128"/>
                <a:cs typeface="Arial Unicode MS" pitchFamily="34" charset="-128"/>
              </a:rPr>
              <a:t>STUDY OF CANCER</a:t>
            </a:r>
            <a:endParaRPr lang="en-US" dirty="0">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289304" y="3657600"/>
            <a:ext cx="7854696" cy="2667000"/>
          </a:xfrm>
        </p:spPr>
        <p:txBody>
          <a:bodyPr>
            <a:normAutofit lnSpcReduction="10000"/>
          </a:bodyPr>
          <a:lstStyle/>
          <a:p>
            <a:pPr algn="ctr"/>
            <a:r>
              <a:rPr lang="en-US" dirty="0" smtClean="0"/>
              <a:t>Dr. P. B. TELI</a:t>
            </a:r>
          </a:p>
          <a:p>
            <a:pPr algn="l"/>
            <a:r>
              <a:rPr lang="en-US" sz="1800" dirty="0" smtClean="0"/>
              <a:t>	      				(M. Sc., Ph. D.)</a:t>
            </a:r>
            <a:r>
              <a:rPr lang="en-US" dirty="0" smtClean="0"/>
              <a:t>		</a:t>
            </a:r>
            <a:endParaRPr lang="en-US" b="1" dirty="0" smtClean="0">
              <a:latin typeface="Arial Unicode MS" pitchFamily="34" charset="-128"/>
              <a:ea typeface="Arial Unicode MS" pitchFamily="34" charset="-128"/>
              <a:cs typeface="Arial Unicode MS" pitchFamily="34" charset="-128"/>
            </a:endParaRPr>
          </a:p>
          <a:p>
            <a:pPr algn="ctr"/>
            <a:r>
              <a:rPr lang="en-US" dirty="0" smtClean="0"/>
              <a:t>Assistant Professor</a:t>
            </a:r>
          </a:p>
          <a:p>
            <a:pPr algn="ctr"/>
            <a:r>
              <a:rPr lang="en-US" dirty="0" smtClean="0"/>
              <a:t>Department of Zoology</a:t>
            </a:r>
          </a:p>
          <a:p>
            <a:pPr algn="ctr"/>
            <a:r>
              <a:rPr lang="en-US" dirty="0" smtClean="0"/>
              <a:t>P. D. V. P. College, </a:t>
            </a:r>
            <a:r>
              <a:rPr lang="en-US" dirty="0" err="1" smtClean="0"/>
              <a:t>Tasgaon</a:t>
            </a:r>
            <a:endParaRPr lang="en-US" dirty="0" smtClean="0"/>
          </a:p>
          <a:p>
            <a:pPr algn="ctr"/>
            <a:r>
              <a:rPr lang="en-US" dirty="0" smtClean="0"/>
              <a:t>Dist- </a:t>
            </a:r>
            <a:r>
              <a:rPr lang="en-US" dirty="0" err="1" smtClean="0"/>
              <a:t>Sangli</a:t>
            </a:r>
            <a:r>
              <a:rPr lang="en-US" dirty="0" smtClean="0"/>
              <a:t>, Maharashtra.</a:t>
            </a:r>
            <a:endParaRPr lang="en-US" dirty="0"/>
          </a:p>
        </p:txBody>
      </p:sp>
      <p:sp>
        <p:nvSpPr>
          <p:cNvPr id="4" name="Title 1"/>
          <p:cNvSpPr txBox="1">
            <a:spLocks/>
          </p:cNvSpPr>
          <p:nvPr/>
        </p:nvSpPr>
        <p:spPr>
          <a:xfrm>
            <a:off x="4648200" y="2819400"/>
            <a:ext cx="990600" cy="457200"/>
          </a:xfrm>
          <a:prstGeom prst="rect">
            <a:avLst/>
          </a:prstGeom>
          <a:ln>
            <a:noFill/>
          </a:ln>
        </p:spPr>
        <p:txBody>
          <a:bodyPr vert="horz" lIns="0" tIns="0" rIns="18288" bIns="0" anchor="b">
            <a:normAutofit fontScale="62500" lnSpcReduction="20000"/>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600" b="1" dirty="0" smtClean="0">
                <a:solidFill>
                  <a:srgbClr val="FF0000"/>
                </a:solidFill>
                <a:effectLst>
                  <a:outerShdw blurRad="38100" dist="25400" dir="5400000" algn="tl" rotWithShape="0">
                    <a:srgbClr val="000000">
                      <a:alpha val="43000"/>
                    </a:srgbClr>
                  </a:outerShdw>
                </a:effectLst>
                <a:latin typeface="Arial Unicode MS" pitchFamily="34" charset="-128"/>
                <a:ea typeface="Arial Unicode MS" pitchFamily="34" charset="-128"/>
                <a:cs typeface="Arial Unicode MS" pitchFamily="34" charset="-128"/>
              </a:rPr>
              <a:t>BY</a:t>
            </a:r>
            <a:endParaRPr kumimoji="0" lang="en-US" sz="5600" b="1" i="0" u="none" strike="noStrike" kern="1200" cap="none" spc="0" normalizeH="0" baseline="0" noProof="0" dirty="0">
              <a:ln>
                <a:noFill/>
              </a:ln>
              <a:solidFill>
                <a:srgbClr val="FF0000"/>
              </a:solidFill>
              <a:effectLst>
                <a:outerShdw blurRad="38100" dist="25400" dir="5400000" algn="tl" rotWithShape="0">
                  <a:srgbClr val="000000">
                    <a:alpha val="43000"/>
                  </a:srgbClr>
                </a:outerShdw>
              </a:effectLst>
              <a:uLnTx/>
              <a:uFillTx/>
              <a:latin typeface="Arial Unicode MS" pitchFamily="34" charset="-128"/>
              <a:ea typeface="Arial Unicode MS" pitchFamily="34" charset="-128"/>
              <a:cs typeface="Arial Unicode MS" pitchFamily="34" charset="-128"/>
            </a:endParaRPr>
          </a:p>
        </p:txBody>
      </p:sp>
      <p:sp>
        <p:nvSpPr>
          <p:cNvPr id="5" name="Title 1"/>
          <p:cNvSpPr txBox="1">
            <a:spLocks/>
          </p:cNvSpPr>
          <p:nvPr/>
        </p:nvSpPr>
        <p:spPr>
          <a:xfrm>
            <a:off x="6858000" y="152400"/>
            <a:ext cx="2286000" cy="533400"/>
          </a:xfrm>
          <a:prstGeom prst="rect">
            <a:avLst/>
          </a:prstGeom>
          <a:ln>
            <a:noFill/>
          </a:ln>
        </p:spPr>
        <p:txBody>
          <a:bodyPr vert="horz" lIns="0" tIns="0" rIns="18288" bIns="0" anchor="b">
            <a:normAutofit fontScale="77500" lnSpcReduction="20000"/>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5600" b="1" i="0" u="none" strike="noStrike" kern="1200" cap="none" spc="0" normalizeH="0" baseline="0" noProof="0" dirty="0">
              <a:ln>
                <a:noFill/>
              </a:ln>
              <a:solidFill>
                <a:srgbClr val="FF0000"/>
              </a:solidFill>
              <a:effectLst>
                <a:outerShdw blurRad="38100" dist="25400" dir="5400000" algn="tl" rotWithShape="0">
                  <a:srgbClr val="000000">
                    <a:alpha val="43000"/>
                  </a:srgbClr>
                </a:outerShdw>
              </a:effectLst>
              <a:uLnTx/>
              <a:uFillTx/>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pPr algn="ctr"/>
            <a:r>
              <a:rPr lang="en-US" sz="3600" b="1" dirty="0" smtClean="0">
                <a:solidFill>
                  <a:srgbClr val="FF0000"/>
                </a:solidFill>
                <a:latin typeface="Times New Roman" pitchFamily="18" charset="0"/>
                <a:cs typeface="Times New Roman" pitchFamily="18" charset="0"/>
              </a:rPr>
              <a:t>Symptoms or Warning sign</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rmAutofit/>
          </a:bodyPr>
          <a:lstStyle/>
          <a:p>
            <a:pPr lvl="0" algn="just"/>
            <a:r>
              <a:rPr lang="en-US" sz="2800" dirty="0" smtClean="0">
                <a:solidFill>
                  <a:srgbClr val="3333FF"/>
                </a:solidFill>
                <a:latin typeface="Times New Roman" pitchFamily="18" charset="0"/>
                <a:cs typeface="Times New Roman" pitchFamily="18" charset="0"/>
              </a:rPr>
              <a:t>A lump or hard area in the breast.</a:t>
            </a:r>
          </a:p>
          <a:p>
            <a:pPr lvl="0" algn="just"/>
            <a:r>
              <a:rPr lang="en-US" sz="2800" dirty="0" smtClean="0">
                <a:solidFill>
                  <a:srgbClr val="3333FF"/>
                </a:solidFill>
                <a:latin typeface="Times New Roman" pitchFamily="18" charset="0"/>
                <a:cs typeface="Times New Roman" pitchFamily="18" charset="0"/>
              </a:rPr>
              <a:t>Change in bowel or bladder habit.</a:t>
            </a:r>
          </a:p>
          <a:p>
            <a:pPr lvl="0" algn="just"/>
            <a:r>
              <a:rPr lang="en-US" sz="2800" dirty="0" smtClean="0">
                <a:solidFill>
                  <a:srgbClr val="3333FF"/>
                </a:solidFill>
                <a:latin typeface="Times New Roman" pitchFamily="18" charset="0"/>
                <a:cs typeface="Times New Roman" pitchFamily="18" charset="0"/>
              </a:rPr>
              <a:t>A change in size and </a:t>
            </a:r>
            <a:r>
              <a:rPr lang="en-US" sz="2800" dirty="0" err="1" smtClean="0">
                <a:solidFill>
                  <a:srgbClr val="3333FF"/>
                </a:solidFill>
                <a:latin typeface="Times New Roman" pitchFamily="18" charset="0"/>
                <a:cs typeface="Times New Roman" pitchFamily="18" charset="0"/>
              </a:rPr>
              <a:t>colour</a:t>
            </a:r>
            <a:r>
              <a:rPr lang="en-US" sz="2800" dirty="0" smtClean="0">
                <a:solidFill>
                  <a:srgbClr val="3333FF"/>
                </a:solidFill>
                <a:latin typeface="Times New Roman" pitchFamily="18" charset="0"/>
                <a:cs typeface="Times New Roman" pitchFamily="18" charset="0"/>
              </a:rPr>
              <a:t> of wart or mole</a:t>
            </a:r>
          </a:p>
          <a:p>
            <a:pPr lvl="0" algn="just"/>
            <a:r>
              <a:rPr lang="en-US" sz="2800" dirty="0" smtClean="0">
                <a:solidFill>
                  <a:srgbClr val="3333FF"/>
                </a:solidFill>
                <a:latin typeface="Times New Roman" pitchFamily="18" charset="0"/>
                <a:cs typeface="Times New Roman" pitchFamily="18" charset="0"/>
              </a:rPr>
              <a:t>A persistent cough or hoarseness, Indigestion, difficulty in swallowing.</a:t>
            </a:r>
          </a:p>
          <a:p>
            <a:pPr algn="just"/>
            <a:r>
              <a:rPr lang="en-US" sz="2800" dirty="0" smtClean="0">
                <a:solidFill>
                  <a:srgbClr val="3333FF"/>
                </a:solidFill>
                <a:latin typeface="Times New Roman" pitchFamily="18" charset="0"/>
                <a:cs typeface="Times New Roman" pitchFamily="18" charset="0"/>
              </a:rPr>
              <a:t>Blood flow from any body opening, unusual or excess bleeding during menstrual cycle</a:t>
            </a:r>
          </a:p>
          <a:p>
            <a:pPr lvl="0" algn="just"/>
            <a:r>
              <a:rPr lang="en-US" sz="2800" b="1" dirty="0" smtClean="0">
                <a:solidFill>
                  <a:srgbClr val="FF0000"/>
                </a:solidFill>
                <a:latin typeface="Times New Roman" pitchFamily="18" charset="0"/>
                <a:cs typeface="Times New Roman" pitchFamily="18" charset="0"/>
              </a:rPr>
              <a:t>Test for Cancer Diagnosis</a:t>
            </a:r>
            <a:r>
              <a:rPr lang="en-US" sz="2800" dirty="0" smtClean="0">
                <a:solidFill>
                  <a:srgbClr val="FF0000"/>
                </a:solidFill>
                <a:latin typeface="Times New Roman" pitchFamily="18" charset="0"/>
                <a:cs typeface="Times New Roman" pitchFamily="18" charset="0"/>
              </a:rPr>
              <a:t>: </a:t>
            </a:r>
          </a:p>
          <a:p>
            <a:pPr lvl="0" algn="just"/>
            <a:r>
              <a:rPr lang="en-US" sz="2800" dirty="0" smtClean="0">
                <a:latin typeface="Times New Roman" pitchFamily="18" charset="0"/>
                <a:cs typeface="Times New Roman" pitchFamily="18" charset="0"/>
              </a:rPr>
              <a:t>PAP test-Cervix cancer</a:t>
            </a:r>
          </a:p>
          <a:p>
            <a:pPr lvl="0" algn="just"/>
            <a:r>
              <a:rPr lang="en-US" sz="2800" dirty="0" smtClean="0">
                <a:latin typeface="Times New Roman" pitchFamily="18" charset="0"/>
                <a:cs typeface="Times New Roman" pitchFamily="18" charset="0"/>
              </a:rPr>
              <a:t>BSE, Mammography, radiography, </a:t>
            </a:r>
          </a:p>
          <a:p>
            <a:pPr algn="just"/>
            <a:endParaRPr lang="en-US" sz="2800" dirty="0">
              <a:solidFill>
                <a:srgbClr val="3333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43712"/>
          </a:xfrm>
        </p:spPr>
        <p:txBody>
          <a:bodyPr>
            <a:normAutofit/>
          </a:bodyPr>
          <a:lstStyle/>
          <a:p>
            <a:pPr algn="ctr"/>
            <a:r>
              <a:rPr lang="en-US" sz="4000" b="1" dirty="0" smtClean="0">
                <a:solidFill>
                  <a:srgbClr val="FF0000"/>
                </a:solidFill>
                <a:latin typeface="Baskerville Old Face" pitchFamily="18" charset="0"/>
              </a:rPr>
              <a:t>Control Measures</a:t>
            </a:r>
            <a:endParaRPr lang="en-US" sz="4000" dirty="0">
              <a:solidFill>
                <a:srgbClr val="FF0000"/>
              </a:solidFill>
              <a:latin typeface="Baskerville Old Face" pitchFamily="18" charset="0"/>
            </a:endParaRPr>
          </a:p>
        </p:txBody>
      </p:sp>
      <p:sp>
        <p:nvSpPr>
          <p:cNvPr id="3" name="Content Placeholder 2"/>
          <p:cNvSpPr>
            <a:spLocks noGrp="1"/>
          </p:cNvSpPr>
          <p:nvPr>
            <p:ph idx="1"/>
          </p:nvPr>
        </p:nvSpPr>
        <p:spPr>
          <a:xfrm>
            <a:off x="457200" y="1219200"/>
            <a:ext cx="8229600" cy="5105400"/>
          </a:xfrm>
        </p:spPr>
        <p:txBody>
          <a:bodyPr/>
          <a:lstStyle/>
          <a:p>
            <a:pPr lvl="0" algn="just"/>
            <a:r>
              <a:rPr lang="en-US" sz="2800" dirty="0" smtClean="0">
                <a:solidFill>
                  <a:srgbClr val="3333FF"/>
                </a:solidFill>
                <a:latin typeface="Times New Roman" pitchFamily="18" charset="0"/>
                <a:cs typeface="Times New Roman" pitchFamily="18" charset="0"/>
              </a:rPr>
              <a:t>Avoiding excessive radiation.</a:t>
            </a:r>
          </a:p>
          <a:p>
            <a:pPr lvl="0" algn="just"/>
            <a:r>
              <a:rPr lang="en-US" sz="2800" dirty="0" smtClean="0">
                <a:solidFill>
                  <a:srgbClr val="3333FF"/>
                </a:solidFill>
                <a:latin typeface="Times New Roman" pitchFamily="18" charset="0"/>
                <a:cs typeface="Times New Roman" pitchFamily="18" charset="0"/>
              </a:rPr>
              <a:t>Avoiding alcoholism, tobacco chewing, smoking and drug addiction.</a:t>
            </a:r>
          </a:p>
          <a:p>
            <a:pPr lvl="0" algn="just"/>
            <a:r>
              <a:rPr lang="en-US" sz="2800" dirty="0" smtClean="0">
                <a:solidFill>
                  <a:srgbClr val="3333FF"/>
                </a:solidFill>
                <a:latin typeface="Times New Roman" pitchFamily="18" charset="0"/>
                <a:cs typeface="Times New Roman" pitchFamily="18" charset="0"/>
              </a:rPr>
              <a:t>Protection of industrial workers from carcinogenic chemicals and radioactive substances.</a:t>
            </a:r>
          </a:p>
          <a:p>
            <a:pPr lvl="0" algn="just"/>
            <a:r>
              <a:rPr lang="en-US" sz="2800" dirty="0" smtClean="0">
                <a:solidFill>
                  <a:srgbClr val="3333FF"/>
                </a:solidFill>
                <a:latin typeface="Times New Roman" pitchFamily="18" charset="0"/>
                <a:cs typeface="Times New Roman" pitchFamily="18" charset="0"/>
              </a:rPr>
              <a:t>Avoid use of synthetic </a:t>
            </a:r>
            <a:r>
              <a:rPr lang="en-US" sz="2800" dirty="0" err="1" smtClean="0">
                <a:solidFill>
                  <a:srgbClr val="3333FF"/>
                </a:solidFill>
                <a:latin typeface="Times New Roman" pitchFamily="18" charset="0"/>
                <a:cs typeface="Times New Roman" pitchFamily="18" charset="0"/>
              </a:rPr>
              <a:t>colours</a:t>
            </a:r>
            <a:r>
              <a:rPr lang="en-US" sz="2800" dirty="0" smtClean="0">
                <a:solidFill>
                  <a:srgbClr val="3333FF"/>
                </a:solidFill>
                <a:latin typeface="Times New Roman" pitchFamily="18" charset="0"/>
                <a:cs typeface="Times New Roman" pitchFamily="18" charset="0"/>
              </a:rPr>
              <a:t> in food.</a:t>
            </a:r>
          </a:p>
          <a:p>
            <a:pPr lvl="0" algn="just"/>
            <a:r>
              <a:rPr lang="en-US" sz="2800" dirty="0" smtClean="0">
                <a:solidFill>
                  <a:srgbClr val="3333FF"/>
                </a:solidFill>
                <a:latin typeface="Times New Roman" pitchFamily="18" charset="0"/>
                <a:cs typeface="Times New Roman" pitchFamily="18" charset="0"/>
              </a:rPr>
              <a:t>Personal hygiene reduces chances of cancer of cervix in women.</a:t>
            </a:r>
          </a:p>
          <a:p>
            <a:pPr lvl="0" algn="just"/>
            <a:r>
              <a:rPr lang="en-US" sz="2800" dirty="0" smtClean="0">
                <a:solidFill>
                  <a:srgbClr val="3333FF"/>
                </a:solidFill>
                <a:latin typeface="Times New Roman" pitchFamily="18" charset="0"/>
                <a:cs typeface="Times New Roman" pitchFamily="18" charset="0"/>
              </a:rPr>
              <a:t>Cancer education is essential to motivate people for early diagnosis and proper treatment.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US" sz="3600" b="1" dirty="0" smtClean="0">
                <a:solidFill>
                  <a:srgbClr val="FF0000"/>
                </a:solidFill>
                <a:latin typeface="+mn-lt"/>
              </a:rPr>
              <a:t>Cure or Treatment</a:t>
            </a:r>
            <a:endParaRPr lang="en-US" sz="3600" dirty="0">
              <a:solidFill>
                <a:srgbClr val="FF0000"/>
              </a:solidFill>
              <a:latin typeface="+mn-lt"/>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lvl="0"/>
            <a:r>
              <a:rPr lang="en-US" sz="2800" dirty="0" smtClean="0">
                <a:solidFill>
                  <a:srgbClr val="3333FF"/>
                </a:solidFill>
                <a:latin typeface="Times New Roman" pitchFamily="18" charset="0"/>
                <a:cs typeface="Times New Roman" pitchFamily="18" charset="0"/>
              </a:rPr>
              <a:t>Surgery</a:t>
            </a:r>
          </a:p>
          <a:p>
            <a:pPr lvl="0"/>
            <a:r>
              <a:rPr lang="en-US" sz="2800" dirty="0" smtClean="0">
                <a:solidFill>
                  <a:srgbClr val="3333FF"/>
                </a:solidFill>
                <a:latin typeface="Times New Roman" pitchFamily="18" charset="0"/>
                <a:cs typeface="Times New Roman" pitchFamily="18" charset="0"/>
              </a:rPr>
              <a:t>Radiation therapy </a:t>
            </a:r>
          </a:p>
          <a:p>
            <a:pPr lvl="0"/>
            <a:r>
              <a:rPr lang="en-US" sz="2800" dirty="0" smtClean="0">
                <a:solidFill>
                  <a:srgbClr val="3333FF"/>
                </a:solidFill>
                <a:latin typeface="Times New Roman" pitchFamily="18" charset="0"/>
                <a:cs typeface="Times New Roman" pitchFamily="18" charset="0"/>
              </a:rPr>
              <a:t>Chemotherapy or drug treatment</a:t>
            </a:r>
          </a:p>
          <a:p>
            <a:pPr lvl="0"/>
            <a:r>
              <a:rPr lang="en-US" sz="2800" dirty="0" smtClean="0">
                <a:solidFill>
                  <a:srgbClr val="3333FF"/>
                </a:solidFill>
                <a:latin typeface="Times New Roman" pitchFamily="18" charset="0"/>
                <a:cs typeface="Times New Roman" pitchFamily="18" charset="0"/>
              </a:rPr>
              <a:t>Combined therapy</a:t>
            </a:r>
          </a:p>
          <a:p>
            <a:pPr lvl="0"/>
            <a:r>
              <a:rPr lang="en-US" sz="2800" dirty="0" smtClean="0">
                <a:solidFill>
                  <a:srgbClr val="3333FF"/>
                </a:solidFill>
                <a:latin typeface="Times New Roman" pitchFamily="18" charset="0"/>
                <a:cs typeface="Times New Roman" pitchFamily="18" charset="0"/>
              </a:rPr>
              <a:t>Uses of </a:t>
            </a:r>
            <a:r>
              <a:rPr lang="en-US" sz="2800" dirty="0" err="1" smtClean="0">
                <a:solidFill>
                  <a:srgbClr val="3333FF"/>
                </a:solidFill>
                <a:latin typeface="Times New Roman" pitchFamily="18" charset="0"/>
                <a:cs typeface="Times New Roman" pitchFamily="18" charset="0"/>
              </a:rPr>
              <a:t>antibiotics,</a:t>
            </a:r>
            <a:r>
              <a:rPr lang="en-US" sz="2800" b="1" dirty="0" err="1" smtClean="0">
                <a:solidFill>
                  <a:srgbClr val="FF0000"/>
                </a:solidFill>
                <a:latin typeface="Times New Roman" pitchFamily="18" charset="0"/>
                <a:cs typeface="Times New Roman" pitchFamily="18" charset="0"/>
              </a:rPr>
              <a:t>Vincristine</a:t>
            </a:r>
            <a:r>
              <a:rPr lang="en-US" sz="2800" dirty="0" smtClean="0">
                <a:solidFill>
                  <a:srgbClr val="3333FF"/>
                </a:solidFill>
                <a:latin typeface="Times New Roman" pitchFamily="18" charset="0"/>
                <a:cs typeface="Times New Roman" pitchFamily="18" charset="0"/>
              </a:rPr>
              <a:t> &amp; </a:t>
            </a:r>
            <a:r>
              <a:rPr lang="en-US" sz="2800" b="1" dirty="0" err="1" smtClean="0">
                <a:solidFill>
                  <a:srgbClr val="FF0000"/>
                </a:solidFill>
                <a:latin typeface="Times New Roman" pitchFamily="18" charset="0"/>
                <a:cs typeface="Times New Roman" pitchFamily="18" charset="0"/>
              </a:rPr>
              <a:t>Vinblastine</a:t>
            </a:r>
            <a:endParaRPr lang="en-US" sz="2800" dirty="0" smtClean="0">
              <a:solidFill>
                <a:srgbClr val="3333FF"/>
              </a:solidFill>
              <a:latin typeface="Times New Roman" pitchFamily="18" charset="0"/>
              <a:cs typeface="Times New Roman" pitchFamily="18" charset="0"/>
            </a:endParaRPr>
          </a:p>
          <a:p>
            <a:pPr algn="just"/>
            <a:r>
              <a:rPr lang="en-US" b="1" dirty="0" smtClean="0">
                <a:solidFill>
                  <a:srgbClr val="FF0000"/>
                </a:solidFill>
                <a:latin typeface="Times New Roman" pitchFamily="18" charset="0"/>
                <a:cs typeface="Times New Roman" pitchFamily="18" charset="0"/>
              </a:rPr>
              <a:t>Note</a:t>
            </a:r>
            <a:r>
              <a:rPr lang="en-US" b="1" dirty="0" smtClean="0">
                <a:solidFill>
                  <a:srgbClr val="3333FF"/>
                </a:solidFill>
                <a:latin typeface="Times New Roman" pitchFamily="18" charset="0"/>
                <a:cs typeface="Times New Roman" pitchFamily="18" charset="0"/>
              </a:rPr>
              <a:t>:</a:t>
            </a:r>
          </a:p>
          <a:p>
            <a:pPr algn="just"/>
            <a:r>
              <a:rPr lang="en-US" dirty="0" smtClean="0">
                <a:solidFill>
                  <a:srgbClr val="3333FF"/>
                </a:solidFill>
                <a:latin typeface="Times New Roman" pitchFamily="18" charset="0"/>
                <a:cs typeface="Times New Roman" pitchFamily="18" charset="0"/>
              </a:rPr>
              <a:t>Rate of cancer in India: </a:t>
            </a:r>
            <a:r>
              <a:rPr lang="en-US" dirty="0" err="1" smtClean="0">
                <a:solidFill>
                  <a:srgbClr val="3333FF"/>
                </a:solidFill>
                <a:latin typeface="Times New Roman" pitchFamily="18" charset="0"/>
                <a:cs typeface="Times New Roman" pitchFamily="18" charset="0"/>
              </a:rPr>
              <a:t>Kerla</a:t>
            </a:r>
            <a:r>
              <a:rPr lang="en-US" dirty="0" smtClean="0">
                <a:solidFill>
                  <a:srgbClr val="3333FF"/>
                </a:solidFill>
                <a:latin typeface="Times New Roman" pitchFamily="18" charset="0"/>
                <a:cs typeface="Times New Roman" pitchFamily="18" charset="0"/>
              </a:rPr>
              <a:t> (Kochi), Mizoram, Haryana, Delhi, Karnataka and Goa.</a:t>
            </a:r>
          </a:p>
          <a:p>
            <a:pPr algn="just"/>
            <a:r>
              <a:rPr lang="en-US" dirty="0" smtClean="0">
                <a:solidFill>
                  <a:srgbClr val="3333FF"/>
                </a:solidFill>
                <a:latin typeface="Times New Roman" pitchFamily="18" charset="0"/>
                <a:cs typeface="Times New Roman" pitchFamily="18" charset="0"/>
              </a:rPr>
              <a:t>India : 106.6/1 </a:t>
            </a:r>
            <a:r>
              <a:rPr lang="en-US" dirty="0" err="1" smtClean="0">
                <a:solidFill>
                  <a:srgbClr val="3333FF"/>
                </a:solidFill>
                <a:latin typeface="Times New Roman" pitchFamily="18" charset="0"/>
                <a:cs typeface="Times New Roman" pitchFamily="18" charset="0"/>
              </a:rPr>
              <a:t>lakh</a:t>
            </a:r>
            <a:r>
              <a:rPr lang="en-US" dirty="0" smtClean="0">
                <a:solidFill>
                  <a:srgbClr val="3333FF"/>
                </a:solidFill>
                <a:latin typeface="Times New Roman" pitchFamily="18" charset="0"/>
                <a:cs typeface="Times New Roman" pitchFamily="18" charset="0"/>
              </a:rPr>
              <a:t> people</a:t>
            </a:r>
          </a:p>
          <a:p>
            <a:pPr algn="just"/>
            <a:r>
              <a:rPr lang="en-US" dirty="0" smtClean="0">
                <a:solidFill>
                  <a:srgbClr val="3333FF"/>
                </a:solidFill>
                <a:latin typeface="Times New Roman" pitchFamily="18" charset="0"/>
                <a:cs typeface="Times New Roman" pitchFamily="18" charset="0"/>
              </a:rPr>
              <a:t>Kerla:135.3/1lakh people </a:t>
            </a:r>
            <a:r>
              <a:rPr lang="en-US" sz="2400" dirty="0" smtClean="0"/>
              <a:t>(</a:t>
            </a:r>
            <a:r>
              <a:rPr lang="en-US" sz="2400" dirty="0" smtClean="0">
                <a:latin typeface="Times New Roman" pitchFamily="18" charset="0"/>
                <a:cs typeface="Times New Roman" pitchFamily="18" charset="0"/>
              </a:rPr>
              <a:t>Sept. 18, 2018, Times of India Report)</a:t>
            </a:r>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0" y="0"/>
            <a:ext cx="2143125" cy="2143125"/>
          </a:xfrm>
          <a:prstGeom prst="rect">
            <a:avLst/>
          </a:prstGeom>
          <a:noFill/>
          <a:ln w="9525">
            <a:noFill/>
            <a:miter lim="800000"/>
            <a:headEnd/>
            <a:tailEnd/>
          </a:ln>
          <a:effectLst/>
        </p:spPr>
      </p:pic>
      <p:pic>
        <p:nvPicPr>
          <p:cNvPr id="2051" name="Picture 3" descr="C:\Users\Teli\Desktop\RC-Goa\Bidies.jpg"/>
          <p:cNvPicPr>
            <a:picLocks noChangeAspect="1" noChangeArrowheads="1"/>
          </p:cNvPicPr>
          <p:nvPr/>
        </p:nvPicPr>
        <p:blipFill>
          <a:blip r:embed="rId3"/>
          <a:srcRect/>
          <a:stretch>
            <a:fillRect/>
          </a:stretch>
        </p:blipFill>
        <p:spPr bwMode="auto">
          <a:xfrm>
            <a:off x="1905000" y="0"/>
            <a:ext cx="2466975" cy="2133600"/>
          </a:xfrm>
          <a:prstGeom prst="rect">
            <a:avLst/>
          </a:prstGeom>
          <a:noFill/>
        </p:spPr>
      </p:pic>
      <p:pic>
        <p:nvPicPr>
          <p:cNvPr id="2052" name="Picture 4" descr="C:\Users\Teli\Desktop\RC-Goa\Bristal.jpg"/>
          <p:cNvPicPr>
            <a:picLocks noChangeAspect="1" noChangeArrowheads="1"/>
          </p:cNvPicPr>
          <p:nvPr/>
        </p:nvPicPr>
        <p:blipFill>
          <a:blip r:embed="rId4"/>
          <a:srcRect/>
          <a:stretch>
            <a:fillRect/>
          </a:stretch>
        </p:blipFill>
        <p:spPr bwMode="auto">
          <a:xfrm>
            <a:off x="0" y="2057400"/>
            <a:ext cx="1628775" cy="2800350"/>
          </a:xfrm>
          <a:prstGeom prst="rect">
            <a:avLst/>
          </a:prstGeom>
          <a:noFill/>
        </p:spPr>
      </p:pic>
      <p:pic>
        <p:nvPicPr>
          <p:cNvPr id="2053" name="Picture 5" descr="C:\Users\Teli\Desktop\RC-Goa\Charminar.jpg"/>
          <p:cNvPicPr>
            <a:picLocks noChangeAspect="1" noChangeArrowheads="1"/>
          </p:cNvPicPr>
          <p:nvPr/>
        </p:nvPicPr>
        <p:blipFill>
          <a:blip r:embed="rId5"/>
          <a:srcRect/>
          <a:stretch>
            <a:fillRect/>
          </a:stretch>
        </p:blipFill>
        <p:spPr bwMode="auto">
          <a:xfrm>
            <a:off x="1752600" y="2133600"/>
            <a:ext cx="1609725" cy="2838450"/>
          </a:xfrm>
          <a:prstGeom prst="rect">
            <a:avLst/>
          </a:prstGeom>
          <a:noFill/>
        </p:spPr>
      </p:pic>
      <p:pic>
        <p:nvPicPr>
          <p:cNvPr id="2054" name="Picture 6" descr="C:\Users\Teli\Desktop\RC-Goa\Gold flake.jpg"/>
          <p:cNvPicPr>
            <a:picLocks noChangeAspect="1" noChangeArrowheads="1"/>
          </p:cNvPicPr>
          <p:nvPr/>
        </p:nvPicPr>
        <p:blipFill>
          <a:blip r:embed="rId6"/>
          <a:srcRect/>
          <a:stretch>
            <a:fillRect/>
          </a:stretch>
        </p:blipFill>
        <p:spPr bwMode="auto">
          <a:xfrm>
            <a:off x="0" y="4800600"/>
            <a:ext cx="2466975" cy="1847850"/>
          </a:xfrm>
          <a:prstGeom prst="rect">
            <a:avLst/>
          </a:prstGeom>
          <a:noFill/>
        </p:spPr>
      </p:pic>
      <p:pic>
        <p:nvPicPr>
          <p:cNvPr id="2055" name="Picture 7" descr="C:\Users\Teli\Desktop\RC-Goa\Gay chaap.jpg"/>
          <p:cNvPicPr>
            <a:picLocks noChangeAspect="1" noChangeArrowheads="1"/>
          </p:cNvPicPr>
          <p:nvPr/>
        </p:nvPicPr>
        <p:blipFill>
          <a:blip r:embed="rId7"/>
          <a:srcRect/>
          <a:stretch>
            <a:fillRect/>
          </a:stretch>
        </p:blipFill>
        <p:spPr bwMode="auto">
          <a:xfrm>
            <a:off x="4343400" y="0"/>
            <a:ext cx="1514475" cy="1828800"/>
          </a:xfrm>
          <a:prstGeom prst="rect">
            <a:avLst/>
          </a:prstGeom>
          <a:noFill/>
        </p:spPr>
      </p:pic>
      <p:pic>
        <p:nvPicPr>
          <p:cNvPr id="2056" name="Picture 8" descr="C:\Users\Teli\Desktop\RC-Goa\Hatti.jpg"/>
          <p:cNvPicPr>
            <a:picLocks noChangeAspect="1" noChangeArrowheads="1"/>
          </p:cNvPicPr>
          <p:nvPr/>
        </p:nvPicPr>
        <p:blipFill>
          <a:blip r:embed="rId8"/>
          <a:srcRect/>
          <a:stretch>
            <a:fillRect/>
          </a:stretch>
        </p:blipFill>
        <p:spPr bwMode="auto">
          <a:xfrm>
            <a:off x="6858000" y="1219200"/>
            <a:ext cx="2286000" cy="1685925"/>
          </a:xfrm>
          <a:prstGeom prst="rect">
            <a:avLst/>
          </a:prstGeom>
          <a:noFill/>
        </p:spPr>
      </p:pic>
      <p:pic>
        <p:nvPicPr>
          <p:cNvPr id="2057" name="Picture 9" descr="C:\Users\Teli\Desktop\RC-Goa\tobacco.jpg"/>
          <p:cNvPicPr>
            <a:picLocks noChangeAspect="1" noChangeArrowheads="1"/>
          </p:cNvPicPr>
          <p:nvPr/>
        </p:nvPicPr>
        <p:blipFill>
          <a:blip r:embed="rId9"/>
          <a:srcRect/>
          <a:stretch>
            <a:fillRect/>
          </a:stretch>
        </p:blipFill>
        <p:spPr bwMode="auto">
          <a:xfrm>
            <a:off x="5867400" y="0"/>
            <a:ext cx="3276600" cy="1514475"/>
          </a:xfrm>
          <a:prstGeom prst="rect">
            <a:avLst/>
          </a:prstGeom>
          <a:noFill/>
        </p:spPr>
      </p:pic>
      <p:pic>
        <p:nvPicPr>
          <p:cNvPr id="2058" name="Picture 10" descr="C:\Users\Teli\Desktop\RC-Goa\Star.jpg"/>
          <p:cNvPicPr>
            <a:picLocks noChangeAspect="1" noChangeArrowheads="1"/>
          </p:cNvPicPr>
          <p:nvPr/>
        </p:nvPicPr>
        <p:blipFill>
          <a:blip r:embed="rId10"/>
          <a:srcRect/>
          <a:stretch>
            <a:fillRect/>
          </a:stretch>
        </p:blipFill>
        <p:spPr bwMode="auto">
          <a:xfrm>
            <a:off x="4267200" y="1752600"/>
            <a:ext cx="2800350" cy="1638300"/>
          </a:xfrm>
          <a:prstGeom prst="rect">
            <a:avLst/>
          </a:prstGeom>
          <a:noFill/>
        </p:spPr>
      </p:pic>
      <p:pic>
        <p:nvPicPr>
          <p:cNvPr id="2059" name="Picture 11" descr="C:\Users\Teli\Desktop\RC-Goa\Star2.jpg"/>
          <p:cNvPicPr>
            <a:picLocks noChangeAspect="1" noChangeArrowheads="1"/>
          </p:cNvPicPr>
          <p:nvPr/>
        </p:nvPicPr>
        <p:blipFill>
          <a:blip r:embed="rId11"/>
          <a:srcRect/>
          <a:stretch>
            <a:fillRect/>
          </a:stretch>
        </p:blipFill>
        <p:spPr bwMode="auto">
          <a:xfrm>
            <a:off x="6286500" y="2743200"/>
            <a:ext cx="2857500" cy="1428750"/>
          </a:xfrm>
          <a:prstGeom prst="rect">
            <a:avLst/>
          </a:prstGeom>
          <a:noFill/>
        </p:spPr>
      </p:pic>
      <p:pic>
        <p:nvPicPr>
          <p:cNvPr id="2060" name="Picture 12" descr="C:\Users\Teli\Desktop\RC-Goa\RMD.jpg"/>
          <p:cNvPicPr>
            <a:picLocks noChangeAspect="1" noChangeArrowheads="1"/>
          </p:cNvPicPr>
          <p:nvPr/>
        </p:nvPicPr>
        <p:blipFill>
          <a:blip r:embed="rId12"/>
          <a:srcRect/>
          <a:stretch>
            <a:fillRect/>
          </a:stretch>
        </p:blipFill>
        <p:spPr bwMode="auto">
          <a:xfrm rot="498474">
            <a:off x="6520634" y="4057636"/>
            <a:ext cx="2505075" cy="1819275"/>
          </a:xfrm>
          <a:prstGeom prst="rect">
            <a:avLst/>
          </a:prstGeom>
          <a:noFill/>
        </p:spPr>
      </p:pic>
      <p:pic>
        <p:nvPicPr>
          <p:cNvPr id="2061" name="Picture 13" descr="C:\Users\Teli\Desktop\RC-Goa\Mava.jpg"/>
          <p:cNvPicPr>
            <a:picLocks noChangeAspect="1" noChangeArrowheads="1"/>
          </p:cNvPicPr>
          <p:nvPr/>
        </p:nvPicPr>
        <p:blipFill>
          <a:blip r:embed="rId13"/>
          <a:srcRect/>
          <a:stretch>
            <a:fillRect/>
          </a:stretch>
        </p:blipFill>
        <p:spPr bwMode="auto">
          <a:xfrm>
            <a:off x="2514600" y="5067300"/>
            <a:ext cx="4305300" cy="1790700"/>
          </a:xfrm>
          <a:prstGeom prst="rect">
            <a:avLst/>
          </a:prstGeom>
          <a:noFill/>
        </p:spPr>
      </p:pic>
      <p:pic>
        <p:nvPicPr>
          <p:cNvPr id="2062" name="Picture 14" descr="C:\Users\Teli\Desktop\RC-Goa\Mawa.jpg"/>
          <p:cNvPicPr>
            <a:picLocks noChangeAspect="1" noChangeArrowheads="1"/>
          </p:cNvPicPr>
          <p:nvPr/>
        </p:nvPicPr>
        <p:blipFill>
          <a:blip r:embed="rId14"/>
          <a:srcRect/>
          <a:stretch>
            <a:fillRect/>
          </a:stretch>
        </p:blipFill>
        <p:spPr bwMode="auto">
          <a:xfrm>
            <a:off x="3352800" y="3276600"/>
            <a:ext cx="2328790" cy="2209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pPr algn="ctr"/>
            <a:r>
              <a:rPr lang="en-US" sz="3600" u="sng" dirty="0" smtClean="0">
                <a:solidFill>
                  <a:srgbClr val="FF0000"/>
                </a:solidFill>
                <a:latin typeface="Times New Roman" pitchFamily="18" charset="0"/>
                <a:cs typeface="Times New Roman" pitchFamily="18" charset="0"/>
              </a:rPr>
              <a:t>Goa</a:t>
            </a:r>
            <a:r>
              <a:rPr lang="en-US" sz="3600" dirty="0" smtClean="0">
                <a:solidFill>
                  <a:srgbClr val="FF0000"/>
                </a:solidFill>
                <a:latin typeface="Times New Roman" pitchFamily="18" charset="0"/>
                <a:cs typeface="Times New Roman" pitchFamily="18" charset="0"/>
              </a:rPr>
              <a:t> </a:t>
            </a:r>
            <a:r>
              <a:rPr lang="en-US" sz="3600" u="sng" dirty="0" smtClean="0">
                <a:solidFill>
                  <a:srgbClr val="FF0000"/>
                </a:solidFill>
                <a:latin typeface="Times New Roman" pitchFamily="18" charset="0"/>
                <a:cs typeface="Times New Roman" pitchFamily="18" charset="0"/>
              </a:rPr>
              <a:t>State</a:t>
            </a:r>
            <a:endParaRPr lang="en-US" sz="3600"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algn="just"/>
            <a:r>
              <a:rPr lang="en-US" dirty="0" smtClean="0">
                <a:solidFill>
                  <a:srgbClr val="FF0000"/>
                </a:solidFill>
                <a:latin typeface="Times New Roman" pitchFamily="18" charset="0"/>
                <a:cs typeface="Times New Roman" pitchFamily="18" charset="0"/>
              </a:rPr>
              <a:t>Breast cancer </a:t>
            </a:r>
            <a:r>
              <a:rPr lang="en-US" dirty="0" smtClean="0">
                <a:latin typeface="Times New Roman" pitchFamily="18" charset="0"/>
                <a:cs typeface="Times New Roman" pitchFamily="18" charset="0"/>
              </a:rPr>
              <a:t>is the commonest cancer and shows highest incidence with a frequency of </a:t>
            </a:r>
            <a:r>
              <a:rPr lang="en-US" dirty="0" smtClean="0">
                <a:solidFill>
                  <a:srgbClr val="FF0000"/>
                </a:solidFill>
                <a:latin typeface="Times New Roman" pitchFamily="18" charset="0"/>
                <a:cs typeface="Times New Roman" pitchFamily="18" charset="0"/>
              </a:rPr>
              <a:t>27%</a:t>
            </a:r>
            <a:r>
              <a:rPr lang="en-US" dirty="0" smtClean="0">
                <a:latin typeface="Times New Roman" pitchFamily="18" charset="0"/>
                <a:cs typeface="Times New Roman" pitchFamily="18" charset="0"/>
              </a:rPr>
              <a:t> followed by cancer of cervix (</a:t>
            </a:r>
            <a:r>
              <a:rPr lang="en-US" dirty="0" smtClean="0">
                <a:solidFill>
                  <a:srgbClr val="FF0000"/>
                </a:solidFill>
                <a:latin typeface="Times New Roman" pitchFamily="18" charset="0"/>
                <a:cs typeface="Times New Roman" pitchFamily="18" charset="0"/>
              </a:rPr>
              <a:t>15.2%</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Causes</a:t>
            </a:r>
            <a:r>
              <a:rPr lang="en-US" dirty="0" smtClean="0">
                <a:latin typeface="Times New Roman" pitchFamily="18" charset="0"/>
                <a:cs typeface="Times New Roman" pitchFamily="18" charset="0"/>
              </a:rPr>
              <a:t>: Western lifestyle, dietary habits - Smoked fish, Red meet, beef and fatty diet, late marriage etc. </a:t>
            </a:r>
          </a:p>
          <a:p>
            <a:pPr algn="just">
              <a:buNone/>
            </a:pPr>
            <a:endParaRPr lang="en-US" dirty="0" smtClean="0">
              <a:latin typeface="Times New Roman" pitchFamily="18" charset="0"/>
              <a:cs typeface="Times New Roman" pitchFamily="18" charset="0"/>
            </a:endParaRPr>
          </a:p>
          <a:p>
            <a:pPr algn="just"/>
            <a:r>
              <a:rPr lang="en-US" dirty="0" smtClean="0">
                <a:solidFill>
                  <a:srgbClr val="FF0000"/>
                </a:solidFill>
                <a:latin typeface="Times New Roman" pitchFamily="18" charset="0"/>
                <a:cs typeface="Times New Roman" pitchFamily="18" charset="0"/>
              </a:rPr>
              <a:t>Research paper: </a:t>
            </a:r>
            <a:r>
              <a:rPr lang="en-US" dirty="0" smtClean="0">
                <a:latin typeface="Times New Roman" pitchFamily="18" charset="0"/>
                <a:cs typeface="Times New Roman" pitchFamily="18" charset="0"/>
              </a:rPr>
              <a:t>IJISET Vol.4, Issue.1, Jan. 2017. Authors- T. M. </a:t>
            </a:r>
            <a:r>
              <a:rPr lang="en-US" dirty="0" err="1" smtClean="0">
                <a:latin typeface="Times New Roman" pitchFamily="18" charset="0"/>
                <a:cs typeface="Times New Roman" pitchFamily="18" charset="0"/>
              </a:rPr>
              <a:t>Desphande</a:t>
            </a:r>
            <a:r>
              <a:rPr lang="en-US" dirty="0" smtClean="0">
                <a:latin typeface="Times New Roman" pitchFamily="18" charset="0"/>
                <a:cs typeface="Times New Roman" pitchFamily="18" charset="0"/>
              </a:rPr>
              <a:t>, A. K. </a:t>
            </a:r>
            <a:r>
              <a:rPr lang="en-US" dirty="0" err="1" smtClean="0">
                <a:latin typeface="Times New Roman" pitchFamily="18" charset="0"/>
                <a:cs typeface="Times New Roman" pitchFamily="18" charset="0"/>
              </a:rPr>
              <a:t>Pandey</a:t>
            </a:r>
            <a:r>
              <a:rPr lang="en-US" dirty="0" smtClean="0">
                <a:latin typeface="Times New Roman" pitchFamily="18" charset="0"/>
                <a:cs typeface="Times New Roman" pitchFamily="18" charset="0"/>
              </a:rPr>
              <a:t> and S. K. </a:t>
            </a:r>
            <a:r>
              <a:rPr lang="en-US" dirty="0" err="1" smtClean="0">
                <a:latin typeface="Times New Roman" pitchFamily="18" charset="0"/>
                <a:cs typeface="Times New Roman" pitchFamily="18" charset="0"/>
              </a:rPr>
              <a:t>Shyama</a:t>
            </a:r>
            <a:r>
              <a:rPr lang="en-US" dirty="0" smtClean="0">
                <a:latin typeface="Times New Roman" pitchFamily="18" charset="0"/>
                <a:cs typeface="Times New Roman" pitchFamily="18" charset="0"/>
              </a:rPr>
              <a:t>, Dept. of Zoology, Goa University, Goa. </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India Common cancer is </a:t>
            </a:r>
            <a:r>
              <a:rPr lang="en-US" b="1" dirty="0" smtClean="0">
                <a:latin typeface="Times New Roman" pitchFamily="18" charset="0"/>
                <a:cs typeface="Times New Roman" pitchFamily="18" charset="0"/>
              </a:rPr>
              <a:t>Oral Cancer</a:t>
            </a:r>
            <a:r>
              <a:rPr lang="en-US"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i="1" dirty="0" smtClean="0">
                <a:solidFill>
                  <a:srgbClr val="FF0000"/>
                </a:solidFill>
                <a:latin typeface="Times New Roman" pitchFamily="18" charset="0"/>
                <a:cs typeface="Times New Roman" pitchFamily="18" charset="0"/>
              </a:rPr>
              <a:t>“You beat cancer by how you live, why you live and in the manner in which you live”</a:t>
            </a:r>
            <a:endParaRPr lang="en-US" sz="3200" i="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ctr">
              <a:buNone/>
            </a:pPr>
            <a:r>
              <a:rPr lang="en-US" sz="3200" i="1" dirty="0" smtClean="0">
                <a:solidFill>
                  <a:srgbClr val="FF0000"/>
                </a:solidFill>
                <a:latin typeface="Times New Roman" pitchFamily="18" charset="0"/>
                <a:cs typeface="Times New Roman" pitchFamily="18" charset="0"/>
              </a:rPr>
              <a:t>“Since I had cancer I’ve realized that every day is a bonus.” – </a:t>
            </a:r>
            <a:r>
              <a:rPr lang="en-US" sz="3200" i="1" dirty="0" smtClean="0">
                <a:solidFill>
                  <a:srgbClr val="3333FF"/>
                </a:solidFill>
                <a:latin typeface="Times New Roman" pitchFamily="18" charset="0"/>
                <a:cs typeface="Times New Roman" pitchFamily="18" charset="0"/>
              </a:rPr>
              <a:t>Geoffrey Boycott</a:t>
            </a:r>
          </a:p>
          <a:p>
            <a:pPr>
              <a:buNone/>
            </a:pPr>
            <a:r>
              <a:rPr lang="en-US" dirty="0" smtClean="0"/>
              <a:t>					</a:t>
            </a:r>
          </a:p>
          <a:p>
            <a:pPr>
              <a:buNone/>
            </a:pPr>
            <a:r>
              <a:rPr lang="en-US" sz="7200" dirty="0" smtClean="0">
                <a:solidFill>
                  <a:srgbClr val="3333FF"/>
                </a:solidFill>
                <a:latin typeface="Tw Cen MT Condensed Extra Bold" pitchFamily="34" charset="0"/>
                <a:cs typeface="Aharoni" pitchFamily="2" charset="-79"/>
              </a:rPr>
              <a:t>					 </a:t>
            </a:r>
            <a:r>
              <a:rPr lang="en-US" sz="9600" dirty="0" smtClean="0">
                <a:solidFill>
                  <a:srgbClr val="3333FF"/>
                </a:solidFill>
                <a:latin typeface="Tw Cen MT Condensed Extra Bold" pitchFamily="34" charset="0"/>
                <a:cs typeface="Aharoni" pitchFamily="2" charset="-79"/>
              </a:rPr>
              <a:t>THANK</a:t>
            </a:r>
            <a:r>
              <a:rPr lang="en-US" sz="7200" dirty="0" smtClean="0">
                <a:solidFill>
                  <a:srgbClr val="3333FF"/>
                </a:solidFill>
                <a:latin typeface="Tw Cen MT Condensed Extra Bold" pitchFamily="34" charset="0"/>
                <a:cs typeface="Aharoni" pitchFamily="2" charset="-79"/>
              </a:rPr>
              <a:t> </a:t>
            </a:r>
          </a:p>
          <a:p>
            <a:pPr>
              <a:buNone/>
            </a:pPr>
            <a:r>
              <a:rPr lang="en-US" sz="7200" dirty="0" smtClean="0">
                <a:solidFill>
                  <a:srgbClr val="3333FF"/>
                </a:solidFill>
                <a:latin typeface="Tw Cen MT Condensed Extra Bold" pitchFamily="34" charset="0"/>
                <a:cs typeface="Aharoni" pitchFamily="2" charset="-79"/>
              </a:rPr>
              <a:t>						         </a:t>
            </a:r>
            <a:r>
              <a:rPr lang="en-US" sz="9600" dirty="0" smtClean="0">
                <a:solidFill>
                  <a:srgbClr val="3333FF"/>
                </a:solidFill>
                <a:latin typeface="Tw Cen MT Condensed Extra Bold" pitchFamily="34" charset="0"/>
                <a:cs typeface="Aharoni" pitchFamily="2" charset="-79"/>
              </a:rPr>
              <a:t>YOU</a:t>
            </a:r>
            <a:endParaRPr lang="en-US" sz="9600" dirty="0">
              <a:solidFill>
                <a:srgbClr val="3333FF"/>
              </a:solidFill>
              <a:latin typeface="Tw Cen MT Condensed Extra Bold" pitchFamily="34" charset="0"/>
              <a:cs typeface="Aharoni" pitchFamily="2" charset="-79"/>
            </a:endParaRPr>
          </a:p>
        </p:txBody>
      </p:sp>
      <p:pic>
        <p:nvPicPr>
          <p:cNvPr id="1027" name="Picture 3"/>
          <p:cNvPicPr>
            <a:picLocks noChangeAspect="1" noChangeArrowheads="1"/>
          </p:cNvPicPr>
          <p:nvPr/>
        </p:nvPicPr>
        <p:blipFill>
          <a:blip r:embed="rId2"/>
          <a:srcRect/>
          <a:stretch>
            <a:fillRect/>
          </a:stretch>
        </p:blipFill>
        <p:spPr bwMode="auto">
          <a:xfrm>
            <a:off x="381000" y="3347986"/>
            <a:ext cx="3962400" cy="30528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3276600"/>
          </a:xfrm>
        </p:spPr>
        <p:txBody>
          <a:bodyPr>
            <a:noAutofit/>
          </a:bodyPr>
          <a:lstStyle/>
          <a:p>
            <a:pPr algn="just">
              <a:buFont typeface="Wingdings" pitchFamily="2" charset="2"/>
              <a:buChar char="Ø"/>
            </a:pPr>
            <a:r>
              <a:rPr lang="en-US" sz="2400" dirty="0" smtClean="0">
                <a:latin typeface="Times New Roman" pitchFamily="18" charset="0"/>
                <a:cs typeface="Times New Roman" pitchFamily="18" charset="0"/>
              </a:rPr>
              <a:t>In </a:t>
            </a:r>
            <a:r>
              <a:rPr lang="en-US" sz="2400" dirty="0" err="1" smtClean="0">
                <a:latin typeface="Times New Roman" pitchFamily="18" charset="0"/>
                <a:cs typeface="Times New Roman" pitchFamily="18" charset="0"/>
              </a:rPr>
              <a:t>multicellular</a:t>
            </a:r>
            <a:r>
              <a:rPr lang="en-US" sz="2400" dirty="0" smtClean="0">
                <a:latin typeface="Times New Roman" pitchFamily="18" charset="0"/>
                <a:cs typeface="Times New Roman" pitchFamily="18" charset="0"/>
              </a:rPr>
              <a:t> organisms, growth and replacement of dead cells takes place as a result of normal process called </a:t>
            </a:r>
            <a:r>
              <a:rPr lang="en-US" sz="2400" dirty="0" smtClean="0">
                <a:solidFill>
                  <a:srgbClr val="3333FF"/>
                </a:solidFill>
                <a:latin typeface="Times New Roman" pitchFamily="18" charset="0"/>
                <a:cs typeface="Times New Roman" pitchFamily="18" charset="0"/>
              </a:rPr>
              <a:t>cell division</a:t>
            </a:r>
            <a:r>
              <a:rPr lang="en-US" sz="2400" dirty="0" smtClean="0">
                <a:latin typeface="Times New Roman" pitchFamily="18" charset="0"/>
                <a:cs typeface="Times New Roman" pitchFamily="18" charset="0"/>
              </a:rPr>
              <a:t>. Sometimes the cell division becomes irregular, rapid and uncontrolled. Thus result into the formation of mass of cells called </a:t>
            </a:r>
            <a:r>
              <a:rPr lang="en-US" sz="2400" dirty="0" err="1" smtClean="0">
                <a:solidFill>
                  <a:srgbClr val="3333FF"/>
                </a:solidFill>
                <a:latin typeface="Times New Roman" pitchFamily="18" charset="0"/>
                <a:cs typeface="Times New Roman" pitchFamily="18" charset="0"/>
              </a:rPr>
              <a:t>tumour</a:t>
            </a:r>
            <a:r>
              <a:rPr lang="en-US" sz="2400" dirty="0" smtClean="0">
                <a:latin typeface="Times New Roman" pitchFamily="18" charset="0"/>
                <a:cs typeface="Times New Roman" pitchFamily="18" charset="0"/>
              </a:rPr>
              <a:t>, which leads to cancer. Therefore cancer is defined as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solidFill>
                  <a:srgbClr val="3333FF"/>
                </a:solidFill>
                <a:latin typeface="Times New Roman" pitchFamily="18" charset="0"/>
                <a:cs typeface="Times New Roman" pitchFamily="18" charset="0"/>
              </a:rPr>
              <a:t>“</a:t>
            </a:r>
            <a:r>
              <a:rPr lang="en-US" sz="2400" b="1" i="1" dirty="0" smtClean="0">
                <a:solidFill>
                  <a:srgbClr val="3333FF"/>
                </a:solidFill>
                <a:latin typeface="Times New Roman" pitchFamily="18" charset="0"/>
                <a:cs typeface="Times New Roman" pitchFamily="18" charset="0"/>
              </a:rPr>
              <a:t>The cancer is defined as uncontrolled, fast, abnormal growth or multiplication of cells resulting in mass of cells called </a:t>
            </a:r>
            <a:r>
              <a:rPr lang="en-US" sz="2400" b="1" i="1" dirty="0" err="1" smtClean="0">
                <a:solidFill>
                  <a:srgbClr val="3333FF"/>
                </a:solidFill>
                <a:latin typeface="Times New Roman" pitchFamily="18" charset="0"/>
                <a:cs typeface="Times New Roman" pitchFamily="18" charset="0"/>
              </a:rPr>
              <a:t>tumour</a:t>
            </a:r>
            <a:r>
              <a:rPr lang="en-US" sz="2400" dirty="0" smtClean="0">
                <a:solidFill>
                  <a:srgbClr val="3333FF"/>
                </a:solidFill>
                <a:latin typeface="Times New Roman" pitchFamily="18" charset="0"/>
                <a:cs typeface="Times New Roman" pitchFamily="18" charset="0"/>
              </a:rPr>
              <a:t>”.</a:t>
            </a:r>
            <a:r>
              <a:rPr lang="en-US" sz="2000" dirty="0" smtClean="0">
                <a:solidFill>
                  <a:srgbClr val="3333FF"/>
                </a:solidFill>
              </a:rPr>
              <a:t/>
            </a:r>
            <a:br>
              <a:rPr lang="en-US" sz="2000" dirty="0" smtClean="0">
                <a:solidFill>
                  <a:srgbClr val="3333FF"/>
                </a:solidFill>
              </a:rPr>
            </a:br>
            <a:endParaRPr lang="en-US" sz="2000" dirty="0">
              <a:solidFill>
                <a:srgbClr val="3333FF"/>
              </a:solidFill>
            </a:endParaRPr>
          </a:p>
        </p:txBody>
      </p:sp>
      <p:sp>
        <p:nvSpPr>
          <p:cNvPr id="3" name="Content Placeholder 2"/>
          <p:cNvSpPr>
            <a:spLocks noGrp="1"/>
          </p:cNvSpPr>
          <p:nvPr>
            <p:ph idx="1"/>
          </p:nvPr>
        </p:nvSpPr>
        <p:spPr>
          <a:xfrm>
            <a:off x="457200" y="3733800"/>
            <a:ext cx="8229600" cy="2743200"/>
          </a:xfrm>
        </p:spPr>
        <p:txBody>
          <a:bodyPr>
            <a:normAutofit lnSpcReduction="10000"/>
          </a:bodyPr>
          <a:lstStyle/>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word cancer is derived from </a:t>
            </a:r>
            <a:r>
              <a:rPr lang="en-US" sz="2400" b="1" dirty="0" smtClean="0">
                <a:latin typeface="Times New Roman" pitchFamily="18" charset="0"/>
                <a:cs typeface="Times New Roman" pitchFamily="18" charset="0"/>
              </a:rPr>
              <a:t>Greek word </a:t>
            </a:r>
            <a:r>
              <a:rPr lang="en-US" sz="2400" b="1" dirty="0" err="1" smtClean="0">
                <a:latin typeface="Times New Roman" pitchFamily="18" charset="0"/>
                <a:cs typeface="Times New Roman" pitchFamily="18" charset="0"/>
              </a:rPr>
              <a:t>karkinos</a:t>
            </a:r>
            <a:r>
              <a:rPr lang="en-US" sz="2400" b="1" dirty="0" smtClean="0">
                <a:latin typeface="Times New Roman" pitchFamily="18" charset="0"/>
                <a:cs typeface="Times New Roman" pitchFamily="18" charset="0"/>
              </a:rPr>
              <a:t> means crab, </a:t>
            </a:r>
            <a:r>
              <a:rPr lang="en-US" sz="2400" dirty="0" smtClean="0">
                <a:latin typeface="Times New Roman" pitchFamily="18" charset="0"/>
                <a:cs typeface="Times New Roman" pitchFamily="18" charset="0"/>
              </a:rPr>
              <a:t>presently cancer is considered as a fatal disease one of the leading causes of death</a:t>
            </a:r>
            <a:r>
              <a:rPr lang="en-US" sz="2400" dirty="0" smtClean="0"/>
              <a:t>.</a:t>
            </a:r>
          </a:p>
          <a:p>
            <a:pPr algn="just"/>
            <a:r>
              <a:rPr lang="en-US" sz="2400" b="1" dirty="0" smtClean="0">
                <a:solidFill>
                  <a:srgbClr val="FF0000"/>
                </a:solidFill>
              </a:rPr>
              <a:t>Proto-oncogene (Inactive)</a:t>
            </a:r>
            <a:r>
              <a:rPr lang="en-US" sz="2400" dirty="0" smtClean="0">
                <a:solidFill>
                  <a:srgbClr val="FF0000"/>
                </a:solidFill>
              </a:rPr>
              <a:t>: A normal gene which, when altered by mutation, becomes an </a:t>
            </a:r>
            <a:r>
              <a:rPr lang="en-US" sz="2400" b="1" dirty="0" err="1" smtClean="0">
                <a:solidFill>
                  <a:srgbClr val="FF0000"/>
                </a:solidFill>
              </a:rPr>
              <a:t>oncogene</a:t>
            </a:r>
            <a:r>
              <a:rPr lang="en-US" sz="2400" b="1" dirty="0" smtClean="0">
                <a:solidFill>
                  <a:srgbClr val="FF0000"/>
                </a:solidFill>
              </a:rPr>
              <a:t> (Active)</a:t>
            </a:r>
            <a:r>
              <a:rPr lang="en-US" sz="2400" dirty="0" smtClean="0">
                <a:solidFill>
                  <a:srgbClr val="FF0000"/>
                </a:solidFill>
              </a:rPr>
              <a:t> that can contribute to cancer</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905000"/>
          </a:xfrm>
        </p:spPr>
        <p:txBody>
          <a:bodyPr>
            <a:normAutofit fontScale="90000"/>
          </a:bodyPr>
          <a:lstStyle/>
          <a:p>
            <a:pPr marL="514350" lvl="0" indent="-514350">
              <a:buFont typeface="+mj-lt"/>
              <a:buAutoNum type="arabicPeriod"/>
            </a:pP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t>
            </a:r>
            <a:r>
              <a:rPr lang="en-US" sz="2700" b="1" dirty="0" smtClean="0">
                <a:solidFill>
                  <a:srgbClr val="FF0000"/>
                </a:solidFill>
                <a:latin typeface="Times New Roman" pitchFamily="18" charset="0"/>
                <a:cs typeface="Times New Roman" pitchFamily="18" charset="0"/>
              </a:rPr>
              <a:t>Types of </a:t>
            </a:r>
            <a:r>
              <a:rPr lang="en-US" sz="2700" b="1" dirty="0" err="1" smtClean="0">
                <a:solidFill>
                  <a:srgbClr val="FF0000"/>
                </a:solidFill>
                <a:latin typeface="Times New Roman" pitchFamily="18" charset="0"/>
                <a:cs typeface="Times New Roman" pitchFamily="18" charset="0"/>
              </a:rPr>
              <a:t>Tumours</a:t>
            </a:r>
            <a:r>
              <a:rPr lang="en-US" sz="2700" b="1" dirty="0" smtClean="0">
                <a:solidFill>
                  <a:srgbClr val="FF0000"/>
                </a:solidFill>
                <a:latin typeface="Times New Roman" pitchFamily="18" charset="0"/>
                <a:cs typeface="Times New Roman" pitchFamily="18" charset="0"/>
              </a:rPr>
              <a:t>: </a:t>
            </a: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1. Benign or Non-malignant </a:t>
            </a:r>
            <a:r>
              <a:rPr lang="en-US" sz="2700" dirty="0" err="1" smtClean="0">
                <a:latin typeface="Times New Roman" pitchFamily="18" charset="0"/>
                <a:cs typeface="Times New Roman" pitchFamily="18" charset="0"/>
              </a:rPr>
              <a:t>tumour</a:t>
            </a: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2. Cancerous or Malignant </a:t>
            </a:r>
            <a:r>
              <a:rPr lang="en-US" sz="2700" dirty="0" err="1" smtClean="0">
                <a:latin typeface="Times New Roman" pitchFamily="18" charset="0"/>
                <a:cs typeface="Times New Roman" pitchFamily="18" charset="0"/>
              </a:rPr>
              <a:t>tumour</a:t>
            </a:r>
            <a:r>
              <a:rPr lang="en-US" dirty="0" smtClean="0"/>
              <a:t/>
            </a:r>
            <a:br>
              <a:rPr lang="en-US" dirty="0" smtClean="0"/>
            </a:br>
            <a:endParaRPr lang="en-US" dirty="0"/>
          </a:p>
        </p:txBody>
      </p:sp>
      <p:sp>
        <p:nvSpPr>
          <p:cNvPr id="3" name="Content Placeholder 2"/>
          <p:cNvSpPr>
            <a:spLocks noGrp="1"/>
          </p:cNvSpPr>
          <p:nvPr>
            <p:ph idx="1"/>
          </p:nvPr>
        </p:nvSpPr>
        <p:spPr>
          <a:xfrm>
            <a:off x="457200" y="1905000"/>
            <a:ext cx="8229600" cy="4419600"/>
          </a:xfrm>
        </p:spPr>
        <p:txBody>
          <a:bodyPr/>
          <a:lstStyle/>
          <a:p>
            <a:r>
              <a:rPr lang="en-US" sz="2400" dirty="0" smtClean="0"/>
              <a:t>Differentiate Between Benign and Cancerous </a:t>
            </a:r>
            <a:r>
              <a:rPr lang="en-US" sz="2400" dirty="0" err="1" smtClean="0"/>
              <a:t>Tumour</a:t>
            </a:r>
            <a:endParaRPr lang="en-US" sz="2400" dirty="0" smtClean="0"/>
          </a:p>
          <a:p>
            <a:endParaRPr lang="en-US" dirty="0"/>
          </a:p>
        </p:txBody>
      </p:sp>
      <p:graphicFrame>
        <p:nvGraphicFramePr>
          <p:cNvPr id="5" name="Table 4"/>
          <p:cNvGraphicFramePr>
            <a:graphicFrameLocks noGrp="1"/>
          </p:cNvGraphicFramePr>
          <p:nvPr/>
        </p:nvGraphicFramePr>
        <p:xfrm>
          <a:off x="228600" y="2362200"/>
          <a:ext cx="8610600" cy="3930396"/>
        </p:xfrm>
        <a:graphic>
          <a:graphicData uri="http://schemas.openxmlformats.org/drawingml/2006/table">
            <a:tbl>
              <a:tblPr firstRow="1" bandRow="1">
                <a:tableStyleId>{5C22544A-7EE6-4342-B048-85BDC9FD1C3A}</a:tableStyleId>
              </a:tblPr>
              <a:tblGrid>
                <a:gridCol w="4305300"/>
                <a:gridCol w="4305300"/>
              </a:tblGrid>
              <a:tr h="142240">
                <a:tc>
                  <a:txBody>
                    <a:bodyPr/>
                    <a:lstStyle/>
                    <a:p>
                      <a:pPr algn="ctr"/>
                      <a:r>
                        <a:rPr lang="en-US" sz="2000" dirty="0" smtClean="0">
                          <a:solidFill>
                            <a:srgbClr val="FF0000"/>
                          </a:solidFill>
                        </a:rPr>
                        <a:t>Benign /Non-malignant </a:t>
                      </a:r>
                      <a:r>
                        <a:rPr lang="en-US" sz="2000" dirty="0" err="1" smtClean="0">
                          <a:solidFill>
                            <a:srgbClr val="FF0000"/>
                          </a:solidFill>
                        </a:rPr>
                        <a:t>Tumour</a:t>
                      </a:r>
                      <a:endParaRPr lang="en-US" sz="2000" dirty="0">
                        <a:solidFill>
                          <a:srgbClr val="FF0000"/>
                        </a:solidFill>
                      </a:endParaRPr>
                    </a:p>
                  </a:txBody>
                  <a:tcPr>
                    <a:solidFill>
                      <a:schemeClr val="bg2"/>
                    </a:solidFill>
                  </a:tcPr>
                </a:tc>
                <a:tc>
                  <a:txBody>
                    <a:bodyPr/>
                    <a:lstStyle/>
                    <a:p>
                      <a:pPr algn="ctr"/>
                      <a:r>
                        <a:rPr lang="en-US" sz="2000" dirty="0" smtClean="0">
                          <a:solidFill>
                            <a:srgbClr val="FF0000"/>
                          </a:solidFill>
                        </a:rPr>
                        <a:t>Cancerous/Malignant </a:t>
                      </a:r>
                      <a:r>
                        <a:rPr lang="en-US" sz="2000" dirty="0" err="1" smtClean="0">
                          <a:solidFill>
                            <a:srgbClr val="FF0000"/>
                          </a:solidFill>
                        </a:rPr>
                        <a:t>Tumour</a:t>
                      </a:r>
                      <a:endParaRPr lang="en-US" sz="2000" dirty="0">
                        <a:solidFill>
                          <a:srgbClr val="FF0000"/>
                        </a:solidFill>
                      </a:endParaRPr>
                    </a:p>
                  </a:txBody>
                  <a:tcPr>
                    <a:solidFill>
                      <a:schemeClr val="bg2"/>
                    </a:solidFill>
                  </a:tcPr>
                </a:tc>
              </a:tr>
              <a:tr h="370840">
                <a:tc>
                  <a:txBody>
                    <a:bodyPr/>
                    <a:lstStyle/>
                    <a:p>
                      <a:pPr>
                        <a:buFont typeface="Wingdings" pitchFamily="2" charset="2"/>
                        <a:buChar char="ü"/>
                      </a:pPr>
                      <a:r>
                        <a:rPr kumimoji="0" lang="en-US" sz="2200" kern="1200" dirty="0" smtClean="0">
                          <a:solidFill>
                            <a:schemeClr val="dk1"/>
                          </a:solidFill>
                          <a:latin typeface="+mn-lt"/>
                          <a:ea typeface="+mn-ea"/>
                          <a:cs typeface="+mn-cs"/>
                        </a:rPr>
                        <a:t>It does not spread to the one organ to the other</a:t>
                      </a:r>
                      <a:endParaRPr lang="en-US" sz="2200" dirty="0"/>
                    </a:p>
                  </a:txBody>
                  <a:tcPr>
                    <a:solidFill>
                      <a:schemeClr val="bg2"/>
                    </a:solidFill>
                  </a:tcPr>
                </a:tc>
                <a:tc>
                  <a:txBody>
                    <a:bodyPr/>
                    <a:lstStyle/>
                    <a:p>
                      <a:pPr>
                        <a:buFont typeface="Wingdings" pitchFamily="2" charset="2"/>
                        <a:buChar char="ü"/>
                      </a:pPr>
                      <a:r>
                        <a:rPr kumimoji="0" lang="en-US" sz="2200" kern="1200" dirty="0" smtClean="0">
                          <a:solidFill>
                            <a:schemeClr val="dk1"/>
                          </a:solidFill>
                          <a:latin typeface="+mn-lt"/>
                          <a:ea typeface="+mn-ea"/>
                          <a:cs typeface="+mn-cs"/>
                        </a:rPr>
                        <a:t>It spreads to one organs to the other i.e. </a:t>
                      </a:r>
                      <a:r>
                        <a:rPr kumimoji="0" lang="en-US" sz="2200" b="1" kern="1200" dirty="0" smtClean="0">
                          <a:solidFill>
                            <a:schemeClr val="dk1"/>
                          </a:solidFill>
                          <a:latin typeface="+mn-lt"/>
                          <a:ea typeface="+mn-ea"/>
                          <a:cs typeface="+mn-cs"/>
                        </a:rPr>
                        <a:t>Metastasis</a:t>
                      </a:r>
                      <a:endParaRPr lang="en-US" sz="2200" dirty="0"/>
                    </a:p>
                  </a:txBody>
                  <a:tcPr>
                    <a:solidFill>
                      <a:schemeClr val="bg2"/>
                    </a:solidFill>
                  </a:tcPr>
                </a:tc>
              </a:tr>
              <a:tr h="370840">
                <a:tc>
                  <a:txBody>
                    <a:bodyPr/>
                    <a:lstStyle/>
                    <a:p>
                      <a:pPr>
                        <a:buFont typeface="Wingdings" pitchFamily="2" charset="2"/>
                        <a:buChar char="ü"/>
                      </a:pPr>
                      <a:r>
                        <a:rPr kumimoji="0" lang="en-US" sz="2200" kern="1200" dirty="0" smtClean="0">
                          <a:solidFill>
                            <a:schemeClr val="dk1"/>
                          </a:solidFill>
                          <a:latin typeface="+mn-lt"/>
                          <a:ea typeface="+mn-ea"/>
                          <a:cs typeface="+mn-cs"/>
                        </a:rPr>
                        <a:t>It enclosed by connective tissue sheath</a:t>
                      </a:r>
                      <a:endParaRPr lang="en-US" sz="2200" dirty="0"/>
                    </a:p>
                  </a:txBody>
                  <a:tcPr>
                    <a:solidFill>
                      <a:schemeClr val="bg2"/>
                    </a:solidFill>
                  </a:tcPr>
                </a:tc>
                <a:tc>
                  <a:txBody>
                    <a:bodyPr/>
                    <a:lstStyle/>
                    <a:p>
                      <a:pPr marL="0" marR="0">
                        <a:lnSpc>
                          <a:spcPct val="115000"/>
                        </a:lnSpc>
                        <a:spcBef>
                          <a:spcPts val="0"/>
                        </a:spcBef>
                        <a:spcAft>
                          <a:spcPts val="0"/>
                        </a:spcAft>
                        <a:buFont typeface="Wingdings" pitchFamily="2" charset="2"/>
                        <a:buChar char="ü"/>
                        <a:tabLst>
                          <a:tab pos="2971800" algn="ctr"/>
                          <a:tab pos="3473450" algn="l"/>
                        </a:tabLst>
                      </a:pPr>
                      <a:r>
                        <a:rPr lang="en-US" sz="2200" dirty="0">
                          <a:latin typeface="Times New Roman"/>
                          <a:ea typeface="Times New Roman"/>
                          <a:cs typeface="Times New Roman"/>
                        </a:rPr>
                        <a:t>It is not enclosed by sheath</a:t>
                      </a:r>
                      <a:endParaRPr lang="en-US" sz="2200" dirty="0">
                        <a:latin typeface="Calibri"/>
                        <a:ea typeface="Times New Roman"/>
                        <a:cs typeface="Times New Roman"/>
                      </a:endParaRPr>
                    </a:p>
                  </a:txBody>
                  <a:tcPr marL="68580" marR="68580" marT="0" marB="0">
                    <a:solidFill>
                      <a:schemeClr val="bg2"/>
                    </a:solidFill>
                  </a:tcPr>
                </a:tc>
              </a:tr>
              <a:tr h="370840">
                <a:tc>
                  <a:txBody>
                    <a:bodyPr/>
                    <a:lstStyle/>
                    <a:p>
                      <a:pPr>
                        <a:buFont typeface="Wingdings" pitchFamily="2" charset="2"/>
                        <a:buChar char="ü"/>
                      </a:pPr>
                      <a:r>
                        <a:rPr kumimoji="0" lang="en-US" sz="2200" kern="1200" dirty="0" smtClean="0">
                          <a:solidFill>
                            <a:schemeClr val="dk1"/>
                          </a:solidFill>
                          <a:latin typeface="+mn-lt"/>
                          <a:ea typeface="+mn-ea"/>
                          <a:cs typeface="+mn-cs"/>
                        </a:rPr>
                        <a:t>It is not contact with neighboring tissues</a:t>
                      </a:r>
                      <a:endParaRPr lang="en-US" sz="2200" dirty="0"/>
                    </a:p>
                  </a:txBody>
                  <a:tcPr>
                    <a:solidFill>
                      <a:schemeClr val="bg2"/>
                    </a:solidFill>
                  </a:tcPr>
                </a:tc>
                <a:tc>
                  <a:txBody>
                    <a:bodyPr/>
                    <a:lstStyle/>
                    <a:p>
                      <a:pPr marL="0" marR="0">
                        <a:lnSpc>
                          <a:spcPct val="115000"/>
                        </a:lnSpc>
                        <a:spcBef>
                          <a:spcPts val="0"/>
                        </a:spcBef>
                        <a:spcAft>
                          <a:spcPts val="0"/>
                        </a:spcAft>
                        <a:buFont typeface="Wingdings" pitchFamily="2" charset="2"/>
                        <a:buChar char="ü"/>
                        <a:tabLst>
                          <a:tab pos="2971800" algn="ctr"/>
                          <a:tab pos="3473450" algn="l"/>
                        </a:tabLst>
                      </a:pPr>
                      <a:r>
                        <a:rPr lang="en-US" sz="2200" dirty="0">
                          <a:latin typeface="Times New Roman"/>
                          <a:ea typeface="Times New Roman"/>
                          <a:cs typeface="Times New Roman"/>
                        </a:rPr>
                        <a:t>It is in contact </a:t>
                      </a:r>
                      <a:r>
                        <a:rPr lang="en-US" sz="2200">
                          <a:latin typeface="Times New Roman"/>
                          <a:ea typeface="Times New Roman"/>
                          <a:cs typeface="Times New Roman"/>
                        </a:rPr>
                        <a:t>with </a:t>
                      </a:r>
                      <a:r>
                        <a:rPr lang="en-US" sz="2200" smtClean="0">
                          <a:latin typeface="Times New Roman"/>
                          <a:ea typeface="Times New Roman"/>
                          <a:cs typeface="Times New Roman"/>
                        </a:rPr>
                        <a:t>neighboring </a:t>
                      </a:r>
                      <a:r>
                        <a:rPr lang="en-US" sz="2200" dirty="0">
                          <a:latin typeface="Times New Roman"/>
                          <a:ea typeface="Times New Roman"/>
                          <a:cs typeface="Times New Roman"/>
                        </a:rPr>
                        <a:t>tissue</a:t>
                      </a:r>
                      <a:endParaRPr lang="en-US" sz="2200" dirty="0">
                        <a:latin typeface="Calibri"/>
                        <a:ea typeface="Times New Roman"/>
                        <a:cs typeface="Times New Roman"/>
                      </a:endParaRPr>
                    </a:p>
                  </a:txBody>
                  <a:tcPr marL="68580" marR="68580" marT="0" marB="0">
                    <a:solidFill>
                      <a:schemeClr val="bg2"/>
                    </a:solidFill>
                  </a:tcPr>
                </a:tc>
              </a:tr>
              <a:tr h="370840">
                <a:tc>
                  <a:txBody>
                    <a:bodyPr/>
                    <a:lstStyle/>
                    <a:p>
                      <a:pPr>
                        <a:buFont typeface="Wingdings" pitchFamily="2" charset="2"/>
                        <a:buChar char="ü"/>
                      </a:pPr>
                      <a:r>
                        <a:rPr kumimoji="0" lang="en-US" sz="2200" kern="1200" dirty="0" smtClean="0">
                          <a:solidFill>
                            <a:schemeClr val="dk1"/>
                          </a:solidFill>
                          <a:latin typeface="+mn-lt"/>
                          <a:ea typeface="+mn-ea"/>
                          <a:cs typeface="+mn-cs"/>
                        </a:rPr>
                        <a:t>Growth rate is slow</a:t>
                      </a:r>
                      <a:endParaRPr lang="en-US" sz="2200" dirty="0"/>
                    </a:p>
                  </a:txBody>
                  <a:tcPr>
                    <a:solidFill>
                      <a:schemeClr val="bg2"/>
                    </a:solidFill>
                  </a:tcPr>
                </a:tc>
                <a:tc>
                  <a:txBody>
                    <a:bodyPr/>
                    <a:lstStyle/>
                    <a:p>
                      <a:pPr marL="0" marR="0">
                        <a:lnSpc>
                          <a:spcPct val="115000"/>
                        </a:lnSpc>
                        <a:spcBef>
                          <a:spcPts val="0"/>
                        </a:spcBef>
                        <a:spcAft>
                          <a:spcPts val="0"/>
                        </a:spcAft>
                        <a:buFont typeface="Wingdings" pitchFamily="2" charset="2"/>
                        <a:buChar char="ü"/>
                        <a:tabLst>
                          <a:tab pos="2971800" algn="ctr"/>
                          <a:tab pos="3473450" algn="l"/>
                        </a:tabLst>
                      </a:pPr>
                      <a:r>
                        <a:rPr lang="en-US" sz="2200" dirty="0">
                          <a:latin typeface="Times New Roman"/>
                          <a:ea typeface="Times New Roman"/>
                          <a:cs typeface="Times New Roman"/>
                        </a:rPr>
                        <a:t>Growth rate is high</a:t>
                      </a:r>
                      <a:endParaRPr lang="en-US" sz="2200" dirty="0">
                        <a:latin typeface="Calibri"/>
                        <a:ea typeface="Times New Roman"/>
                        <a:cs typeface="Times New Roman"/>
                      </a:endParaRPr>
                    </a:p>
                  </a:txBody>
                  <a:tcPr marL="68580" marR="68580" marT="0" marB="0">
                    <a:solidFill>
                      <a:schemeClr val="bg2"/>
                    </a:solidFill>
                  </a:tcPr>
                </a:tc>
              </a:tr>
              <a:tr h="370840">
                <a:tc>
                  <a:txBody>
                    <a:bodyPr/>
                    <a:lstStyle/>
                    <a:p>
                      <a:pPr marL="0" marR="0">
                        <a:lnSpc>
                          <a:spcPct val="115000"/>
                        </a:lnSpc>
                        <a:spcBef>
                          <a:spcPts val="0"/>
                        </a:spcBef>
                        <a:spcAft>
                          <a:spcPts val="0"/>
                        </a:spcAft>
                        <a:buFont typeface="Wingdings" pitchFamily="2" charset="2"/>
                        <a:buChar char="ü"/>
                        <a:tabLst>
                          <a:tab pos="2971800" algn="ctr"/>
                          <a:tab pos="3473450" algn="l"/>
                        </a:tabLst>
                      </a:pPr>
                      <a:r>
                        <a:rPr lang="en-US" sz="2200" dirty="0">
                          <a:latin typeface="Times New Roman"/>
                          <a:ea typeface="Times New Roman"/>
                          <a:cs typeface="Times New Roman"/>
                        </a:rPr>
                        <a:t>It is mass of differentiated cells</a:t>
                      </a:r>
                      <a:endParaRPr lang="en-US" sz="2200" dirty="0">
                        <a:latin typeface="Calibri"/>
                        <a:ea typeface="Times New Roman"/>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buFont typeface="Wingdings" pitchFamily="2" charset="2"/>
                        <a:buChar char="ü"/>
                        <a:tabLst>
                          <a:tab pos="2971800" algn="ctr"/>
                          <a:tab pos="3473450" algn="l"/>
                        </a:tabLst>
                      </a:pPr>
                      <a:r>
                        <a:rPr lang="en-US" sz="2200" dirty="0">
                          <a:latin typeface="Times New Roman"/>
                          <a:ea typeface="Times New Roman"/>
                          <a:cs typeface="Times New Roman"/>
                        </a:rPr>
                        <a:t>It is mass of undifferentiated cells</a:t>
                      </a:r>
                      <a:endParaRPr lang="en-US" sz="2200" dirty="0">
                        <a:latin typeface="Calibri"/>
                        <a:ea typeface="Times New Roman"/>
                        <a:cs typeface="Times New Roman"/>
                      </a:endParaRPr>
                    </a:p>
                  </a:txBody>
                  <a:tcPr marL="68580" marR="68580" marT="0" marB="0">
                    <a:solidFill>
                      <a:schemeClr val="bg2"/>
                    </a:solidFill>
                  </a:tcPr>
                </a:tc>
              </a:tr>
              <a:tr h="370840">
                <a:tc>
                  <a:txBody>
                    <a:bodyPr/>
                    <a:lstStyle/>
                    <a:p>
                      <a:pPr marL="0" marR="0">
                        <a:lnSpc>
                          <a:spcPct val="115000"/>
                        </a:lnSpc>
                        <a:spcBef>
                          <a:spcPts val="0"/>
                        </a:spcBef>
                        <a:spcAft>
                          <a:spcPts val="0"/>
                        </a:spcAft>
                        <a:tabLst>
                          <a:tab pos="2971800" algn="ctr"/>
                          <a:tab pos="3473450" algn="l"/>
                        </a:tabLst>
                      </a:pPr>
                      <a:r>
                        <a:rPr lang="en-US" sz="2200" dirty="0">
                          <a:latin typeface="Times New Roman"/>
                          <a:ea typeface="Times New Roman"/>
                          <a:cs typeface="Times New Roman"/>
                        </a:rPr>
                        <a:t>e.g. Moles &amp; uterine fibroids</a:t>
                      </a:r>
                      <a:endParaRPr lang="en-US" sz="2200" dirty="0">
                        <a:latin typeface="Calibri"/>
                        <a:ea typeface="Times New Roman"/>
                        <a:cs typeface="Times New Roman"/>
                      </a:endParaRPr>
                    </a:p>
                  </a:txBody>
                  <a:tcPr marL="68580" marR="68580" marT="0" marB="0">
                    <a:solidFill>
                      <a:schemeClr val="bg2"/>
                    </a:solidFill>
                  </a:tcPr>
                </a:tc>
                <a:tc>
                  <a:txBody>
                    <a:bodyPr/>
                    <a:lstStyle/>
                    <a:p>
                      <a:r>
                        <a:rPr kumimoji="0" lang="en-US" sz="2200" kern="1200" dirty="0" smtClean="0">
                          <a:solidFill>
                            <a:schemeClr val="dk1"/>
                          </a:solidFill>
                          <a:latin typeface="+mn-lt"/>
                          <a:ea typeface="+mn-ea"/>
                          <a:cs typeface="+mn-cs"/>
                        </a:rPr>
                        <a:t>e.g. Leukemia</a:t>
                      </a:r>
                      <a:endParaRPr lang="en-US" sz="2200" dirty="0"/>
                    </a:p>
                  </a:txBody>
                  <a:tcPr>
                    <a:solidFill>
                      <a:schemeClr val="bg2"/>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89888"/>
          </a:xfrm>
        </p:spPr>
        <p:txBody>
          <a:bodyPr>
            <a:normAutofit fontScale="90000"/>
          </a:bodyPr>
          <a:lstStyle/>
          <a:p>
            <a:pPr lvl="0" algn="ctr"/>
            <a:r>
              <a:rPr lang="en-US" b="1" dirty="0" smtClean="0"/>
              <a:t/>
            </a:r>
            <a:br>
              <a:rPr lang="en-US" b="1" dirty="0" smtClean="0"/>
            </a:br>
            <a:r>
              <a:rPr lang="en-US" b="1" dirty="0" smtClean="0"/>
              <a:t/>
            </a:r>
            <a:br>
              <a:rPr lang="en-US" b="1" dirty="0" smtClean="0"/>
            </a:br>
            <a:r>
              <a:rPr lang="en-US" b="1" dirty="0" smtClean="0">
                <a:solidFill>
                  <a:srgbClr val="FF0000"/>
                </a:solidFill>
              </a:rPr>
              <a:t>Types of Cancer</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334000"/>
          </a:xfrm>
        </p:spPr>
        <p:txBody>
          <a:bodyPr>
            <a:normAutofit lnSpcReduction="10000"/>
          </a:bodyPr>
          <a:lstStyle/>
          <a:p>
            <a:pPr lvl="0" algn="just"/>
            <a:r>
              <a:rPr lang="en-US" sz="2800" dirty="0" smtClean="0">
                <a:solidFill>
                  <a:srgbClr val="FF0000"/>
                </a:solidFill>
                <a:latin typeface="Times New Roman" pitchFamily="18" charset="0"/>
                <a:cs typeface="Times New Roman" pitchFamily="18" charset="0"/>
              </a:rPr>
              <a:t>Carcinomas: </a:t>
            </a:r>
            <a:r>
              <a:rPr lang="en-US" sz="2800" dirty="0" smtClean="0">
                <a:latin typeface="Times New Roman" pitchFamily="18" charset="0"/>
                <a:cs typeface="Times New Roman" pitchFamily="18" charset="0"/>
              </a:rPr>
              <a:t>it is a cancer of epithelium of </a:t>
            </a:r>
            <a:r>
              <a:rPr lang="en-US" sz="2800" dirty="0" err="1" smtClean="0">
                <a:latin typeface="Times New Roman" pitchFamily="18" charset="0"/>
                <a:cs typeface="Times New Roman" pitchFamily="18" charset="0"/>
              </a:rPr>
              <a:t>ectodermal</a:t>
            </a:r>
            <a:r>
              <a:rPr lang="en-US" sz="2800" dirty="0" smtClean="0">
                <a:latin typeface="Times New Roman" pitchFamily="18" charset="0"/>
                <a:cs typeface="Times New Roman" pitchFamily="18" charset="0"/>
              </a:rPr>
              <a:t> or </a:t>
            </a:r>
            <a:r>
              <a:rPr lang="en-US" sz="2800" dirty="0" err="1" smtClean="0">
                <a:latin typeface="Times New Roman" pitchFamily="18" charset="0"/>
                <a:cs typeface="Times New Roman" pitchFamily="18" charset="0"/>
              </a:rPr>
              <a:t>endodermal</a:t>
            </a:r>
            <a:r>
              <a:rPr lang="en-US" sz="2800" dirty="0" smtClean="0">
                <a:latin typeface="Times New Roman" pitchFamily="18" charset="0"/>
                <a:cs typeface="Times New Roman" pitchFamily="18" charset="0"/>
              </a:rPr>
              <a:t> origin. </a:t>
            </a:r>
            <a:r>
              <a:rPr lang="en-US" sz="2800" dirty="0" err="1" smtClean="0">
                <a:latin typeface="Times New Roman" pitchFamily="18" charset="0"/>
                <a:cs typeface="Times New Roman" pitchFamily="18" charset="0"/>
              </a:rPr>
              <a:t>e,g</a:t>
            </a:r>
            <a:r>
              <a:rPr lang="en-US" sz="2800" dirty="0" smtClean="0">
                <a:latin typeface="Times New Roman" pitchFamily="18" charset="0"/>
                <a:cs typeface="Times New Roman" pitchFamily="18" charset="0"/>
              </a:rPr>
              <a:t>. </a:t>
            </a:r>
            <a:r>
              <a:rPr lang="en-US" sz="2800" dirty="0" smtClean="0">
                <a:solidFill>
                  <a:schemeClr val="accent1"/>
                </a:solidFill>
                <a:latin typeface="Times New Roman" pitchFamily="18" charset="0"/>
                <a:cs typeface="Times New Roman" pitchFamily="18" charset="0"/>
              </a:rPr>
              <a:t>Brain cancer, Skin cancer, breast cancer, lungs cancer</a:t>
            </a:r>
            <a:r>
              <a:rPr lang="en-US" sz="2800" dirty="0" smtClean="0">
                <a:latin typeface="Times New Roman" pitchFamily="18" charset="0"/>
                <a:cs typeface="Times New Roman" pitchFamily="18" charset="0"/>
              </a:rPr>
              <a:t> etc. (85%)</a:t>
            </a:r>
          </a:p>
          <a:p>
            <a:pPr lvl="0" algn="just"/>
            <a:r>
              <a:rPr lang="en-US" sz="2800" dirty="0" smtClean="0">
                <a:solidFill>
                  <a:srgbClr val="FF0000"/>
                </a:solidFill>
                <a:latin typeface="Times New Roman" pitchFamily="18" charset="0"/>
                <a:cs typeface="Times New Roman" pitchFamily="18" charset="0"/>
              </a:rPr>
              <a:t>Sarcomas: </a:t>
            </a:r>
            <a:r>
              <a:rPr lang="en-US" sz="2800" dirty="0" smtClean="0">
                <a:latin typeface="Times New Roman" pitchFamily="18" charset="0"/>
                <a:cs typeface="Times New Roman" pitchFamily="18" charset="0"/>
              </a:rPr>
              <a:t>it is a cancer of </a:t>
            </a:r>
            <a:r>
              <a:rPr lang="en-US" sz="2800" dirty="0" err="1" smtClean="0">
                <a:latin typeface="Times New Roman" pitchFamily="18" charset="0"/>
                <a:cs typeface="Times New Roman" pitchFamily="18" charset="0"/>
              </a:rPr>
              <a:t>mesodermal</a:t>
            </a:r>
            <a:r>
              <a:rPr lang="en-US" sz="2800" dirty="0" smtClean="0">
                <a:latin typeface="Times New Roman" pitchFamily="18" charset="0"/>
                <a:cs typeface="Times New Roman" pitchFamily="18" charset="0"/>
              </a:rPr>
              <a:t> origin.        e.g. </a:t>
            </a:r>
            <a:r>
              <a:rPr lang="en-US" sz="2800" dirty="0" smtClean="0">
                <a:solidFill>
                  <a:schemeClr val="accent1"/>
                </a:solidFill>
                <a:latin typeface="Times New Roman" pitchFamily="18" charset="0"/>
                <a:cs typeface="Times New Roman" pitchFamily="18" charset="0"/>
              </a:rPr>
              <a:t>Bone cancer, Muscle cancer, cervical cancer, cartilage cancer</a:t>
            </a:r>
            <a:r>
              <a:rPr lang="en-US" sz="2800" dirty="0" smtClean="0">
                <a:latin typeface="Times New Roman" pitchFamily="18" charset="0"/>
                <a:cs typeface="Times New Roman" pitchFamily="18" charset="0"/>
              </a:rPr>
              <a:t> etc.</a:t>
            </a:r>
          </a:p>
          <a:p>
            <a:pPr lvl="0" algn="just"/>
            <a:r>
              <a:rPr lang="en-US" sz="2800" dirty="0" smtClean="0">
                <a:solidFill>
                  <a:srgbClr val="FF0000"/>
                </a:solidFill>
                <a:latin typeface="Times New Roman" pitchFamily="18" charset="0"/>
                <a:cs typeface="Times New Roman" pitchFamily="18" charset="0"/>
              </a:rPr>
              <a:t>Lymphomas</a:t>
            </a:r>
            <a:r>
              <a:rPr lang="en-US" sz="2800" dirty="0" smtClean="0">
                <a:latin typeface="Times New Roman" pitchFamily="18" charset="0"/>
                <a:cs typeface="Times New Roman" pitchFamily="18" charset="0"/>
              </a:rPr>
              <a:t>: excess production of lymphocytes by the spleen and lymph nodes. </a:t>
            </a:r>
          </a:p>
          <a:p>
            <a:pPr lvl="0" algn="just"/>
            <a:r>
              <a:rPr lang="en-US" sz="2800" dirty="0" err="1" smtClean="0">
                <a:solidFill>
                  <a:srgbClr val="FF0000"/>
                </a:solidFill>
                <a:latin typeface="Times New Roman" pitchFamily="18" charset="0"/>
                <a:cs typeface="Times New Roman" pitchFamily="18" charset="0"/>
              </a:rPr>
              <a:t>Leukemias</a:t>
            </a:r>
            <a:r>
              <a:rPr lang="en-US"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Excess production of all the types of W.B.Cs. e.g. </a:t>
            </a:r>
            <a:r>
              <a:rPr lang="en-US" sz="2800" dirty="0" smtClean="0">
                <a:solidFill>
                  <a:schemeClr val="accent1"/>
                </a:solidFill>
                <a:latin typeface="Times New Roman" pitchFamily="18" charset="0"/>
                <a:cs typeface="Times New Roman" pitchFamily="18" charset="0"/>
              </a:rPr>
              <a:t>Blood Cancer</a:t>
            </a:r>
            <a:r>
              <a:rPr lang="en-US" sz="2800" dirty="0" smtClean="0">
                <a:latin typeface="Times New Roman" pitchFamily="18" charset="0"/>
                <a:cs typeface="Times New Roman" pitchFamily="18" charset="0"/>
              </a:rPr>
              <a:t>.</a:t>
            </a:r>
          </a:p>
          <a:p>
            <a:r>
              <a:rPr lang="en-US" dirty="0" err="1" smtClean="0">
                <a:solidFill>
                  <a:srgbClr val="FF0000"/>
                </a:solidFill>
              </a:rPr>
              <a:t>Adenocarcinoma</a:t>
            </a:r>
            <a:r>
              <a:rPr lang="en-US" dirty="0" smtClean="0"/>
              <a:t>: Cancer of mucus-secreting glands e.g. Lung cancer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algn="ctr"/>
            <a:r>
              <a:rPr lang="en-US" sz="3800" b="1" u="sng" dirty="0" smtClean="0">
                <a:solidFill>
                  <a:srgbClr val="FF0000"/>
                </a:solidFill>
                <a:latin typeface="Times New Roman" pitchFamily="18" charset="0"/>
                <a:cs typeface="Times New Roman" pitchFamily="18" charset="0"/>
              </a:rPr>
              <a:t>Causes of Cancer </a:t>
            </a:r>
            <a:r>
              <a:rPr lang="en-US" sz="3800" b="1" dirty="0" smtClean="0">
                <a:solidFill>
                  <a:srgbClr val="FF0000"/>
                </a:solidFill>
                <a:latin typeface="Times New Roman" pitchFamily="18" charset="0"/>
                <a:cs typeface="Times New Roman" pitchFamily="18" charset="0"/>
              </a:rPr>
              <a:t>or </a:t>
            </a:r>
            <a:r>
              <a:rPr lang="en-US" sz="3800" b="1" u="sng" dirty="0" smtClean="0">
                <a:solidFill>
                  <a:srgbClr val="FF0000"/>
                </a:solidFill>
                <a:latin typeface="Times New Roman" pitchFamily="18" charset="0"/>
                <a:cs typeface="Times New Roman" pitchFamily="18" charset="0"/>
              </a:rPr>
              <a:t>Causative Agents</a:t>
            </a:r>
            <a:endParaRPr lang="en-US" sz="3800"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pPr lvl="0"/>
            <a:r>
              <a:rPr lang="en-US" sz="2400" dirty="0" smtClean="0">
                <a:latin typeface="Times New Roman" pitchFamily="18" charset="0"/>
                <a:cs typeface="Times New Roman" pitchFamily="18" charset="0"/>
              </a:rPr>
              <a:t>The cancer causing agents are called </a:t>
            </a:r>
            <a:r>
              <a:rPr lang="en-US" sz="2400" b="1" dirty="0" smtClean="0">
                <a:latin typeface="Times New Roman" pitchFamily="18" charset="0"/>
                <a:cs typeface="Times New Roman" pitchFamily="18" charset="0"/>
              </a:rPr>
              <a:t>Carcinogens</a:t>
            </a:r>
            <a:r>
              <a:rPr lang="en-US" sz="2400" dirty="0" smtClean="0">
                <a:latin typeface="Times New Roman" pitchFamily="18" charset="0"/>
                <a:cs typeface="Times New Roman" pitchFamily="18" charset="0"/>
              </a:rPr>
              <a:t>. These are </a:t>
            </a:r>
          </a:p>
          <a:p>
            <a:r>
              <a:rPr lang="en-US" b="1" dirty="0" smtClean="0">
                <a:solidFill>
                  <a:srgbClr val="FF0000"/>
                </a:solidFill>
                <a:latin typeface="Times New Roman" pitchFamily="18" charset="0"/>
                <a:cs typeface="Times New Roman" pitchFamily="18" charset="0"/>
              </a:rPr>
              <a:t>Addiction:</a:t>
            </a:r>
          </a:p>
          <a:p>
            <a:pPr algn="just"/>
            <a:r>
              <a:rPr lang="en-US" dirty="0" smtClean="0">
                <a:solidFill>
                  <a:srgbClr val="C00000"/>
                </a:solidFill>
                <a:latin typeface="Times New Roman" pitchFamily="18" charset="0"/>
                <a:cs typeface="Times New Roman" pitchFamily="18" charset="0"/>
              </a:rPr>
              <a:t>Tobacco chewing:</a:t>
            </a:r>
            <a:r>
              <a:rPr lang="en-US" dirty="0" smtClean="0">
                <a:latin typeface="Times New Roman" pitchFamily="18" charset="0"/>
                <a:cs typeface="Times New Roman" pitchFamily="18" charset="0"/>
              </a:rPr>
              <a:t> It includes Cured tobacco chewing, </a:t>
            </a:r>
          </a:p>
          <a:p>
            <a:pPr algn="just">
              <a:buNone/>
            </a:pPr>
            <a:r>
              <a:rPr lang="en-US" dirty="0" smtClean="0">
                <a:solidFill>
                  <a:srgbClr val="FF0000"/>
                </a:solidFill>
                <a:latin typeface="Times New Roman" pitchFamily="18" charset="0"/>
                <a:cs typeface="Times New Roman" pitchFamily="18" charset="0"/>
              </a:rPr>
              <a:t>	Star </a:t>
            </a:r>
            <a:r>
              <a:rPr lang="en-US" dirty="0" err="1" smtClean="0">
                <a:solidFill>
                  <a:srgbClr val="FF0000"/>
                </a:solidFill>
                <a:latin typeface="Times New Roman" pitchFamily="18" charset="0"/>
                <a:cs typeface="Times New Roman" pitchFamily="18" charset="0"/>
              </a:rPr>
              <a:t>Gutka</a:t>
            </a:r>
            <a:r>
              <a:rPr lang="en-US" dirty="0" smtClean="0">
                <a:solidFill>
                  <a:srgbClr val="FF0000"/>
                </a:solidFill>
                <a:latin typeface="Times New Roman" pitchFamily="18" charset="0"/>
                <a:cs typeface="Times New Roman" pitchFamily="18" charset="0"/>
              </a:rPr>
              <a:t>, RMD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Gutka</a:t>
            </a:r>
            <a:r>
              <a:rPr lang="en-US" dirty="0" smtClean="0">
                <a:latin typeface="Times New Roman" pitchFamily="18" charset="0"/>
                <a:cs typeface="Times New Roman" pitchFamily="18" charset="0"/>
              </a:rPr>
              <a:t> (Tobacco + Crushed </a:t>
            </a:r>
            <a:r>
              <a:rPr lang="en-US" dirty="0" err="1" smtClean="0">
                <a:latin typeface="Times New Roman" pitchFamily="18" charset="0"/>
                <a:cs typeface="Times New Roman" pitchFamily="18" charset="0"/>
              </a:rPr>
              <a:t>arecanut</a:t>
            </a:r>
            <a:r>
              <a:rPr lang="en-US" dirty="0" smtClean="0">
                <a:latin typeface="Times New Roman" pitchFamily="18" charset="0"/>
                <a:cs typeface="Times New Roman" pitchFamily="18" charset="0"/>
              </a:rPr>
              <a:t> + Catechu + slaked lime + paraffin), </a:t>
            </a:r>
            <a:r>
              <a:rPr lang="en-US" dirty="0" err="1" smtClean="0">
                <a:latin typeface="Times New Roman" pitchFamily="18" charset="0"/>
                <a:cs typeface="Times New Roman" pitchFamily="18" charset="0"/>
              </a:rPr>
              <a:t>Vimal</a:t>
            </a:r>
            <a:r>
              <a:rPr lang="en-US" dirty="0" smtClean="0">
                <a:latin typeface="Times New Roman" pitchFamily="18" charset="0"/>
                <a:cs typeface="Times New Roman" pitchFamily="18" charset="0"/>
              </a:rPr>
              <a:t> Pan </a:t>
            </a:r>
            <a:r>
              <a:rPr lang="en-US" dirty="0" err="1" smtClean="0">
                <a:latin typeface="Times New Roman" pitchFamily="18" charset="0"/>
                <a:cs typeface="Times New Roman" pitchFamily="18" charset="0"/>
              </a:rPr>
              <a:t>Masala</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Mawa</a:t>
            </a:r>
            <a:r>
              <a:rPr lang="en-US" dirty="0" smtClean="0">
                <a:latin typeface="Times New Roman" pitchFamily="18" charset="0"/>
                <a:cs typeface="Times New Roman" pitchFamily="18" charset="0"/>
              </a:rPr>
              <a:t> (Crushed </a:t>
            </a:r>
            <a:r>
              <a:rPr lang="en-US" dirty="0" err="1" smtClean="0">
                <a:latin typeface="Times New Roman" pitchFamily="18" charset="0"/>
                <a:cs typeface="Times New Roman" pitchFamily="18" charset="0"/>
              </a:rPr>
              <a:t>arecanut+Catechu+slaked</a:t>
            </a:r>
            <a:r>
              <a:rPr lang="en-US" dirty="0" smtClean="0">
                <a:latin typeface="Times New Roman" pitchFamily="18" charset="0"/>
                <a:cs typeface="Times New Roman" pitchFamily="18" charset="0"/>
              </a:rPr>
              <a:t> lime + 120/360 type of tobacco) </a:t>
            </a:r>
          </a:p>
          <a:p>
            <a:pPr algn="just"/>
            <a:r>
              <a:rPr lang="en-US" dirty="0" smtClean="0">
                <a:solidFill>
                  <a:srgbClr val="FF0000"/>
                </a:solidFill>
                <a:latin typeface="Times New Roman" pitchFamily="18" charset="0"/>
                <a:cs typeface="Times New Roman" pitchFamily="18" charset="0"/>
              </a:rPr>
              <a:t>Carcinogenic agents: </a:t>
            </a:r>
            <a:r>
              <a:rPr lang="en-US" dirty="0" smtClean="0">
                <a:latin typeface="Times New Roman" pitchFamily="18" charset="0"/>
                <a:cs typeface="Times New Roman" pitchFamily="18" charset="0"/>
              </a:rPr>
              <a:t>Tobacco-Specific Nitrosamines (TSNAs), Formaldehyde, Acetaldehyde, Arsenic, </a:t>
            </a:r>
            <a:r>
              <a:rPr lang="en-US" dirty="0" err="1" smtClean="0">
                <a:solidFill>
                  <a:srgbClr val="00B0F0"/>
                </a:solidFill>
                <a:latin typeface="Times New Roman" pitchFamily="18" charset="0"/>
                <a:cs typeface="Times New Roman" pitchFamily="18" charset="0"/>
              </a:rPr>
              <a:t>Benzopyrene</a:t>
            </a:r>
            <a:r>
              <a:rPr lang="en-US" dirty="0" smtClean="0">
                <a:latin typeface="Times New Roman" pitchFamily="18" charset="0"/>
                <a:cs typeface="Times New Roman" pitchFamily="18" charset="0"/>
              </a:rPr>
              <a:t>, Nickel and Cadmium.</a:t>
            </a:r>
          </a:p>
          <a:p>
            <a:pPr algn="just"/>
            <a:r>
              <a:rPr lang="en-US" dirty="0" smtClean="0">
                <a:latin typeface="Times New Roman" pitchFamily="18" charset="0"/>
                <a:cs typeface="Times New Roman" pitchFamily="18" charset="0"/>
              </a:rPr>
              <a:t>It causes </a:t>
            </a:r>
            <a:r>
              <a:rPr lang="en-US" dirty="0" smtClean="0">
                <a:solidFill>
                  <a:srgbClr val="FF0000"/>
                </a:solidFill>
                <a:latin typeface="Times New Roman" pitchFamily="18" charset="0"/>
                <a:cs typeface="Times New Roman" pitchFamily="18" charset="0"/>
              </a:rPr>
              <a:t>Mouth</a:t>
            </a:r>
            <a:r>
              <a:rPr lang="en-US" dirty="0" smtClean="0">
                <a:latin typeface="Times New Roman" pitchFamily="18" charset="0"/>
                <a:cs typeface="Times New Roman" pitchFamily="18" charset="0"/>
              </a:rPr>
              <a:t> cancer, Throat, cheek, gums, lips or </a:t>
            </a:r>
            <a:r>
              <a:rPr lang="en-US" dirty="0" smtClean="0">
                <a:solidFill>
                  <a:srgbClr val="FF0000"/>
                </a:solidFill>
                <a:latin typeface="Times New Roman" pitchFamily="18" charset="0"/>
                <a:cs typeface="Times New Roman" pitchFamily="18" charset="0"/>
              </a:rPr>
              <a:t>Tongue</a:t>
            </a:r>
            <a:r>
              <a:rPr lang="en-US" dirty="0" smtClean="0">
                <a:latin typeface="Times New Roman" pitchFamily="18" charset="0"/>
                <a:cs typeface="Times New Roman" pitchFamily="18" charset="0"/>
              </a:rPr>
              <a:t>, pancreas and </a:t>
            </a:r>
            <a:r>
              <a:rPr lang="en-US" dirty="0" err="1" smtClean="0">
                <a:latin typeface="Times New Roman" pitchFamily="18" charset="0"/>
                <a:cs typeface="Times New Roman" pitchFamily="18" charset="0"/>
              </a:rPr>
              <a:t>oesophagus</a:t>
            </a:r>
            <a:r>
              <a:rPr lang="en-US" dirty="0" smtClean="0">
                <a:latin typeface="Times New Roman" pitchFamily="18" charset="0"/>
                <a:cs typeface="Times New Roman" pitchFamily="18" charset="0"/>
              </a:rPr>
              <a:t> cancer.</a:t>
            </a:r>
            <a:endParaRPr lang="en-US"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a:bodyPr>
          <a:lstStyle/>
          <a:p>
            <a:pPr algn="just"/>
            <a:r>
              <a:rPr lang="en-US" dirty="0" smtClean="0">
                <a:solidFill>
                  <a:srgbClr val="FF0000"/>
                </a:solidFill>
                <a:latin typeface="Times New Roman" pitchFamily="18" charset="0"/>
                <a:cs typeface="Times New Roman" pitchFamily="18" charset="0"/>
              </a:rPr>
              <a:t>Smoking</a:t>
            </a:r>
            <a:r>
              <a:rPr lang="en-US" dirty="0" smtClean="0">
                <a:latin typeface="Times New Roman" pitchFamily="18" charset="0"/>
                <a:cs typeface="Times New Roman" pitchFamily="18" charset="0"/>
              </a:rPr>
              <a:t>: contains Carbon monoxide (CO), Hydrogen cyanide (HCN), Nitrogen oxide gases and Formaldehyde, </a:t>
            </a:r>
            <a:r>
              <a:rPr lang="en-US" dirty="0" err="1" smtClean="0">
                <a:latin typeface="Times New Roman" pitchFamily="18" charset="0"/>
                <a:cs typeface="Times New Roman" pitchFamily="18" charset="0"/>
              </a:rPr>
              <a:t>acrolein</a:t>
            </a:r>
            <a:r>
              <a:rPr lang="en-US" dirty="0" smtClean="0">
                <a:latin typeface="Times New Roman" pitchFamily="18" charset="0"/>
                <a:cs typeface="Times New Roman" pitchFamily="18" charset="0"/>
              </a:rPr>
              <a:t>, benzene, N-</a:t>
            </a:r>
            <a:r>
              <a:rPr lang="en-US" dirty="0" err="1" smtClean="0">
                <a:latin typeface="Times New Roman" pitchFamily="18" charset="0"/>
                <a:cs typeface="Times New Roman" pitchFamily="18" charset="0"/>
              </a:rPr>
              <a:t>nitrosoamines</a:t>
            </a:r>
            <a:r>
              <a:rPr lang="en-US" dirty="0" smtClean="0">
                <a:latin typeface="Times New Roman" pitchFamily="18" charset="0"/>
                <a:cs typeface="Times New Roman" pitchFamily="18" charset="0"/>
              </a:rPr>
              <a:t>. </a:t>
            </a:r>
          </a:p>
          <a:p>
            <a:pPr algn="just"/>
            <a:r>
              <a:rPr lang="en-US" dirty="0" smtClean="0">
                <a:solidFill>
                  <a:srgbClr val="00B0F0"/>
                </a:solidFill>
                <a:latin typeface="Times New Roman" pitchFamily="18" charset="0"/>
                <a:cs typeface="Times New Roman" pitchFamily="18" charset="0"/>
              </a:rPr>
              <a:t>Smoking causes</a:t>
            </a:r>
            <a:r>
              <a:rPr lang="en-US" dirty="0" smtClean="0">
                <a:latin typeface="Times New Roman" pitchFamily="18" charset="0"/>
                <a:cs typeface="Times New Roman" pitchFamily="18" charset="0"/>
              </a:rPr>
              <a:t>: Lung, </a:t>
            </a:r>
            <a:r>
              <a:rPr lang="en-US" dirty="0" err="1" smtClean="0">
                <a:latin typeface="Times New Roman" pitchFamily="18" charset="0"/>
                <a:cs typeface="Times New Roman" pitchFamily="18" charset="0"/>
              </a:rPr>
              <a:t>oesophagus</a:t>
            </a:r>
            <a:r>
              <a:rPr lang="en-US" dirty="0" smtClean="0">
                <a:latin typeface="Times New Roman" pitchFamily="18" charset="0"/>
                <a:cs typeface="Times New Roman" pitchFamily="18" charset="0"/>
              </a:rPr>
              <a:t>, larynx, mouth, </a:t>
            </a:r>
            <a:r>
              <a:rPr lang="en-US" dirty="0" err="1" smtClean="0">
                <a:latin typeface="Times New Roman" pitchFamily="18" charset="0"/>
                <a:cs typeface="Times New Roman" pitchFamily="18" charset="0"/>
              </a:rPr>
              <a:t>throut</a:t>
            </a:r>
            <a:r>
              <a:rPr lang="en-US" dirty="0" smtClean="0">
                <a:latin typeface="Times New Roman" pitchFamily="18" charset="0"/>
                <a:cs typeface="Times New Roman" pitchFamily="18" charset="0"/>
              </a:rPr>
              <a:t>, kidney, bladder, liver, pancreas, stomach, cervix, colon and rectum etc.   </a:t>
            </a:r>
          </a:p>
          <a:p>
            <a:pPr algn="ctr">
              <a:buNone/>
            </a:pPr>
            <a:r>
              <a:rPr lang="en-US" sz="3600" b="1" u="sng" dirty="0" smtClean="0">
                <a:solidFill>
                  <a:srgbClr val="FF0000"/>
                </a:solidFill>
                <a:latin typeface="Times New Roman" pitchFamily="18" charset="0"/>
                <a:cs typeface="Times New Roman" pitchFamily="18" charset="0"/>
              </a:rPr>
              <a:t>Alcoholism</a:t>
            </a:r>
          </a:p>
          <a:p>
            <a:r>
              <a:rPr lang="en-US" dirty="0" smtClean="0">
                <a:latin typeface="Times New Roman" pitchFamily="18" charset="0"/>
                <a:cs typeface="Times New Roman" pitchFamily="18" charset="0"/>
              </a:rPr>
              <a:t>Intake of alcohol content Beverages.  </a:t>
            </a:r>
          </a:p>
          <a:p>
            <a:r>
              <a:rPr lang="en-US" dirty="0" smtClean="0">
                <a:latin typeface="Times New Roman" pitchFamily="18" charset="0"/>
                <a:cs typeface="Times New Roman" pitchFamily="18" charset="0"/>
              </a:rPr>
              <a:t>They are of 2 – types namely</a:t>
            </a:r>
          </a:p>
          <a:p>
            <a:r>
              <a:rPr lang="en-US" b="1" dirty="0" smtClean="0">
                <a:latin typeface="Times New Roman" pitchFamily="18" charset="0"/>
                <a:cs typeface="Times New Roman" pitchFamily="18" charset="0"/>
              </a:rPr>
              <a:t>1. </a:t>
            </a:r>
            <a:r>
              <a:rPr lang="en-US" b="1" dirty="0" smtClean="0">
                <a:solidFill>
                  <a:srgbClr val="0070C0"/>
                </a:solidFill>
                <a:latin typeface="Times New Roman" pitchFamily="18" charset="0"/>
                <a:cs typeface="Times New Roman" pitchFamily="18" charset="0"/>
              </a:rPr>
              <a:t>Carbonated alcohol </a:t>
            </a:r>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Beer</a:t>
            </a:r>
          </a:p>
          <a:p>
            <a:r>
              <a:rPr lang="en-US" b="1" dirty="0" smtClean="0">
                <a:latin typeface="Times New Roman" pitchFamily="18" charset="0"/>
                <a:cs typeface="Times New Roman" pitchFamily="18" charset="0"/>
              </a:rPr>
              <a:t>2. </a:t>
            </a:r>
            <a:r>
              <a:rPr lang="en-US" b="1" dirty="0" smtClean="0">
                <a:solidFill>
                  <a:srgbClr val="0070C0"/>
                </a:solidFill>
                <a:latin typeface="Times New Roman" pitchFamily="18" charset="0"/>
                <a:cs typeface="Times New Roman" pitchFamily="18" charset="0"/>
              </a:rPr>
              <a:t>Non-carbonated alcohol – </a:t>
            </a:r>
            <a:r>
              <a:rPr lang="en-US" b="1" dirty="0" smtClean="0">
                <a:solidFill>
                  <a:srgbClr val="FF0000"/>
                </a:solidFill>
                <a:latin typeface="Times New Roman" pitchFamily="18" charset="0"/>
                <a:cs typeface="Times New Roman" pitchFamily="18" charset="0"/>
              </a:rPr>
              <a:t>Wine, Rum, Whisky, Gin,</a:t>
            </a:r>
          </a:p>
          <a:p>
            <a:pPr>
              <a:buNone/>
            </a:pPr>
            <a:r>
              <a:rPr lang="en-US" b="1" dirty="0" smtClean="0">
                <a:solidFill>
                  <a:srgbClr val="FF0000"/>
                </a:solidFill>
                <a:latin typeface="Times New Roman" pitchFamily="18" charset="0"/>
                <a:cs typeface="Times New Roman" pitchFamily="18" charset="0"/>
              </a:rPr>
              <a:t>       Vodka &amp; Brandy</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fontScale="92500" lnSpcReduction="20000"/>
          </a:bodyPr>
          <a:lstStyle/>
          <a:p>
            <a:r>
              <a:rPr lang="en-US" dirty="0" smtClean="0">
                <a:solidFill>
                  <a:srgbClr val="FF0000"/>
                </a:solidFill>
                <a:latin typeface="Times New Roman" pitchFamily="18" charset="0"/>
                <a:cs typeface="Times New Roman" pitchFamily="18" charset="0"/>
              </a:rPr>
              <a:t>A. Carbonated alcohol :</a:t>
            </a:r>
          </a:p>
          <a:p>
            <a:pPr algn="just"/>
            <a:r>
              <a:rPr lang="en-US" sz="3000" b="1" dirty="0" smtClean="0">
                <a:solidFill>
                  <a:srgbClr val="0070C0"/>
                </a:solidFill>
                <a:latin typeface="Times New Roman" pitchFamily="18" charset="0"/>
                <a:cs typeface="Times New Roman" pitchFamily="18" charset="0"/>
              </a:rPr>
              <a:t>BEER</a:t>
            </a:r>
            <a:r>
              <a:rPr lang="en-US" sz="3000" dirty="0" smtClean="0">
                <a:latin typeface="Times New Roman" pitchFamily="18" charset="0"/>
                <a:cs typeface="Times New Roman" pitchFamily="18" charset="0"/>
              </a:rPr>
              <a:t>: (Mild – 4% ABV and Strong 6 - 8% ABV) </a:t>
            </a:r>
          </a:p>
          <a:p>
            <a:pPr algn="just"/>
            <a:r>
              <a:rPr lang="en-US" sz="3000" dirty="0" smtClean="0">
                <a:latin typeface="Times New Roman" pitchFamily="18" charset="0"/>
                <a:cs typeface="Times New Roman" pitchFamily="18" charset="0"/>
              </a:rPr>
              <a:t>Raw Materials: Malted Barley, Corn, Rice, Wheat. Alcohol Content: 4 – 5% ABV</a:t>
            </a:r>
          </a:p>
          <a:p>
            <a:pPr algn="just"/>
            <a:r>
              <a:rPr lang="en-US" sz="3000" dirty="0" smtClean="0">
                <a:solidFill>
                  <a:srgbClr val="0070C0"/>
                </a:solidFill>
                <a:latin typeface="Times New Roman" pitchFamily="18" charset="0"/>
                <a:cs typeface="Times New Roman" pitchFamily="18" charset="0"/>
              </a:rPr>
              <a:t>Benefits</a:t>
            </a:r>
            <a:r>
              <a:rPr lang="en-US" sz="3000" dirty="0" smtClean="0">
                <a:latin typeface="Times New Roman" pitchFamily="18" charset="0"/>
                <a:cs typeface="Times New Roman" pitchFamily="18" charset="0"/>
              </a:rPr>
              <a:t>: preventing diseases of heart includes coronary heart disease, atherosclerosis-hardening of the arteries, heart failure, heart attack, stroke and chest pain and circulatory system.</a:t>
            </a:r>
          </a:p>
          <a:p>
            <a:pPr>
              <a:buNone/>
            </a:pPr>
            <a:r>
              <a:rPr lang="en-US" dirty="0" smtClean="0">
                <a:solidFill>
                  <a:srgbClr val="FF0000"/>
                </a:solidFill>
                <a:latin typeface="Times New Roman" pitchFamily="18" charset="0"/>
                <a:cs typeface="Times New Roman" pitchFamily="18" charset="0"/>
              </a:rPr>
              <a:t>B. Non-carbonated alcohol:</a:t>
            </a:r>
          </a:p>
          <a:p>
            <a:r>
              <a:rPr lang="en-US" sz="3000" b="1" dirty="0" smtClean="0">
                <a:solidFill>
                  <a:srgbClr val="0070C0"/>
                </a:solidFill>
                <a:latin typeface="Times New Roman" pitchFamily="18" charset="0"/>
                <a:cs typeface="Times New Roman" pitchFamily="18" charset="0"/>
              </a:rPr>
              <a:t>WINE</a:t>
            </a:r>
            <a:r>
              <a:rPr lang="en-US" sz="3000" dirty="0" smtClean="0">
                <a:latin typeface="Times New Roman" pitchFamily="18" charset="0"/>
                <a:cs typeface="Times New Roman" pitchFamily="18" charset="0"/>
              </a:rPr>
              <a:t>: are of Two types</a:t>
            </a:r>
          </a:p>
          <a:p>
            <a:r>
              <a:rPr lang="en-US" sz="3000" dirty="0" smtClean="0">
                <a:solidFill>
                  <a:srgbClr val="FF0000"/>
                </a:solidFill>
                <a:latin typeface="Times New Roman" pitchFamily="18" charset="0"/>
                <a:cs typeface="Times New Roman" pitchFamily="18" charset="0"/>
              </a:rPr>
              <a:t>Red Wine </a:t>
            </a:r>
            <a:r>
              <a:rPr lang="en-US" sz="3000" dirty="0" smtClean="0">
                <a:latin typeface="Times New Roman" pitchFamily="18" charset="0"/>
                <a:cs typeface="Times New Roman" pitchFamily="18" charset="0"/>
              </a:rPr>
              <a:t>(Sweet) : Grapes (</a:t>
            </a:r>
            <a:r>
              <a:rPr lang="en-US" sz="3000" i="1" dirty="0" err="1" smtClean="0">
                <a:solidFill>
                  <a:srgbClr val="C00000"/>
                </a:solidFill>
                <a:latin typeface="Times New Roman" pitchFamily="18" charset="0"/>
                <a:cs typeface="Times New Roman" pitchFamily="18" charset="0"/>
              </a:rPr>
              <a:t>Vitis</a:t>
            </a:r>
            <a:r>
              <a:rPr lang="en-US" sz="3000" i="1" dirty="0" smtClean="0">
                <a:solidFill>
                  <a:srgbClr val="C00000"/>
                </a:solidFill>
                <a:latin typeface="Times New Roman" pitchFamily="18" charset="0"/>
                <a:cs typeface="Times New Roman" pitchFamily="18" charset="0"/>
              </a:rPr>
              <a:t> </a:t>
            </a:r>
            <a:r>
              <a:rPr lang="en-US" sz="3000" i="1" dirty="0" err="1" smtClean="0">
                <a:solidFill>
                  <a:srgbClr val="C00000"/>
                </a:solidFill>
                <a:latin typeface="Times New Roman" pitchFamily="18" charset="0"/>
                <a:cs typeface="Times New Roman" pitchFamily="18" charset="0"/>
              </a:rPr>
              <a:t>vinifera</a:t>
            </a:r>
            <a:r>
              <a:rPr lang="en-US" sz="3000" i="1"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rPr>
              <a:t>, blueberries, raspberries, apples e.g. </a:t>
            </a:r>
            <a:r>
              <a:rPr lang="en-US" sz="3000" dirty="0" smtClean="0">
                <a:solidFill>
                  <a:srgbClr val="FF0000"/>
                </a:solidFill>
                <a:latin typeface="Times New Roman" pitchFamily="18" charset="0"/>
                <a:cs typeface="Times New Roman" pitchFamily="18" charset="0"/>
              </a:rPr>
              <a:t>SULA</a:t>
            </a:r>
            <a:r>
              <a:rPr lang="en-US" sz="3000" dirty="0" smtClean="0">
                <a:latin typeface="Times New Roman" pitchFamily="18" charset="0"/>
                <a:cs typeface="Times New Roman" pitchFamily="18" charset="0"/>
              </a:rPr>
              <a:t>, </a:t>
            </a:r>
            <a:r>
              <a:rPr lang="en-US" sz="3000" dirty="0" err="1" smtClean="0">
                <a:solidFill>
                  <a:srgbClr val="FF0000"/>
                </a:solidFill>
                <a:latin typeface="Times New Roman" pitchFamily="18" charset="0"/>
                <a:cs typeface="Times New Roman" pitchFamily="18" charset="0"/>
              </a:rPr>
              <a:t>Fortwine</a:t>
            </a:r>
            <a:r>
              <a:rPr lang="en-US" sz="3000" dirty="0" smtClean="0">
                <a:latin typeface="Times New Roman" pitchFamily="18" charset="0"/>
                <a:cs typeface="Times New Roman" pitchFamily="18" charset="0"/>
              </a:rPr>
              <a:t> </a:t>
            </a:r>
          </a:p>
          <a:p>
            <a:r>
              <a:rPr lang="en-US" sz="3000" dirty="0" smtClean="0">
                <a:solidFill>
                  <a:srgbClr val="FF0000"/>
                </a:solidFill>
                <a:latin typeface="Times New Roman" pitchFamily="18" charset="0"/>
                <a:cs typeface="Times New Roman" pitchFamily="18" charset="0"/>
              </a:rPr>
              <a:t>White Wine</a:t>
            </a:r>
            <a:r>
              <a:rPr lang="en-US" sz="3000" dirty="0" smtClean="0">
                <a:latin typeface="Times New Roman" pitchFamily="18" charset="0"/>
                <a:cs typeface="Times New Roman" pitchFamily="18" charset="0"/>
              </a:rPr>
              <a:t>: Cherries, Rice.</a:t>
            </a:r>
          </a:p>
          <a:p>
            <a:r>
              <a:rPr lang="en-US" sz="3000" dirty="0" smtClean="0">
                <a:solidFill>
                  <a:srgbClr val="00B0F0"/>
                </a:solidFill>
                <a:latin typeface="Times New Roman" pitchFamily="18" charset="0"/>
                <a:cs typeface="Times New Roman" pitchFamily="18" charset="0"/>
              </a:rPr>
              <a:t>Alcohol Content</a:t>
            </a:r>
            <a:r>
              <a:rPr lang="en-US" sz="3000" dirty="0" smtClean="0">
                <a:latin typeface="Times New Roman" pitchFamily="18" charset="0"/>
                <a:cs typeface="Times New Roman" pitchFamily="18" charset="0"/>
              </a:rPr>
              <a:t>: 13 – 16% ABV </a:t>
            </a:r>
            <a:r>
              <a:rPr lang="en-US" dirty="0" smtClean="0">
                <a:latin typeface="Times New Roman" pitchFamily="18" charset="0"/>
                <a:cs typeface="Times New Roman" pitchFamily="18" charset="0"/>
              </a:rPr>
              <a:t>(Alcohol By Volume)</a:t>
            </a:r>
            <a:endParaRPr lang="en-US" sz="30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886712"/>
          </a:xfrm>
        </p:spPr>
        <p:txBody>
          <a:bodyPr>
            <a:normAutofit fontScale="90000"/>
          </a:bodyPr>
          <a:lstStyle/>
          <a:p>
            <a:pPr>
              <a:buFont typeface="Wingdings" pitchFamily="2" charset="2"/>
              <a:buChar char="Ø"/>
            </a:pPr>
            <a:r>
              <a:rPr lang="en-US" sz="3100" dirty="0" smtClean="0">
                <a:solidFill>
                  <a:srgbClr val="FF0000"/>
                </a:solidFill>
                <a:latin typeface="Times New Roman" pitchFamily="18" charset="0"/>
                <a:cs typeface="Times New Roman" pitchFamily="18" charset="0"/>
              </a:rPr>
              <a:t> Benefits of Wine intake: </a:t>
            </a:r>
            <a:r>
              <a:rPr lang="en-US" sz="2900" b="1" dirty="0" smtClean="0">
                <a:solidFill>
                  <a:srgbClr val="3333FF"/>
                </a:solidFill>
                <a:latin typeface="Times New Roman" pitchFamily="18" charset="0"/>
                <a:cs typeface="Times New Roman" pitchFamily="18" charset="0"/>
              </a:rPr>
              <a:t>it reduces risk of heart disease, stroke, diabetes etc. increase life span &amp; improve mental health.</a:t>
            </a:r>
            <a:r>
              <a:rPr lang="en-US" dirty="0" smtClean="0"/>
              <a:t/>
            </a:r>
            <a:br>
              <a:rPr lang="en-US" dirty="0" smtClean="0"/>
            </a:br>
            <a:endParaRPr lang="en-US" dirty="0"/>
          </a:p>
        </p:txBody>
      </p:sp>
      <p:sp>
        <p:nvSpPr>
          <p:cNvPr id="3" name="Content Placeholder 2"/>
          <p:cNvSpPr>
            <a:spLocks noGrp="1"/>
          </p:cNvSpPr>
          <p:nvPr>
            <p:ph idx="1"/>
          </p:nvPr>
        </p:nvSpPr>
        <p:spPr>
          <a:xfrm>
            <a:off x="457200" y="2133600"/>
            <a:ext cx="8229600" cy="4191000"/>
          </a:xfrm>
        </p:spPr>
        <p:txBody>
          <a:bodyPr>
            <a:normAutofit lnSpcReduction="10000"/>
          </a:bodyPr>
          <a:lstStyle/>
          <a:p>
            <a:pPr algn="just"/>
            <a:r>
              <a:rPr lang="en-US" dirty="0" smtClean="0">
                <a:solidFill>
                  <a:srgbClr val="FF0000"/>
                </a:solidFill>
                <a:latin typeface="Times New Roman" pitchFamily="18" charset="0"/>
                <a:cs typeface="Times New Roman" pitchFamily="18" charset="0"/>
              </a:rPr>
              <a:t>Rum</a:t>
            </a:r>
            <a:r>
              <a:rPr lang="en-US" dirty="0" smtClean="0">
                <a:latin typeface="Times New Roman" pitchFamily="18" charset="0"/>
                <a:cs typeface="Times New Roman" pitchFamily="18" charset="0"/>
              </a:rPr>
              <a:t>: Sugar cane juice, molasses </a:t>
            </a:r>
            <a:r>
              <a:rPr lang="en-US" sz="2400" dirty="0" smtClean="0">
                <a:latin typeface="Times New Roman" pitchFamily="18" charset="0"/>
                <a:cs typeface="Times New Roman" pitchFamily="18" charset="0"/>
              </a:rPr>
              <a:t>(40% ABV)</a:t>
            </a:r>
            <a:r>
              <a:rPr lang="en-US" dirty="0" smtClean="0">
                <a:latin typeface="Times New Roman" pitchFamily="18" charset="0"/>
                <a:cs typeface="Times New Roman" pitchFamily="18" charset="0"/>
              </a:rPr>
              <a:t>. </a:t>
            </a:r>
            <a:r>
              <a:rPr lang="en-US" dirty="0" smtClean="0"/>
              <a:t>Rum is blood thinner, Rum increase good cholesterol (HDL)</a:t>
            </a:r>
            <a:r>
              <a:rPr lang="en-US" dirty="0" smtClean="0">
                <a:latin typeface="Times New Roman" pitchFamily="18" charset="0"/>
                <a:cs typeface="Times New Roman" pitchFamily="18" charset="0"/>
              </a:rPr>
              <a:t>  </a:t>
            </a:r>
          </a:p>
          <a:p>
            <a:r>
              <a:rPr lang="en-US" dirty="0" smtClean="0">
                <a:solidFill>
                  <a:srgbClr val="FF0000"/>
                </a:solidFill>
                <a:latin typeface="Times New Roman" pitchFamily="18" charset="0"/>
                <a:cs typeface="Times New Roman" pitchFamily="18" charset="0"/>
              </a:rPr>
              <a:t>Whisky</a:t>
            </a:r>
            <a:r>
              <a:rPr lang="en-US" dirty="0" smtClean="0">
                <a:latin typeface="Times New Roman" pitchFamily="18" charset="0"/>
                <a:cs typeface="Times New Roman" pitchFamily="18" charset="0"/>
              </a:rPr>
              <a:t>: Wheat and Barley (40% ABV) </a:t>
            </a:r>
          </a:p>
          <a:p>
            <a:r>
              <a:rPr lang="en-US" dirty="0" smtClean="0">
                <a:solidFill>
                  <a:srgbClr val="FF0000"/>
                </a:solidFill>
                <a:latin typeface="Times New Roman" pitchFamily="18" charset="0"/>
                <a:cs typeface="Times New Roman" pitchFamily="18" charset="0"/>
              </a:rPr>
              <a:t>Vodka</a:t>
            </a:r>
            <a:r>
              <a:rPr lang="en-US" dirty="0" smtClean="0">
                <a:latin typeface="Times New Roman" pitchFamily="18" charset="0"/>
                <a:cs typeface="Times New Roman" pitchFamily="18" charset="0"/>
              </a:rPr>
              <a:t> : Grains like Sorghum, Corn, rye or Wheat    </a:t>
            </a:r>
          </a:p>
          <a:p>
            <a:r>
              <a:rPr lang="en-US" dirty="0" smtClean="0">
                <a:solidFill>
                  <a:srgbClr val="FF0000"/>
                </a:solidFill>
                <a:latin typeface="Times New Roman" pitchFamily="18" charset="0"/>
                <a:cs typeface="Times New Roman" pitchFamily="18" charset="0"/>
              </a:rPr>
              <a:t>Gin</a:t>
            </a:r>
            <a:r>
              <a:rPr lang="en-US" dirty="0" smtClean="0">
                <a:latin typeface="Times New Roman" pitchFamily="18" charset="0"/>
                <a:cs typeface="Times New Roman" pitchFamily="18" charset="0"/>
              </a:rPr>
              <a:t>: Juniper, Coriander, Citrus peel, Cinnamon, almond</a:t>
            </a:r>
          </a:p>
          <a:p>
            <a:r>
              <a:rPr lang="en-US" dirty="0" smtClean="0">
                <a:solidFill>
                  <a:srgbClr val="FF0000"/>
                </a:solidFill>
                <a:latin typeface="Times New Roman" pitchFamily="18" charset="0"/>
                <a:cs typeface="Times New Roman" pitchFamily="18" charset="0"/>
              </a:rPr>
              <a:t>Brandy</a:t>
            </a:r>
            <a:r>
              <a:rPr lang="en-US" dirty="0" smtClean="0">
                <a:latin typeface="Times New Roman" pitchFamily="18" charset="0"/>
                <a:cs typeface="Times New Roman" pitchFamily="18" charset="0"/>
              </a:rPr>
              <a:t>: It produced by distillation of wine (35-60% ABV)</a:t>
            </a:r>
          </a:p>
          <a:p>
            <a:pPr algn="just"/>
            <a:r>
              <a:rPr lang="en-US" dirty="0" smtClean="0">
                <a:solidFill>
                  <a:srgbClr val="FF0000"/>
                </a:solidFill>
              </a:rPr>
              <a:t>Benefits of Brandy:</a:t>
            </a:r>
            <a:r>
              <a:rPr lang="en-US" dirty="0" smtClean="0"/>
              <a:t> it contains anti-oxidants compounds which eliminate the effect of free radicals. It also prevents wrinkles on the skin, poor vision and acts as anti-ageing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fontScale="92500" lnSpcReduction="10000"/>
          </a:bodyPr>
          <a:lstStyle/>
          <a:p>
            <a:pPr algn="just"/>
            <a:r>
              <a:rPr lang="en-US" sz="2800" dirty="0" smtClean="0">
                <a:solidFill>
                  <a:srgbClr val="FF0000"/>
                </a:solidFill>
                <a:latin typeface="Times New Roman" pitchFamily="18" charset="0"/>
                <a:cs typeface="Times New Roman" pitchFamily="18" charset="0"/>
              </a:rPr>
              <a:t>Note</a:t>
            </a:r>
            <a:r>
              <a:rPr lang="en-US" sz="2800" dirty="0" smtClean="0">
                <a:latin typeface="Times New Roman" pitchFamily="18" charset="0"/>
                <a:cs typeface="Times New Roman" pitchFamily="18" charset="0"/>
              </a:rPr>
              <a:t>: </a:t>
            </a:r>
            <a:r>
              <a:rPr lang="en-US" sz="2800" dirty="0" smtClean="0">
                <a:solidFill>
                  <a:srgbClr val="3333FF"/>
                </a:solidFill>
                <a:latin typeface="Times New Roman" pitchFamily="18" charset="0"/>
                <a:cs typeface="Times New Roman" pitchFamily="18" charset="0"/>
              </a:rPr>
              <a:t>Excess intake of alcohol produces Cancers            </a:t>
            </a:r>
            <a:r>
              <a:rPr lang="en-US" sz="2800" dirty="0" smtClean="0">
                <a:solidFill>
                  <a:srgbClr val="FF0000"/>
                </a:solidFill>
                <a:latin typeface="Times New Roman" pitchFamily="18" charset="0"/>
                <a:cs typeface="Times New Roman" pitchFamily="18" charset="0"/>
              </a:rPr>
              <a:t>e.g. </a:t>
            </a:r>
            <a:r>
              <a:rPr lang="en-US" sz="2800" dirty="0" smtClean="0">
                <a:solidFill>
                  <a:srgbClr val="3333FF"/>
                </a:solidFill>
                <a:latin typeface="Times New Roman" pitchFamily="18" charset="0"/>
                <a:cs typeface="Times New Roman" pitchFamily="18" charset="0"/>
              </a:rPr>
              <a:t>Mouth Cancer, </a:t>
            </a:r>
            <a:r>
              <a:rPr lang="en-US" sz="2800" dirty="0" err="1" smtClean="0">
                <a:solidFill>
                  <a:srgbClr val="3333FF"/>
                </a:solidFill>
                <a:latin typeface="Times New Roman" pitchFamily="18" charset="0"/>
                <a:cs typeface="Times New Roman" pitchFamily="18" charset="0"/>
              </a:rPr>
              <a:t>Phyaryngeal</a:t>
            </a:r>
            <a:r>
              <a:rPr lang="en-US" sz="2800" dirty="0" smtClean="0">
                <a:solidFill>
                  <a:srgbClr val="3333FF"/>
                </a:solidFill>
                <a:latin typeface="Times New Roman" pitchFamily="18" charset="0"/>
                <a:cs typeface="Times New Roman" pitchFamily="18" charset="0"/>
              </a:rPr>
              <a:t> (upper throat) cancer, </a:t>
            </a:r>
            <a:r>
              <a:rPr lang="en-US" sz="2800" dirty="0" err="1" smtClean="0">
                <a:solidFill>
                  <a:srgbClr val="3333FF"/>
                </a:solidFill>
                <a:latin typeface="Times New Roman" pitchFamily="18" charset="0"/>
                <a:cs typeface="Times New Roman" pitchFamily="18" charset="0"/>
              </a:rPr>
              <a:t>Oesophageal</a:t>
            </a:r>
            <a:r>
              <a:rPr lang="en-US" sz="2800" dirty="0" smtClean="0">
                <a:solidFill>
                  <a:srgbClr val="3333FF"/>
                </a:solidFill>
                <a:latin typeface="Times New Roman" pitchFamily="18" charset="0"/>
                <a:cs typeface="Times New Roman" pitchFamily="18" charset="0"/>
              </a:rPr>
              <a:t> (food pipe) cancer, laryngeal (voice box) cancer, breast cancer, bowel cancer and liver cancer</a:t>
            </a:r>
            <a:endParaRPr lang="en-US" dirty="0" smtClean="0">
              <a:solidFill>
                <a:srgbClr val="3333FF"/>
              </a:solidFill>
            </a:endParaRPr>
          </a:p>
          <a:p>
            <a:pPr algn="just"/>
            <a:r>
              <a:rPr lang="en-US" dirty="0" smtClean="0">
                <a:solidFill>
                  <a:srgbClr val="FF0000"/>
                </a:solidFill>
                <a:latin typeface="Times New Roman" pitchFamily="18" charset="0"/>
                <a:cs typeface="Times New Roman" pitchFamily="18" charset="0"/>
              </a:rPr>
              <a:t>Moderate Drink</a:t>
            </a:r>
            <a:r>
              <a:rPr lang="en-US" dirty="0" smtClean="0">
                <a:latin typeface="Times New Roman" pitchFamily="18" charset="0"/>
                <a:cs typeface="Times New Roman" pitchFamily="18" charset="0"/>
              </a:rPr>
              <a:t>: </a:t>
            </a:r>
            <a:r>
              <a:rPr lang="en-US" dirty="0" smtClean="0">
                <a:solidFill>
                  <a:srgbClr val="3333FF"/>
                </a:solidFill>
                <a:latin typeface="Times New Roman" pitchFamily="18" charset="0"/>
                <a:cs typeface="Times New Roman" pitchFamily="18" charset="0"/>
              </a:rPr>
              <a:t>is defines as one drink a day for women of all ages and two drinks a day for men </a:t>
            </a:r>
            <a:r>
              <a:rPr lang="en-US" dirty="0" err="1" smtClean="0">
                <a:solidFill>
                  <a:srgbClr val="3333FF"/>
                </a:solidFill>
                <a:latin typeface="Times New Roman" pitchFamily="18" charset="0"/>
                <a:cs typeface="Times New Roman" pitchFamily="18" charset="0"/>
              </a:rPr>
              <a:t>upto</a:t>
            </a:r>
            <a:r>
              <a:rPr lang="en-US" dirty="0" smtClean="0">
                <a:solidFill>
                  <a:srgbClr val="3333FF"/>
                </a:solidFill>
                <a:latin typeface="Times New Roman" pitchFamily="18" charset="0"/>
                <a:cs typeface="Times New Roman" pitchFamily="18" charset="0"/>
              </a:rPr>
              <a:t> age of 65 and younger.</a:t>
            </a:r>
          </a:p>
          <a:p>
            <a:pPr lvl="0" algn="just"/>
            <a:r>
              <a:rPr lang="en-US" b="1" dirty="0" smtClean="0">
                <a:solidFill>
                  <a:srgbClr val="FF0000"/>
                </a:solidFill>
                <a:latin typeface="Times New Roman" pitchFamily="18" charset="0"/>
                <a:cs typeface="Times New Roman" pitchFamily="18" charset="0"/>
              </a:rPr>
              <a:t>Radiation</a:t>
            </a:r>
            <a:r>
              <a:rPr lang="en-US" dirty="0" smtClean="0">
                <a:latin typeface="Times New Roman" pitchFamily="18" charset="0"/>
                <a:cs typeface="Times New Roman" pitchFamily="18" charset="0"/>
              </a:rPr>
              <a:t>: </a:t>
            </a:r>
            <a:r>
              <a:rPr lang="en-US" dirty="0" smtClean="0">
                <a:solidFill>
                  <a:srgbClr val="3333FF"/>
                </a:solidFill>
                <a:latin typeface="Times New Roman" pitchFamily="18" charset="0"/>
                <a:cs typeface="Times New Roman" pitchFamily="18" charset="0"/>
              </a:rPr>
              <a:t>the radiations such as X-ray, UV- rays, Nuclear disaster, etc </a:t>
            </a:r>
          </a:p>
          <a:p>
            <a:pPr lvl="0" algn="just"/>
            <a:r>
              <a:rPr lang="en-US" b="1" dirty="0" smtClean="0">
                <a:solidFill>
                  <a:srgbClr val="FF0000"/>
                </a:solidFill>
                <a:latin typeface="Times New Roman" pitchFamily="18" charset="0"/>
                <a:cs typeface="Times New Roman" pitchFamily="18" charset="0"/>
              </a:rPr>
              <a:t>Viruses</a:t>
            </a:r>
            <a:r>
              <a:rPr lang="en-US" dirty="0" smtClean="0">
                <a:latin typeface="Times New Roman" pitchFamily="18" charset="0"/>
                <a:cs typeface="Times New Roman" pitchFamily="18" charset="0"/>
              </a:rPr>
              <a:t>: </a:t>
            </a:r>
            <a:r>
              <a:rPr lang="en-US" dirty="0" smtClean="0">
                <a:solidFill>
                  <a:srgbClr val="3333FF"/>
                </a:solidFill>
                <a:latin typeface="Times New Roman" pitchFamily="18" charset="0"/>
                <a:cs typeface="Times New Roman" pitchFamily="18" charset="0"/>
              </a:rPr>
              <a:t>like HBV - Liver Cancer, HPV - Cervix cancer, HIV- Kaposi’s sarcoma </a:t>
            </a:r>
          </a:p>
          <a:p>
            <a:pPr lvl="0" algn="just"/>
            <a:r>
              <a:rPr lang="en-US" b="1" dirty="0" smtClean="0">
                <a:solidFill>
                  <a:srgbClr val="FF0000"/>
                </a:solidFill>
                <a:latin typeface="Times New Roman" pitchFamily="18" charset="0"/>
                <a:cs typeface="Times New Roman" pitchFamily="18" charset="0"/>
              </a:rPr>
              <a:t>Chemicals</a:t>
            </a:r>
            <a:r>
              <a:rPr lang="en-US" dirty="0" smtClean="0">
                <a:latin typeface="Times New Roman" pitchFamily="18" charset="0"/>
                <a:cs typeface="Times New Roman" pitchFamily="18" charset="0"/>
              </a:rPr>
              <a:t>: </a:t>
            </a:r>
            <a:r>
              <a:rPr lang="en-US" dirty="0" smtClean="0">
                <a:solidFill>
                  <a:srgbClr val="3333FF"/>
                </a:solidFill>
                <a:latin typeface="Times New Roman" pitchFamily="18" charset="0"/>
                <a:cs typeface="Times New Roman" pitchFamily="18" charset="0"/>
              </a:rPr>
              <a:t>Benzene, pesticides, cadmium, chromium, asbestos, polycyclic hydrocarbons etc.</a:t>
            </a:r>
          </a:p>
          <a:p>
            <a:pPr lvl="0" algn="just"/>
            <a:r>
              <a:rPr lang="en-US" b="1" dirty="0" smtClean="0">
                <a:solidFill>
                  <a:srgbClr val="FF0000"/>
                </a:solidFill>
                <a:latin typeface="Times New Roman" pitchFamily="18" charset="0"/>
                <a:cs typeface="Times New Roman" pitchFamily="18" charset="0"/>
              </a:rPr>
              <a:t>Diet</a:t>
            </a:r>
            <a:r>
              <a:rPr lang="en-US" dirty="0" smtClean="0">
                <a:latin typeface="Times New Roman" pitchFamily="18" charset="0"/>
                <a:cs typeface="Times New Roman" pitchFamily="18" charset="0"/>
              </a:rPr>
              <a:t>: </a:t>
            </a:r>
            <a:r>
              <a:rPr lang="en-US" dirty="0" smtClean="0">
                <a:solidFill>
                  <a:srgbClr val="3333FF"/>
                </a:solidFill>
                <a:latin typeface="Times New Roman" pitchFamily="18" charset="0"/>
                <a:cs typeface="Times New Roman" pitchFamily="18" charset="0"/>
              </a:rPr>
              <a:t>fatty diet, synthetic foods, beef, smoked fish or some food </a:t>
            </a:r>
            <a:r>
              <a:rPr lang="en-US" dirty="0" err="1" smtClean="0">
                <a:solidFill>
                  <a:srgbClr val="3333FF"/>
                </a:solidFill>
                <a:latin typeface="Times New Roman" pitchFamily="18" charset="0"/>
                <a:cs typeface="Times New Roman" pitchFamily="18" charset="0"/>
              </a:rPr>
              <a:t>colour</a:t>
            </a:r>
            <a:r>
              <a:rPr lang="en-US" dirty="0" smtClean="0">
                <a:latin typeface="Times New Roman" pitchFamily="18" charset="0"/>
                <a:cs typeface="Times New Roman" pitchFamily="18" charset="0"/>
              </a:rPr>
              <a:t>.</a:t>
            </a:r>
          </a:p>
          <a:p>
            <a:pPr lvl="0" algn="just"/>
            <a:r>
              <a:rPr lang="en-US" b="1" dirty="0" smtClean="0">
                <a:solidFill>
                  <a:srgbClr val="FF0000"/>
                </a:solidFill>
                <a:latin typeface="Times New Roman" pitchFamily="18" charset="0"/>
                <a:cs typeface="Times New Roman" pitchFamily="18" charset="0"/>
              </a:rPr>
              <a:t>Genetic</a:t>
            </a:r>
            <a:r>
              <a:rPr lang="en-US" dirty="0" smtClean="0">
                <a:solidFill>
                  <a:srgbClr val="FF0000"/>
                </a:solidFill>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factor</a:t>
            </a:r>
            <a:r>
              <a:rPr lang="en-US" dirty="0" smtClean="0">
                <a:solidFill>
                  <a:srgbClr val="FF0000"/>
                </a:solidFill>
                <a:latin typeface="Times New Roman" pitchFamily="18" charset="0"/>
                <a:cs typeface="Times New Roman" pitchFamily="18" charset="0"/>
              </a:rPr>
              <a:t>: </a:t>
            </a:r>
            <a:r>
              <a:rPr lang="en-US" dirty="0" smtClean="0">
                <a:solidFill>
                  <a:srgbClr val="3333FF"/>
                </a:solidFill>
                <a:latin typeface="Times New Roman" pitchFamily="18" charset="0"/>
                <a:cs typeface="Times New Roman" pitchFamily="18" charset="0"/>
              </a:rPr>
              <a:t>Mutation, DNA, hereditary factors e.g. Retinoblastoma eye cancer.</a:t>
            </a:r>
          </a:p>
          <a:p>
            <a:pPr algn="just">
              <a:buNone/>
            </a:pPr>
            <a:endParaRPr lang="en-US" dirty="0">
              <a:solidFill>
                <a:srgbClr val="3333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253</TotalTime>
  <Words>1148</Words>
  <Application>Microsoft Office PowerPoint</Application>
  <PresentationFormat>On-screen Show (4:3)</PresentationFormat>
  <Paragraphs>111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STUDY OF CANCER</vt:lpstr>
      <vt:lpstr>In multicellular organisms, growth and replacement of dead cells takes place as a result of normal process called cell division. Sometimes the cell division becomes irregular, rapid and uncontrolled. Thus result into the formation of mass of cells called tumour, which leads to cancer. Therefore cancer is defined as          “The cancer is defined as uncontrolled, fast, abnormal growth or multiplication of cells resulting in mass of cells called tumour”. </vt:lpstr>
      <vt:lpstr>                Types of Tumours:   1. Benign or Non-malignant tumour  2. Cancerous or Malignant tumour </vt:lpstr>
      <vt:lpstr>  Types of Cancer </vt:lpstr>
      <vt:lpstr>Causes of Cancer or Causative Agents</vt:lpstr>
      <vt:lpstr>Slide 6</vt:lpstr>
      <vt:lpstr>Slide 7</vt:lpstr>
      <vt:lpstr> Benefits of Wine intake: it reduces risk of heart disease, stroke, diabetes etc. increase life span &amp; improve mental health. </vt:lpstr>
      <vt:lpstr>Slide 9</vt:lpstr>
      <vt:lpstr>Symptoms or Warning sign</vt:lpstr>
      <vt:lpstr>Control Measures</vt:lpstr>
      <vt:lpstr>Cure or Treatment</vt:lpstr>
      <vt:lpstr>Slide 13</vt:lpstr>
      <vt:lpstr>Goa State</vt:lpstr>
      <vt:lpstr>“You beat cancer by how you live, why you live and in the manner in which you live”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Teli</dc:creator>
  <cp:lastModifiedBy>admin</cp:lastModifiedBy>
  <cp:revision>52</cp:revision>
  <dcterms:created xsi:type="dcterms:W3CDTF">2006-08-16T00:00:00Z</dcterms:created>
  <dcterms:modified xsi:type="dcterms:W3CDTF">2021-04-09T07:36:57Z</dcterms:modified>
</cp:coreProperties>
</file>