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75" r:id="rId13"/>
    <p:sldId id="269" r:id="rId14"/>
    <p:sldId id="273" r:id="rId15"/>
    <p:sldId id="270" r:id="rId16"/>
    <p:sldId id="274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1206"/>
    <a:srgbClr val="FF0000"/>
    <a:srgbClr val="FF00FF"/>
    <a:srgbClr val="FF33CC"/>
    <a:srgbClr val="66006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08209-58E3-40E8-B49A-B34DF8B98B25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59883-28A7-446A-8EA1-42A5166114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6633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59883-28A7-446A-8EA1-42A516611428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9219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EAC7-B6D0-47D9-B1BC-FD70908F5E5C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28FE-DDD1-4D45-B6C3-92ECD357AEF3}" type="slidenum">
              <a:rPr lang="en-IN" smtClean="0"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EAC7-B6D0-47D9-B1BC-FD70908F5E5C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28FE-DDD1-4D45-B6C3-92ECD357AEF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EAC7-B6D0-47D9-B1BC-FD70908F5E5C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28FE-DDD1-4D45-B6C3-92ECD357AEF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EAC7-B6D0-47D9-B1BC-FD70908F5E5C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28FE-DDD1-4D45-B6C3-92ECD357AEF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EAC7-B6D0-47D9-B1BC-FD70908F5E5C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5928FE-DDD1-4D45-B6C3-92ECD357AEF3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EAC7-B6D0-47D9-B1BC-FD70908F5E5C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28FE-DDD1-4D45-B6C3-92ECD357AEF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EAC7-B6D0-47D9-B1BC-FD70908F5E5C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28FE-DDD1-4D45-B6C3-92ECD357AEF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EAC7-B6D0-47D9-B1BC-FD70908F5E5C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28FE-DDD1-4D45-B6C3-92ECD357AEF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EAC7-B6D0-47D9-B1BC-FD70908F5E5C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28FE-DDD1-4D45-B6C3-92ECD357AEF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EAC7-B6D0-47D9-B1BC-FD70908F5E5C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28FE-DDD1-4D45-B6C3-92ECD357AEF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EAC7-B6D0-47D9-B1BC-FD70908F5E5C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28FE-DDD1-4D45-B6C3-92ECD357AEF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CBBEAC7-B6D0-47D9-B1BC-FD70908F5E5C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5928FE-DDD1-4D45-B6C3-92ECD357AEF3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4176464" cy="2304256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THE HUMAN HEART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861048"/>
            <a:ext cx="3816424" cy="1991072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/>
              <a:t>Kusarkar S.P.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Department </a:t>
            </a:r>
            <a:r>
              <a:rPr lang="en-US" dirty="0" smtClean="0">
                <a:solidFill>
                  <a:schemeClr val="tx1"/>
                </a:solidFill>
              </a:rPr>
              <a:t>of Zoology.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P.D.V.P College, </a:t>
            </a:r>
            <a:r>
              <a:rPr lang="en-US" dirty="0" err="1" smtClean="0">
                <a:solidFill>
                  <a:schemeClr val="tx1"/>
                </a:solidFill>
              </a:rPr>
              <a:t>Tasgaon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      </a:t>
            </a:r>
            <a:endParaRPr lang="en-I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0"/>
            <a:ext cx="4860032" cy="67413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11355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CONDUCTING SYSTEM OF HEART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 Node</a:t>
            </a:r>
            <a:r>
              <a:rPr lang="en-US" dirty="0" smtClean="0"/>
              <a:t>-Present at right atrium. It act as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pace maker </a:t>
            </a:r>
            <a:r>
              <a:rPr lang="en-US" dirty="0" smtClean="0"/>
              <a:t>of heart.</a:t>
            </a:r>
          </a:p>
          <a:p>
            <a:r>
              <a:rPr lang="en-US" dirty="0" smtClean="0"/>
              <a:t>It has power of generating a new wave of contraction and posses contraction.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AV node </a:t>
            </a:r>
            <a:r>
              <a:rPr lang="en-US" dirty="0" smtClean="0"/>
              <a:t>– Present at right atrial wall</a:t>
            </a:r>
          </a:p>
          <a:p>
            <a:pPr marL="109728" indent="0">
              <a:buNone/>
            </a:pPr>
            <a:r>
              <a:rPr lang="en-US" dirty="0" smtClean="0"/>
              <a:t>                  Act as pace setter.</a:t>
            </a:r>
          </a:p>
          <a:p>
            <a:pPr marL="109728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Bundle of His </a:t>
            </a:r>
            <a:r>
              <a:rPr lang="en-US" dirty="0" smtClean="0"/>
              <a:t>– AV node send impulse to bundle of His.</a:t>
            </a:r>
          </a:p>
          <a:p>
            <a:pPr marL="109728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Purkinje </a:t>
            </a:r>
            <a:r>
              <a:rPr lang="en-US" dirty="0" err="1" smtClean="0">
                <a:solidFill>
                  <a:srgbClr val="FF0000"/>
                </a:solidFill>
              </a:rPr>
              <a:t>fibres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smtClean="0"/>
              <a:t>Bundle of his send impulse to </a:t>
            </a:r>
            <a:r>
              <a:rPr lang="en-US" dirty="0" err="1" smtClean="0"/>
              <a:t>purkinje</a:t>
            </a:r>
            <a:r>
              <a:rPr lang="en-US" dirty="0" smtClean="0"/>
              <a:t> </a:t>
            </a:r>
            <a:r>
              <a:rPr lang="en-US" dirty="0" err="1" smtClean="0"/>
              <a:t>fibres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8893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20688"/>
            <a:ext cx="6840760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30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771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CARDIAC CYCLE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single heart beat is called cardiac cycle which complete in</a:t>
            </a:r>
            <a:r>
              <a:rPr lang="en-US" dirty="0" smtClean="0">
                <a:solidFill>
                  <a:srgbClr val="FF33CC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0.8 </a:t>
            </a:r>
            <a:r>
              <a:rPr lang="en-US" dirty="0" smtClean="0"/>
              <a:t>second.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Atrial systole-  </a:t>
            </a:r>
            <a:r>
              <a:rPr lang="en-US" dirty="0" smtClean="0"/>
              <a:t>Represent atrial </a:t>
            </a:r>
            <a:r>
              <a:rPr lang="en-US" dirty="0" err="1" smtClean="0"/>
              <a:t>contrction.completed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FF00"/>
                </a:solidFill>
              </a:rPr>
              <a:t>0.1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second.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Ventricular systole- </a:t>
            </a:r>
            <a:r>
              <a:rPr lang="en-US" dirty="0" smtClean="0"/>
              <a:t>Represent ventricular contraction. Completed in </a:t>
            </a:r>
            <a:r>
              <a:rPr lang="en-US" dirty="0" smtClean="0">
                <a:solidFill>
                  <a:srgbClr val="FFFF00"/>
                </a:solidFill>
              </a:rPr>
              <a:t>0.3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seconds.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Joint Diastole- </a:t>
            </a:r>
            <a:r>
              <a:rPr lang="en-US" dirty="0" smtClean="0"/>
              <a:t>Represent relaxation of both atria and </a:t>
            </a:r>
            <a:r>
              <a:rPr lang="en-US" dirty="0" err="1" smtClean="0"/>
              <a:t>ventricals</a:t>
            </a:r>
            <a:r>
              <a:rPr lang="en-US" dirty="0" smtClean="0"/>
              <a:t>. Completed in </a:t>
            </a:r>
            <a:r>
              <a:rPr lang="en-US" dirty="0" smtClean="0">
                <a:solidFill>
                  <a:srgbClr val="FFFF00"/>
                </a:solidFill>
              </a:rPr>
              <a:t>0.4 </a:t>
            </a:r>
            <a:r>
              <a:rPr lang="en-US" dirty="0" smtClean="0"/>
              <a:t>seconds.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8457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76672"/>
            <a:ext cx="6264696" cy="5472509"/>
          </a:xfrm>
        </p:spPr>
      </p:pic>
    </p:spTree>
    <p:extLst>
      <p:ext uri="{BB962C8B-B14F-4D97-AF65-F5344CB8AC3E}">
        <p14:creationId xmlns:p14="http://schemas.microsoft.com/office/powerpoint/2010/main" val="348142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ECG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Graphical representation of electrical v </a:t>
            </a:r>
            <a:r>
              <a:rPr lang="en-US" dirty="0" err="1" smtClean="0"/>
              <a:t>ariations</a:t>
            </a:r>
            <a:r>
              <a:rPr lang="en-US" dirty="0" smtClean="0"/>
              <a:t> detected at surface of body during their propagation through the wall of heart is called Electrocardiogram.</a:t>
            </a:r>
          </a:p>
          <a:p>
            <a:r>
              <a:rPr lang="en-US" dirty="0" smtClean="0"/>
              <a:t>Three different waves are recognized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P-wave</a:t>
            </a:r>
            <a:r>
              <a:rPr lang="en-US" dirty="0" smtClean="0"/>
              <a:t>- Small upward wave </a:t>
            </a:r>
            <a:r>
              <a:rPr lang="en-US" dirty="0" err="1" smtClean="0"/>
              <a:t>represet</a:t>
            </a:r>
            <a:r>
              <a:rPr lang="en-US" dirty="0" smtClean="0"/>
              <a:t> atrial depolarization.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QRS complex- </a:t>
            </a:r>
            <a:r>
              <a:rPr lang="en-US" dirty="0" smtClean="0"/>
              <a:t>Downward deflection represent ventricular depolarization.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T-Wave-</a:t>
            </a:r>
            <a:r>
              <a:rPr lang="en-US" dirty="0" smtClean="0"/>
              <a:t> Small, wide and upward wave represent ventricular repolarization.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686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Graphical representation of ECG</a:t>
            </a:r>
            <a:endParaRPr lang="en-IN" dirty="0">
              <a:solidFill>
                <a:srgbClr val="0070C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737" y="1600200"/>
            <a:ext cx="4708525" cy="4708525"/>
          </a:xfrm>
        </p:spPr>
      </p:pic>
    </p:spTree>
    <p:extLst>
      <p:ext uri="{BB962C8B-B14F-4D97-AF65-F5344CB8AC3E}">
        <p14:creationId xmlns:p14="http://schemas.microsoft.com/office/powerpoint/2010/main" val="396312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THANK YOU</a:t>
            </a:r>
            <a:endParaRPr lang="en-IN" sz="4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494858"/>
            <a:ext cx="5111750" cy="3409497"/>
          </a:xfrm>
        </p:spPr>
      </p:pic>
    </p:spTree>
    <p:extLst>
      <p:ext uri="{BB962C8B-B14F-4D97-AF65-F5344CB8AC3E}">
        <p14:creationId xmlns:p14="http://schemas.microsoft.com/office/powerpoint/2010/main" val="65910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OF HEART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Heart is situated in thoracic cavity between two lungs</a:t>
            </a:r>
            <a:r>
              <a:rPr lang="en-IN" dirty="0" smtClean="0"/>
              <a:t>.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060848"/>
            <a:ext cx="3810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48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HEART WALL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Heart wall consist of three layer</a:t>
            </a:r>
          </a:p>
          <a:p>
            <a:pPr marL="624078" indent="-514350">
              <a:buAutoNum type="arabicParenR"/>
            </a:pPr>
            <a:r>
              <a:rPr lang="en-US" dirty="0" err="1" smtClean="0">
                <a:solidFill>
                  <a:srgbClr val="FFFF00"/>
                </a:solidFill>
              </a:rPr>
              <a:t>Epicardium</a:t>
            </a:r>
            <a:r>
              <a:rPr lang="en-US" dirty="0" smtClean="0"/>
              <a:t>    - Outer layer</a:t>
            </a:r>
          </a:p>
          <a:p>
            <a:pPr marL="624078" indent="-514350">
              <a:buAutoNum type="arabicParenR"/>
            </a:pPr>
            <a:r>
              <a:rPr lang="en-US" dirty="0" smtClean="0">
                <a:solidFill>
                  <a:srgbClr val="FFFF00"/>
                </a:solidFill>
              </a:rPr>
              <a:t>Myocardium  - </a:t>
            </a:r>
            <a:r>
              <a:rPr lang="en-US" dirty="0" smtClean="0"/>
              <a:t>Middle layer</a:t>
            </a:r>
          </a:p>
          <a:p>
            <a:pPr marL="624078" indent="-514350">
              <a:buAutoNum type="arabicParenR"/>
            </a:pPr>
            <a:r>
              <a:rPr lang="en-US" dirty="0" err="1" smtClean="0">
                <a:solidFill>
                  <a:srgbClr val="FFFF00"/>
                </a:solidFill>
              </a:rPr>
              <a:t>Epicardium</a:t>
            </a:r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smtClean="0"/>
              <a:t>-  Inner layer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717032"/>
            <a:ext cx="3829794" cy="29948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406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EXTERNAL STRUCTURE OF HEART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human heart is four chambered.</a:t>
            </a:r>
          </a:p>
          <a:p>
            <a:r>
              <a:rPr lang="en-US" dirty="0" smtClean="0"/>
              <a:t>Two superior chamber is called </a:t>
            </a:r>
            <a:r>
              <a:rPr lang="en-US" dirty="0" smtClean="0">
                <a:solidFill>
                  <a:srgbClr val="FF0000"/>
                </a:solidFill>
              </a:rPr>
              <a:t>atria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Two inferior chamber is called </a:t>
            </a:r>
            <a:r>
              <a:rPr lang="en-US" dirty="0" smtClean="0">
                <a:solidFill>
                  <a:srgbClr val="FF0000"/>
                </a:solidFill>
              </a:rPr>
              <a:t>ventricle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atria </a:t>
            </a:r>
            <a:r>
              <a:rPr lang="en-US" dirty="0" err="1" smtClean="0"/>
              <a:t>seperated</a:t>
            </a:r>
            <a:r>
              <a:rPr lang="en-US" dirty="0" smtClean="0"/>
              <a:t> </a:t>
            </a:r>
            <a:r>
              <a:rPr lang="en-US" dirty="0" err="1" smtClean="0"/>
              <a:t>bt</a:t>
            </a:r>
            <a:r>
              <a:rPr lang="en-US" dirty="0" smtClean="0"/>
              <a:t> ventricles by transverse groove called </a:t>
            </a:r>
            <a:r>
              <a:rPr lang="en-US" dirty="0" smtClean="0">
                <a:solidFill>
                  <a:srgbClr val="FF0000"/>
                </a:solidFill>
              </a:rPr>
              <a:t>Coronary sulcus or </a:t>
            </a:r>
            <a:r>
              <a:rPr lang="en-US" dirty="0" err="1" smtClean="0">
                <a:solidFill>
                  <a:srgbClr val="FF0000"/>
                </a:solidFill>
              </a:rPr>
              <a:t>atrioventricular</a:t>
            </a:r>
            <a:r>
              <a:rPr lang="en-US" dirty="0" smtClean="0">
                <a:solidFill>
                  <a:srgbClr val="FF0000"/>
                </a:solidFill>
              </a:rPr>
              <a:t> groove.</a:t>
            </a:r>
          </a:p>
          <a:p>
            <a:r>
              <a:rPr lang="en-US" dirty="0" smtClean="0"/>
              <a:t>Two ventricle externally </a:t>
            </a:r>
            <a:r>
              <a:rPr lang="en-US" dirty="0" err="1" smtClean="0"/>
              <a:t>seperated</a:t>
            </a:r>
            <a:r>
              <a:rPr lang="en-US" dirty="0" smtClean="0"/>
              <a:t> from each other by two grooves the anterior and posterior </a:t>
            </a:r>
            <a:r>
              <a:rPr lang="en-US" dirty="0" smtClean="0">
                <a:solidFill>
                  <a:srgbClr val="FF0000"/>
                </a:solidFill>
              </a:rPr>
              <a:t>inter-ventricular sulci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5220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en-US" dirty="0" smtClean="0"/>
              <a:t>STRUCTURE OF HEART</a:t>
            </a:r>
            <a:endParaRPr lang="en-IN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88" b="78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697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INTERNAL STRUCTURE OF HEART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Atria- Receiving chamber. Superior vena cava , inferior </a:t>
            </a:r>
            <a:r>
              <a:rPr lang="en-US" dirty="0" err="1" smtClean="0"/>
              <a:t>vene</a:t>
            </a:r>
            <a:r>
              <a:rPr lang="en-US" dirty="0" smtClean="0"/>
              <a:t> cava and Coronary sinus opens into the right atrium.</a:t>
            </a:r>
          </a:p>
          <a:p>
            <a:r>
              <a:rPr lang="en-US" dirty="0" smtClean="0"/>
              <a:t>Opening of </a:t>
            </a:r>
            <a:r>
              <a:rPr lang="en-US" dirty="0" smtClean="0">
                <a:solidFill>
                  <a:srgbClr val="FF33CC"/>
                </a:solidFill>
              </a:rPr>
              <a:t>superior vena cava </a:t>
            </a:r>
            <a:r>
              <a:rPr lang="en-US" dirty="0" smtClean="0"/>
              <a:t>guarded by </a:t>
            </a:r>
            <a:r>
              <a:rPr lang="en-US" dirty="0"/>
              <a:t>E</a:t>
            </a:r>
            <a:r>
              <a:rPr lang="en-US" dirty="0" smtClean="0"/>
              <a:t>ustachian valve and opening of coronary sinus guarded by </a:t>
            </a:r>
            <a:r>
              <a:rPr lang="en-US" dirty="0" err="1" smtClean="0">
                <a:solidFill>
                  <a:srgbClr val="660066"/>
                </a:solidFill>
              </a:rPr>
              <a:t>Thebesian</a:t>
            </a:r>
            <a:r>
              <a:rPr lang="en-US" dirty="0" smtClean="0">
                <a:solidFill>
                  <a:srgbClr val="660066"/>
                </a:solidFill>
              </a:rPr>
              <a:t> valve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Both atria opens onto respective side of ventricles by </a:t>
            </a:r>
            <a:r>
              <a:rPr lang="en-US" dirty="0" smtClean="0">
                <a:solidFill>
                  <a:srgbClr val="FF00FF"/>
                </a:solidFill>
              </a:rPr>
              <a:t>Tricuspid valve and Bicuspid valve.</a:t>
            </a:r>
          </a:p>
          <a:p>
            <a:r>
              <a:rPr lang="en-US" dirty="0" smtClean="0"/>
              <a:t>All valves helps in prevention of backflow of blood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134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Ventricles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are Inferior pumping chamber of heart</a:t>
            </a:r>
          </a:p>
          <a:p>
            <a:r>
              <a:rPr lang="en-US" dirty="0" smtClean="0"/>
              <a:t>Wall of left ventricle is more muscular and 3 times thick than right ventricle</a:t>
            </a:r>
          </a:p>
          <a:p>
            <a:r>
              <a:rPr lang="en-US" dirty="0" smtClean="0"/>
              <a:t>The right ventricle opens into the pulmonary aorta and left ventricle opens into the aorta.</a:t>
            </a:r>
          </a:p>
          <a:p>
            <a:r>
              <a:rPr lang="en-US" dirty="0" smtClean="0"/>
              <a:t>The opening is guarded by three semilunar valves.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7113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PUMPING ACTION OF HEART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Pumping action of heart include contraction and relaxation.</a:t>
            </a:r>
          </a:p>
          <a:p>
            <a:r>
              <a:rPr lang="en-US" dirty="0" smtClean="0"/>
              <a:t>Contraction of heart muscle is called systole.</a:t>
            </a:r>
          </a:p>
          <a:p>
            <a:r>
              <a:rPr lang="en-US" dirty="0" smtClean="0"/>
              <a:t>Relaxation of heart muscle is called diastole.</a:t>
            </a:r>
          </a:p>
          <a:p>
            <a:r>
              <a:rPr lang="en-US" dirty="0" smtClean="0"/>
              <a:t>Single systole followed by diastole makes one heart beat</a:t>
            </a:r>
          </a:p>
          <a:p>
            <a:r>
              <a:rPr lang="en-US" dirty="0" smtClean="0"/>
              <a:t>Heart rate is 72 beats per minute.</a:t>
            </a:r>
          </a:p>
          <a:p>
            <a:r>
              <a:rPr lang="en-US" dirty="0" smtClean="0"/>
              <a:t>In one beat heart pump 70 ml blood is called stroke volume.</a:t>
            </a:r>
          </a:p>
          <a:p>
            <a:r>
              <a:rPr lang="en-US" dirty="0" smtClean="0"/>
              <a:t>In one minute heart pump 5040 ml blood is called cardiac output.</a:t>
            </a:r>
          </a:p>
        </p:txBody>
      </p:sp>
    </p:spTree>
    <p:extLst>
      <p:ext uri="{BB962C8B-B14F-4D97-AF65-F5344CB8AC3E}">
        <p14:creationId xmlns:p14="http://schemas.microsoft.com/office/powerpoint/2010/main" val="291386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48680"/>
            <a:ext cx="5976664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29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228</TotalTime>
  <Words>479</Words>
  <Application>Microsoft Office PowerPoint</Application>
  <PresentationFormat>On-screen Show (4:3)</PresentationFormat>
  <Paragraphs>65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THE HUMAN HEART</vt:lpstr>
      <vt:lpstr>LOCATION OF HEART</vt:lpstr>
      <vt:lpstr>HEART WALL</vt:lpstr>
      <vt:lpstr>EXTERNAL STRUCTURE OF HEART</vt:lpstr>
      <vt:lpstr>STRUCTURE OF HEART</vt:lpstr>
      <vt:lpstr>INTERNAL STRUCTURE OF HEART</vt:lpstr>
      <vt:lpstr>Ventricles</vt:lpstr>
      <vt:lpstr>PUMPING ACTION OF HEART </vt:lpstr>
      <vt:lpstr>PowerPoint Presentation</vt:lpstr>
      <vt:lpstr>CONDUCTING SYSTEM OF HEART</vt:lpstr>
      <vt:lpstr>PowerPoint Presentation</vt:lpstr>
      <vt:lpstr>PowerPoint Presentation</vt:lpstr>
      <vt:lpstr>CARDIAC CYCLE</vt:lpstr>
      <vt:lpstr>PowerPoint Presentation</vt:lpstr>
      <vt:lpstr>ECG</vt:lpstr>
      <vt:lpstr>Graphical representation of ECG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HUMAN HEART</dc:title>
  <dc:creator>VIJAY</dc:creator>
  <cp:lastModifiedBy>VIJAY</cp:lastModifiedBy>
  <cp:revision>29</cp:revision>
  <dcterms:created xsi:type="dcterms:W3CDTF">2021-01-31T16:43:02Z</dcterms:created>
  <dcterms:modified xsi:type="dcterms:W3CDTF">2021-06-21T04:29:34Z</dcterms:modified>
</cp:coreProperties>
</file>