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7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5" r:id="rId11"/>
    <p:sldId id="277" r:id="rId12"/>
    <p:sldId id="259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4" r:id="rId21"/>
    <p:sldId id="276" r:id="rId22"/>
    <p:sldId id="273" r:id="rId23"/>
    <p:sldId id="279" r:id="rId24"/>
    <p:sldId id="281" r:id="rId25"/>
    <p:sldId id="282" r:id="rId26"/>
    <p:sldId id="283" r:id="rId27"/>
    <p:sldId id="284" r:id="rId28"/>
    <p:sldId id="289" r:id="rId29"/>
    <p:sldId id="285" r:id="rId30"/>
    <p:sldId id="278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B209D-8376-49D9-81C3-1534DC5679A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CF93-707B-4CCC-B90F-8E4159D4D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CF93-707B-4CCC-B90F-8E4159D4DA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10\Desktop\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7797800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087" y="4947201"/>
            <a:ext cx="83567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Dr. Ajay Ambhore</a:t>
            </a:r>
          </a:p>
          <a:p>
            <a:r>
              <a:rPr lang="en-US" dirty="0" smtClean="0"/>
              <a:t>		M.Sc. B.Ed. NET Ph.D.</a:t>
            </a:r>
          </a:p>
          <a:p>
            <a:r>
              <a:rPr lang="en-US" sz="2400" dirty="0" smtClean="0"/>
              <a:t>Assistant Professor, Dept. of Chemistry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Padmabhushan</a:t>
            </a:r>
            <a:r>
              <a:rPr lang="en-US" sz="2400" b="1" dirty="0" smtClean="0">
                <a:solidFill>
                  <a:srgbClr val="FF0000"/>
                </a:solidFill>
              </a:rPr>
              <a:t> Dr. </a:t>
            </a:r>
            <a:r>
              <a:rPr lang="en-US" sz="2400" b="1" dirty="0" err="1" smtClean="0">
                <a:solidFill>
                  <a:srgbClr val="FF0000"/>
                </a:solidFill>
              </a:rPr>
              <a:t>Vasantraodada</a:t>
            </a:r>
            <a:r>
              <a:rPr lang="en-US" sz="2400" b="1" dirty="0" smtClean="0">
                <a:solidFill>
                  <a:srgbClr val="FF0000"/>
                </a:solidFill>
              </a:rPr>
              <a:t> Patil Mahavidyalaya, Tasgaon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7142" y="2703174"/>
            <a:ext cx="2444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Dr. Ajay </a:t>
            </a:r>
            <a:r>
              <a:rPr lang="en-US" sz="2000" b="1" dirty="0" smtClean="0">
                <a:solidFill>
                  <a:schemeClr val="bg1"/>
                </a:solidFill>
              </a:rPr>
              <a:t>Ambhore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M.Sc. B.Ed. NET </a:t>
            </a:r>
            <a:r>
              <a:rPr lang="en-US" sz="2000" dirty="0" smtClean="0">
                <a:solidFill>
                  <a:schemeClr val="bg1"/>
                </a:solidFill>
              </a:rPr>
              <a:t>Ph.D.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2543" y="833735"/>
            <a:ext cx="2207657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Block Diagram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6200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364" y="833735"/>
            <a:ext cx="290496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Schematic Diagram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6200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6" y="1752600"/>
            <a:ext cx="8713694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73448"/>
            <a:ext cx="141577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Burners: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13668"/>
            <a:ext cx="878676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It have the ability to evaporate the liquid droplets from sample 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solution to form solid residue.</a:t>
            </a:r>
          </a:p>
          <a:p>
            <a:endParaRPr lang="en-US" sz="24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It should decompose the solid residue to form atoms.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It must have the capability to excite the formed atom and cause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them to emit radiant energy.</a:t>
            </a:r>
          </a:p>
          <a:p>
            <a:endParaRPr lang="en-US" sz="24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Occurrence of the above mentioned process is depends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upon flame temperature .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	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873448"/>
            <a:ext cx="141577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Burners: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988" y="1335113"/>
            <a:ext cx="479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Flame temperature is controlled by</a:t>
            </a:r>
            <a:endParaRPr lang="en-US" sz="24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0992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Type of fuel  &amp; fuel and oxidant ratio 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Type of solvent used to prepare the sample solution.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Amount of solvent entering in the flame.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Type of burner used.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Specific region of the flame which focus on  entrance slit.</a:t>
            </a:r>
          </a:p>
        </p:txBody>
      </p:sp>
    </p:spTree>
    <p:extLst>
      <p:ext uri="{BB962C8B-B14F-4D97-AF65-F5344CB8AC3E}">
        <p14:creationId xmlns:p14="http://schemas.microsoft.com/office/powerpoint/2010/main" val="17296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873448"/>
            <a:ext cx="141577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Burners: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4224" y="838200"/>
            <a:ext cx="4665060" cy="461665"/>
          </a:xfrm>
          <a:prstGeom prst="rect">
            <a:avLst/>
          </a:prstGeom>
          <a:solidFill>
            <a:srgbClr val="CCFF99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Premix or Laminar-flow burner</a:t>
            </a:r>
            <a:endParaRPr lang="en-US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92" y="5410199"/>
            <a:ext cx="8784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Premix: Fuel, oxidant &amp; sample thoroughly mix before reaching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the flame.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Laminar-flow: Gas moves in non-turbulent fission.</a:t>
            </a: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6065"/>
            <a:ext cx="5948262" cy="4075131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059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4665060" cy="461665"/>
          </a:xfrm>
          <a:prstGeom prst="rect">
            <a:avLst/>
          </a:prstGeom>
          <a:solidFill>
            <a:srgbClr val="CCFF99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Premix or Laminar-flow burner</a:t>
            </a:r>
            <a:endParaRPr lang="en-US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965" y="909987"/>
            <a:ext cx="1989647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rebuchet MS" pitchFamily="34" charset="0"/>
              </a:rPr>
              <a:t>Advantages: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05" y="1447800"/>
            <a:ext cx="8447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Noiseless, non-turbulent and stable flame.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Easy decomposition of sample result to efficient atomization.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Handel sample  upto several percentages without clogging.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3" y="4110335"/>
            <a:ext cx="241925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rebuchet MS" pitchFamily="34" charset="0"/>
              </a:rPr>
              <a:t>Disadvantages: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620" y="4624207"/>
            <a:ext cx="8420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When sample contain two solvent ; more volatile solvent will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evaporate first leaving the less volatile solvent caring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undissociated atom of sample .</a:t>
            </a:r>
            <a:endParaRPr lang="en-US" sz="24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873448"/>
            <a:ext cx="141577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Burners: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8414" y="838200"/>
            <a:ext cx="3116687" cy="461665"/>
          </a:xfrm>
          <a:prstGeom prst="rect">
            <a:avLst/>
          </a:prstGeom>
          <a:solidFill>
            <a:srgbClr val="CCFF99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Lundergarph burner</a:t>
            </a:r>
            <a:endParaRPr lang="en-US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953" y="5481935"/>
            <a:ext cx="1989647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rebuchet MS" pitchFamily="34" charset="0"/>
              </a:rPr>
              <a:t>Advantages: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1535"/>
            <a:ext cx="385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Physically quit to operate.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1" y="1828800"/>
            <a:ext cx="4158916" cy="2743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828800"/>
            <a:ext cx="4057650" cy="27193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689" y="873448"/>
            <a:ext cx="1321196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Mirrors: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689" y="4397276"/>
            <a:ext cx="852900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To maximize amount of radiation reaches to monochromator.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4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Concave &amp; front faced (non supported).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4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Located in such a way that hottest &amp; steadiest part of flame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 reflected on to the entrance slit.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8" y="1526667"/>
            <a:ext cx="4440792" cy="24357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148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689" y="873448"/>
            <a:ext cx="89319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Slits: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46003"/>
            <a:ext cx="8766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To cut most of the radiations coming from the surrounding and</a:t>
            </a:r>
          </a:p>
          <a:p>
            <a:r>
              <a:rPr lang="en-US" sz="24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llow only radiation from the flame.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4" y="1676400"/>
            <a:ext cx="8814126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5888"/>
            <a:ext cx="8382000" cy="5014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909" y="76200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084" y="838200"/>
            <a:ext cx="2560316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Monochromator: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4034"/>
            <a:ext cx="2752677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Introduction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664" y="839775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To measure </a:t>
            </a:r>
            <a:r>
              <a:rPr lang="en-US" sz="2400" dirty="0">
                <a:solidFill>
                  <a:srgbClr val="0070C0"/>
                </a:solidFill>
                <a:latin typeface="Trebuchet MS" pitchFamily="34" charset="0"/>
              </a:rPr>
              <a:t>the concentration of Na and K in a 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solution, 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Bowing Barnes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David Richardson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John Berry 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Robert Hood 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in 1980 develop an instrument named Flame photometry.</a:t>
            </a:r>
          </a:p>
          <a:p>
            <a:endParaRPr lang="en-US" sz="2400" dirty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The principle of flame photometry is based on the measurement of emitted light intensity.</a:t>
            </a:r>
          </a:p>
          <a:p>
            <a:endParaRPr lang="en-US" sz="2400" dirty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One of the branch of atomic absorption spectroscopy and also c</a:t>
            </a:r>
            <a:r>
              <a:rPr lang="en-US" sz="2400" dirty="0">
                <a:solidFill>
                  <a:srgbClr val="0070C0"/>
                </a:solidFill>
                <a:latin typeface="Trebuchet MS" pitchFamily="34" charset="0"/>
              </a:rPr>
              <a:t>all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ed </a:t>
            </a: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Flame Emission Spectroscopy.</a:t>
            </a:r>
          </a:p>
          <a:p>
            <a:endParaRPr lang="en-US" sz="2400" dirty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Measurement of wavelength and intensity of emitted radiation. </a:t>
            </a:r>
            <a:endParaRPr lang="en-US" sz="24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Used to determine the concentration of certain metal ion like Na, K, </a:t>
            </a:r>
            <a:r>
              <a:rPr lang="en-US" sz="2400" dirty="0" err="1" smtClean="0">
                <a:solidFill>
                  <a:srgbClr val="0070C0"/>
                </a:solidFill>
                <a:latin typeface="Trebuchet MS" pitchFamily="34" charset="0"/>
              </a:rPr>
              <a:t>Ca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, Li, </a:t>
            </a:r>
            <a:r>
              <a:rPr lang="en-US" sz="2400" dirty="0" err="1" smtClean="0">
                <a:solidFill>
                  <a:srgbClr val="0070C0"/>
                </a:solidFill>
                <a:latin typeface="Trebuchet MS" pitchFamily="34" charset="0"/>
              </a:rPr>
              <a:t>Ce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, etc.  </a:t>
            </a:r>
            <a:endParaRPr lang="en-US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2560316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Monochromator: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1" y="1981200"/>
            <a:ext cx="7636212" cy="3505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23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3" y="1749956"/>
            <a:ext cx="3859440" cy="216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49956"/>
            <a:ext cx="4038600" cy="33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9" y="4004476"/>
            <a:ext cx="4400504" cy="247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110" y="914400"/>
            <a:ext cx="122341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Filters: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46" y="873448"/>
            <a:ext cx="168828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Detectors: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8339"/>
            <a:ext cx="8689141" cy="291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6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82305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1471" y="6096000"/>
            <a:ext cx="376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Simple flame photometer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09" y="145499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7683"/>
            <a:ext cx="7772399" cy="49397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6014" y="6096000"/>
            <a:ext cx="470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Double-beam flame photometer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904" y="145499"/>
            <a:ext cx="4611712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Procedure for Analysis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3109185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Qualitative Analysis: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1584833"/>
            <a:ext cx="8839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Find out by wavelength of emitted radiation.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Detection of radiation of characteristic wavelength indicate the presence of that specific metal.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Elements from I &amp; II group of periodic table like  Na, K, Li, Mg, </a:t>
            </a:r>
            <a:r>
              <a:rPr lang="en-US" sz="2000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Ca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, Ba, </a:t>
            </a:r>
            <a:r>
              <a:rPr lang="en-US" sz="2000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etc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are 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analyzed by this technique.</a:t>
            </a:r>
          </a:p>
          <a:p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Simple, fast &amp; reliable method.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Drawbacks: 1. Method less reliable than Atomic Absorption Spectroscopy.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        2. Method does not provide any information about Structure.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	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       3. Method not useful for the non-radiating elements like C, H, X, ..</a:t>
            </a:r>
          </a:p>
          <a:p>
            <a:endParaRPr lang="en-US" sz="20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904" y="145499"/>
            <a:ext cx="4611712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Procedure for Analysis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18" y="1138535"/>
            <a:ext cx="332078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Quantitative Analysis: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995" y="2130385"/>
            <a:ext cx="7411644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Quantitative determination by intensity of emitted radiations.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Rapid quantitative analysis.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Most useful application.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Number of elements beside group I &amp; II are determined.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425" y="145499"/>
            <a:ext cx="7750775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Experimental Procedure for Quantitative Analysis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18" y="1138535"/>
            <a:ext cx="403668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Standard addition method: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62" y="1828799"/>
            <a:ext cx="5938638" cy="44679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425" y="145499"/>
            <a:ext cx="7750775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Experimental Procedure for Quantitative Analysis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18" y="1138535"/>
            <a:ext cx="403668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Standard addition method: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522" y="2362200"/>
            <a:ext cx="7385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Useful for determination of very low concentration of elements.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Compensates for unexpected interfering material.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Useful to estimate that elements that are rarely analyzed.</a:t>
            </a:r>
            <a:endParaRPr lang="en-US" sz="20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845" y="157824"/>
            <a:ext cx="7750775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Experimental Procedure for Quantitative Analysis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3964547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Internal standard method: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905408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Preparation of std. solution containing known amount of 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internal std. element (usually Li).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Record the intensity of the std. solution by aspirating them in flame.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Aspirate the sample of unknown concentration into the flame and record 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signal intensity.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Calculate the ratio the two intensities and plotted against the concentration of 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element to be determine by keeping concentration</a:t>
            </a:r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of </a:t>
            </a:r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internal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std. element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 constant.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Calculate the concentration of the element present in the sample from the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calibration curve.</a:t>
            </a:r>
          </a:p>
          <a:p>
            <a:endParaRPr lang="en-US" sz="20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Internal std. elements characteristics: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Amount should be very small.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Its emission lines reacts to interference to the element emission line.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85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4034"/>
            <a:ext cx="2752677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Introduction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04055"/>
            <a:ext cx="784541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rebuchet MS" pitchFamily="34" charset="0"/>
              </a:rPr>
              <a:t>Elements</a:t>
            </a:r>
            <a:r>
              <a:rPr lang="en-US" sz="2400" dirty="0" smtClean="0">
                <a:solidFill>
                  <a:srgbClr val="7030A0"/>
                </a:solidFill>
                <a:latin typeface="Trebuchet MS" pitchFamily="34" charset="0"/>
              </a:rPr>
              <a:t> when subjected to flame produce a light of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rebuchet MS" pitchFamily="34" charset="0"/>
              </a:rPr>
              <a:t>particular colour and </a:t>
            </a:r>
            <a:r>
              <a:rPr lang="en-US" sz="2400" dirty="0">
                <a:solidFill>
                  <a:srgbClr val="7030A0"/>
                </a:solidFill>
                <a:latin typeface="Trebuchet MS" pitchFamily="34" charset="0"/>
              </a:rPr>
              <a:t>of particular </a:t>
            </a:r>
            <a:r>
              <a:rPr lang="en-US" sz="2400" dirty="0" smtClean="0">
                <a:solidFill>
                  <a:srgbClr val="7030A0"/>
                </a:solidFill>
                <a:latin typeface="Trebuchet MS" pitchFamily="34" charset="0"/>
              </a:rPr>
              <a:t>wavelength.</a:t>
            </a:r>
          </a:p>
          <a:p>
            <a:endParaRPr lang="en-US" sz="2400" dirty="0">
              <a:solidFill>
                <a:srgbClr val="7030A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rebuchet MS" pitchFamily="34" charset="0"/>
              </a:rPr>
              <a:t>Flame:</a:t>
            </a:r>
            <a:r>
              <a:rPr lang="en-US" sz="2400" dirty="0" smtClean="0">
                <a:solidFill>
                  <a:srgbClr val="7030A0"/>
                </a:solidFill>
                <a:latin typeface="Trebuchet MS" pitchFamily="34" charset="0"/>
              </a:rPr>
              <a:t> source of energy for excitation</a:t>
            </a:r>
          </a:p>
          <a:p>
            <a:endParaRPr lang="en-US" sz="2400" dirty="0">
              <a:solidFill>
                <a:srgbClr val="7030A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rebuchet MS" pitchFamily="34" charset="0"/>
              </a:rPr>
              <a:t>Emitted light: </a:t>
            </a:r>
            <a:r>
              <a:rPr lang="en-US" sz="2400" dirty="0">
                <a:solidFill>
                  <a:srgbClr val="7030A0"/>
                </a:solidFill>
                <a:latin typeface="Trebuchet MS" pitchFamily="34" charset="0"/>
              </a:rPr>
              <a:t>Measurement of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Wavelength: 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Qualitative analysis</a:t>
            </a:r>
          </a:p>
          <a:p>
            <a:endParaRPr lang="en-US" sz="2400" dirty="0">
              <a:solidFill>
                <a:srgbClr val="7030A0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Intensity: 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Quantitative analysis</a:t>
            </a:r>
            <a:endParaRPr lang="en-US" sz="2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800600"/>
            <a:ext cx="6856499" cy="18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862" y="145499"/>
            <a:ext cx="33557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Effect of Solvent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74576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Physical factors of the solvent influence the amount of sample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reaching the flame.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Ex. Density, viscosity, surface tension and viscosity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(Matrix Effect)</a:t>
            </a:r>
          </a:p>
          <a:p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Molecular absorption interference: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Ex.: High conc. of </a:t>
            </a:r>
            <a:r>
              <a:rPr lang="en-US" sz="2000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NaCl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absorb radiation with wavelength 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213.9 nm near to the wavelength of Zn resonance.</a:t>
            </a:r>
          </a:p>
          <a:p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This can be resolve by choosing different resonance wavelength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or by using different flame.</a:t>
            </a:r>
          </a:p>
          <a:p>
            <a:endParaRPr lang="en-US" sz="20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 flame photometry, Solution made by organic solvent may be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used directly, provided the viscosity of solution is not much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differ from the viscosity of aqueous solution.   </a:t>
            </a:r>
          </a:p>
          <a:p>
            <a:endParaRPr lang="en-US" sz="20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Solvent should not lead to any disturbance of the flame.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Ex. CCl</a:t>
            </a:r>
            <a:r>
              <a:rPr lang="en-US" sz="2000" baseline="-25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4 </a:t>
            </a:r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may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extinguish </a:t>
            </a:r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an acetylene-air flame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482" y="157824"/>
            <a:ext cx="5353517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Interference in Flame Photometry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880" y="1295400"/>
            <a:ext cx="3884397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(A) Spectral Interference: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47468"/>
              </p:ext>
            </p:extLst>
          </p:nvPr>
        </p:nvGraphicFramePr>
        <p:xfrm>
          <a:off x="1248710" y="3581400"/>
          <a:ext cx="6601060" cy="2987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0265"/>
                <a:gridCol w="1650265"/>
                <a:gridCol w="1650265"/>
                <a:gridCol w="1650265"/>
              </a:tblGrid>
              <a:tr h="974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Resonance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Source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Wavelength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l-GR" sz="2000" dirty="0" smtClean="0">
                          <a:latin typeface="Cambria" pitchFamily="18" charset="0"/>
                          <a:ea typeface="Cambria" pitchFamily="18" charset="0"/>
                        </a:rPr>
                        <a:t>λ</a:t>
                      </a:r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)nm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Analyte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Wavelength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l-GR" sz="2000" dirty="0" smtClean="0">
                          <a:latin typeface="Cambria" pitchFamily="18" charset="0"/>
                          <a:ea typeface="Cambria" pitchFamily="18" charset="0"/>
                        </a:rPr>
                        <a:t>λ</a:t>
                      </a:r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)nm</a:t>
                      </a:r>
                    </a:p>
                    <a:p>
                      <a:pPr algn="ctr"/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Al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308.2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V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308.2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Cu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324.75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mbria" pitchFamily="18" charset="0"/>
                          <a:ea typeface="Cambria" pitchFamily="18" charset="0"/>
                        </a:rPr>
                        <a:t>Eu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324.75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Fe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271.9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mbria" pitchFamily="18" charset="0"/>
                          <a:ea typeface="Cambria" pitchFamily="18" charset="0"/>
                        </a:rPr>
                        <a:t>Pt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271.9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Hg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253.7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Co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253.7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374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mbria" pitchFamily="18" charset="0"/>
                          <a:ea typeface="Cambria" pitchFamily="18" charset="0"/>
                        </a:rPr>
                        <a:t>Ga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403.3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mbria" pitchFamily="18" charset="0"/>
                          <a:ea typeface="Cambria" pitchFamily="18" charset="0"/>
                        </a:rPr>
                        <a:t>Mn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mbria" pitchFamily="18" charset="0"/>
                          <a:ea typeface="Cambria" pitchFamily="18" charset="0"/>
                        </a:rPr>
                        <a:t>403.3</a:t>
                      </a:r>
                      <a:endParaRPr lang="en-US" sz="2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905000"/>
            <a:ext cx="8863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Overlap the frequencies  with the lines emitted by other elements.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Ex. Observe the frequency emitted by a cathode lamp which overlap to the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 emitted lines of the element.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Interfernces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due to the molecule/ molecular fragments presents in flame gas.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52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482" y="157824"/>
            <a:ext cx="5353517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Interference in Flame Photometry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0210" y="739864"/>
            <a:ext cx="3381054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(B) Chemical Interference: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01" y="1139974"/>
            <a:ext cx="3943708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) Stable compound formation: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531" y="4135614"/>
            <a:ext cx="1891864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(ii) Ionization: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36" y="1752600"/>
            <a:ext cx="6166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Incomplete dissociation of substance in the flame.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Formation of refractory compounds in the flame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Overcome: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Increasing flame temperature.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Extraction of interfering element.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Use of releasing agents.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854" y="4724400"/>
            <a:ext cx="89960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Ground state gaseous atoms ionizes in to the flame which reduce the intensity</a:t>
            </a:r>
          </a:p>
          <a:p>
            <a:r>
              <a:rPr lang="en-US" sz="2000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    of emitted radiation.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Overcome: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Operating lowest possible temperature.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Use of ionization suppressant.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1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55" y="157824"/>
            <a:ext cx="7726795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Factors Influencing Intensity of emitted radiation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95345"/>
            <a:ext cx="1645194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1. Viscosity: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90800"/>
            <a:ext cx="2694969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2. Presence of acids: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172" y="4162960"/>
            <a:ext cx="3615092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rebuchet MS" pitchFamily="34" charset="0"/>
              </a:rPr>
              <a:t>3. Presence of other metals: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172" y="1676400"/>
            <a:ext cx="8359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Increasing viscosity reduce influence of atomization.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Reducing population of atom, reduce the intensity of emitted radiations.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0172" y="3244334"/>
            <a:ext cx="8081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Presence of any acids make disturbance in the dissociation of sample.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Decrease intensity of emitted radiations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00172" y="4800600"/>
            <a:ext cx="8818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Presence of other metals cause changes in the intensity of emitted radiation.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Use </a:t>
            </a:r>
            <a:r>
              <a:rPr lang="en-US" sz="200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of filter.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80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47800" y="2549471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lgerian" pitchFamily="82" charset="0"/>
              </a:rPr>
              <a:t>THANK  YOU</a:t>
            </a:r>
            <a:endParaRPr lang="en-US" sz="5400" dirty="0">
              <a:solidFill>
                <a:srgbClr val="0070C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61" y="3581400"/>
            <a:ext cx="5943600" cy="301299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34033"/>
            <a:ext cx="1992469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Principle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999923"/>
            <a:ext cx="26670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vaporization of droplets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 to gaseous state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877" y="958311"/>
            <a:ext cx="2372765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rebuchet MS" pitchFamily="34" charset="0"/>
              </a:rPr>
              <a:t>Liquid 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sample</a:t>
            </a:r>
          </a:p>
          <a:p>
            <a:r>
              <a:rPr lang="en-US" dirty="0">
                <a:solidFill>
                  <a:srgbClr val="7030A0"/>
                </a:solidFill>
                <a:latin typeface="Trebuchet MS" pitchFamily="34" charset="0"/>
              </a:rPr>
              <a:t>Aspirated into flame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3324" y="999923"/>
            <a:ext cx="1683474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rebuchet MS" pitchFamily="34" charset="0"/>
              </a:rPr>
              <a:t>Formation 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of</a:t>
            </a:r>
          </a:p>
          <a:p>
            <a:r>
              <a:rPr lang="en-US" dirty="0">
                <a:solidFill>
                  <a:srgbClr val="7030A0"/>
                </a:solidFill>
                <a:latin typeface="Trebuchet MS" pitchFamily="34" charset="0"/>
              </a:rPr>
              <a:t>liquid droplets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3820" y="2438400"/>
            <a:ext cx="3661580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Dissociation of gaseous molecules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Into neutral atoms / radicals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(Atomization)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2576896"/>
            <a:ext cx="1669047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Excitation and</a:t>
            </a:r>
          </a:p>
          <a:p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deexcitation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876" y="2576898"/>
            <a:ext cx="2007281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Measurement of </a:t>
            </a:r>
          </a:p>
          <a:p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Emitted radiation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609642" y="1201866"/>
            <a:ext cx="652866" cy="242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236798" y="1201866"/>
            <a:ext cx="652866" cy="242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255467" y="1851465"/>
            <a:ext cx="652866" cy="242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800599" y="2778842"/>
            <a:ext cx="446741" cy="24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2397924" y="2778842"/>
            <a:ext cx="497676" cy="224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34033"/>
            <a:ext cx="1992469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Principle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810" y="973810"/>
            <a:ext cx="723678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Principle of flame photometry is summarized in three steps</a:t>
            </a:r>
          </a:p>
          <a:p>
            <a:endParaRPr lang="en-US" dirty="0">
              <a:solidFill>
                <a:srgbClr val="7030A0"/>
              </a:solidFill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Vaporization: </a:t>
            </a:r>
            <a:r>
              <a:rPr lang="en-US" dirty="0" smtClean="0">
                <a:solidFill>
                  <a:srgbClr val="0070C0"/>
                </a:solidFill>
                <a:latin typeface="Trebuchet MS" pitchFamily="34" charset="0"/>
              </a:rPr>
              <a:t>sample (solid/liquid) converted into gaseous state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Atomization: </a:t>
            </a:r>
            <a:r>
              <a:rPr lang="en-US" dirty="0" smtClean="0">
                <a:solidFill>
                  <a:srgbClr val="0070C0"/>
                </a:solidFill>
                <a:latin typeface="Trebuchet MS" pitchFamily="34" charset="0"/>
              </a:rPr>
              <a:t>gaseous state sample converted into neutral atom</a:t>
            </a:r>
            <a:endParaRPr lang="en-US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Excitation: </a:t>
            </a:r>
            <a:r>
              <a:rPr lang="en-US" dirty="0" smtClean="0">
                <a:solidFill>
                  <a:srgbClr val="0070C0"/>
                </a:solidFill>
                <a:latin typeface="Trebuchet MS" pitchFamily="34" charset="0"/>
              </a:rPr>
              <a:t>atom excited to high energy level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win-10\Desktop\7825417_f520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47" y="2438400"/>
            <a:ext cx="3041653" cy="2281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37641" y="3091053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∆ E = E</a:t>
            </a:r>
            <a:r>
              <a:rPr lang="en-US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– E</a:t>
            </a:r>
            <a:r>
              <a:rPr lang="en-US" sz="2400" baseline="-25000" dirty="0" smtClean="0">
                <a:solidFill>
                  <a:srgbClr val="0070C0"/>
                </a:solidFill>
              </a:rPr>
              <a:t>1 </a:t>
            </a:r>
            <a:r>
              <a:rPr lang="en-US" sz="2400" dirty="0" smtClean="0">
                <a:solidFill>
                  <a:srgbClr val="0070C0"/>
                </a:solidFill>
              </a:rPr>
              <a:t>= </a:t>
            </a:r>
            <a:r>
              <a:rPr lang="en-US" sz="2400" dirty="0" err="1" smtClean="0">
                <a:solidFill>
                  <a:srgbClr val="0070C0"/>
                </a:solidFill>
              </a:rPr>
              <a:t>hv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Where, h = plank constant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     v = frequency of emitted 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30204" y="5613356"/>
                <a:ext cx="2814104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or           </a:t>
                </a:r>
                <a:r>
                  <a:rPr lang="el-GR" sz="240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sz="240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04" y="5613356"/>
                <a:ext cx="2814104" cy="699038"/>
              </a:xfrm>
              <a:prstGeom prst="rect">
                <a:avLst/>
              </a:prstGeom>
              <a:blipFill rotWithShape="1">
                <a:blip r:embed="rId3"/>
                <a:stretch>
                  <a:fillRect l="-324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0999" y="5574114"/>
                <a:ext cx="1894749" cy="586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i.e.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 – E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574114"/>
                <a:ext cx="1894749" cy="586571"/>
              </a:xfrm>
              <a:prstGeom prst="rect">
                <a:avLst/>
              </a:prstGeom>
              <a:blipFill rotWithShape="1">
                <a:blip r:embed="rId4"/>
                <a:stretch>
                  <a:fillRect l="-4823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265" y="4719640"/>
                <a:ext cx="2595582" cy="668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As we know,  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65" y="4719640"/>
                <a:ext cx="2595582" cy="668837"/>
              </a:xfrm>
              <a:prstGeom prst="rect">
                <a:avLst/>
              </a:prstGeom>
              <a:blipFill rotWithShape="1">
                <a:blip r:embed="rId5"/>
                <a:stretch>
                  <a:fillRect l="-3756" b="-1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3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5315"/>
            <a:ext cx="6458819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Chemical interference in flame photometry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42" y="629563"/>
            <a:ext cx="897553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The free atoms or the radical formed in atomization may combine to form new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atoms which decrease the population of neutral atoms and hence decrease the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intensity of emitted radiation.  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7030A0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Hence, </a:t>
            </a:r>
            <a:r>
              <a:rPr lang="en-US" dirty="0" err="1" smtClean="0">
                <a:solidFill>
                  <a:srgbClr val="7030A0"/>
                </a:solidFill>
                <a:latin typeface="Trebuchet MS" pitchFamily="34" charset="0"/>
              </a:rPr>
              <a:t>Maxweel-Boltazmann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 equation is introduced for relative population of </a:t>
            </a:r>
            <a:r>
              <a:rPr lang="en-US" dirty="0" err="1" smtClean="0">
                <a:solidFill>
                  <a:srgbClr val="7030A0"/>
                </a:solidFill>
                <a:latin typeface="Trebuchet MS" pitchFamily="34" charset="0"/>
              </a:rPr>
              <a:t>groun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State (</a:t>
            </a:r>
            <a:r>
              <a:rPr lang="en-US" i="1" dirty="0" smtClean="0">
                <a:solidFill>
                  <a:srgbClr val="7030A0"/>
                </a:solidFill>
                <a:latin typeface="Trebuchet MS" pitchFamily="34" charset="0"/>
              </a:rPr>
              <a:t>N</a:t>
            </a:r>
            <a:r>
              <a:rPr lang="en-US" baseline="-25000" dirty="0" smtClean="0">
                <a:solidFill>
                  <a:srgbClr val="7030A0"/>
                </a:solidFill>
                <a:latin typeface="Trebuchet MS" pitchFamily="34" charset="0"/>
              </a:rPr>
              <a:t>0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) and excited state (</a:t>
            </a:r>
            <a:r>
              <a:rPr lang="en-US" i="1" dirty="0" smtClean="0">
                <a:solidFill>
                  <a:srgbClr val="7030A0"/>
                </a:solidFill>
                <a:latin typeface="Trebuchet MS" pitchFamily="34" charset="0"/>
              </a:rPr>
              <a:t>N</a:t>
            </a:r>
            <a:r>
              <a:rPr lang="en-US" baseline="-25000" dirty="0" smtClean="0">
                <a:solidFill>
                  <a:srgbClr val="7030A0"/>
                </a:solidFill>
                <a:latin typeface="Trebuchet MS" pitchFamily="34" charset="0"/>
              </a:rPr>
              <a:t>e</a:t>
            </a:r>
            <a:r>
              <a:rPr lang="en-US" dirty="0" smtClean="0">
                <a:solidFill>
                  <a:srgbClr val="7030A0"/>
                </a:solidFill>
                <a:latin typeface="Trebuchet MS" pitchFamily="34" charset="0"/>
              </a:rPr>
              <a:t>) at given temperature.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474" y="3424814"/>
                <a:ext cx="2151295" cy="755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b="0" i="0" baseline="-25000" dirty="0" smtClean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baseline="30000" dirty="0" smtClean="0">
                    <a:solidFill>
                      <a:srgbClr val="7030A0"/>
                    </a:solidFill>
                  </a:rPr>
                  <a:t>-∆E/</a:t>
                </a:r>
                <a:r>
                  <a:rPr lang="en-US" sz="2400" b="1" baseline="30000" dirty="0" err="1" smtClean="0">
                    <a:solidFill>
                      <a:srgbClr val="7030A0"/>
                    </a:solidFill>
                  </a:rPr>
                  <a:t>kT</a:t>
                </a:r>
                <a:endParaRPr lang="en-US" sz="2400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74" y="3424814"/>
                <a:ext cx="2151295" cy="755913"/>
              </a:xfrm>
              <a:prstGeom prst="rect">
                <a:avLst/>
              </a:prstGeom>
              <a:blipFill rotWithShape="1">
                <a:blip r:embed="rId2"/>
                <a:stretch>
                  <a:fillRect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4409" y="3451167"/>
                <a:ext cx="2327304" cy="70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baseline="30000" dirty="0" smtClean="0">
                    <a:solidFill>
                      <a:srgbClr val="7030A0"/>
                    </a:solidFill>
                  </a:rPr>
                  <a:t>-∆E/</a:t>
                </a:r>
                <a:r>
                  <a:rPr lang="en-US" sz="2400" b="1" baseline="30000" dirty="0" err="1" smtClean="0">
                    <a:solidFill>
                      <a:srgbClr val="7030A0"/>
                    </a:solidFill>
                  </a:rPr>
                  <a:t>kT</a:t>
                </a:r>
                <a:endParaRPr lang="en-US" sz="2400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09" y="3451167"/>
                <a:ext cx="2327304" cy="703206"/>
              </a:xfrm>
              <a:prstGeom prst="rect">
                <a:avLst/>
              </a:prstGeom>
              <a:blipFill rotWithShape="1">
                <a:blip r:embed="rId3"/>
                <a:stretch>
                  <a:fillRect r="-524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" y="4419600"/>
                <a:ext cx="6591869" cy="2357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Trebuchet MS" pitchFamily="34" charset="0"/>
                  </a:rPr>
                  <a:t>Where, N</a:t>
                </a:r>
                <a:r>
                  <a:rPr lang="en-US" baseline="-25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0 </a:t>
                </a:r>
                <a:r>
                  <a:rPr lang="en-US" dirty="0" smtClean="0">
                    <a:solidFill>
                      <a:srgbClr val="7030A0"/>
                    </a:solidFill>
                    <a:latin typeface="Trebuchet MS" pitchFamily="34" charset="0"/>
                  </a:rPr>
                  <a:t>= number of atom in ground state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  <a:latin typeface="Trebuchet MS" pitchFamily="34" charset="0"/>
                  </a:rPr>
                  <a:t>            N</a:t>
                </a:r>
                <a:r>
                  <a:rPr lang="en-US" baseline="-25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e </a:t>
                </a:r>
                <a:r>
                  <a:rPr lang="en-US" dirty="0">
                    <a:solidFill>
                      <a:srgbClr val="7030A0"/>
                    </a:solidFill>
                    <a:latin typeface="Trebuchet MS" pitchFamily="34" charset="0"/>
                  </a:rPr>
                  <a:t>= number of atom in excited state</a:t>
                </a:r>
              </a:p>
              <a:p>
                <a:endParaRPr lang="en-US" dirty="0"/>
              </a:p>
              <a:p>
                <a:r>
                  <a:rPr lang="en-US" sz="2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7030A0"/>
                            </a:solidFill>
                            <a:latin typeface="Trebuchet MS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 = ratio of statistical weight for ground and 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latin typeface="Trebuchet MS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           excited state. It is constant for given elements.</a:t>
                </a:r>
              </a:p>
              <a:p>
                <a:endParaRPr lang="en-US" sz="2000" dirty="0" smtClean="0">
                  <a:solidFill>
                    <a:srgbClr val="7030A0"/>
                  </a:solidFill>
                  <a:latin typeface="Trebuchet MS" pitchFamily="34" charset="0"/>
                </a:endParaRPr>
              </a:p>
              <a:p>
                <a:r>
                  <a:rPr lang="en-US" sz="2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K = </a:t>
                </a:r>
                <a:r>
                  <a:rPr lang="en-US" sz="2000" dirty="0" err="1">
                    <a:solidFill>
                      <a:srgbClr val="7030A0"/>
                    </a:solidFill>
                    <a:latin typeface="Trebuchet MS" pitchFamily="34" charset="0"/>
                  </a:rPr>
                  <a:t>B</a:t>
                </a:r>
                <a:r>
                  <a:rPr lang="en-US" sz="2000" dirty="0" err="1" smtClean="0">
                    <a:solidFill>
                      <a:srgbClr val="7030A0"/>
                    </a:solidFill>
                    <a:latin typeface="Trebuchet MS" pitchFamily="34" charset="0"/>
                  </a:rPr>
                  <a:t>oltazmann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Trebuchet MS" pitchFamily="34" charset="0"/>
                  </a:rPr>
                  <a:t> factor and T = absolute temperature </a:t>
                </a:r>
                <a:endParaRPr lang="en-US" sz="2000" dirty="0">
                  <a:solidFill>
                    <a:srgbClr val="7030A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6591869" cy="2357184"/>
              </a:xfrm>
              <a:prstGeom prst="rect">
                <a:avLst/>
              </a:prstGeom>
              <a:blipFill rotWithShape="1">
                <a:blip r:embed="rId4"/>
                <a:stretch>
                  <a:fillRect l="-925" t="-1550" r="-185" b="-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2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93729"/>
            <a:ext cx="5615640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Flame temperature with various fuels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01863"/>
              </p:ext>
            </p:extLst>
          </p:nvPr>
        </p:nvGraphicFramePr>
        <p:xfrm>
          <a:off x="1066800" y="1397000"/>
          <a:ext cx="6629400" cy="402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Fuel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Oxidant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Temperature</a:t>
                      </a:r>
                      <a:r>
                        <a:rPr lang="en-US" sz="2400" baseline="0" dirty="0" smtClean="0"/>
                        <a:t> in ˚C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Natural gas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1700 – 1900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Propane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2200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Hydrogen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2000 – 2050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Acetylene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Hydrogen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Oxygen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2550 – 2700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Acetylene</a:t>
                      </a:r>
                      <a:endParaRPr lang="en-US" sz="24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Nitrous oxide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2600 – 2800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Acetylene</a:t>
                      </a:r>
                      <a:endParaRPr lang="en-US" sz="24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Oxygen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3050 - 3130</a:t>
                      </a:r>
                      <a:endParaRPr lang="en-US" sz="2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816114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Temperature of flame controlled by following factors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654198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Type of fuel and oxidant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Fuel to oxidant ratio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Type of burner used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Type of sample used for sample preparation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3413691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Instrumentation</a:t>
            </a:r>
            <a:endParaRPr 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Picture 2" descr="C:\Users\win-10\Desktop\Flame-phot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1788"/>
            <a:ext cx="4495800" cy="302522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549507"/>
            <a:ext cx="4264307" cy="30574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1163</TotalTime>
  <Words>1432</Words>
  <Application>Microsoft Office PowerPoint</Application>
  <PresentationFormat>On-screen Show (4:3)</PresentationFormat>
  <Paragraphs>305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win-10</dc:creator>
  <cp:lastModifiedBy>Windows User</cp:lastModifiedBy>
  <cp:revision>62</cp:revision>
  <dcterms:created xsi:type="dcterms:W3CDTF">2006-08-16T00:00:00Z</dcterms:created>
  <dcterms:modified xsi:type="dcterms:W3CDTF">2021-08-04T06:13:38Z</dcterms:modified>
</cp:coreProperties>
</file>