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80" r:id="rId2"/>
    <p:sldId id="258" r:id="rId3"/>
    <p:sldId id="262" r:id="rId4"/>
    <p:sldId id="259" r:id="rId5"/>
    <p:sldId id="263" r:id="rId6"/>
    <p:sldId id="264" r:id="rId7"/>
    <p:sldId id="266" r:id="rId8"/>
    <p:sldId id="265" r:id="rId9"/>
    <p:sldId id="267" r:id="rId10"/>
    <p:sldId id="268" r:id="rId11"/>
    <p:sldId id="270" r:id="rId12"/>
    <p:sldId id="269" r:id="rId13"/>
    <p:sldId id="272" r:id="rId14"/>
    <p:sldId id="289" r:id="rId15"/>
    <p:sldId id="275" r:id="rId16"/>
    <p:sldId id="273" r:id="rId17"/>
    <p:sldId id="276" r:id="rId18"/>
    <p:sldId id="274" r:id="rId19"/>
    <p:sldId id="271" r:id="rId20"/>
    <p:sldId id="277" r:id="rId21"/>
    <p:sldId id="282" r:id="rId22"/>
    <p:sldId id="283" r:id="rId23"/>
    <p:sldId id="284" r:id="rId24"/>
    <p:sldId id="285" r:id="rId25"/>
    <p:sldId id="286" r:id="rId26"/>
    <p:sldId id="288" r:id="rId27"/>
    <p:sldId id="287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8" r:id="rId55"/>
    <p:sldId id="319" r:id="rId56"/>
    <p:sldId id="320" r:id="rId57"/>
    <p:sldId id="321" r:id="rId58"/>
    <p:sldId id="317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DF339-FF0E-4319-8569-C28AE909E367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E6FD0-511D-44C9-8E83-E8C27C2133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7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7EF0A-DBB1-4B20-BDC7-873B8D3EDD15}" type="slidenum">
              <a:rPr lang="ar-SA"/>
              <a:pPr/>
              <a:t>3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67555-5883-42E3-BB3D-0CDAE902BC6E}" type="slidenum">
              <a:rPr lang="ar-SA"/>
              <a:pPr/>
              <a:t>16</a:t>
            </a:fld>
            <a:endParaRPr lang="en-US" dirty="0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1CF86-B79F-4FCF-A2F1-FFA10EBF94A4}" type="slidenum">
              <a:rPr lang="ar-SA"/>
              <a:pPr/>
              <a:t>17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A5F6E-6C68-4C6A-9BD1-A6835EC5E359}" type="slidenum">
              <a:rPr lang="ar-SA"/>
              <a:pPr/>
              <a:t>19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A867D-35C3-45E2-8D67-9FCD0E588C27}" type="slidenum">
              <a:rPr lang="ar-SA"/>
              <a:pPr/>
              <a:t>21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DC2C4-8AC6-4632-BB3C-A394DBAAB8FD}" type="slidenum">
              <a:rPr lang="ar-SA"/>
              <a:pPr/>
              <a:t>22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312D8-14AB-40E0-A35C-7AAE9931EF4B}" type="slidenum">
              <a:rPr lang="ar-SA"/>
              <a:pPr/>
              <a:t>23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A7190-3493-4F84-B224-50F509238A09}" type="slidenum">
              <a:rPr lang="ar-SA"/>
              <a:pPr/>
              <a:t>24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A6B74-FE74-4350-9FEE-FEEE04FB1AC9}" type="slidenum">
              <a:rPr lang="ar-SA"/>
              <a:pPr/>
              <a:t>25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59356-8FB0-447A-89BA-E15F52EDD5BC}" type="slidenum">
              <a:rPr lang="ar-SA"/>
              <a:pPr/>
              <a:t>27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C1BA7-E428-4BFD-A93F-9A63EF08A7A9}" type="slidenum">
              <a:rPr lang="ar-SA"/>
              <a:pPr/>
              <a:t>28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25F63-B853-4090-AD6C-0EF3CB83B285}" type="slidenum">
              <a:rPr lang="ar-SA"/>
              <a:pPr/>
              <a:t>5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1C8FA-532C-4E07-A9C9-DB31B948A192}" type="slidenum">
              <a:rPr lang="ar-SA"/>
              <a:pPr/>
              <a:t>29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9E815-5A88-45EB-A1FD-4BAEFE3BEF54}" type="slidenum">
              <a:rPr lang="ar-SA"/>
              <a:pPr/>
              <a:t>30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08F24-3EBF-4B21-9D77-A69821203A19}" type="slidenum">
              <a:rPr lang="ar-SA"/>
              <a:pPr/>
              <a:t>31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CA93A-8465-4F33-A957-4D4A52D3ADD1}" type="slidenum">
              <a:rPr lang="ar-SA"/>
              <a:pPr/>
              <a:t>32</a:t>
            </a:fld>
            <a:endParaRPr lang="en-US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33E59-2C70-4BB6-8604-7D2004FD5BFD}" type="slidenum">
              <a:rPr lang="ar-SA"/>
              <a:pPr/>
              <a:t>33</a:t>
            </a:fld>
            <a:endParaRPr 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B736C-810A-4155-AB17-ACA38E7429D8}" type="slidenum">
              <a:rPr lang="ar-SA"/>
              <a:pPr/>
              <a:t>34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99E3D-A0E4-4276-8123-6765FA97FFC8}" type="slidenum">
              <a:rPr lang="ar-SA"/>
              <a:pPr/>
              <a:t>35</a:t>
            </a:fld>
            <a:endParaRPr 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11889-FFF7-4E3F-9BBE-7A4086096FE2}" type="slidenum">
              <a:rPr lang="ar-SA"/>
              <a:pPr/>
              <a:t>36</a:t>
            </a:fld>
            <a:endParaRPr lang="en-US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1C4B7-6268-4A47-895A-CF6DBF751F84}" type="slidenum">
              <a:rPr lang="ar-SA"/>
              <a:pPr/>
              <a:t>37</a:t>
            </a:fld>
            <a:endParaRPr lang="en-US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31711-620E-4402-977B-0F1C03E43CE4}" type="slidenum">
              <a:rPr lang="ar-SA"/>
              <a:pPr/>
              <a:t>38</a:t>
            </a:fld>
            <a:endParaRPr lang="en-US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55035-5B4D-4477-AC88-A86112C0B78D}" type="slidenum">
              <a:rPr lang="ar-SA"/>
              <a:pPr/>
              <a:t>6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B6E1D-0BE7-4FF9-A607-A92BFC84FBE9}" type="slidenum">
              <a:rPr lang="ar-SA"/>
              <a:pPr/>
              <a:t>39</a:t>
            </a:fld>
            <a:endParaRPr 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5EBDE-6F0F-4996-A1A2-4A631006974B}" type="slidenum">
              <a:rPr lang="ar-SA"/>
              <a:pPr/>
              <a:t>40</a:t>
            </a:fld>
            <a:endParaRPr 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E3D42-B4D4-4978-9769-A2F25B792FBA}" type="slidenum">
              <a:rPr lang="ar-SA"/>
              <a:pPr/>
              <a:t>41</a:t>
            </a:fld>
            <a:endParaRPr lang="en-US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A55B2-B801-4CB8-B82C-E00FDAF052EA}" type="slidenum">
              <a:rPr lang="ar-SA"/>
              <a:pPr/>
              <a:t>42</a:t>
            </a:fld>
            <a:endParaRPr 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95BF6-7DF0-4FBB-83BA-F9EF601909C0}" type="slidenum">
              <a:rPr lang="ar-SA"/>
              <a:pPr/>
              <a:t>43</a:t>
            </a:fld>
            <a:endParaRPr 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0C304-E42D-433A-AC3A-E6839397B363}" type="slidenum">
              <a:rPr lang="ar-SA"/>
              <a:pPr/>
              <a:t>44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F7F49-0D28-4754-99D1-09AE96B77168}" type="slidenum">
              <a:rPr lang="ar-SA"/>
              <a:pPr/>
              <a:t>45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28A31-4DBB-4B2A-8699-6BEA18809873}" type="slidenum">
              <a:rPr lang="ar-SA"/>
              <a:pPr/>
              <a:t>46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28AEA-C946-47F0-AA8B-A88C105137A2}" type="slidenum">
              <a:rPr lang="ar-SA"/>
              <a:pPr/>
              <a:t>47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AB7E5-DB17-4612-8247-96AFD903D5CF}" type="slidenum">
              <a:rPr lang="ar-SA"/>
              <a:pPr/>
              <a:t>48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FA438-D890-4659-8E2D-EE183FEF2DF2}" type="slidenum">
              <a:rPr lang="ar-SA"/>
              <a:pPr/>
              <a:t>7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AD012-455D-4245-9A17-C71DC7C20096}" type="slidenum">
              <a:rPr lang="ar-SA"/>
              <a:pPr/>
              <a:t>49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96C2E-421B-4FD4-A984-7B398148F671}" type="slidenum">
              <a:rPr lang="ar-SA"/>
              <a:pPr/>
              <a:t>50</a:t>
            </a:fld>
            <a:endParaRPr 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DA420-DF93-4460-B402-748067776D1A}" type="slidenum">
              <a:rPr lang="ar-SA"/>
              <a:pPr/>
              <a:t>51</a:t>
            </a:fld>
            <a:endParaRPr 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6F586-6D76-4EBB-8686-82A45EDF3DC1}" type="slidenum">
              <a:rPr lang="ar-SA"/>
              <a:pPr/>
              <a:t>52</a:t>
            </a:fld>
            <a:endParaRPr 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A8F2C-4F58-4953-BBC0-53FE6A986419}" type="slidenum">
              <a:rPr lang="ar-SA"/>
              <a:pPr/>
              <a:t>53</a:t>
            </a:fld>
            <a:endParaRPr 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9FDB2-9605-42E3-A821-8A011D6D888C}" type="slidenum">
              <a:rPr lang="ar-SA"/>
              <a:pPr/>
              <a:t>54</a:t>
            </a:fld>
            <a:endParaRPr 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86678-BFC2-4811-8FB6-0E022E3F830D}" type="slidenum">
              <a:rPr lang="ar-SA"/>
              <a:pPr/>
              <a:t>55</a:t>
            </a:fld>
            <a:endParaRPr 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D16F7-72C6-4260-9FDD-A7FD558B9EE2}" type="slidenum">
              <a:rPr lang="ar-SA"/>
              <a:pPr/>
              <a:t>56</a:t>
            </a:fld>
            <a:endParaRPr lang="en-US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F91AA-D2AE-48D5-ACE8-B5BA360FF479}" type="slidenum">
              <a:rPr lang="ar-SA"/>
              <a:pPr/>
              <a:t>57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9FDB2-9605-42E3-A821-8A011D6D888C}" type="slidenum">
              <a:rPr lang="ar-SA"/>
              <a:pPr/>
              <a:t>58</a:t>
            </a:fld>
            <a:endParaRPr 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FA90B-E150-4C24-AD9B-D470219CD4B9}" type="slidenum">
              <a:rPr lang="ar-SA"/>
              <a:pPr/>
              <a:t>8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A5B14-EC3A-4DBB-B7F8-765E8876586E}" type="slidenum">
              <a:rPr lang="ar-SA"/>
              <a:pPr/>
              <a:t>59</a:t>
            </a:fld>
            <a:endParaRPr lang="en-US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85414-5C71-451A-B26E-8A802769FAD7}" type="slidenum">
              <a:rPr lang="ar-SA"/>
              <a:pPr/>
              <a:t>60</a:t>
            </a:fld>
            <a:endParaRPr 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F9496-F40F-4B0B-8CDA-AF81AD1F860B}" type="slidenum">
              <a:rPr lang="ar-SA"/>
              <a:pPr/>
              <a:t>61</a:t>
            </a:fld>
            <a:endParaRPr 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75C41-87AD-4127-B02E-35C08377A8C4}" type="slidenum">
              <a:rPr lang="ar-SA"/>
              <a:pPr/>
              <a:t>62</a:t>
            </a:fld>
            <a:endParaRPr lang="en-US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1B0E6-FF2C-4A8E-B158-5B0F9A917084}" type="slidenum">
              <a:rPr lang="ar-SA"/>
              <a:pPr/>
              <a:t>63</a:t>
            </a:fld>
            <a:endParaRPr lang="en-US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2BC13-08D1-4651-9082-20BAD6184971}" type="slidenum">
              <a:rPr lang="ar-SA"/>
              <a:pPr/>
              <a:t>64</a:t>
            </a:fld>
            <a:endParaRPr lang="en-US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D5F97-E399-4932-BFF9-02719C9D1DB3}" type="slidenum">
              <a:rPr lang="ar-SA"/>
              <a:pPr/>
              <a:t>65</a:t>
            </a:fld>
            <a:endParaRPr lang="en-US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41102-5B84-4FB3-A1F3-70461A3A292A}" type="slidenum">
              <a:rPr lang="ar-SA"/>
              <a:pPr/>
              <a:t>66</a:t>
            </a:fld>
            <a:endParaRPr lang="en-US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1B0E6-FF2C-4A8E-B158-5B0F9A917084}" type="slidenum">
              <a:rPr lang="ar-SA"/>
              <a:pPr/>
              <a:t>67</a:t>
            </a:fld>
            <a:endParaRPr lang="en-US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2BC13-08D1-4651-9082-20BAD6184971}" type="slidenum">
              <a:rPr lang="ar-SA"/>
              <a:pPr/>
              <a:t>68</a:t>
            </a:fld>
            <a:endParaRPr lang="en-US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3859C-5556-454C-97D4-6DF225223981}" type="slidenum">
              <a:rPr lang="ar-SA"/>
              <a:pPr/>
              <a:t>9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D5F97-E399-4932-BFF9-02719C9D1DB3}" type="slidenum">
              <a:rPr lang="ar-SA"/>
              <a:pPr/>
              <a:t>69</a:t>
            </a:fld>
            <a:endParaRPr lang="en-US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41102-5B84-4FB3-A1F3-70461A3A292A}" type="slidenum">
              <a:rPr lang="ar-SA"/>
              <a:pPr/>
              <a:t>70</a:t>
            </a:fld>
            <a:endParaRPr lang="en-US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6FA00-ECEF-4067-8664-24E0EFFD7082}" type="slidenum">
              <a:rPr lang="ar-SA"/>
              <a:pPr/>
              <a:t>10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782D2-D708-4374-ABDA-798FE9F7B184}" type="slidenum">
              <a:rPr lang="ar-SA"/>
              <a:pPr/>
              <a:t>12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A222B-AF6F-41D1-ABB4-FE29472462B0}" type="slidenum">
              <a:rPr lang="ar-SA"/>
              <a:pPr/>
              <a:t>15</a:t>
            </a:fld>
            <a:endParaRPr 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2D3B4-1E50-49F9-9115-8EB930905FF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B698-0A75-435A-838A-4C5B3F57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SCN0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12475" y="4932080"/>
            <a:ext cx="60583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Infrared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Spectroscopy</a:t>
            </a: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MSc I Year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lkyne C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47800"/>
            <a:ext cx="4038600" cy="1468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882" y="3586325"/>
            <a:ext cx="43534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Dr. Ajay N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Ambhore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(MSc PhD Bed NET)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7321550" y="234950"/>
            <a:ext cx="1358900" cy="520700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Hexane</a:t>
            </a:r>
          </a:p>
        </p:txBody>
      </p:sp>
      <p:pic>
        <p:nvPicPr>
          <p:cNvPr id="115716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1209675"/>
            <a:ext cx="8524875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5717" name="Object 5"/>
          <p:cNvGraphicFramePr>
            <a:graphicFrameLocks/>
          </p:cNvGraphicFramePr>
          <p:nvPr/>
        </p:nvGraphicFramePr>
        <p:xfrm>
          <a:off x="4824413" y="4600575"/>
          <a:ext cx="35575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ISIS/Draw Sketch" r:id="rId5" imgW="1923840" imgH="237960" progId="ISISServer">
                  <p:embed/>
                </p:oleObj>
              </mc:Choice>
              <mc:Fallback>
                <p:oleObj name="ISIS/Draw Sketch" r:id="rId5" imgW="1923840" imgH="237960" progId="ISISServer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4600575"/>
                        <a:ext cx="35575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2895600" y="3733800"/>
            <a:ext cx="838200" cy="152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3717925" y="3687763"/>
            <a:ext cx="1068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stretch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4784725" y="3001963"/>
            <a:ext cx="80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bend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6384925" y="2697163"/>
            <a:ext cx="80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  <a:endParaRPr lang="en-US" sz="2000">
              <a:solidFill>
                <a:schemeClr val="accent2"/>
              </a:solidFill>
              <a:latin typeface="Arial Rounded MT Bold" pitchFamily="34" charset="0"/>
            </a:endParaRP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bend</a:t>
            </a: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 flipV="1">
            <a:off x="5181600" y="2514600"/>
            <a:ext cx="228600" cy="457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 flipH="1" flipV="1">
            <a:off x="5943600" y="2438400"/>
            <a:ext cx="45720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H="1" flipV="1">
            <a:off x="5715000" y="2590800"/>
            <a:ext cx="68580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7375525" y="2087563"/>
            <a:ext cx="1127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  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endParaRPr lang="en-US" sz="2000">
              <a:solidFill>
                <a:schemeClr val="accent2"/>
              </a:solidFill>
              <a:latin typeface="Arial Rounded MT Bold" pitchFamily="34" charset="0"/>
            </a:endParaRP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rocking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  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7451725" y="357188"/>
            <a:ext cx="1146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ALKANE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533400"/>
            <a:ext cx="6400800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2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Alkenes</a:t>
            </a: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C=C and vinyl C-H bonds</a:t>
            </a:r>
          </a:p>
          <a:p>
            <a:pPr marL="1433513" lvl="2" indent="-457200">
              <a:buFontTx/>
              <a:buChar char="•"/>
            </a:pPr>
            <a:r>
              <a:rPr lang="en-US" sz="1600" dirty="0">
                <a:latin typeface="Arial" charset="0"/>
              </a:rPr>
              <a:t>C=C stretch </a:t>
            </a:r>
            <a:r>
              <a:rPr lang="en-US" sz="1600" dirty="0" smtClean="0">
                <a:latin typeface="Arial" charset="0"/>
              </a:rPr>
              <a:t>at </a:t>
            </a:r>
            <a:r>
              <a:rPr lang="en-US" sz="1600" dirty="0">
                <a:latin typeface="Arial" charset="0"/>
              </a:rPr>
              <a:t>1620-1680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weaker </a:t>
            </a:r>
            <a:r>
              <a:rPr lang="en-US" sz="1600" dirty="0">
                <a:latin typeface="Arial" charset="0"/>
              </a:rPr>
              <a:t>as substitution </a:t>
            </a:r>
            <a:r>
              <a:rPr lang="en-US" sz="1600" dirty="0" smtClean="0">
                <a:latin typeface="Arial" charset="0"/>
              </a:rPr>
              <a:t>increases</a:t>
            </a:r>
          </a:p>
          <a:p>
            <a:pPr marL="1433513" lvl="2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433513" lvl="2" indent="-457200">
              <a:buFontTx/>
              <a:buChar char="•"/>
            </a:pPr>
            <a:r>
              <a:rPr lang="en-US" sz="1600" dirty="0">
                <a:latin typeface="Arial" charset="0"/>
              </a:rPr>
              <a:t>vinyl C-H stretch occurs at 3000-3100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433513" lvl="2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433513" lvl="2" indent="-457200">
              <a:buFontTx/>
              <a:buChar char="•"/>
            </a:pP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The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difference between </a:t>
            </a:r>
            <a:r>
              <a:rPr lang="en-US" sz="1600" dirty="0" err="1" smtClean="0">
                <a:solidFill>
                  <a:schemeClr val="accent6"/>
                </a:solidFill>
                <a:latin typeface="Arial" charset="0"/>
              </a:rPr>
              <a:t>alkane</a:t>
            </a: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, alkene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or </a:t>
            </a:r>
            <a:r>
              <a:rPr lang="en-US" sz="1600" dirty="0" err="1" smtClean="0">
                <a:solidFill>
                  <a:schemeClr val="accent6"/>
                </a:solidFill>
                <a:latin typeface="Arial" charset="0"/>
              </a:rPr>
              <a:t>alkyne</a:t>
            </a:r>
            <a:r>
              <a:rPr lang="en-US" sz="1600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C-H is important! If the band is slightly above 3000 it is vinyl sp</a:t>
            </a:r>
            <a:r>
              <a:rPr lang="en-US" sz="1600" baseline="30000" dirty="0">
                <a:solidFill>
                  <a:schemeClr val="accent6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C-H or </a:t>
            </a:r>
            <a:r>
              <a:rPr lang="en-US" sz="1600" dirty="0" err="1">
                <a:solidFill>
                  <a:schemeClr val="accent6"/>
                </a:solidFill>
                <a:latin typeface="Arial" charset="0"/>
              </a:rPr>
              <a:t>alkynyl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sp C-H if it is below it is alkyl sp</a:t>
            </a:r>
            <a:r>
              <a:rPr lang="en-US" sz="1600" baseline="30000" dirty="0">
                <a:solidFill>
                  <a:schemeClr val="accent6"/>
                </a:solidFill>
                <a:latin typeface="Arial" charset="0"/>
              </a:rPr>
              <a:t>3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C-H</a:t>
            </a: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52" name="Picture 5" descr="1-octene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2" y="3474723"/>
            <a:ext cx="6749507" cy="296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035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</a:rPr>
              <a:t>1-Octene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4400" y="3657600"/>
            <a:ext cx="381000" cy="16764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951706" y="4533900"/>
            <a:ext cx="3429794" cy="79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400800" y="457200"/>
          <a:ext cx="228105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S ChemDraw Drawing" r:id="rId4" imgW="1352960" imgH="588030" progId="ChemDraw.Document.6.0">
                  <p:embed/>
                </p:oleObj>
              </mc:Choice>
              <mc:Fallback>
                <p:oleObj name="CS ChemDraw Drawing" r:id="rId4" imgW="1352960" imgH="58803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57200"/>
                        <a:ext cx="228105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 rot="18143961">
            <a:off x="6804791" y="671835"/>
            <a:ext cx="314777" cy="54934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438400" y="3581401"/>
            <a:ext cx="304800" cy="14478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400800" y="7620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858000" y="10668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607097" y="410736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19600" y="54102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52600" y="51054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7121525" y="234950"/>
            <a:ext cx="1358900" cy="520700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1-Hexene</a:t>
            </a:r>
          </a:p>
        </p:txBody>
      </p:sp>
      <p:pic>
        <p:nvPicPr>
          <p:cNvPr id="116740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8" y="1666875"/>
            <a:ext cx="84216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6741" name="Object 5"/>
          <p:cNvGraphicFramePr>
            <a:graphicFrameLocks/>
          </p:cNvGraphicFramePr>
          <p:nvPr/>
        </p:nvGraphicFramePr>
        <p:xfrm>
          <a:off x="5024438" y="5072063"/>
          <a:ext cx="33575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ISIS/Draw Sketch" r:id="rId5" imgW="1981080" imgH="209520" progId="ISISServer">
                  <p:embed/>
                </p:oleObj>
              </mc:Choice>
              <mc:Fallback>
                <p:oleObj name="ISIS/Draw Sketch" r:id="rId5" imgW="1981080" imgH="209520" progId="ISISServer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5072063"/>
                        <a:ext cx="335756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2" name="Line 6"/>
          <p:cNvSpPr>
            <a:spLocks noChangeShapeType="1"/>
          </p:cNvSpPr>
          <p:nvPr/>
        </p:nvSpPr>
        <p:spPr bwMode="auto">
          <a:xfrm flipH="1">
            <a:off x="1981200" y="2895600"/>
            <a:ext cx="3048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1355725" y="3078163"/>
            <a:ext cx="71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=CH</a:t>
            </a:r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2971800" y="4343400"/>
            <a:ext cx="76200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3717925" y="4602163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4479925" y="3459163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C=C</a:t>
            </a:r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5394325" y="3459163"/>
            <a:ext cx="854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   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bend</a:t>
            </a:r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6842125" y="4525963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7223125" y="357188"/>
            <a:ext cx="1135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ALKENE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0" y="533400"/>
            <a:ext cx="670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3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Alkynes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C=C and vinyl C-H bonds</a:t>
            </a: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C≡C stretch </a:t>
            </a:r>
            <a:r>
              <a:rPr lang="en-US" sz="1600" dirty="0" smtClean="0">
                <a:latin typeface="Arial" charset="0"/>
              </a:rPr>
              <a:t>2100-2260 </a:t>
            </a:r>
            <a:r>
              <a:rPr lang="en-US" sz="1600" dirty="0">
                <a:latin typeface="Arial" charset="0"/>
              </a:rPr>
              <a:t>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; </a:t>
            </a:r>
            <a:r>
              <a:rPr lang="en-US" sz="1600" dirty="0" smtClean="0">
                <a:latin typeface="Arial" charset="0"/>
              </a:rPr>
              <a:t>strength depends </a:t>
            </a:r>
            <a:r>
              <a:rPr lang="en-US" sz="1600" dirty="0">
                <a:latin typeface="Arial" charset="0"/>
              </a:rPr>
              <a:t>on asymmetry of bond, strongest for terminal alkynes, weakest for symmetrical internal </a:t>
            </a:r>
            <a:r>
              <a:rPr lang="en-US" sz="1600" dirty="0" smtClean="0">
                <a:latin typeface="Arial" charset="0"/>
              </a:rPr>
              <a:t>alkynes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C-H for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terminal</a:t>
            </a:r>
            <a:r>
              <a:rPr lang="en-US" sz="1600" dirty="0">
                <a:latin typeface="Arial" charset="0"/>
              </a:rPr>
              <a:t> alkynes occurs at 3200-3300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 smtClean="0">
                <a:latin typeface="Arial" charset="0"/>
              </a:rPr>
              <a:t>Internal </a:t>
            </a:r>
            <a:r>
              <a:rPr lang="en-US" sz="1600" dirty="0">
                <a:latin typeface="Arial" charset="0"/>
              </a:rPr>
              <a:t>alkynes ( R-C</a:t>
            </a:r>
            <a:r>
              <a:rPr lang="en-US" sz="1600" dirty="0">
                <a:latin typeface="Arial" charset="0"/>
                <a:cs typeface="Arial" charset="0"/>
              </a:rPr>
              <a:t>≡</a:t>
            </a:r>
            <a:r>
              <a:rPr lang="en-US" sz="1600" dirty="0">
                <a:latin typeface="Arial" charset="0"/>
              </a:rPr>
              <a:t>C-R ) would not have this band!</a:t>
            </a:r>
          </a:p>
          <a:p>
            <a:pPr marL="1319213" lvl="2" indent="-457200">
              <a:buFontTx/>
              <a:buAutoNum type="arabicPeriod" startAt="3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6" name="Picture 10" descr="1-hexyne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035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1-Octyne</a:t>
            </a:r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9800" y="3200400"/>
            <a:ext cx="381000" cy="2819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38600" y="3200400"/>
            <a:ext cx="457200" cy="1219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C-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2590800"/>
            <a:ext cx="1171575" cy="426027"/>
          </a:xfrm>
          <a:prstGeom prst="rect">
            <a:avLst/>
          </a:prstGeom>
        </p:spPr>
      </p:pic>
      <p:pic>
        <p:nvPicPr>
          <p:cNvPr id="13" name="Picture 12" descr="alkyne C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2590800"/>
            <a:ext cx="1257300" cy="457200"/>
          </a:xfrm>
          <a:prstGeom prst="rect">
            <a:avLst/>
          </a:prstGeom>
        </p:spPr>
      </p:pic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6248399" y="914399"/>
          <a:ext cx="2625749" cy="35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S ChemDraw Drawing" r:id="rId6" imgW="1401494" imgH="190266" progId="ChemDraw.Document.6.0">
                  <p:embed/>
                </p:oleObj>
              </mc:Choice>
              <mc:Fallback>
                <p:oleObj name="CS ChemDraw Drawing" r:id="rId6" imgW="1401494" imgH="19026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399" y="914399"/>
                        <a:ext cx="2625749" cy="35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553200" y="914400"/>
            <a:ext cx="685800" cy="457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172200" y="945995"/>
            <a:ext cx="492512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5257800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(m – s)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4419600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(w-m)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533400"/>
            <a:ext cx="56388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8"/>
            </a:pPr>
            <a:r>
              <a:rPr lang="en-US" sz="1600" b="1" dirty="0" err="1" smtClean="0">
                <a:solidFill>
                  <a:schemeClr val="accent6"/>
                </a:solidFill>
                <a:latin typeface="Arial" charset="0"/>
              </a:rPr>
              <a:t>Nitriles</a:t>
            </a: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(the </a:t>
            </a: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cyano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- or –C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≡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N group)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Principle group is the carbon nitrogen triple bond at 2100-2280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This peak is usually much more intense than that of the </a:t>
            </a:r>
            <a:r>
              <a:rPr lang="en-US" sz="1600" dirty="0" err="1">
                <a:latin typeface="Arial" charset="0"/>
              </a:rPr>
              <a:t>alkyne</a:t>
            </a:r>
            <a:r>
              <a:rPr lang="en-US" sz="1600" dirty="0">
                <a:latin typeface="Arial" charset="0"/>
              </a:rPr>
              <a:t> due to the </a:t>
            </a:r>
            <a:r>
              <a:rPr lang="en-US" sz="1600" dirty="0" err="1">
                <a:latin typeface="Arial" charset="0"/>
              </a:rPr>
              <a:t>electronegativity</a:t>
            </a:r>
            <a:r>
              <a:rPr lang="en-US" sz="1600" dirty="0">
                <a:latin typeface="Arial" charset="0"/>
              </a:rPr>
              <a:t> difference between carbon and nitrogen</a:t>
            </a:r>
          </a:p>
        </p:txBody>
      </p:sp>
      <p:pic>
        <p:nvPicPr>
          <p:cNvPr id="19460" name="Picture 3" descr="propionitril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propionitrile</a:t>
            </a: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6858000" y="609600"/>
          <a:ext cx="152746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CS ChemDraw Drawing" r:id="rId4" imgW="1087566" imgH="489933" progId="ChemDraw.Document.6.0">
                  <p:embed/>
                </p:oleObj>
              </mc:Choice>
              <mc:Fallback>
                <p:oleObj name="CS ChemDraw Drawing" r:id="rId4" imgW="1087566" imgH="48993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09600"/>
                        <a:ext cx="1527464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0" y="3200400"/>
            <a:ext cx="381000" cy="3008313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8091527">
            <a:off x="7011560" y="404297"/>
            <a:ext cx="381000" cy="863484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46482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63550" y="3663950"/>
            <a:ext cx="7912100" cy="9017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b="1" smtClean="0">
                <a:latin typeface="Comic Sans MS" pitchFamily="66" charset="0"/>
              </a:rPr>
              <a:t>The triple bond stretching region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1447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Arial Rounded MT Bold" pitchFamily="34" charset="0"/>
              </a:rPr>
              <a:t>C  N	2250 cm</a:t>
            </a:r>
            <a:r>
              <a:rPr lang="en-US" baseline="30000" smtClean="0">
                <a:solidFill>
                  <a:schemeClr val="accent2"/>
                </a:solidFill>
                <a:latin typeface="Arial Rounded MT Bold" pitchFamily="34" charset="0"/>
              </a:rPr>
              <a:t>-1</a:t>
            </a:r>
            <a:r>
              <a:rPr lang="en-US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  <a:latin typeface="Arial Rounded MT Bold" pitchFamily="34" charset="0"/>
              </a:rPr>
              <a:t>C  C	2150 cm</a:t>
            </a:r>
            <a:r>
              <a:rPr lang="en-US" baseline="30000" smtClean="0">
                <a:solidFill>
                  <a:schemeClr val="accent2"/>
                </a:solidFill>
                <a:latin typeface="Arial Rounded MT Bold" pitchFamily="34" charset="0"/>
              </a:rPr>
              <a:t>-1</a:t>
            </a:r>
            <a:endParaRPr lang="en-US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336675" y="2560638"/>
            <a:ext cx="42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=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336675" y="2065338"/>
            <a:ext cx="42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=</a:t>
            </a: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1336675" y="1989138"/>
            <a:ext cx="42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=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1336675" y="2636838"/>
            <a:ext cx="42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=</a:t>
            </a:r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593725" y="3717925"/>
            <a:ext cx="722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The cyano group often gives a strong, sharp peak 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due to its large dipole moment.</a:t>
            </a:r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631825" y="4648200"/>
            <a:ext cx="7550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The carbon-carbon triple bond gives a sharp peak, 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but it is often weak due to a lack of a dipole. This is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especially true if it is at the center of a symmetric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molecule. </a:t>
            </a:r>
          </a:p>
        </p:txBody>
      </p:sp>
      <p:graphicFrame>
        <p:nvGraphicFramePr>
          <p:cNvPr id="18434" name="Object 11"/>
          <p:cNvGraphicFramePr>
            <a:graphicFrameLocks/>
          </p:cNvGraphicFramePr>
          <p:nvPr/>
        </p:nvGraphicFramePr>
        <p:xfrm>
          <a:off x="3271838" y="6143625"/>
          <a:ext cx="19415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ISIS/Draw Sketch" r:id="rId4" imgW="914040" imgH="199800" progId="ISISServer">
                  <p:embed/>
                </p:oleObj>
              </mc:Choice>
              <mc:Fallback>
                <p:oleObj name="ISIS/Draw Sketch" r:id="rId4" imgW="914040" imgH="199800" progId="ISISServer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8" y="6143625"/>
                        <a:ext cx="19415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267200" y="6019800"/>
            <a:ext cx="0" cy="685800"/>
          </a:xfrm>
          <a:prstGeom prst="line">
            <a:avLst/>
          </a:prstGeom>
          <a:noFill/>
          <a:ln w="25400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7321550" y="234950"/>
            <a:ext cx="1358900" cy="520700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1-Hexyne</a:t>
            </a:r>
          </a:p>
        </p:txBody>
      </p:sp>
      <p:pic>
        <p:nvPicPr>
          <p:cNvPr id="118788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819275"/>
            <a:ext cx="84216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8789" name="Object 5"/>
          <p:cNvGraphicFramePr>
            <a:graphicFrameLocks/>
          </p:cNvGraphicFramePr>
          <p:nvPr/>
        </p:nvGraphicFramePr>
        <p:xfrm>
          <a:off x="4967288" y="4924425"/>
          <a:ext cx="34655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ISIS/Draw Sketch" r:id="rId5" imgW="1990440" imgH="199800" progId="ISISServer">
                  <p:embed/>
                </p:oleObj>
              </mc:Choice>
              <mc:Fallback>
                <p:oleObj name="ISIS/Draw Sketch" r:id="rId5" imgW="1990440" imgH="199800" progId="ISISServer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4924425"/>
                        <a:ext cx="346551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3184525" y="3535363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C=C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3355975" y="3478213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=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1127125" y="4906963"/>
            <a:ext cx="79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=C-H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1127125" y="4849813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=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2346325" y="47545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5241925" y="4144963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 dirty="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Rounded MT Bold" pitchFamily="34" charset="0"/>
              </a:rPr>
              <a:t>, CH</a:t>
            </a:r>
            <a:r>
              <a:rPr lang="en-US" sz="2000" baseline="-25000" dirty="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7451725" y="357188"/>
            <a:ext cx="1125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>
                <a:latin typeface="Arial Rounded MT Bold" pitchFamily="34" charset="0"/>
              </a:rPr>
              <a:t>ALKYNE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9000" y="914400"/>
            <a:ext cx="161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339933"/>
                </a:solidFill>
                <a:latin typeface="Arial Rounded MT Bold" pitchFamily="34" charset="0"/>
              </a:rPr>
              <a:t>BASE = 2150</a:t>
            </a:r>
            <a:endParaRPr lang="en-US" dirty="0">
              <a:solidFill>
                <a:srgbClr val="339933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169150" y="234950"/>
            <a:ext cx="1587500" cy="5207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Propanenitrile</a:t>
            </a:r>
            <a:endParaRPr lang="en-US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9461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1682750"/>
            <a:ext cx="8428037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5"/>
          <p:cNvGraphicFramePr>
            <a:graphicFrameLocks/>
          </p:cNvGraphicFramePr>
          <p:nvPr/>
        </p:nvGraphicFramePr>
        <p:xfrm>
          <a:off x="6386513" y="5076825"/>
          <a:ext cx="1887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ISIS/Draw Sketch" r:id="rId5" imgW="1085760" imgH="199800" progId="ISISServer">
                  <p:embed/>
                </p:oleObj>
              </mc:Choice>
              <mc:Fallback>
                <p:oleObj name="ISIS/Draw Sketch" r:id="rId5" imgW="1085760" imgH="199800" progId="ISISServer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5076825"/>
                        <a:ext cx="18875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794125" y="4525963"/>
            <a:ext cx="71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984625" y="4468813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=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223125" y="288925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NITRILE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070725" y="868363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BASE = 2250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thylbenze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33400"/>
            <a:ext cx="6096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4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Aromatics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en-US" sz="1600" b="1" dirty="0">
              <a:solidFill>
                <a:schemeClr val="accent2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Due to the delocalization of </a:t>
            </a:r>
            <a:r>
              <a:rPr lang="en-US" sz="1600" dirty="0" smtClean="0">
                <a:latin typeface="Arial" charset="0"/>
              </a:rPr>
              <a:t>e</a:t>
            </a:r>
            <a:r>
              <a:rPr lang="en-US" sz="1600" baseline="30000" dirty="0" smtClean="0">
                <a:latin typeface="Arial" charset="0"/>
              </a:rPr>
              <a:t>-</a:t>
            </a:r>
            <a:r>
              <a:rPr lang="en-US" sz="1600" dirty="0" smtClean="0">
                <a:latin typeface="Arial" charset="0"/>
              </a:rPr>
              <a:t> in </a:t>
            </a:r>
            <a:r>
              <a:rPr lang="en-US" sz="1600" dirty="0">
                <a:latin typeface="Arial" charset="0"/>
              </a:rPr>
              <a:t>the ring, </a:t>
            </a:r>
            <a:r>
              <a:rPr lang="en-US" sz="1600" dirty="0" smtClean="0">
                <a:latin typeface="Arial" charset="0"/>
              </a:rPr>
              <a:t>C-C bond </a:t>
            </a:r>
            <a:r>
              <a:rPr lang="en-US" sz="1600" dirty="0">
                <a:latin typeface="Arial" charset="0"/>
              </a:rPr>
              <a:t>order </a:t>
            </a:r>
            <a:r>
              <a:rPr lang="en-US" sz="1600" dirty="0" smtClean="0">
                <a:latin typeface="Arial" charset="0"/>
              </a:rPr>
              <a:t>is 1.5, </a:t>
            </a:r>
            <a:r>
              <a:rPr lang="en-US" sz="1600" dirty="0">
                <a:latin typeface="Arial" charset="0"/>
              </a:rPr>
              <a:t>the stretching frequency for these bonds is slightly lower in energy than normal C=C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These </a:t>
            </a:r>
            <a:r>
              <a:rPr lang="en-US" sz="1600" dirty="0" smtClean="0">
                <a:latin typeface="Arial" charset="0"/>
              </a:rPr>
              <a:t>show </a:t>
            </a:r>
            <a:r>
              <a:rPr lang="en-US" sz="1600" dirty="0">
                <a:latin typeface="Arial" charset="0"/>
              </a:rPr>
              <a:t>up as a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pair</a:t>
            </a:r>
            <a:r>
              <a:rPr lang="en-US" sz="1600" dirty="0">
                <a:latin typeface="Arial" charset="0"/>
              </a:rPr>
              <a:t> of sharp bands, 1500 </a:t>
            </a:r>
            <a:r>
              <a:rPr lang="en-US" sz="1600" dirty="0" smtClean="0">
                <a:latin typeface="Arial" charset="0"/>
              </a:rPr>
              <a:t>&amp; </a:t>
            </a:r>
            <a:r>
              <a:rPr lang="en-US" sz="1600" dirty="0">
                <a:latin typeface="Arial" charset="0"/>
              </a:rPr>
              <a:t>1600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r>
              <a:rPr lang="en-US" sz="1600" dirty="0" smtClean="0">
                <a:latin typeface="Arial" charset="0"/>
              </a:rPr>
              <a:t>, (lower </a:t>
            </a:r>
            <a:r>
              <a:rPr lang="en-US" sz="1600" dirty="0">
                <a:latin typeface="Arial" charset="0"/>
              </a:rPr>
              <a:t>frequency band is </a:t>
            </a:r>
            <a:r>
              <a:rPr lang="en-US" sz="1600" dirty="0" smtClean="0">
                <a:latin typeface="Arial" charset="0"/>
              </a:rPr>
              <a:t>stronger)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C-H bonds off the ring show up similar to vinyl C-H at 3000-3100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6035040" y="182880"/>
            <a:ext cx="292608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Ethyl benzene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81600" y="3048000"/>
            <a:ext cx="533400" cy="2514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14600" y="3124200"/>
            <a:ext cx="332678" cy="2286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343400" y="3124200"/>
            <a:ext cx="762000" cy="6096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03327" y="570571"/>
          <a:ext cx="990600" cy="92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S ChemDraw Drawing" r:id="rId4" imgW="682283" imgH="637970" progId="ChemDraw.Document.6.0">
                  <p:embed/>
                </p:oleObj>
              </mc:Choice>
              <mc:Fallback>
                <p:oleObj name="CS ChemDraw Drawing" r:id="rId4" imgW="682283" imgH="63797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3327" y="570571"/>
                        <a:ext cx="990600" cy="926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6941634" y="801029"/>
            <a:ext cx="827049" cy="73226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199971" y="498088"/>
            <a:ext cx="332678" cy="457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0" y="50292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495300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m)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6940550" y="234950"/>
            <a:ext cx="1511300" cy="520700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Toluene</a:t>
            </a:r>
          </a:p>
        </p:txBody>
      </p:sp>
      <p:pic>
        <p:nvPicPr>
          <p:cNvPr id="11776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743075"/>
            <a:ext cx="84216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7765" name="Object 5"/>
          <p:cNvGraphicFramePr>
            <a:graphicFrameLocks/>
          </p:cNvGraphicFramePr>
          <p:nvPr/>
        </p:nvGraphicFramePr>
        <p:xfrm>
          <a:off x="3297238" y="4343400"/>
          <a:ext cx="15795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ISIS/Draw Sketch" r:id="rId5" imgW="1123920" imgH="771480" progId="ISISServer">
                  <p:embed/>
                </p:oleObj>
              </mc:Choice>
              <mc:Fallback>
                <p:oleObj name="ISIS/Draw Sketch" r:id="rId5" imgW="1123920" imgH="771480" progId="ISISServer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343400"/>
                        <a:ext cx="1579562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5165725" y="4221163"/>
            <a:ext cx="1235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C=C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benzene</a:t>
            </a: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2971800" y="2895600"/>
            <a:ext cx="38100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3336925" y="307816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7146925" y="5287963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Ar-H</a:t>
            </a: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1412875" y="3135313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Ar-H</a:t>
            </a:r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 flipV="1">
            <a:off x="2133600" y="3238500"/>
            <a:ext cx="381000" cy="381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6994525" y="357188"/>
            <a:ext cx="1431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AROMATIC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octan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057400"/>
            <a:ext cx="72612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17525" y="395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n-US" dirty="0">
                <a:latin typeface="Arial" charset="0"/>
              </a:rPr>
              <a:t>II. 	Infrared Group Analysis</a:t>
            </a:r>
          </a:p>
          <a:p>
            <a:pPr marL="609600" indent="-609600"/>
            <a:r>
              <a:rPr lang="en-US" dirty="0">
                <a:latin typeface="Arial" charset="0"/>
              </a:rPr>
              <a:t>	A.  General </a:t>
            </a:r>
          </a:p>
          <a:p>
            <a:pPr marL="1524000" lvl="2" indent="-609600">
              <a:buFontTx/>
              <a:buAutoNum type="arabicPeriod" startAt="5"/>
            </a:pPr>
            <a:r>
              <a:rPr lang="en-US" dirty="0">
                <a:latin typeface="Arial" charset="0"/>
              </a:rPr>
              <a:t>The four primary regions of the IR spectrum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4000 cm</a:t>
            </a:r>
            <a:r>
              <a:rPr lang="en-US" sz="1600" b="1" baseline="30000">
                <a:latin typeface="Arial" charset="0"/>
              </a:rPr>
              <a:t>-1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95600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2700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038600" y="54864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2000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029200" y="5486400"/>
            <a:ext cx="110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1600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848600" y="5486400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charset="0"/>
              </a:rPr>
              <a:t>600 </a:t>
            </a:r>
            <a:r>
              <a:rPr lang="en-US" sz="1600" b="1" dirty="0">
                <a:latin typeface="Arial" charset="0"/>
              </a:rPr>
              <a:t>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graphicFrame>
        <p:nvGraphicFramePr>
          <p:cNvPr id="162870" name="Group 54"/>
          <p:cNvGraphicFramePr>
            <a:graphicFrameLocks noGrp="1"/>
          </p:cNvGraphicFramePr>
          <p:nvPr/>
        </p:nvGraphicFramePr>
        <p:xfrm>
          <a:off x="1295400" y="2209800"/>
          <a:ext cx="7086600" cy="3048000"/>
        </p:xfrm>
        <a:graphic>
          <a:graphicData uri="http://schemas.openxmlformats.org/drawingml/2006/table">
            <a:tbl>
              <a:tblPr/>
              <a:tblGrid>
                <a:gridCol w="2057400"/>
                <a:gridCol w="1259732"/>
                <a:gridCol w="904672"/>
                <a:gridCol w="2864796"/>
              </a:tblGrid>
              <a:tr h="304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O-H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N-H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C≡C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C≡N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Fingerprint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Region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6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5079" name="Text Box 55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Infrared Spectroscopy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1676400"/>
            <a:ext cx="1309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 to 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0" y="1676400"/>
            <a:ext cx="1460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bonds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9600" y="1676400"/>
            <a:ext cx="1596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bonds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4600" y="1676400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Bonds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62013" lvl="1" indent="-457200">
              <a:buFontTx/>
              <a:buAutoNum type="arabicPeriod" startAt="4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Aromatics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If the region between 1667-2000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(w) is free of interference (C=O stretching frequency is in this region) a weak grouping of peaks is observed for aromatic systems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Analysis of this region, called the </a:t>
            </a:r>
            <a:r>
              <a:rPr lang="en-US" sz="1600" i="1" dirty="0">
                <a:latin typeface="Arial" charset="0"/>
              </a:rPr>
              <a:t>overtone of bending</a:t>
            </a:r>
            <a:r>
              <a:rPr lang="en-US" sz="1600" dirty="0">
                <a:latin typeface="Arial" charset="0"/>
              </a:rPr>
              <a:t> region, can lead to a determination of the substitution pattern on the aromatic ring</a:t>
            </a:r>
          </a:p>
          <a:p>
            <a:pPr marL="1890713" lvl="3" indent="-457200">
              <a:buFontTx/>
              <a:buChar char="•"/>
            </a:pPr>
            <a:endParaRPr lang="en-US" sz="1600" baseline="30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124" name="Picture 6" descr="overtone-of-bending-reg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133600"/>
            <a:ext cx="23225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105400" y="2362200"/>
            <a:ext cx="319831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 smtClean="0">
                <a:latin typeface="Arial" charset="0"/>
              </a:rPr>
              <a:t>Monosubstituted</a:t>
            </a:r>
            <a:r>
              <a:rPr lang="en-US" dirty="0" smtClean="0">
                <a:latin typeface="Arial" charset="0"/>
              </a:rPr>
              <a:t> </a:t>
            </a:r>
          </a:p>
          <a:p>
            <a:pPr eaLnBrk="0" hangingPunct="0"/>
            <a:r>
              <a:rPr lang="en-US" dirty="0" smtClean="0">
                <a:latin typeface="Arial" charset="0"/>
              </a:rPr>
              <a:t>730-770</a:t>
            </a:r>
          </a:p>
          <a:p>
            <a:pPr eaLnBrk="0" hangingPunct="0"/>
            <a:r>
              <a:rPr lang="en-US" dirty="0" smtClean="0">
                <a:latin typeface="Arial" charset="0"/>
              </a:rPr>
              <a:t>690-710</a:t>
            </a:r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1,2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 err="1">
                <a:latin typeface="Arial" charset="0"/>
              </a:rPr>
              <a:t>ortho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o</a:t>
            </a:r>
            <a:r>
              <a:rPr lang="en-US" dirty="0">
                <a:latin typeface="Arial" charset="0"/>
              </a:rPr>
              <a:t>-)</a:t>
            </a:r>
          </a:p>
          <a:p>
            <a:pPr eaLnBrk="0" hangingPunct="0"/>
            <a:r>
              <a:rPr lang="en-US" dirty="0" smtClean="0">
                <a:latin typeface="Arial" charset="0"/>
              </a:rPr>
              <a:t>735-770</a:t>
            </a:r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1,2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>
                <a:latin typeface="Arial" charset="0"/>
              </a:rPr>
              <a:t>meta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m</a:t>
            </a:r>
            <a:r>
              <a:rPr lang="en-US" dirty="0">
                <a:latin typeface="Arial" charset="0"/>
              </a:rPr>
              <a:t>-)</a:t>
            </a:r>
          </a:p>
          <a:p>
            <a:pPr eaLnBrk="0" hangingPunct="0"/>
            <a:r>
              <a:rPr lang="en-US" dirty="0" smtClean="0">
                <a:latin typeface="Arial" charset="0"/>
              </a:rPr>
              <a:t>860-900</a:t>
            </a:r>
          </a:p>
          <a:p>
            <a:pPr eaLnBrk="0" hangingPunct="0"/>
            <a:r>
              <a:rPr lang="en-US" dirty="0" smtClean="0">
                <a:latin typeface="Arial" charset="0"/>
              </a:rPr>
              <a:t>750-810</a:t>
            </a:r>
          </a:p>
          <a:p>
            <a:pPr eaLnBrk="0" hangingPunct="0"/>
            <a:r>
              <a:rPr lang="en-US" dirty="0" smtClean="0">
                <a:latin typeface="Arial" charset="0"/>
              </a:rPr>
              <a:t>680-725</a:t>
            </a:r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1,4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 err="1">
                <a:latin typeface="Arial" charset="0"/>
              </a:rPr>
              <a:t>para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p</a:t>
            </a:r>
            <a:r>
              <a:rPr lang="en-US" dirty="0">
                <a:latin typeface="Arial" charset="0"/>
              </a:rPr>
              <a:t>-</a:t>
            </a:r>
            <a:r>
              <a:rPr lang="en-US" dirty="0" smtClean="0">
                <a:latin typeface="Arial" charset="0"/>
              </a:rPr>
              <a:t>) </a:t>
            </a:r>
          </a:p>
          <a:p>
            <a:pPr eaLnBrk="0" hangingPunct="0"/>
            <a:r>
              <a:rPr lang="en-US" dirty="0" smtClean="0">
                <a:latin typeface="Arial" charset="0"/>
              </a:rPr>
              <a:t>800-860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4267200" y="2514600"/>
          <a:ext cx="781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CS ChemDraw Drawing" r:id="rId4" imgW="596348" imgH="3048000" progId="ChemDraw.Document.6.0">
                  <p:embed/>
                </p:oleObj>
              </mc:Choice>
              <mc:Fallback>
                <p:oleObj name="CS ChemDraw Drawing" r:id="rId4" imgW="596348" imgH="304800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14600"/>
                        <a:ext cx="781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09800" y="2514600"/>
            <a:ext cx="1143000" cy="38100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835150" y="2978150"/>
            <a:ext cx="5321300" cy="15113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574925" y="3382963"/>
            <a:ext cx="383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O-H  STRETCH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val 2"/>
          <p:cNvSpPr>
            <a:spLocks noChangeArrowheads="1"/>
          </p:cNvSpPr>
          <p:nvPr/>
        </p:nvSpPr>
        <p:spPr bwMode="auto">
          <a:xfrm>
            <a:off x="1130300" y="2006600"/>
            <a:ext cx="977900" cy="5969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620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 Infrared Absorption</a:t>
            </a:r>
            <a:b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Regions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203325" y="2071688"/>
            <a:ext cx="854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Arial Rounded MT Bold" pitchFamily="34" charset="0"/>
              </a:rPr>
              <a:t>O-H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914400" y="3048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9144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615950" y="2978150"/>
            <a:ext cx="2197100" cy="19685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1325" y="2566988"/>
            <a:ext cx="8283575" cy="366712"/>
            <a:chOff x="278" y="1617"/>
            <a:chExt cx="5218" cy="231"/>
          </a:xfrm>
        </p:grpSpPr>
        <p:sp>
          <p:nvSpPr>
            <p:cNvPr id="78900" name="Rectangle 10"/>
            <p:cNvSpPr>
              <a:spLocks noChangeArrowheads="1"/>
            </p:cNvSpPr>
            <p:nvPr/>
          </p:nvSpPr>
          <p:spPr bwMode="auto">
            <a:xfrm>
              <a:off x="278" y="1617"/>
              <a:ext cx="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2.5 </a:t>
              </a:r>
            </a:p>
          </p:txBody>
        </p:sp>
        <p:sp>
          <p:nvSpPr>
            <p:cNvPr id="78901" name="Rectangle 11"/>
            <p:cNvSpPr>
              <a:spLocks noChangeArrowheads="1"/>
            </p:cNvSpPr>
            <p:nvPr/>
          </p:nvSpPr>
          <p:spPr bwMode="auto">
            <a:xfrm>
              <a:off x="1700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4</a:t>
              </a:r>
            </a:p>
          </p:txBody>
        </p:sp>
        <p:sp>
          <p:nvSpPr>
            <p:cNvPr id="78902" name="Rectangle 12"/>
            <p:cNvSpPr>
              <a:spLocks noChangeArrowheads="1"/>
            </p:cNvSpPr>
            <p:nvPr/>
          </p:nvSpPr>
          <p:spPr bwMode="auto">
            <a:xfrm>
              <a:off x="2506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</a:t>
              </a:r>
            </a:p>
          </p:txBody>
        </p:sp>
        <p:sp>
          <p:nvSpPr>
            <p:cNvPr id="78903" name="Rectangle 13"/>
            <p:cNvSpPr>
              <a:spLocks noChangeArrowheads="1"/>
            </p:cNvSpPr>
            <p:nvPr/>
          </p:nvSpPr>
          <p:spPr bwMode="auto">
            <a:xfrm>
              <a:off x="315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5.5</a:t>
              </a:r>
            </a:p>
          </p:txBody>
        </p:sp>
        <p:sp>
          <p:nvSpPr>
            <p:cNvPr id="78904" name="Rectangle 14"/>
            <p:cNvSpPr>
              <a:spLocks noChangeArrowheads="1"/>
            </p:cNvSpPr>
            <p:nvPr/>
          </p:nvSpPr>
          <p:spPr bwMode="auto">
            <a:xfrm>
              <a:off x="363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6.1</a:t>
              </a:r>
            </a:p>
          </p:txBody>
        </p:sp>
        <p:sp>
          <p:nvSpPr>
            <p:cNvPr id="78905" name="Rectangle 15"/>
            <p:cNvSpPr>
              <a:spLocks noChangeArrowheads="1"/>
            </p:cNvSpPr>
            <p:nvPr/>
          </p:nvSpPr>
          <p:spPr bwMode="auto">
            <a:xfrm>
              <a:off x="4194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6.5</a:t>
              </a:r>
            </a:p>
          </p:txBody>
        </p:sp>
        <p:sp>
          <p:nvSpPr>
            <p:cNvPr id="78906" name="Rectangle 16"/>
            <p:cNvSpPr>
              <a:spLocks noChangeArrowheads="1"/>
            </p:cNvSpPr>
            <p:nvPr/>
          </p:nvSpPr>
          <p:spPr bwMode="auto">
            <a:xfrm>
              <a:off x="5078" y="1617"/>
              <a:ext cx="4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15.4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65125" y="5059363"/>
            <a:ext cx="8534400" cy="396875"/>
            <a:chOff x="230" y="3187"/>
            <a:chExt cx="5239" cy="197"/>
          </a:xfrm>
        </p:grpSpPr>
        <p:sp>
          <p:nvSpPr>
            <p:cNvPr id="78893" name="Rectangle 18"/>
            <p:cNvSpPr>
              <a:spLocks noChangeArrowheads="1"/>
            </p:cNvSpPr>
            <p:nvPr/>
          </p:nvSpPr>
          <p:spPr bwMode="auto">
            <a:xfrm>
              <a:off x="230" y="3187"/>
              <a:ext cx="48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4000</a:t>
              </a:r>
            </a:p>
          </p:txBody>
        </p:sp>
        <p:sp>
          <p:nvSpPr>
            <p:cNvPr id="78894" name="Rectangle 19"/>
            <p:cNvSpPr>
              <a:spLocks noChangeArrowheads="1"/>
            </p:cNvSpPr>
            <p:nvPr/>
          </p:nvSpPr>
          <p:spPr bwMode="auto">
            <a:xfrm>
              <a:off x="1544" y="3187"/>
              <a:ext cx="48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2500</a:t>
              </a:r>
            </a:p>
          </p:txBody>
        </p:sp>
        <p:sp>
          <p:nvSpPr>
            <p:cNvPr id="78895" name="Rectangle 20"/>
            <p:cNvSpPr>
              <a:spLocks noChangeArrowheads="1"/>
            </p:cNvSpPr>
            <p:nvPr/>
          </p:nvSpPr>
          <p:spPr bwMode="auto">
            <a:xfrm>
              <a:off x="2368" y="3187"/>
              <a:ext cx="48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2000</a:t>
              </a:r>
            </a:p>
          </p:txBody>
        </p:sp>
        <p:sp>
          <p:nvSpPr>
            <p:cNvPr id="78896" name="Rectangle 21"/>
            <p:cNvSpPr>
              <a:spLocks noChangeArrowheads="1"/>
            </p:cNvSpPr>
            <p:nvPr/>
          </p:nvSpPr>
          <p:spPr bwMode="auto">
            <a:xfrm>
              <a:off x="3060" y="3187"/>
              <a:ext cx="48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1800</a:t>
              </a:r>
            </a:p>
          </p:txBody>
        </p:sp>
        <p:sp>
          <p:nvSpPr>
            <p:cNvPr id="78897" name="Rectangle 22"/>
            <p:cNvSpPr>
              <a:spLocks noChangeArrowheads="1"/>
            </p:cNvSpPr>
            <p:nvPr/>
          </p:nvSpPr>
          <p:spPr bwMode="auto">
            <a:xfrm>
              <a:off x="3568" y="3187"/>
              <a:ext cx="48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1650</a:t>
              </a:r>
            </a:p>
          </p:txBody>
        </p:sp>
        <p:sp>
          <p:nvSpPr>
            <p:cNvPr id="78898" name="Rectangle 23"/>
            <p:cNvSpPr>
              <a:spLocks noChangeArrowheads="1"/>
            </p:cNvSpPr>
            <p:nvPr/>
          </p:nvSpPr>
          <p:spPr bwMode="auto">
            <a:xfrm>
              <a:off x="4096" y="3187"/>
              <a:ext cx="49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1550</a:t>
              </a:r>
            </a:p>
          </p:txBody>
        </p:sp>
        <p:sp>
          <p:nvSpPr>
            <p:cNvPr id="78899" name="Rectangle 24"/>
            <p:cNvSpPr>
              <a:spLocks noChangeArrowheads="1"/>
            </p:cNvSpPr>
            <p:nvPr/>
          </p:nvSpPr>
          <p:spPr bwMode="auto">
            <a:xfrm>
              <a:off x="5078" y="3187"/>
              <a:ext cx="391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650</a:t>
              </a:r>
            </a:p>
          </p:txBody>
        </p:sp>
      </p:grpSp>
      <p:sp>
        <p:nvSpPr>
          <p:cNvPr id="78859" name="Rectangle 25"/>
          <p:cNvSpPr>
            <a:spLocks noChangeArrowheads="1"/>
          </p:cNvSpPr>
          <p:nvPr/>
        </p:nvSpPr>
        <p:spPr bwMode="auto">
          <a:xfrm>
            <a:off x="2743200" y="5791200"/>
            <a:ext cx="247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FREQUENCY (cm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</p:txBody>
      </p:sp>
      <p:sp>
        <p:nvSpPr>
          <p:cNvPr id="78860" name="Rectangle 26"/>
          <p:cNvSpPr>
            <a:spLocks noChangeArrowheads="1"/>
          </p:cNvSpPr>
          <p:nvPr/>
        </p:nvSpPr>
        <p:spPr bwMode="auto">
          <a:xfrm>
            <a:off x="3489325" y="2163763"/>
            <a:ext cx="2595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</a:rPr>
              <a:t>WAVELENGTH</a:t>
            </a:r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 (</a:t>
            </a:r>
            <a:r>
              <a:rPr lang="en-US" sz="2000" b="1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m)</a:t>
            </a:r>
          </a:p>
        </p:txBody>
      </p:sp>
      <p:sp>
        <p:nvSpPr>
          <p:cNvPr id="78861" name="Line 27"/>
          <p:cNvSpPr>
            <a:spLocks noChangeShapeType="1"/>
          </p:cNvSpPr>
          <p:nvPr/>
        </p:nvSpPr>
        <p:spPr bwMode="auto">
          <a:xfrm>
            <a:off x="2819400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62" name="Line 28"/>
          <p:cNvSpPr>
            <a:spLocks noChangeShapeType="1"/>
          </p:cNvSpPr>
          <p:nvPr/>
        </p:nvSpPr>
        <p:spPr bwMode="auto">
          <a:xfrm>
            <a:off x="4130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63" name="Line 29"/>
          <p:cNvSpPr>
            <a:spLocks noChangeShapeType="1"/>
          </p:cNvSpPr>
          <p:nvPr/>
        </p:nvSpPr>
        <p:spPr bwMode="auto">
          <a:xfrm>
            <a:off x="522922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64" name="Line 30"/>
          <p:cNvSpPr>
            <a:spLocks noChangeShapeType="1"/>
          </p:cNvSpPr>
          <p:nvPr/>
        </p:nvSpPr>
        <p:spPr bwMode="auto">
          <a:xfrm>
            <a:off x="6035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65" name="Line 31"/>
          <p:cNvSpPr>
            <a:spLocks noChangeShapeType="1"/>
          </p:cNvSpPr>
          <p:nvPr/>
        </p:nvSpPr>
        <p:spPr bwMode="auto">
          <a:xfrm>
            <a:off x="68738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66" name="Rectangle 32"/>
          <p:cNvSpPr>
            <a:spLocks noChangeArrowheads="1"/>
          </p:cNvSpPr>
          <p:nvPr/>
        </p:nvSpPr>
        <p:spPr bwMode="auto">
          <a:xfrm>
            <a:off x="974725" y="3200400"/>
            <a:ext cx="70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O-H</a:t>
            </a:r>
          </a:p>
        </p:txBody>
      </p:sp>
      <p:sp>
        <p:nvSpPr>
          <p:cNvPr id="78867" name="Rectangle 33"/>
          <p:cNvSpPr>
            <a:spLocks noChangeArrowheads="1"/>
          </p:cNvSpPr>
          <p:nvPr/>
        </p:nvSpPr>
        <p:spPr bwMode="auto">
          <a:xfrm>
            <a:off x="1812925" y="3200400"/>
            <a:ext cx="69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78868" name="Rectangle 34"/>
          <p:cNvSpPr>
            <a:spLocks noChangeArrowheads="1"/>
          </p:cNvSpPr>
          <p:nvPr/>
        </p:nvSpPr>
        <p:spPr bwMode="auto">
          <a:xfrm>
            <a:off x="1127125" y="3657600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N-H</a:t>
            </a:r>
          </a:p>
        </p:txBody>
      </p:sp>
      <p:sp>
        <p:nvSpPr>
          <p:cNvPr id="78869" name="Rectangle 35"/>
          <p:cNvSpPr>
            <a:spLocks noChangeArrowheads="1"/>
          </p:cNvSpPr>
          <p:nvPr/>
        </p:nvSpPr>
        <p:spPr bwMode="auto">
          <a:xfrm>
            <a:off x="5273675" y="31242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78870" name="Rectangle 36"/>
          <p:cNvSpPr>
            <a:spLocks noChangeArrowheads="1"/>
          </p:cNvSpPr>
          <p:nvPr/>
        </p:nvSpPr>
        <p:spPr bwMode="auto">
          <a:xfrm>
            <a:off x="6108700" y="312420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C=N</a:t>
            </a:r>
          </a:p>
        </p:txBody>
      </p:sp>
      <p:sp>
        <p:nvSpPr>
          <p:cNvPr id="78871" name="Rectangle 37"/>
          <p:cNvSpPr>
            <a:spLocks noChangeArrowheads="1"/>
          </p:cNvSpPr>
          <p:nvPr/>
        </p:nvSpPr>
        <p:spPr bwMode="auto">
          <a:xfrm>
            <a:off x="4251325" y="3427413"/>
            <a:ext cx="995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Very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few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bands</a:t>
            </a:r>
          </a:p>
        </p:txBody>
      </p:sp>
      <p:sp>
        <p:nvSpPr>
          <p:cNvPr id="78872" name="Rectangle 38"/>
          <p:cNvSpPr>
            <a:spLocks noChangeArrowheads="1"/>
          </p:cNvSpPr>
          <p:nvPr/>
        </p:nvSpPr>
        <p:spPr bwMode="auto">
          <a:xfrm>
            <a:off x="6108700" y="3641725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C=C</a:t>
            </a:r>
          </a:p>
        </p:txBody>
      </p:sp>
      <p:sp>
        <p:nvSpPr>
          <p:cNvPr id="78873" name="Rectangle 39"/>
          <p:cNvSpPr>
            <a:spLocks noChangeArrowheads="1"/>
          </p:cNvSpPr>
          <p:nvPr/>
        </p:nvSpPr>
        <p:spPr bwMode="auto">
          <a:xfrm>
            <a:off x="7740650" y="3122613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C-Cl</a:t>
            </a:r>
          </a:p>
        </p:txBody>
      </p:sp>
      <p:sp>
        <p:nvSpPr>
          <p:cNvPr id="78874" name="Rectangle 40"/>
          <p:cNvSpPr>
            <a:spLocks noChangeArrowheads="1"/>
          </p:cNvSpPr>
          <p:nvPr/>
        </p:nvSpPr>
        <p:spPr bwMode="auto">
          <a:xfrm>
            <a:off x="7527925" y="34591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C-O</a:t>
            </a:r>
          </a:p>
        </p:txBody>
      </p:sp>
      <p:sp>
        <p:nvSpPr>
          <p:cNvPr id="78875" name="Rectangle 41"/>
          <p:cNvSpPr>
            <a:spLocks noChangeArrowheads="1"/>
          </p:cNvSpPr>
          <p:nvPr/>
        </p:nvSpPr>
        <p:spPr bwMode="auto">
          <a:xfrm>
            <a:off x="7375525" y="3811588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C-N</a:t>
            </a:r>
          </a:p>
        </p:txBody>
      </p:sp>
      <p:sp>
        <p:nvSpPr>
          <p:cNvPr id="78876" name="Rectangle 42"/>
          <p:cNvSpPr>
            <a:spLocks noChangeArrowheads="1"/>
          </p:cNvSpPr>
          <p:nvPr/>
        </p:nvSpPr>
        <p:spPr bwMode="auto">
          <a:xfrm>
            <a:off x="7070725" y="41529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</a:t>
            </a:r>
          </a:p>
        </p:txBody>
      </p:sp>
      <p:sp>
        <p:nvSpPr>
          <p:cNvPr id="78877" name="Rectangle 43"/>
          <p:cNvSpPr>
            <a:spLocks noChangeArrowheads="1"/>
          </p:cNvSpPr>
          <p:nvPr/>
        </p:nvSpPr>
        <p:spPr bwMode="auto">
          <a:xfrm>
            <a:off x="3032125" y="4114800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X=C=Y</a:t>
            </a:r>
          </a:p>
        </p:txBody>
      </p:sp>
      <p:sp>
        <p:nvSpPr>
          <p:cNvPr id="78878" name="Rectangle 44"/>
          <p:cNvSpPr>
            <a:spLocks noChangeArrowheads="1"/>
          </p:cNvSpPr>
          <p:nvPr/>
        </p:nvSpPr>
        <p:spPr bwMode="auto">
          <a:xfrm>
            <a:off x="2787650" y="45720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(C,O,N,S)</a:t>
            </a:r>
          </a:p>
        </p:txBody>
      </p:sp>
      <p:sp>
        <p:nvSpPr>
          <p:cNvPr id="78879" name="Rectangle 45"/>
          <p:cNvSpPr>
            <a:spLocks noChangeArrowheads="1"/>
          </p:cNvSpPr>
          <p:nvPr/>
        </p:nvSpPr>
        <p:spPr bwMode="auto">
          <a:xfrm>
            <a:off x="2955925" y="3200400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N</a:t>
            </a:r>
          </a:p>
        </p:txBody>
      </p:sp>
      <p:sp>
        <p:nvSpPr>
          <p:cNvPr id="78880" name="Rectangle 46"/>
          <p:cNvSpPr>
            <a:spLocks noChangeArrowheads="1"/>
          </p:cNvSpPr>
          <p:nvPr/>
        </p:nvSpPr>
        <p:spPr bwMode="auto">
          <a:xfrm>
            <a:off x="3200400" y="3657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C</a:t>
            </a:r>
          </a:p>
        </p:txBody>
      </p:sp>
      <p:sp>
        <p:nvSpPr>
          <p:cNvPr id="78881" name="Line 47"/>
          <p:cNvSpPr>
            <a:spLocks noChangeShapeType="1"/>
          </p:cNvSpPr>
          <p:nvPr/>
        </p:nvSpPr>
        <p:spPr bwMode="auto">
          <a:xfrm>
            <a:off x="3244850" y="33401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82" name="Line 48"/>
          <p:cNvSpPr>
            <a:spLocks noChangeShapeType="1"/>
          </p:cNvSpPr>
          <p:nvPr/>
        </p:nvSpPr>
        <p:spPr bwMode="auto">
          <a:xfrm>
            <a:off x="3244850" y="3400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Line 49"/>
          <p:cNvSpPr>
            <a:spLocks noChangeShapeType="1"/>
          </p:cNvSpPr>
          <p:nvPr/>
        </p:nvSpPr>
        <p:spPr bwMode="auto">
          <a:xfrm>
            <a:off x="3244850" y="34607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84" name="Line 50"/>
          <p:cNvSpPr>
            <a:spLocks noChangeShapeType="1"/>
          </p:cNvSpPr>
          <p:nvPr/>
        </p:nvSpPr>
        <p:spPr bwMode="auto">
          <a:xfrm>
            <a:off x="3489325" y="37973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85" name="Line 51"/>
          <p:cNvSpPr>
            <a:spLocks noChangeShapeType="1"/>
          </p:cNvSpPr>
          <p:nvPr/>
        </p:nvSpPr>
        <p:spPr bwMode="auto">
          <a:xfrm>
            <a:off x="3489325" y="38576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86" name="Line 52"/>
          <p:cNvSpPr>
            <a:spLocks noChangeShapeType="1"/>
          </p:cNvSpPr>
          <p:nvPr/>
        </p:nvSpPr>
        <p:spPr bwMode="auto">
          <a:xfrm>
            <a:off x="3489325" y="39179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87" name="Rectangle 53"/>
          <p:cNvSpPr>
            <a:spLocks noChangeArrowheads="1"/>
          </p:cNvSpPr>
          <p:nvPr/>
        </p:nvSpPr>
        <p:spPr bwMode="auto">
          <a:xfrm>
            <a:off x="6232525" y="4525963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N=O N=O</a:t>
            </a:r>
          </a:p>
        </p:txBody>
      </p:sp>
      <p:sp>
        <p:nvSpPr>
          <p:cNvPr id="78888" name="Line 54"/>
          <p:cNvSpPr>
            <a:spLocks noChangeShapeType="1"/>
          </p:cNvSpPr>
          <p:nvPr/>
        </p:nvSpPr>
        <p:spPr bwMode="auto">
          <a:xfrm>
            <a:off x="6553200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89" name="Line 55"/>
          <p:cNvSpPr>
            <a:spLocks noChangeShapeType="1"/>
          </p:cNvSpPr>
          <p:nvPr/>
        </p:nvSpPr>
        <p:spPr bwMode="auto">
          <a:xfrm>
            <a:off x="7178675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90" name="Line 56"/>
          <p:cNvSpPr>
            <a:spLocks noChangeShapeType="1"/>
          </p:cNvSpPr>
          <p:nvPr/>
        </p:nvSpPr>
        <p:spPr bwMode="auto">
          <a:xfrm>
            <a:off x="6553200" y="4876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891" name="Rectangle 57"/>
          <p:cNvSpPr>
            <a:spLocks noChangeArrowheads="1"/>
          </p:cNvSpPr>
          <p:nvPr/>
        </p:nvSpPr>
        <p:spPr bwMode="auto">
          <a:xfrm>
            <a:off x="7391400" y="4494213"/>
            <a:ext cx="29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*</a:t>
            </a:r>
          </a:p>
        </p:txBody>
      </p:sp>
      <p:sp>
        <p:nvSpPr>
          <p:cNvPr id="78892" name="Rectangle 58"/>
          <p:cNvSpPr>
            <a:spLocks noChangeArrowheads="1"/>
          </p:cNvSpPr>
          <p:nvPr/>
        </p:nvSpPr>
        <p:spPr bwMode="auto">
          <a:xfrm>
            <a:off x="2825750" y="2978150"/>
            <a:ext cx="57023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1752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O-H 	3600 cm</a:t>
            </a:r>
            <a:r>
              <a:rPr lang="en-US" sz="2800" baseline="30000" smtClean="0">
                <a:solidFill>
                  <a:schemeClr val="accent2"/>
                </a:solidFill>
                <a:latin typeface="Comic Sans MS" pitchFamily="66" charset="0"/>
              </a:rPr>
              <a:t>-1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(alcohol, free)</a:t>
            </a:r>
          </a:p>
          <a:p>
            <a:pPr algn="just" eaLnBrk="1" hangingPunct="1"/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O-H 	3300 cm</a:t>
            </a:r>
            <a:r>
              <a:rPr lang="en-US" sz="2800" baseline="30000" smtClean="0">
                <a:solidFill>
                  <a:schemeClr val="accent2"/>
                </a:solidFill>
                <a:latin typeface="Comic Sans MS" pitchFamily="66" charset="0"/>
              </a:rPr>
              <a:t>-1 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(alcohols &amp; acids, H-bonding)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17725" y="3124200"/>
            <a:ext cx="4645025" cy="2857500"/>
            <a:chOff x="1334" y="1968"/>
            <a:chExt cx="2926" cy="180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76" y="2016"/>
              <a:ext cx="144" cy="1488"/>
              <a:chOff x="1776" y="2016"/>
              <a:chExt cx="144" cy="1488"/>
            </a:xfrm>
          </p:grpSpPr>
          <p:sp>
            <p:nvSpPr>
              <p:cNvPr id="79888" name="Line 6"/>
              <p:cNvSpPr>
                <a:spLocks noChangeShapeType="1"/>
              </p:cNvSpPr>
              <p:nvPr/>
            </p:nvSpPr>
            <p:spPr bwMode="auto">
              <a:xfrm>
                <a:off x="1776" y="2016"/>
                <a:ext cx="96" cy="1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9" name="Line 7"/>
              <p:cNvSpPr>
                <a:spLocks noChangeShapeType="1"/>
              </p:cNvSpPr>
              <p:nvPr/>
            </p:nvSpPr>
            <p:spPr bwMode="auto">
              <a:xfrm flipV="1">
                <a:off x="1872" y="2016"/>
                <a:ext cx="48" cy="1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878" name="Arc 8"/>
            <p:cNvSpPr>
              <a:spLocks/>
            </p:cNvSpPr>
            <p:nvPr/>
          </p:nvSpPr>
          <p:spPr bwMode="auto">
            <a:xfrm rot="10800000">
              <a:off x="2352" y="2017"/>
              <a:ext cx="1152" cy="911"/>
            </a:xfrm>
            <a:custGeom>
              <a:avLst/>
              <a:gdLst>
                <a:gd name="T0" fmla="*/ 0 w 43200"/>
                <a:gd name="T1" fmla="*/ 911 h 21600"/>
                <a:gd name="T2" fmla="*/ 1152 w 43200"/>
                <a:gd name="T3" fmla="*/ 911 h 21600"/>
                <a:gd name="T4" fmla="*/ 576 w 43200"/>
                <a:gd name="T5" fmla="*/ 911 h 216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600"/>
                <a:gd name="T11" fmla="*/ 43200 w 432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79" name="Line 9"/>
            <p:cNvSpPr>
              <a:spLocks noChangeShapeType="1"/>
            </p:cNvSpPr>
            <p:nvPr/>
          </p:nvSpPr>
          <p:spPr bwMode="auto">
            <a:xfrm>
              <a:off x="2928" y="1968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0" name="Line 10"/>
            <p:cNvSpPr>
              <a:spLocks noChangeShapeType="1"/>
            </p:cNvSpPr>
            <p:nvPr/>
          </p:nvSpPr>
          <p:spPr bwMode="auto">
            <a:xfrm>
              <a:off x="1968" y="2304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1" name="Rectangle 11"/>
            <p:cNvSpPr>
              <a:spLocks noChangeArrowheads="1"/>
            </p:cNvSpPr>
            <p:nvPr/>
          </p:nvSpPr>
          <p:spPr bwMode="auto">
            <a:xfrm>
              <a:off x="1622" y="3537"/>
              <a:ext cx="4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latin typeface="Arial Rounded MT Bold" pitchFamily="34" charset="0"/>
                </a:rPr>
                <a:t>3600</a:t>
              </a:r>
            </a:p>
          </p:txBody>
        </p:sp>
        <p:sp>
          <p:nvSpPr>
            <p:cNvPr id="79882" name="Rectangle 12"/>
            <p:cNvSpPr>
              <a:spLocks noChangeArrowheads="1"/>
            </p:cNvSpPr>
            <p:nvPr/>
          </p:nvSpPr>
          <p:spPr bwMode="auto">
            <a:xfrm>
              <a:off x="2678" y="3537"/>
              <a:ext cx="4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latin typeface="Arial Rounded MT Bold" pitchFamily="34" charset="0"/>
                </a:rPr>
                <a:t>3300</a:t>
              </a:r>
            </a:p>
          </p:txBody>
        </p:sp>
        <p:sp>
          <p:nvSpPr>
            <p:cNvPr id="79883" name="Line 13"/>
            <p:cNvSpPr>
              <a:spLocks noChangeShapeType="1"/>
            </p:cNvSpPr>
            <p:nvPr/>
          </p:nvSpPr>
          <p:spPr bwMode="auto">
            <a:xfrm>
              <a:off x="2352" y="2208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Rectangle 14"/>
            <p:cNvSpPr>
              <a:spLocks noChangeArrowheads="1"/>
            </p:cNvSpPr>
            <p:nvPr/>
          </p:nvSpPr>
          <p:spPr bwMode="auto">
            <a:xfrm>
              <a:off x="3350" y="2673"/>
              <a:ext cx="9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latin typeface="Arial Rounded MT Bold" pitchFamily="34" charset="0"/>
                </a:rPr>
                <a:t>H-BONDED</a:t>
              </a:r>
            </a:p>
          </p:txBody>
        </p:sp>
        <p:sp>
          <p:nvSpPr>
            <p:cNvPr id="79885" name="Rectangle 15"/>
            <p:cNvSpPr>
              <a:spLocks noChangeArrowheads="1"/>
            </p:cNvSpPr>
            <p:nvPr/>
          </p:nvSpPr>
          <p:spPr bwMode="auto">
            <a:xfrm>
              <a:off x="1334" y="2673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latin typeface="Arial Rounded MT Bold" pitchFamily="34" charset="0"/>
                </a:rPr>
                <a:t>FREE</a:t>
              </a:r>
            </a:p>
          </p:txBody>
        </p:sp>
        <p:sp>
          <p:nvSpPr>
            <p:cNvPr id="79886" name="Rectangle 16"/>
            <p:cNvSpPr>
              <a:spLocks noChangeArrowheads="1"/>
            </p:cNvSpPr>
            <p:nvPr/>
          </p:nvSpPr>
          <p:spPr bwMode="auto">
            <a:xfrm>
              <a:off x="2486" y="2001"/>
              <a:ext cx="7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3300"/>
                  </a:solidFill>
                  <a:latin typeface="Arial Rounded MT Bold" pitchFamily="34" charset="0"/>
                </a:rPr>
                <a:t>broadens</a:t>
              </a:r>
            </a:p>
          </p:txBody>
        </p:sp>
        <p:sp>
          <p:nvSpPr>
            <p:cNvPr id="79887" name="Rectangle 17"/>
            <p:cNvSpPr>
              <a:spLocks noChangeArrowheads="1"/>
            </p:cNvSpPr>
            <p:nvPr/>
          </p:nvSpPr>
          <p:spPr bwMode="auto">
            <a:xfrm>
              <a:off x="1934" y="2289"/>
              <a:ext cx="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3300"/>
                  </a:solidFill>
                  <a:latin typeface="Arial Rounded MT Bold" pitchFamily="34" charset="0"/>
                </a:rPr>
                <a:t>shifts</a:t>
              </a:r>
            </a:p>
          </p:txBody>
        </p:sp>
      </p:grpSp>
      <p:sp>
        <p:nvSpPr>
          <p:cNvPr id="79876" name="Rectangle 18"/>
          <p:cNvSpPr>
            <a:spLocks noChangeArrowheads="1"/>
          </p:cNvSpPr>
          <p:nvPr/>
        </p:nvSpPr>
        <p:spPr bwMode="auto">
          <a:xfrm>
            <a:off x="304800" y="212725"/>
            <a:ext cx="525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The O-H stretching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52550"/>
            <a:ext cx="45720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746125" y="150813"/>
            <a:ext cx="755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HYDROGEN-BONDED HYDROXYL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V="1">
            <a:off x="3810000" y="1600200"/>
            <a:ext cx="2362200" cy="1295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V="1">
            <a:off x="4800600" y="1676400"/>
            <a:ext cx="1371600" cy="914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flipV="1">
            <a:off x="5029200" y="1752600"/>
            <a:ext cx="1143000" cy="1447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6156325" y="1423988"/>
            <a:ext cx="2682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eaLnBrk="0" hangingPunct="0"/>
            <a:r>
              <a:rPr lang="en-US" sz="1800">
                <a:solidFill>
                  <a:schemeClr val="accent2"/>
                </a:solidFill>
              </a:rPr>
              <a:t>Many kinds of OH</a:t>
            </a:r>
          </a:p>
          <a:p>
            <a:pPr algn="just" eaLnBrk="0" hangingPunct="0"/>
            <a:r>
              <a:rPr lang="en-US" sz="1800">
                <a:solidFill>
                  <a:schemeClr val="accent2"/>
                </a:solidFill>
              </a:rPr>
              <a:t>bonds of different</a:t>
            </a:r>
          </a:p>
          <a:p>
            <a:pPr algn="just" eaLnBrk="0" hangingPunct="0"/>
            <a:r>
              <a:rPr lang="en-US" sz="1800">
                <a:solidFill>
                  <a:schemeClr val="accent2"/>
                </a:solidFill>
              </a:rPr>
              <a:t>lengths and strengths </a:t>
            </a:r>
          </a:p>
          <a:p>
            <a:pPr algn="just" eaLnBrk="0" hangingPunct="0"/>
            <a:r>
              <a:rPr lang="en-US" sz="1800">
                <a:solidFill>
                  <a:schemeClr val="accent2"/>
                </a:solidFill>
              </a:rPr>
              <a:t>This leads to a </a:t>
            </a:r>
            <a:r>
              <a:rPr lang="en-US" sz="1800" u="sng">
                <a:solidFill>
                  <a:schemeClr val="accent2"/>
                </a:solidFill>
              </a:rPr>
              <a:t>broad</a:t>
            </a:r>
            <a:r>
              <a:rPr lang="en-US" sz="1800">
                <a:solidFill>
                  <a:schemeClr val="accent2"/>
                </a:solidFill>
              </a:rPr>
              <a:t> </a:t>
            </a:r>
          </a:p>
          <a:p>
            <a:pPr algn="just" eaLnBrk="0" hangingPunct="0"/>
            <a:r>
              <a:rPr lang="en-US" sz="1800">
                <a:solidFill>
                  <a:schemeClr val="accent2"/>
                </a:solidFill>
              </a:rPr>
              <a:t>absorption.                            </a:t>
            </a: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3733800" y="4343400"/>
            <a:ext cx="175260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472113" y="4700588"/>
            <a:ext cx="2528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</a:rPr>
              <a:t>Longer bonds are weaker and lead to </a:t>
            </a:r>
          </a:p>
          <a:p>
            <a:pPr eaLnBrk="0" hangingPunct="0"/>
            <a:r>
              <a:rPr lang="en-US" sz="1800" u="sng">
                <a:solidFill>
                  <a:schemeClr val="accent2"/>
                </a:solidFill>
              </a:rPr>
              <a:t>lower  frequency</a:t>
            </a:r>
            <a:r>
              <a:rPr lang="en-US" sz="1800">
                <a:solidFill>
                  <a:schemeClr val="accent2"/>
                </a:solidFill>
              </a:rPr>
              <a:t>.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1127125" y="5897563"/>
            <a:ext cx="6711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777777"/>
                </a:solidFill>
                <a:latin typeface="Arial Rounded MT Bold" pitchFamily="34" charset="0"/>
              </a:rPr>
              <a:t>Hydrogen bonding occurs in concentrated solutions  </a:t>
            </a:r>
          </a:p>
          <a:p>
            <a:pPr eaLnBrk="0" hangingPunct="0"/>
            <a:r>
              <a:rPr lang="en-US" sz="2000">
                <a:solidFill>
                  <a:srgbClr val="777777"/>
                </a:solidFill>
                <a:latin typeface="Arial Rounded MT Bold" pitchFamily="34" charset="0"/>
              </a:rPr>
              <a:t>               ( for instance, undiluted alcohol ).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6308725" y="3633788"/>
            <a:ext cx="192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“Neat”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041525" y="150813"/>
            <a:ext cx="4313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“FREE” HYDROXYL</a:t>
            </a:r>
          </a:p>
        </p:txBody>
      </p:sp>
      <p:pic>
        <p:nvPicPr>
          <p:cNvPr id="8192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00225"/>
            <a:ext cx="4048125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Line 4"/>
          <p:cNvSpPr>
            <a:spLocks noChangeShapeType="1"/>
          </p:cNvSpPr>
          <p:nvPr/>
        </p:nvSpPr>
        <p:spPr bwMode="auto">
          <a:xfrm flipV="1">
            <a:off x="3733800" y="1981200"/>
            <a:ext cx="1295400" cy="1143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5089525" y="1728788"/>
            <a:ext cx="3521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eaLnBrk="0" hangingPunct="0"/>
            <a:r>
              <a:rPr lang="en-US" sz="1800">
                <a:solidFill>
                  <a:schemeClr val="accent2"/>
                </a:solidFill>
              </a:rPr>
              <a:t>Distinct bond has a well-defined length and strength.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65125" y="6049963"/>
            <a:ext cx="8364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777777"/>
                </a:solidFill>
                <a:latin typeface="Arial Rounded MT Bold" pitchFamily="34" charset="0"/>
              </a:rPr>
              <a:t>Occurs in dilute solutions of alcohol  in an  “inert” solvent like CCl</a:t>
            </a:r>
            <a:r>
              <a:rPr lang="en-US" sz="2000" baseline="-25000">
                <a:solidFill>
                  <a:srgbClr val="777777"/>
                </a:solidFill>
                <a:latin typeface="Arial Rounded MT Bold" pitchFamily="34" charset="0"/>
              </a:rPr>
              <a:t>4</a:t>
            </a:r>
            <a:r>
              <a:rPr lang="en-US" sz="2000">
                <a:solidFill>
                  <a:srgbClr val="777777"/>
                </a:solidFill>
                <a:latin typeface="Arial Rounded MT Bold" pitchFamily="34" charset="0"/>
              </a:rPr>
              <a:t>.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4876800" y="3429000"/>
            <a:ext cx="990600" cy="114300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5927725" y="4471988"/>
            <a:ext cx="2759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CC0000"/>
                </a:solidFill>
              </a:rPr>
              <a:t>Solvent molecules surround but do not</a:t>
            </a:r>
          </a:p>
          <a:p>
            <a:pPr eaLnBrk="0" hangingPunct="0"/>
            <a:r>
              <a:rPr lang="en-US" sz="1800">
                <a:solidFill>
                  <a:srgbClr val="CC0000"/>
                </a:solidFill>
              </a:rPr>
              <a:t>hydrogen bond.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152400" y="868363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/>
              <a:t>The “free” hydroxyl vibrates without interference from any other molecule.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2-butanol-IR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5943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indent="-457200">
              <a:buFontTx/>
              <a:buAutoNum type="arabicPeriod" startAt="7"/>
            </a:pPr>
            <a:r>
              <a:rPr lang="en-US" sz="1600" b="1" dirty="0" smtClean="0">
                <a:solidFill>
                  <a:schemeClr val="accent6"/>
                </a:solidFill>
                <a:latin typeface="Arial" charset="0"/>
              </a:rPr>
              <a:t>Alcohols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 smtClean="0">
                <a:latin typeface="Arial" charset="0"/>
              </a:rPr>
              <a:t>Strong</a:t>
            </a:r>
            <a:r>
              <a:rPr lang="en-US" sz="1600" dirty="0">
                <a:latin typeface="Arial" charset="0"/>
              </a:rPr>
              <a:t>, broad </a:t>
            </a:r>
            <a:r>
              <a:rPr lang="en-US" sz="1600" dirty="0" smtClean="0">
                <a:latin typeface="Arial" charset="0"/>
              </a:rPr>
              <a:t>O-H </a:t>
            </a:r>
            <a:r>
              <a:rPr lang="en-US" sz="1600" dirty="0">
                <a:latin typeface="Arial" charset="0"/>
              </a:rPr>
              <a:t>stretch from 3200-3400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687388" lvl="1" indent="-168275">
              <a:buFontTx/>
              <a:buChar char="•"/>
            </a:pPr>
            <a:endParaRPr lang="en-US" sz="1600" i="1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>
                <a:latin typeface="Arial" charset="0"/>
              </a:rPr>
              <a:t>Like ethers, </a:t>
            </a:r>
            <a:r>
              <a:rPr lang="en-US" sz="1600" dirty="0" smtClean="0">
                <a:latin typeface="Arial" charset="0"/>
              </a:rPr>
              <a:t>C-O </a:t>
            </a:r>
            <a:r>
              <a:rPr lang="en-US" sz="1600" dirty="0">
                <a:latin typeface="Arial" charset="0"/>
              </a:rPr>
              <a:t>stretch </a:t>
            </a:r>
            <a:r>
              <a:rPr lang="en-US" sz="1600" dirty="0" smtClean="0">
                <a:latin typeface="Arial" charset="0"/>
              </a:rPr>
              <a:t>from </a:t>
            </a:r>
            <a:r>
              <a:rPr lang="en-US" sz="1600" dirty="0">
                <a:latin typeface="Arial" charset="0"/>
              </a:rPr>
              <a:t>1050-1260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687388" lvl="1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 smtClean="0">
                <a:latin typeface="Arial" charset="0"/>
              </a:rPr>
              <a:t>Band position changes depending </a:t>
            </a:r>
            <a:r>
              <a:rPr lang="en-US" sz="1600" dirty="0">
                <a:latin typeface="Arial" charset="0"/>
              </a:rPr>
              <a:t>on the </a:t>
            </a:r>
            <a:r>
              <a:rPr lang="en-US" sz="1600" dirty="0" smtClean="0">
                <a:latin typeface="Arial" charset="0"/>
              </a:rPr>
              <a:t>alcohols substitution: </a:t>
            </a:r>
            <a:r>
              <a:rPr lang="en-US" sz="1600" dirty="0">
                <a:latin typeface="Arial" charset="0"/>
              </a:rPr>
              <a:t>1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1075-1000; 2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1075-1150; 3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1100-1200; phenol </a:t>
            </a:r>
            <a:r>
              <a:rPr lang="en-US" sz="1600" dirty="0" smtClean="0">
                <a:latin typeface="Arial" charset="0"/>
              </a:rPr>
              <a:t>1180-1260</a:t>
            </a:r>
          </a:p>
          <a:p>
            <a:pPr marL="687388" lvl="1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The shape is due to the presence of hydrogen bonding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035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1-butanol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Infrared Spectroscopy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52600" y="3200400"/>
            <a:ext cx="879475" cy="27432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43600" y="3159125"/>
            <a:ext cx="304800" cy="2320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400800" y="685800"/>
          <a:ext cx="236592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CS ChemDraw Drawing" r:id="rId4" imgW="880286" imgH="226842" progId="ChemDraw.Document.6.0">
                  <p:embed/>
                </p:oleObj>
              </mc:Choice>
              <mc:Fallback>
                <p:oleObj name="CS ChemDraw Drawing" r:id="rId4" imgW="880286" imgH="22684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85800"/>
                        <a:ext cx="236592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172200" y="685800"/>
            <a:ext cx="879475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34200" y="685800"/>
            <a:ext cx="609600" cy="6096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28800" y="3810000"/>
            <a:ext cx="77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(m– s)</a:t>
            </a:r>
          </a:p>
          <a:p>
            <a:pPr algn="ctr"/>
            <a:r>
              <a:rPr lang="en-US" sz="1400" b="1" dirty="0" err="1" smtClean="0"/>
              <a:t>br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533400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(s)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397750" y="234950"/>
            <a:ext cx="1435100" cy="5207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Cyclohexanol</a:t>
            </a:r>
          </a:p>
        </p:txBody>
      </p:sp>
      <p:pic>
        <p:nvPicPr>
          <p:cNvPr id="6149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1735138"/>
            <a:ext cx="84518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5"/>
          <p:cNvGraphicFramePr>
            <a:graphicFrameLocks/>
          </p:cNvGraphicFramePr>
          <p:nvPr/>
        </p:nvGraphicFramePr>
        <p:xfrm>
          <a:off x="3486150" y="3962400"/>
          <a:ext cx="17716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ISIS/Draw Sketch" r:id="rId5" imgW="1095120" imgH="799920" progId="ISISServer">
                  <p:embed/>
                </p:oleObj>
              </mc:Choice>
              <mc:Fallback>
                <p:oleObj name="ISIS/Draw Sketch" r:id="rId5" imgW="1095120" imgH="799920" progId="ISISServer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3962400"/>
                        <a:ext cx="17716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355725" y="3992563"/>
            <a:ext cx="108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  O-H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H-bond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422525" y="52117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537325" y="44497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C-O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470525" y="399256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451725" y="357188"/>
            <a:ext cx="1281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/>
              <a:t>ALCOHOL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641725" y="13477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/>
              <a:t>neat solution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438650" y="3200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>
                <a:ea typeface="PMingLiU" pitchFamily="18" charset="-12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568950" y="234950"/>
            <a:ext cx="2425700" cy="444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Butanoic Acid</a:t>
            </a:r>
          </a:p>
        </p:txBody>
      </p:sp>
      <p:pic>
        <p:nvPicPr>
          <p:cNvPr id="7173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1835150"/>
            <a:ext cx="8428037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5"/>
          <p:cNvGraphicFramePr>
            <a:graphicFrameLocks/>
          </p:cNvGraphicFramePr>
          <p:nvPr/>
        </p:nvGraphicFramePr>
        <p:xfrm>
          <a:off x="5895975" y="4800600"/>
          <a:ext cx="25431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ISIS/Draw Sketch" r:id="rId5" imgW="1514160" imgH="514080" progId="ISISServer">
                  <p:embed/>
                </p:oleObj>
              </mc:Choice>
              <mc:Fallback>
                <p:oleObj name="ISIS/Draw Sketch" r:id="rId5" imgW="1514160" imgH="514080" progId="ISISServer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4800600"/>
                        <a:ext cx="254317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117725" y="2620963"/>
            <a:ext cx="108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O-H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H-bond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498725" y="52117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632325" y="52117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470525" y="475456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842125" y="42973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C-O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622925" y="280988"/>
            <a:ext cx="2319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CARBOXYLIC ACID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641725" y="1500188"/>
            <a:ext cx="161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neat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4229100" y="4324350"/>
            <a:ext cx="1143000" cy="0"/>
          </a:xfrm>
          <a:prstGeom prst="line">
            <a:avLst/>
          </a:prstGeom>
          <a:noFill/>
          <a:ln w="508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 flipH="1">
            <a:off x="3276600" y="2971800"/>
            <a:ext cx="1143000" cy="0"/>
          </a:xfrm>
          <a:prstGeom prst="line">
            <a:avLst/>
          </a:prstGeom>
          <a:noFill/>
          <a:ln w="508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8294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428875"/>
            <a:ext cx="54292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355725" y="531813"/>
            <a:ext cx="615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CARBOXYLIC ACID DIMER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1050925" y="5516563"/>
            <a:ext cx="6678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66FF"/>
                </a:solidFill>
              </a:rPr>
              <a:t>Strong hydrogen bonding in the dimer weakens the OH</a:t>
            </a:r>
          </a:p>
          <a:p>
            <a:pPr eaLnBrk="0" hangingPunct="0"/>
            <a:r>
              <a:rPr lang="en-US" sz="2000">
                <a:solidFill>
                  <a:srgbClr val="0066FF"/>
                </a:solidFill>
              </a:rPr>
              <a:t>bond and leads to a broad peak at lower frequency.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311150" y="1841500"/>
            <a:ext cx="8674100" cy="28067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735763" y="3740150"/>
            <a:ext cx="2120900" cy="444500"/>
          </a:xfrm>
          <a:prstGeom prst="rect">
            <a:avLst/>
          </a:prstGeom>
          <a:solidFill>
            <a:srgbClr val="FFFFCC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753225" y="2444750"/>
            <a:ext cx="2120900" cy="444500"/>
          </a:xfrm>
          <a:prstGeom prst="rect">
            <a:avLst/>
          </a:prstGeom>
          <a:solidFill>
            <a:srgbClr val="FFFFCC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457200" y="3429000"/>
            <a:ext cx="617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6632575" y="3249613"/>
            <a:ext cx="173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3000 divides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6842125" y="2490788"/>
            <a:ext cx="195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CC0000"/>
                </a:solidFill>
                <a:latin typeface="Arial Rounded MT Bold" pitchFamily="34" charset="0"/>
              </a:rPr>
              <a:t>UNSATURATED</a:t>
            </a: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6994525" y="3786188"/>
            <a:ext cx="161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CC0000"/>
                </a:solidFill>
                <a:latin typeface="Arial Rounded MT Bold" pitchFamily="34" charset="0"/>
              </a:rPr>
              <a:t>SATURATED</a:t>
            </a: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41325" y="2103438"/>
            <a:ext cx="59245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Rounded MT Bold" pitchFamily="34" charset="0"/>
              </a:rPr>
              <a:t>C-H sp</a:t>
            </a:r>
            <a:r>
              <a:rPr lang="en-US" sz="3200" baseline="30000" dirty="0">
                <a:solidFill>
                  <a:schemeClr val="accent2"/>
                </a:solidFill>
                <a:latin typeface="Arial Rounded MT Bold" pitchFamily="34" charset="0"/>
              </a:rPr>
              <a:t>   </a:t>
            </a:r>
            <a:r>
              <a:rPr lang="en-US" sz="3200" dirty="0">
                <a:solidFill>
                  <a:schemeClr val="accent2"/>
                </a:solidFill>
                <a:latin typeface="Arial Rounded MT Bold" pitchFamily="34" charset="0"/>
              </a:rPr>
              <a:t>stretch    ~ 3300 cm</a:t>
            </a:r>
            <a:r>
              <a:rPr lang="en-US" sz="3200" baseline="30000" dirty="0">
                <a:solidFill>
                  <a:schemeClr val="accent2"/>
                </a:solidFill>
                <a:latin typeface="Arial Rounded MT Bold" pitchFamily="34" charset="0"/>
              </a:rPr>
              <a:t>-1</a:t>
            </a:r>
          </a:p>
          <a:p>
            <a:pPr eaLnBrk="0" hangingPunct="0"/>
            <a:endParaRPr lang="en-US" sz="3200" baseline="30000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41325" y="2713038"/>
            <a:ext cx="5884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C-H sp</a:t>
            </a:r>
            <a:r>
              <a:rPr lang="en-US" sz="3200" baseline="30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	stretch  &gt; 3000 cm</a:t>
            </a:r>
            <a:r>
              <a:rPr lang="en-US" sz="3200" baseline="30000">
                <a:solidFill>
                  <a:schemeClr val="accent2"/>
                </a:solidFill>
                <a:latin typeface="Arial Rounded MT Bold" pitchFamily="34" charset="0"/>
              </a:rPr>
              <a:t>-1</a:t>
            </a: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41325" y="3703638"/>
            <a:ext cx="5883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Rounded MT Bold" pitchFamily="34" charset="0"/>
              </a:rPr>
              <a:t>C-H sp</a:t>
            </a:r>
            <a:r>
              <a:rPr lang="en-US" sz="3200" baseline="30000" dirty="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  <a:r>
              <a:rPr lang="en-US" sz="3200" dirty="0">
                <a:solidFill>
                  <a:schemeClr val="accent2"/>
                </a:solidFill>
                <a:latin typeface="Arial Rounded MT Bold" pitchFamily="34" charset="0"/>
              </a:rPr>
              <a:t>  stretch  &lt; 3000 cm</a:t>
            </a:r>
            <a:r>
              <a:rPr lang="en-US" sz="3200" baseline="30000" dirty="0">
                <a:solidFill>
                  <a:schemeClr val="accent2"/>
                </a:solidFill>
                <a:latin typeface="Arial Rounded MT Bold" pitchFamily="34" charset="0"/>
              </a:rPr>
              <a:t>-1</a:t>
            </a:r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822325" y="288925"/>
            <a:ext cx="7181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400">
                <a:solidFill>
                  <a:schemeClr val="tx2"/>
                </a:solidFill>
                <a:latin typeface="Arial Rounded MT Bold" pitchFamily="34" charset="0"/>
              </a:rPr>
              <a:t>The C-H stretching region</a:t>
            </a: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2193925" y="1127125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BASE VALUE = 3000 cm</a:t>
            </a:r>
            <a:r>
              <a:rPr lang="en-US" baseline="30000">
                <a:latin typeface="Arial Rounded MT Bold" pitchFamily="34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454150" y="2901950"/>
            <a:ext cx="5854700" cy="12827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965325" y="3154363"/>
            <a:ext cx="4900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C=O  STRETCHING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15950" y="2978150"/>
            <a:ext cx="79121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5232400" y="2978150"/>
            <a:ext cx="781050" cy="19685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825750" y="2978150"/>
            <a:ext cx="57023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Oval 5"/>
          <p:cNvSpPr>
            <a:spLocks noChangeArrowheads="1"/>
          </p:cNvSpPr>
          <p:nvPr/>
        </p:nvSpPr>
        <p:spPr bwMode="auto">
          <a:xfrm>
            <a:off x="5073650" y="1911350"/>
            <a:ext cx="1130300" cy="520700"/>
          </a:xfrm>
          <a:prstGeom prst="ellipse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7620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Typical Infrared Absorption</a:t>
            </a:r>
            <a:b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</a:br>
            <a:r>
              <a:rPr lang="en-US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Regions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5165725" y="1919288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914400" y="3048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9144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1325" y="2566988"/>
            <a:ext cx="8283575" cy="366712"/>
            <a:chOff x="278" y="1617"/>
            <a:chExt cx="5218" cy="231"/>
          </a:xfrm>
        </p:grpSpPr>
        <p:sp>
          <p:nvSpPr>
            <p:cNvPr id="99380" name="Rectangle 12"/>
            <p:cNvSpPr>
              <a:spLocks noChangeArrowheads="1"/>
            </p:cNvSpPr>
            <p:nvPr/>
          </p:nvSpPr>
          <p:spPr bwMode="auto">
            <a:xfrm>
              <a:off x="278" y="1617"/>
              <a:ext cx="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2.5 </a:t>
              </a:r>
            </a:p>
          </p:txBody>
        </p:sp>
        <p:sp>
          <p:nvSpPr>
            <p:cNvPr id="99381" name="Rectangle 13"/>
            <p:cNvSpPr>
              <a:spLocks noChangeArrowheads="1"/>
            </p:cNvSpPr>
            <p:nvPr/>
          </p:nvSpPr>
          <p:spPr bwMode="auto">
            <a:xfrm>
              <a:off x="1700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4</a:t>
              </a:r>
            </a:p>
          </p:txBody>
        </p:sp>
        <p:sp>
          <p:nvSpPr>
            <p:cNvPr id="99382" name="Rectangle 14"/>
            <p:cNvSpPr>
              <a:spLocks noChangeArrowheads="1"/>
            </p:cNvSpPr>
            <p:nvPr/>
          </p:nvSpPr>
          <p:spPr bwMode="auto">
            <a:xfrm>
              <a:off x="2506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</a:t>
              </a:r>
            </a:p>
          </p:txBody>
        </p:sp>
        <p:sp>
          <p:nvSpPr>
            <p:cNvPr id="99383" name="Rectangle 15"/>
            <p:cNvSpPr>
              <a:spLocks noChangeArrowheads="1"/>
            </p:cNvSpPr>
            <p:nvPr/>
          </p:nvSpPr>
          <p:spPr bwMode="auto">
            <a:xfrm>
              <a:off x="315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5.5</a:t>
              </a:r>
            </a:p>
          </p:txBody>
        </p:sp>
        <p:sp>
          <p:nvSpPr>
            <p:cNvPr id="99384" name="Rectangle 16"/>
            <p:cNvSpPr>
              <a:spLocks noChangeArrowheads="1"/>
            </p:cNvSpPr>
            <p:nvPr/>
          </p:nvSpPr>
          <p:spPr bwMode="auto">
            <a:xfrm>
              <a:off x="363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6.1</a:t>
              </a:r>
            </a:p>
          </p:txBody>
        </p:sp>
        <p:sp>
          <p:nvSpPr>
            <p:cNvPr id="99385" name="Rectangle 17"/>
            <p:cNvSpPr>
              <a:spLocks noChangeArrowheads="1"/>
            </p:cNvSpPr>
            <p:nvPr/>
          </p:nvSpPr>
          <p:spPr bwMode="auto">
            <a:xfrm>
              <a:off x="4194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6.5</a:t>
              </a:r>
            </a:p>
          </p:txBody>
        </p:sp>
        <p:sp>
          <p:nvSpPr>
            <p:cNvPr id="99386" name="Rectangle 18"/>
            <p:cNvSpPr>
              <a:spLocks noChangeArrowheads="1"/>
            </p:cNvSpPr>
            <p:nvPr/>
          </p:nvSpPr>
          <p:spPr bwMode="auto">
            <a:xfrm>
              <a:off x="5078" y="1617"/>
              <a:ext cx="4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15.4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5125" y="5059363"/>
            <a:ext cx="8332788" cy="396875"/>
            <a:chOff x="230" y="3187"/>
            <a:chExt cx="5249" cy="250"/>
          </a:xfrm>
        </p:grpSpPr>
        <p:sp>
          <p:nvSpPr>
            <p:cNvPr id="99373" name="Rectangle 20"/>
            <p:cNvSpPr>
              <a:spLocks noChangeArrowheads="1"/>
            </p:cNvSpPr>
            <p:nvPr/>
          </p:nvSpPr>
          <p:spPr bwMode="auto">
            <a:xfrm>
              <a:off x="230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4000</a:t>
              </a:r>
            </a:p>
          </p:txBody>
        </p:sp>
        <p:sp>
          <p:nvSpPr>
            <p:cNvPr id="99374" name="Rectangle 21"/>
            <p:cNvSpPr>
              <a:spLocks noChangeArrowheads="1"/>
            </p:cNvSpPr>
            <p:nvPr/>
          </p:nvSpPr>
          <p:spPr bwMode="auto">
            <a:xfrm>
              <a:off x="1544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2500</a:t>
              </a:r>
            </a:p>
          </p:txBody>
        </p:sp>
        <p:sp>
          <p:nvSpPr>
            <p:cNvPr id="99375" name="Rectangle 22"/>
            <p:cNvSpPr>
              <a:spLocks noChangeArrowheads="1"/>
            </p:cNvSpPr>
            <p:nvPr/>
          </p:nvSpPr>
          <p:spPr bwMode="auto">
            <a:xfrm>
              <a:off x="2368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2000</a:t>
              </a:r>
            </a:p>
          </p:txBody>
        </p:sp>
        <p:sp>
          <p:nvSpPr>
            <p:cNvPr id="99376" name="Rectangle 23"/>
            <p:cNvSpPr>
              <a:spLocks noChangeArrowheads="1"/>
            </p:cNvSpPr>
            <p:nvPr/>
          </p:nvSpPr>
          <p:spPr bwMode="auto">
            <a:xfrm>
              <a:off x="3060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1800</a:t>
              </a:r>
            </a:p>
          </p:txBody>
        </p:sp>
        <p:sp>
          <p:nvSpPr>
            <p:cNvPr id="99377" name="Rectangle 24"/>
            <p:cNvSpPr>
              <a:spLocks noChangeArrowheads="1"/>
            </p:cNvSpPr>
            <p:nvPr/>
          </p:nvSpPr>
          <p:spPr bwMode="auto">
            <a:xfrm>
              <a:off x="3568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1650</a:t>
              </a:r>
            </a:p>
          </p:txBody>
        </p:sp>
        <p:sp>
          <p:nvSpPr>
            <p:cNvPr id="99378" name="Rectangle 25"/>
            <p:cNvSpPr>
              <a:spLocks noChangeArrowheads="1"/>
            </p:cNvSpPr>
            <p:nvPr/>
          </p:nvSpPr>
          <p:spPr bwMode="auto">
            <a:xfrm>
              <a:off x="4096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1550</a:t>
              </a:r>
            </a:p>
          </p:txBody>
        </p:sp>
        <p:sp>
          <p:nvSpPr>
            <p:cNvPr id="99379" name="Rectangle 26"/>
            <p:cNvSpPr>
              <a:spLocks noChangeArrowheads="1"/>
            </p:cNvSpPr>
            <p:nvPr/>
          </p:nvSpPr>
          <p:spPr bwMode="auto">
            <a:xfrm>
              <a:off x="5078" y="3187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650</a:t>
              </a:r>
            </a:p>
          </p:txBody>
        </p:sp>
      </p:grpSp>
      <p:sp>
        <p:nvSpPr>
          <p:cNvPr id="99341" name="Rectangle 27"/>
          <p:cNvSpPr>
            <a:spLocks noChangeArrowheads="1"/>
          </p:cNvSpPr>
          <p:nvPr/>
        </p:nvSpPr>
        <p:spPr bwMode="auto">
          <a:xfrm>
            <a:off x="3565525" y="5516563"/>
            <a:ext cx="256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FREQUENCY (cm</a:t>
            </a:r>
            <a:r>
              <a:rPr lang="en-US" sz="2000" baseline="30000">
                <a:latin typeface="Arial Rounded MT Bold" pitchFamily="34" charset="0"/>
              </a:rPr>
              <a:t>-1</a:t>
            </a:r>
            <a:r>
              <a:rPr lang="en-US" sz="2000">
                <a:latin typeface="Arial Rounded MT Bold" pitchFamily="34" charset="0"/>
              </a:rPr>
              <a:t>)</a:t>
            </a:r>
          </a:p>
        </p:txBody>
      </p:sp>
      <p:sp>
        <p:nvSpPr>
          <p:cNvPr id="99342" name="Rectangle 28"/>
          <p:cNvSpPr>
            <a:spLocks noChangeArrowheads="1"/>
          </p:cNvSpPr>
          <p:nvPr/>
        </p:nvSpPr>
        <p:spPr bwMode="auto">
          <a:xfrm>
            <a:off x="2041525" y="2163763"/>
            <a:ext cx="263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WAVELENGTH (</a:t>
            </a:r>
            <a:r>
              <a:rPr lang="en-US" sz="2000" b="1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m)</a:t>
            </a:r>
          </a:p>
        </p:txBody>
      </p:sp>
      <p:sp>
        <p:nvSpPr>
          <p:cNvPr id="99343" name="Line 29"/>
          <p:cNvSpPr>
            <a:spLocks noChangeShapeType="1"/>
          </p:cNvSpPr>
          <p:nvPr/>
        </p:nvSpPr>
        <p:spPr bwMode="auto">
          <a:xfrm>
            <a:off x="2819400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44" name="Line 30"/>
          <p:cNvSpPr>
            <a:spLocks noChangeShapeType="1"/>
          </p:cNvSpPr>
          <p:nvPr/>
        </p:nvSpPr>
        <p:spPr bwMode="auto">
          <a:xfrm>
            <a:off x="4130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45" name="Line 31"/>
          <p:cNvSpPr>
            <a:spLocks noChangeShapeType="1"/>
          </p:cNvSpPr>
          <p:nvPr/>
        </p:nvSpPr>
        <p:spPr bwMode="auto">
          <a:xfrm>
            <a:off x="522922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46" name="Line 32"/>
          <p:cNvSpPr>
            <a:spLocks noChangeShapeType="1"/>
          </p:cNvSpPr>
          <p:nvPr/>
        </p:nvSpPr>
        <p:spPr bwMode="auto">
          <a:xfrm>
            <a:off x="68738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47" name="Rectangle 33"/>
          <p:cNvSpPr>
            <a:spLocks noChangeArrowheads="1"/>
          </p:cNvSpPr>
          <p:nvPr/>
        </p:nvSpPr>
        <p:spPr bwMode="auto">
          <a:xfrm>
            <a:off x="974725" y="3200400"/>
            <a:ext cx="70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O-H</a:t>
            </a:r>
          </a:p>
        </p:txBody>
      </p:sp>
      <p:sp>
        <p:nvSpPr>
          <p:cNvPr id="99348" name="Rectangle 34"/>
          <p:cNvSpPr>
            <a:spLocks noChangeArrowheads="1"/>
          </p:cNvSpPr>
          <p:nvPr/>
        </p:nvSpPr>
        <p:spPr bwMode="auto">
          <a:xfrm>
            <a:off x="1812925" y="3200400"/>
            <a:ext cx="69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99349" name="Rectangle 35"/>
          <p:cNvSpPr>
            <a:spLocks noChangeArrowheads="1"/>
          </p:cNvSpPr>
          <p:nvPr/>
        </p:nvSpPr>
        <p:spPr bwMode="auto">
          <a:xfrm>
            <a:off x="1127125" y="3657600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N-H</a:t>
            </a:r>
          </a:p>
        </p:txBody>
      </p:sp>
      <p:sp>
        <p:nvSpPr>
          <p:cNvPr id="99350" name="Rectangle 36"/>
          <p:cNvSpPr>
            <a:spLocks noChangeArrowheads="1"/>
          </p:cNvSpPr>
          <p:nvPr/>
        </p:nvSpPr>
        <p:spPr bwMode="auto">
          <a:xfrm>
            <a:off x="5273675" y="31242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99351" name="Rectangle 37"/>
          <p:cNvSpPr>
            <a:spLocks noChangeArrowheads="1"/>
          </p:cNvSpPr>
          <p:nvPr/>
        </p:nvSpPr>
        <p:spPr bwMode="auto">
          <a:xfrm>
            <a:off x="6108700" y="312420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C=N</a:t>
            </a:r>
          </a:p>
        </p:txBody>
      </p:sp>
      <p:sp>
        <p:nvSpPr>
          <p:cNvPr id="99352" name="Rectangle 38"/>
          <p:cNvSpPr>
            <a:spLocks noChangeArrowheads="1"/>
          </p:cNvSpPr>
          <p:nvPr/>
        </p:nvSpPr>
        <p:spPr bwMode="auto">
          <a:xfrm>
            <a:off x="4251325" y="3427413"/>
            <a:ext cx="995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Very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few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bands</a:t>
            </a:r>
          </a:p>
        </p:txBody>
      </p:sp>
      <p:sp>
        <p:nvSpPr>
          <p:cNvPr id="99353" name="Rectangle 39"/>
          <p:cNvSpPr>
            <a:spLocks noChangeArrowheads="1"/>
          </p:cNvSpPr>
          <p:nvPr/>
        </p:nvSpPr>
        <p:spPr bwMode="auto">
          <a:xfrm>
            <a:off x="6108700" y="3641725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C=C</a:t>
            </a:r>
          </a:p>
        </p:txBody>
      </p:sp>
      <p:sp>
        <p:nvSpPr>
          <p:cNvPr id="99354" name="Rectangle 40"/>
          <p:cNvSpPr>
            <a:spLocks noChangeArrowheads="1"/>
          </p:cNvSpPr>
          <p:nvPr/>
        </p:nvSpPr>
        <p:spPr bwMode="auto">
          <a:xfrm>
            <a:off x="7740650" y="3122613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C-Cl</a:t>
            </a:r>
          </a:p>
        </p:txBody>
      </p:sp>
      <p:sp>
        <p:nvSpPr>
          <p:cNvPr id="99355" name="Rectangle 41"/>
          <p:cNvSpPr>
            <a:spLocks noChangeArrowheads="1"/>
          </p:cNvSpPr>
          <p:nvPr/>
        </p:nvSpPr>
        <p:spPr bwMode="auto">
          <a:xfrm>
            <a:off x="7527925" y="34591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C-O</a:t>
            </a:r>
          </a:p>
        </p:txBody>
      </p:sp>
      <p:sp>
        <p:nvSpPr>
          <p:cNvPr id="99356" name="Rectangle 42"/>
          <p:cNvSpPr>
            <a:spLocks noChangeArrowheads="1"/>
          </p:cNvSpPr>
          <p:nvPr/>
        </p:nvSpPr>
        <p:spPr bwMode="auto">
          <a:xfrm>
            <a:off x="7375525" y="3811588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C-N</a:t>
            </a:r>
          </a:p>
        </p:txBody>
      </p:sp>
      <p:sp>
        <p:nvSpPr>
          <p:cNvPr id="99357" name="Rectangle 43"/>
          <p:cNvSpPr>
            <a:spLocks noChangeArrowheads="1"/>
          </p:cNvSpPr>
          <p:nvPr/>
        </p:nvSpPr>
        <p:spPr bwMode="auto">
          <a:xfrm>
            <a:off x="7070725" y="41529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</a:t>
            </a:r>
          </a:p>
        </p:txBody>
      </p:sp>
      <p:sp>
        <p:nvSpPr>
          <p:cNvPr id="99358" name="Rectangle 44"/>
          <p:cNvSpPr>
            <a:spLocks noChangeArrowheads="1"/>
          </p:cNvSpPr>
          <p:nvPr/>
        </p:nvSpPr>
        <p:spPr bwMode="auto">
          <a:xfrm>
            <a:off x="3032125" y="4114800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X=C=Y</a:t>
            </a:r>
          </a:p>
        </p:txBody>
      </p:sp>
      <p:sp>
        <p:nvSpPr>
          <p:cNvPr id="99359" name="Rectangle 45"/>
          <p:cNvSpPr>
            <a:spLocks noChangeArrowheads="1"/>
          </p:cNvSpPr>
          <p:nvPr/>
        </p:nvSpPr>
        <p:spPr bwMode="auto">
          <a:xfrm>
            <a:off x="2787650" y="45720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(C,O,N,S)</a:t>
            </a:r>
          </a:p>
        </p:txBody>
      </p:sp>
      <p:sp>
        <p:nvSpPr>
          <p:cNvPr id="99360" name="Rectangle 46"/>
          <p:cNvSpPr>
            <a:spLocks noChangeArrowheads="1"/>
          </p:cNvSpPr>
          <p:nvPr/>
        </p:nvSpPr>
        <p:spPr bwMode="auto">
          <a:xfrm>
            <a:off x="2955925" y="3200400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N</a:t>
            </a:r>
          </a:p>
        </p:txBody>
      </p:sp>
      <p:sp>
        <p:nvSpPr>
          <p:cNvPr id="99361" name="Rectangle 47"/>
          <p:cNvSpPr>
            <a:spLocks noChangeArrowheads="1"/>
          </p:cNvSpPr>
          <p:nvPr/>
        </p:nvSpPr>
        <p:spPr bwMode="auto">
          <a:xfrm>
            <a:off x="3200400" y="3657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C</a:t>
            </a:r>
          </a:p>
        </p:txBody>
      </p:sp>
      <p:sp>
        <p:nvSpPr>
          <p:cNvPr id="99362" name="Line 48"/>
          <p:cNvSpPr>
            <a:spLocks noChangeShapeType="1"/>
          </p:cNvSpPr>
          <p:nvPr/>
        </p:nvSpPr>
        <p:spPr bwMode="auto">
          <a:xfrm>
            <a:off x="3244850" y="33401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63" name="Line 49"/>
          <p:cNvSpPr>
            <a:spLocks noChangeShapeType="1"/>
          </p:cNvSpPr>
          <p:nvPr/>
        </p:nvSpPr>
        <p:spPr bwMode="auto">
          <a:xfrm>
            <a:off x="3244850" y="3400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64" name="Line 50"/>
          <p:cNvSpPr>
            <a:spLocks noChangeShapeType="1"/>
          </p:cNvSpPr>
          <p:nvPr/>
        </p:nvSpPr>
        <p:spPr bwMode="auto">
          <a:xfrm>
            <a:off x="3244850" y="34607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65" name="Line 51"/>
          <p:cNvSpPr>
            <a:spLocks noChangeShapeType="1"/>
          </p:cNvSpPr>
          <p:nvPr/>
        </p:nvSpPr>
        <p:spPr bwMode="auto">
          <a:xfrm>
            <a:off x="3489325" y="37973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66" name="Line 52"/>
          <p:cNvSpPr>
            <a:spLocks noChangeShapeType="1"/>
          </p:cNvSpPr>
          <p:nvPr/>
        </p:nvSpPr>
        <p:spPr bwMode="auto">
          <a:xfrm>
            <a:off x="3489325" y="38576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67" name="Line 53"/>
          <p:cNvSpPr>
            <a:spLocks noChangeShapeType="1"/>
          </p:cNvSpPr>
          <p:nvPr/>
        </p:nvSpPr>
        <p:spPr bwMode="auto">
          <a:xfrm>
            <a:off x="3489325" y="39179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68" name="Rectangle 54"/>
          <p:cNvSpPr>
            <a:spLocks noChangeArrowheads="1"/>
          </p:cNvSpPr>
          <p:nvPr/>
        </p:nvSpPr>
        <p:spPr bwMode="auto">
          <a:xfrm>
            <a:off x="6232525" y="4525963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N=O N=O</a:t>
            </a:r>
          </a:p>
        </p:txBody>
      </p:sp>
      <p:sp>
        <p:nvSpPr>
          <p:cNvPr id="99369" name="Line 55"/>
          <p:cNvSpPr>
            <a:spLocks noChangeShapeType="1"/>
          </p:cNvSpPr>
          <p:nvPr/>
        </p:nvSpPr>
        <p:spPr bwMode="auto">
          <a:xfrm>
            <a:off x="6553200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70" name="Line 56"/>
          <p:cNvSpPr>
            <a:spLocks noChangeShapeType="1"/>
          </p:cNvSpPr>
          <p:nvPr/>
        </p:nvSpPr>
        <p:spPr bwMode="auto">
          <a:xfrm>
            <a:off x="7178675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71" name="Line 57"/>
          <p:cNvSpPr>
            <a:spLocks noChangeShapeType="1"/>
          </p:cNvSpPr>
          <p:nvPr/>
        </p:nvSpPr>
        <p:spPr bwMode="auto">
          <a:xfrm>
            <a:off x="6553200" y="4876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9372" name="Rectangle 58"/>
          <p:cNvSpPr>
            <a:spLocks noChangeArrowheads="1"/>
          </p:cNvSpPr>
          <p:nvPr/>
        </p:nvSpPr>
        <p:spPr bwMode="auto">
          <a:xfrm>
            <a:off x="7391400" y="4494213"/>
            <a:ext cx="29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87350" y="5035550"/>
            <a:ext cx="7988300" cy="10541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87350" y="2520950"/>
            <a:ext cx="7988300" cy="10541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4343400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"/>
            </a:pP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This region stretches from about 1800 to 1650 cm</a:t>
            </a:r>
            <a:r>
              <a:rPr lang="en-US" sz="2800" baseline="30000" smtClean="0">
                <a:solidFill>
                  <a:schemeClr val="accent2"/>
                </a:solidFill>
                <a:latin typeface="Comic Sans MS" pitchFamily="66" charset="0"/>
              </a:rPr>
              <a:t>-1   </a:t>
            </a:r>
            <a:r>
              <a:rPr lang="en-US" sz="2000" smtClean="0">
                <a:solidFill>
                  <a:schemeClr val="accent2"/>
                </a:solidFill>
                <a:latin typeface="Comic Sans MS" pitchFamily="66" charset="0"/>
              </a:rPr>
              <a:t>-   RIGHT IN THE MIDDLE OF THE SPECTRUM</a:t>
            </a:r>
            <a:endParaRPr lang="en-US" sz="2800" baseline="3000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"/>
            </a:pPr>
            <a:endParaRPr lang="en-US" sz="280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"/>
            </a:pP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The base value is 1715 cm</a:t>
            </a:r>
            <a:r>
              <a:rPr lang="en-US" sz="2800" baseline="30000" smtClean="0">
                <a:solidFill>
                  <a:schemeClr val="accent2"/>
                </a:solidFill>
                <a:latin typeface="Comic Sans MS" pitchFamily="66" charset="0"/>
              </a:rPr>
              <a:t>-1 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(ketone)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"/>
            </a:pPr>
            <a:endParaRPr lang="en-US" sz="280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"/>
            </a:pP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The bands are </a:t>
            </a:r>
            <a:r>
              <a:rPr lang="en-US" sz="2800" u="sng" smtClean="0">
                <a:solidFill>
                  <a:schemeClr val="accent2"/>
                </a:solidFill>
                <a:latin typeface="Comic Sans MS" pitchFamily="66" charset="0"/>
              </a:rPr>
              <a:t>very strong 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!!! due to the large C=O dipole moment.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93725" y="5119688"/>
            <a:ext cx="7559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buClr>
                <a:srgbClr val="FF3300"/>
              </a:buClr>
              <a:buFont typeface="Wingdings" pitchFamily="2" charset="2"/>
              <a:buChar char=""/>
            </a:pPr>
            <a:r>
              <a:rPr lang="en-US" sz="2800">
                <a:solidFill>
                  <a:schemeClr val="accent2"/>
                </a:solidFill>
              </a:rPr>
              <a:t> C=O is often one of the strongest peaks in the spectrum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04775" y="442913"/>
            <a:ext cx="893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CARBONYL STRETCHING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7169150" y="311150"/>
            <a:ext cx="1358900" cy="444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81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40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2-Butanone</a:t>
            </a:r>
          </a:p>
        </p:txBody>
      </p:sp>
      <p:pic>
        <p:nvPicPr>
          <p:cNvPr id="21509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1609725"/>
            <a:ext cx="84883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5"/>
          <p:cNvGraphicFramePr>
            <a:graphicFrameLocks/>
          </p:cNvGraphicFramePr>
          <p:nvPr/>
        </p:nvGraphicFramePr>
        <p:xfrm>
          <a:off x="6400800" y="4724400"/>
          <a:ext cx="1905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ISIS/Draw Sketch" r:id="rId5" imgW="1247760" imgH="514080" progId="ISISServer">
                  <p:embed/>
                </p:oleObj>
              </mc:Choice>
              <mc:Fallback>
                <p:oleObj name="ISIS/Draw Sketch" r:id="rId5" imgW="1247760" imgH="514080" progId="ISISServer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724400"/>
                        <a:ext cx="1905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223125" y="334963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KETONE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556125" y="48307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346325" y="41449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431925" y="2589213"/>
            <a:ext cx="1065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accent2"/>
                </a:solidFill>
                <a:latin typeface="Arial Rounded MT Bold" pitchFamily="34" charset="0"/>
              </a:rPr>
              <a:t>overtone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981200" y="2438400"/>
            <a:ext cx="0" cy="152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511300" y="2786063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accent2"/>
                </a:solidFill>
                <a:latin typeface="Arial Rounded MT Bold" pitchFamily="34" charset="0"/>
              </a:rPr>
              <a:t>2x C=O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089525" y="4221163"/>
            <a:ext cx="125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 bend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070725" y="814388"/>
            <a:ext cx="160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1715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33875" y="1554163"/>
            <a:ext cx="928688" cy="4144962"/>
            <a:chOff x="2730" y="979"/>
            <a:chExt cx="585" cy="2611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730" y="979"/>
              <a:ext cx="585" cy="2611"/>
              <a:chOff x="2730" y="979"/>
              <a:chExt cx="585" cy="2611"/>
            </a:xfrm>
          </p:grpSpPr>
          <p:sp>
            <p:nvSpPr>
              <p:cNvPr id="21521" name="Rectangle 16"/>
              <p:cNvSpPr>
                <a:spLocks noChangeArrowheads="1"/>
              </p:cNvSpPr>
              <p:nvPr/>
            </p:nvSpPr>
            <p:spPr bwMode="auto">
              <a:xfrm>
                <a:off x="2819" y="979"/>
                <a:ext cx="4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000">
                    <a:solidFill>
                      <a:srgbClr val="CC0000"/>
                    </a:solidFill>
                    <a:latin typeface="Arial Rounded MT Bold" pitchFamily="34" charset="0"/>
                  </a:rPr>
                  <a:t>1715</a:t>
                </a:r>
              </a:p>
            </p:txBody>
          </p:sp>
          <p:sp>
            <p:nvSpPr>
              <p:cNvPr id="21522" name="Rectangle 17"/>
              <p:cNvSpPr>
                <a:spLocks noChangeArrowheads="1"/>
              </p:cNvSpPr>
              <p:nvPr/>
            </p:nvSpPr>
            <p:spPr bwMode="auto">
              <a:xfrm>
                <a:off x="2730" y="1232"/>
                <a:ext cx="564" cy="2344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523" name="Picture 18"/>
              <p:cNvPicPr>
                <a:picLocks noChangeArrowheads="1"/>
              </p:cNvPicPr>
              <p:nvPr/>
            </p:nvPicPr>
            <p:blipFill>
              <a:blip r:embed="rId7"/>
              <a:srcRect l="48549" t="8490" r="42619" b="32010"/>
              <a:stretch>
                <a:fillRect/>
              </a:stretch>
            </p:blipFill>
            <p:spPr bwMode="auto">
              <a:xfrm>
                <a:off x="2762" y="1265"/>
                <a:ext cx="472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24" name="Line 19"/>
              <p:cNvSpPr>
                <a:spLocks noChangeShapeType="1"/>
              </p:cNvSpPr>
              <p:nvPr/>
            </p:nvSpPr>
            <p:spPr bwMode="auto">
              <a:xfrm>
                <a:off x="3059" y="1238"/>
                <a:ext cx="0" cy="2352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0" name="Rectangle 20"/>
            <p:cNvSpPr>
              <a:spLocks noChangeArrowheads="1"/>
            </p:cNvSpPr>
            <p:nvPr/>
          </p:nvSpPr>
          <p:spPr bwMode="auto">
            <a:xfrm>
              <a:off x="2832" y="3043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Rounded MT Bold" pitchFamily="34" charset="0"/>
                </a:rPr>
                <a:t>C=O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178550" y="5797550"/>
            <a:ext cx="2882900" cy="9779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82550" y="4197350"/>
            <a:ext cx="2578100" cy="2273300"/>
          </a:xfrm>
          <a:prstGeom prst="rect">
            <a:avLst/>
          </a:prstGeom>
          <a:solidFill>
            <a:srgbClr val="EAEAEA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138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86013"/>
            <a:ext cx="893445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7680325" y="36798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1690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156325" y="36798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1710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822825" y="36798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1715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565525" y="36798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1725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079625" y="36798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1735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517525" y="36798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1800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136525" y="5737225"/>
            <a:ext cx="234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1810 and 1760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768850" y="4826000"/>
            <a:ext cx="1054100" cy="706438"/>
            <a:chOff x="3004" y="3040"/>
            <a:chExt cx="664" cy="445"/>
          </a:xfrm>
        </p:grpSpPr>
        <p:sp>
          <p:nvSpPr>
            <p:cNvPr id="101401" name="Rectangle 13"/>
            <p:cNvSpPr>
              <a:spLocks noChangeArrowheads="1"/>
            </p:cNvSpPr>
            <p:nvPr/>
          </p:nvSpPr>
          <p:spPr bwMode="auto">
            <a:xfrm>
              <a:off x="3004" y="3040"/>
              <a:ext cx="664" cy="42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2" name="Rectangle 14"/>
            <p:cNvSpPr>
              <a:spLocks noChangeArrowheads="1"/>
            </p:cNvSpPr>
            <p:nvPr/>
          </p:nvSpPr>
          <p:spPr bwMode="auto">
            <a:xfrm>
              <a:off x="3014" y="3043"/>
              <a:ext cx="64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/>
                <a:t>BASE</a:t>
              </a:r>
            </a:p>
            <a:p>
              <a:pPr eaLnBrk="0" hangingPunct="0"/>
              <a:r>
                <a:rPr lang="en-US" sz="2000"/>
                <a:t>VALUE</a:t>
              </a:r>
            </a:p>
          </p:txBody>
        </p:sp>
      </p:grpSp>
      <p:sp>
        <p:nvSpPr>
          <p:cNvPr id="101389" name="Rectangle 15"/>
          <p:cNvSpPr>
            <a:spLocks noChangeArrowheads="1"/>
          </p:cNvSpPr>
          <p:nvPr/>
        </p:nvSpPr>
        <p:spPr bwMode="auto">
          <a:xfrm>
            <a:off x="517525" y="1554163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acid </a:t>
            </a:r>
          </a:p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chloride</a:t>
            </a:r>
          </a:p>
        </p:txBody>
      </p:sp>
      <p:sp>
        <p:nvSpPr>
          <p:cNvPr id="101390" name="Rectangle 16"/>
          <p:cNvSpPr>
            <a:spLocks noChangeArrowheads="1"/>
          </p:cNvSpPr>
          <p:nvPr/>
        </p:nvSpPr>
        <p:spPr bwMode="auto">
          <a:xfrm>
            <a:off x="2117725" y="1858963"/>
            <a:ext cx="82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ester</a:t>
            </a:r>
          </a:p>
        </p:txBody>
      </p:sp>
      <p:sp>
        <p:nvSpPr>
          <p:cNvPr id="101391" name="Rectangle 17"/>
          <p:cNvSpPr>
            <a:spLocks noChangeArrowheads="1"/>
          </p:cNvSpPr>
          <p:nvPr/>
        </p:nvSpPr>
        <p:spPr bwMode="auto">
          <a:xfrm>
            <a:off x="3260725" y="1858963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aldehyde</a:t>
            </a:r>
          </a:p>
        </p:txBody>
      </p:sp>
      <p:sp>
        <p:nvSpPr>
          <p:cNvPr id="101392" name="Rectangle 18"/>
          <p:cNvSpPr>
            <a:spLocks noChangeArrowheads="1"/>
          </p:cNvSpPr>
          <p:nvPr/>
        </p:nvSpPr>
        <p:spPr bwMode="auto">
          <a:xfrm>
            <a:off x="6080125" y="1554163"/>
            <a:ext cx="1468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carboxylic</a:t>
            </a:r>
          </a:p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acid</a:t>
            </a:r>
          </a:p>
        </p:txBody>
      </p:sp>
      <p:sp>
        <p:nvSpPr>
          <p:cNvPr id="101393" name="Rectangle 19"/>
          <p:cNvSpPr>
            <a:spLocks noChangeArrowheads="1"/>
          </p:cNvSpPr>
          <p:nvPr/>
        </p:nvSpPr>
        <p:spPr bwMode="auto">
          <a:xfrm>
            <a:off x="7527925" y="1858963"/>
            <a:ext cx="93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amide</a:t>
            </a:r>
          </a:p>
        </p:txBody>
      </p:sp>
      <p:sp>
        <p:nvSpPr>
          <p:cNvPr id="101394" name="Rectangle 20"/>
          <p:cNvSpPr>
            <a:spLocks noChangeArrowheads="1"/>
          </p:cNvSpPr>
          <p:nvPr/>
        </p:nvSpPr>
        <p:spPr bwMode="auto">
          <a:xfrm>
            <a:off x="4822825" y="1858963"/>
            <a:ext cx="1028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ketone</a:t>
            </a:r>
          </a:p>
        </p:txBody>
      </p:sp>
      <p:sp>
        <p:nvSpPr>
          <p:cNvPr id="101395" name="Rectangle 21"/>
          <p:cNvSpPr>
            <a:spLocks noChangeArrowheads="1"/>
          </p:cNvSpPr>
          <p:nvPr/>
        </p:nvSpPr>
        <p:spPr bwMode="auto">
          <a:xfrm>
            <a:off x="517525" y="4221163"/>
            <a:ext cx="142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339933"/>
                </a:solidFill>
                <a:latin typeface="Arial Rounded MT Bold" pitchFamily="34" charset="0"/>
              </a:rPr>
              <a:t>anhydride</a:t>
            </a:r>
          </a:p>
        </p:txBody>
      </p:sp>
      <p:sp>
        <p:nvSpPr>
          <p:cNvPr id="101396" name="Rectangle 22"/>
          <p:cNvSpPr>
            <a:spLocks noChangeArrowheads="1"/>
          </p:cNvSpPr>
          <p:nvPr/>
        </p:nvSpPr>
        <p:spPr bwMode="auto">
          <a:xfrm>
            <a:off x="441325" y="6072188"/>
            <a:ext cx="159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( two peaks )</a:t>
            </a:r>
          </a:p>
        </p:txBody>
      </p:sp>
      <p:sp>
        <p:nvSpPr>
          <p:cNvPr id="101397" name="AutoShape 23"/>
          <p:cNvSpPr>
            <a:spLocks noChangeArrowheads="1"/>
          </p:cNvSpPr>
          <p:nvPr/>
        </p:nvSpPr>
        <p:spPr bwMode="auto">
          <a:xfrm>
            <a:off x="5035550" y="4197350"/>
            <a:ext cx="520700" cy="596900"/>
          </a:xfrm>
          <a:prstGeom prst="upArrow">
            <a:avLst>
              <a:gd name="adj1" fmla="val 50000"/>
              <a:gd name="adj2" fmla="val 57312"/>
            </a:avLst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Rectangle 24"/>
          <p:cNvSpPr>
            <a:spLocks noChangeArrowheads="1"/>
          </p:cNvSpPr>
          <p:nvPr/>
        </p:nvSpPr>
        <p:spPr bwMode="auto">
          <a:xfrm>
            <a:off x="60325" y="792163"/>
            <a:ext cx="906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EACH DIFFERENT KIND OF C=O COMES AT A DIFFERENT FREQUENCY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288925" y="274638"/>
            <a:ext cx="790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C=O IS SENSITIVE TO ITS ENVIRONMENT</a:t>
            </a:r>
          </a:p>
        </p:txBody>
      </p:sp>
      <p:sp>
        <p:nvSpPr>
          <p:cNvPr id="101400" name="Rectangle 26"/>
          <p:cNvSpPr>
            <a:spLocks noChangeArrowheads="1"/>
          </p:cNvSpPr>
          <p:nvPr/>
        </p:nvSpPr>
        <p:spPr bwMode="auto">
          <a:xfrm>
            <a:off x="6232525" y="5821363"/>
            <a:ext cx="2792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/>
              <a:t>THESE VALUES ARE </a:t>
            </a:r>
          </a:p>
          <a:p>
            <a:pPr eaLnBrk="0" hangingPunct="0"/>
            <a:r>
              <a:rPr lang="en-US" sz="2000"/>
              <a:t>WORTH LEARNING  </a:t>
            </a:r>
          </a:p>
          <a:p>
            <a:pPr eaLnBrk="0" hangingPunct="0"/>
            <a:r>
              <a:rPr lang="en-US" sz="2000"/>
              <a:t>   all are +/- 10 cm</a:t>
            </a:r>
            <a:r>
              <a:rPr lang="en-US" sz="2000" baseline="30000"/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5562600" y="1447800"/>
            <a:ext cx="0" cy="457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746125" y="2041525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1.225 A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879725" y="2041525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1.231 A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937125" y="2035175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1.235 A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918325" y="2035175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1.248 A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822325" y="4708525"/>
            <a:ext cx="1339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acid</a:t>
            </a:r>
          </a:p>
          <a:p>
            <a:pPr eaLnBrk="0" hangingPunct="0"/>
            <a:r>
              <a:rPr lang="en-US">
                <a:solidFill>
                  <a:srgbClr val="FF0000"/>
                </a:solidFill>
              </a:rPr>
              <a:t>chloride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2879725" y="4708525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ester</a:t>
            </a: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5013325" y="4708525"/>
            <a:ext cx="114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ketone</a:t>
            </a: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6994525" y="470852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amide</a:t>
            </a:r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95250" y="228600"/>
            <a:ext cx="8986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C=O BOND LENGTHS IN CARBONYL COMPOUNDS</a:t>
            </a: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5791200" y="1676400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 flipH="1">
            <a:off x="914400" y="1676400"/>
            <a:ext cx="434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2270125" y="1127125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FF0033"/>
                </a:solidFill>
                <a:latin typeface="Arial Rounded MT Bold" pitchFamily="34" charset="0"/>
              </a:rPr>
              <a:t>shorter</a:t>
            </a: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6461125" y="1127125"/>
            <a:ext cx="113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longer</a:t>
            </a:r>
          </a:p>
        </p:txBody>
      </p:sp>
      <p:pic>
        <p:nvPicPr>
          <p:cNvPr id="102416" name="Picture 16"/>
          <p:cNvPicPr>
            <a:picLocks noChangeArrowheads="1"/>
          </p:cNvPicPr>
          <p:nvPr/>
        </p:nvPicPr>
        <p:blipFill>
          <a:blip r:embed="rId3"/>
          <a:srcRect l="4691" t="29399" r="7030" b="34749"/>
          <a:stretch>
            <a:fillRect/>
          </a:stretch>
        </p:blipFill>
        <p:spPr bwMode="auto">
          <a:xfrm>
            <a:off x="76200" y="2592388"/>
            <a:ext cx="891540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593725" y="562292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339933"/>
                </a:solidFill>
                <a:latin typeface="Arial Rounded MT Bold" pitchFamily="34" charset="0"/>
              </a:rPr>
              <a:t>1780 cm</a:t>
            </a:r>
            <a:r>
              <a:rPr lang="en-US" baseline="30000">
                <a:solidFill>
                  <a:srgbClr val="339933"/>
                </a:solidFill>
                <a:latin typeface="Arial Rounded MT Bold" pitchFamily="34" charset="0"/>
              </a:rPr>
              <a:t>-1</a:t>
            </a:r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2727325" y="562292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339933"/>
                </a:solidFill>
                <a:latin typeface="Arial Rounded MT Bold" pitchFamily="34" charset="0"/>
              </a:rPr>
              <a:t>1735 cm</a:t>
            </a:r>
            <a:r>
              <a:rPr lang="en-US" baseline="30000">
                <a:solidFill>
                  <a:srgbClr val="339933"/>
                </a:solidFill>
                <a:latin typeface="Arial Rounded MT Bold" pitchFamily="34" charset="0"/>
              </a:rPr>
              <a:t>-1</a:t>
            </a:r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5013325" y="562292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339933"/>
                </a:solidFill>
                <a:latin typeface="Arial Rounded MT Bold" pitchFamily="34" charset="0"/>
              </a:rPr>
              <a:t>1715 cm</a:t>
            </a:r>
            <a:r>
              <a:rPr lang="en-US" baseline="30000">
                <a:solidFill>
                  <a:srgbClr val="339933"/>
                </a:solidFill>
                <a:latin typeface="Arial Rounded MT Bold" pitchFamily="34" charset="0"/>
              </a:rPr>
              <a:t>-1</a:t>
            </a:r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7223125" y="562292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339933"/>
                </a:solidFill>
                <a:latin typeface="Arial Rounded MT Bold" pitchFamily="34" charset="0"/>
              </a:rPr>
              <a:t>1680 cm</a:t>
            </a:r>
            <a:r>
              <a:rPr lang="en-US" baseline="30000">
                <a:solidFill>
                  <a:srgbClr val="339933"/>
                </a:solidFill>
                <a:latin typeface="Arial Rounded MT Bold" pitchFamily="34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539750" y="4959350"/>
            <a:ext cx="7988300" cy="10541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746125" y="822325"/>
            <a:ext cx="7839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Ketones</a:t>
            </a:r>
            <a:r>
              <a:rPr lang="en-US" sz="2000"/>
              <a:t>  are at lower frequency than  </a:t>
            </a:r>
            <a:r>
              <a:rPr lang="en-US">
                <a:solidFill>
                  <a:srgbClr val="009900"/>
                </a:solidFill>
              </a:rPr>
              <a:t>Aldehydes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/>
              <a:t> because of</a:t>
            </a:r>
          </a:p>
          <a:p>
            <a:pPr eaLnBrk="0" hangingPunct="0"/>
            <a:r>
              <a:rPr lang="en-US" sz="2000"/>
              <a:t>the second electron-donating alkyl group.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746125" y="1660525"/>
            <a:ext cx="789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CC0000"/>
                </a:solidFill>
              </a:rPr>
              <a:t>Acid chlorides</a:t>
            </a:r>
            <a:r>
              <a:rPr lang="en-US" sz="2000"/>
              <a:t>  are at higher frequency than ketones because </a:t>
            </a:r>
          </a:p>
          <a:p>
            <a:pPr eaLnBrk="0" hangingPunct="0"/>
            <a:r>
              <a:rPr lang="en-US" sz="2000"/>
              <a:t>of the electron-withdrawing halide.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46125" y="2422525"/>
            <a:ext cx="7788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eaLnBrk="0" hangingPunct="0"/>
            <a:r>
              <a:rPr lang="en-US">
                <a:solidFill>
                  <a:srgbClr val="009900"/>
                </a:solidFill>
              </a:rPr>
              <a:t>Esters</a:t>
            </a:r>
            <a:r>
              <a:rPr lang="en-US"/>
              <a:t> </a:t>
            </a:r>
            <a:r>
              <a:rPr lang="en-US" sz="2000"/>
              <a:t> are at higher frequencies than ketones due to the electron-withdrawing oxygen atom. This is more important than resonance with the electron pair on the oxygen.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746125" y="3565525"/>
            <a:ext cx="7788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eaLnBrk="0" hangingPunct="0"/>
            <a:r>
              <a:rPr lang="en-US">
                <a:solidFill>
                  <a:srgbClr val="CC0000"/>
                </a:solidFill>
              </a:rPr>
              <a:t>Amides</a:t>
            </a:r>
            <a:r>
              <a:rPr lang="en-US" sz="2000"/>
              <a:t>  are at lower frequencies than ketones due to resonance involving the unshared pair on nitrogen. The electron-withdrawing effect of nitrogen is less important than the resonance.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2955925" y="106363"/>
            <a:ext cx="2822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746125" y="4983163"/>
            <a:ext cx="77295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just" eaLnBrk="0" hangingPunct="0"/>
            <a:r>
              <a:rPr lang="en-US" sz="2000">
                <a:solidFill>
                  <a:schemeClr val="accent2"/>
                </a:solidFill>
              </a:rPr>
              <a:t>Note the electronegativity difference, O versus N, weights the</a:t>
            </a:r>
          </a:p>
          <a:p>
            <a:pPr algn="just" eaLnBrk="0" hangingPunct="0"/>
            <a:r>
              <a:rPr lang="en-US" sz="2000">
                <a:solidFill>
                  <a:schemeClr val="accent2"/>
                </a:solidFill>
              </a:rPr>
              <a:t>two factors (resonance/ e-withdrawal) differently in esters </a:t>
            </a:r>
          </a:p>
          <a:p>
            <a:pPr algn="just" eaLnBrk="0" hangingPunct="0"/>
            <a:r>
              <a:rPr lang="en-US" sz="2000">
                <a:solidFill>
                  <a:schemeClr val="accent2"/>
                </a:solidFill>
              </a:rPr>
              <a:t>than in amides.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746125" y="6156325"/>
            <a:ext cx="760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009900"/>
                </a:solidFill>
              </a:rPr>
              <a:t>Acids</a:t>
            </a:r>
            <a:r>
              <a:rPr lang="en-US" sz="2000">
                <a:solidFill>
                  <a:srgbClr val="009900"/>
                </a:solidFill>
              </a:rPr>
              <a:t> </a:t>
            </a:r>
            <a:r>
              <a:rPr lang="en-US" sz="2000"/>
              <a:t> are at lower frequency than ketones due to H-bonding.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533400" y="26670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533400" y="3810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533400" y="2667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7169150" y="311150"/>
            <a:ext cx="1358900" cy="444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1609725"/>
            <a:ext cx="84883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4"/>
          <p:cNvGraphicFramePr>
            <a:graphicFrameLocks/>
          </p:cNvGraphicFramePr>
          <p:nvPr/>
        </p:nvGraphicFramePr>
        <p:xfrm>
          <a:off x="6400800" y="4724400"/>
          <a:ext cx="1905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ISIS/Draw Sketch" r:id="rId5" imgW="1247760" imgH="514080" progId="ISISServer">
                  <p:embed/>
                </p:oleObj>
              </mc:Choice>
              <mc:Fallback>
                <p:oleObj name="ISIS/Draw Sketch" r:id="rId5" imgW="1247760" imgH="51408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724400"/>
                        <a:ext cx="1905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223125" y="334963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KETONE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556125" y="48307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346325" y="41449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431925" y="2589213"/>
            <a:ext cx="1065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accent2"/>
                </a:solidFill>
                <a:latin typeface="Arial Rounded MT Bold" pitchFamily="34" charset="0"/>
              </a:rPr>
              <a:t>overtone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981200" y="2438400"/>
            <a:ext cx="0" cy="152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089525" y="4221163"/>
            <a:ext cx="125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 bend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7070725" y="814388"/>
            <a:ext cx="160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1715</a:t>
            </a:r>
          </a:p>
        </p:txBody>
      </p:sp>
      <p:sp>
        <p:nvSpPr>
          <p:cNvPr id="1403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2-Butanone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1835150" y="1301750"/>
            <a:ext cx="292100" cy="520700"/>
          </a:xfrm>
          <a:prstGeom prst="downArrow">
            <a:avLst>
              <a:gd name="adj1" fmla="val 50000"/>
              <a:gd name="adj2" fmla="val 8913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65125" y="868363"/>
            <a:ext cx="207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1719 x 2 = 3438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1981200" y="2895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65125" y="563563"/>
            <a:ext cx="372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overtone of strong C=O peak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1666875" y="6323013"/>
            <a:ext cx="66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Arial Rounded MT Bold" pitchFamily="34" charset="0"/>
              </a:rPr>
              <a:t>3438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864350" y="311150"/>
            <a:ext cx="1739900" cy="444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Freeform 3"/>
          <p:cNvSpPr>
            <a:spLocks/>
          </p:cNvSpPr>
          <p:nvPr/>
        </p:nvSpPr>
        <p:spPr bwMode="auto">
          <a:xfrm>
            <a:off x="38100" y="6756400"/>
            <a:ext cx="58738" cy="65088"/>
          </a:xfrm>
          <a:custGeom>
            <a:avLst/>
            <a:gdLst>
              <a:gd name="T0" fmla="*/ 24 w 37"/>
              <a:gd name="T1" fmla="*/ 16 h 41"/>
              <a:gd name="T2" fmla="*/ 8 w 37"/>
              <a:gd name="T3" fmla="*/ 0 h 41"/>
              <a:gd name="T4" fmla="*/ 8 w 37"/>
              <a:gd name="T5" fmla="*/ 16 h 41"/>
              <a:gd name="T6" fmla="*/ 8 w 37"/>
              <a:gd name="T7" fmla="*/ 28 h 41"/>
              <a:gd name="T8" fmla="*/ 20 w 37"/>
              <a:gd name="T9" fmla="*/ 36 h 41"/>
              <a:gd name="T10" fmla="*/ 32 w 37"/>
              <a:gd name="T11" fmla="*/ 36 h 41"/>
              <a:gd name="T12" fmla="*/ 24 w 37"/>
              <a:gd name="T13" fmla="*/ 16 h 41"/>
              <a:gd name="T14" fmla="*/ 4 w 37"/>
              <a:gd name="T15" fmla="*/ 0 h 41"/>
              <a:gd name="T16" fmla="*/ 4 w 37"/>
              <a:gd name="T17" fmla="*/ 12 h 41"/>
              <a:gd name="T18" fmla="*/ 4 w 37"/>
              <a:gd name="T19" fmla="*/ 24 h 41"/>
              <a:gd name="T20" fmla="*/ 0 w 37"/>
              <a:gd name="T21" fmla="*/ 36 h 41"/>
              <a:gd name="T22" fmla="*/ 12 w 37"/>
              <a:gd name="T23" fmla="*/ 40 h 41"/>
              <a:gd name="T24" fmla="*/ 24 w 37"/>
              <a:gd name="T25" fmla="*/ 40 h 41"/>
              <a:gd name="T26" fmla="*/ 36 w 37"/>
              <a:gd name="T27" fmla="*/ 40 h 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"/>
              <a:gd name="T43" fmla="*/ 0 h 41"/>
              <a:gd name="T44" fmla="*/ 37 w 37"/>
              <a:gd name="T45" fmla="*/ 41 h 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" h="41">
                <a:moveTo>
                  <a:pt x="24" y="16"/>
                </a:moveTo>
                <a:lnTo>
                  <a:pt x="8" y="0"/>
                </a:lnTo>
                <a:lnTo>
                  <a:pt x="8" y="16"/>
                </a:lnTo>
                <a:lnTo>
                  <a:pt x="8" y="28"/>
                </a:lnTo>
                <a:lnTo>
                  <a:pt x="20" y="36"/>
                </a:lnTo>
                <a:lnTo>
                  <a:pt x="32" y="36"/>
                </a:lnTo>
                <a:lnTo>
                  <a:pt x="24" y="16"/>
                </a:lnTo>
                <a:lnTo>
                  <a:pt x="4" y="0"/>
                </a:lnTo>
                <a:lnTo>
                  <a:pt x="4" y="12"/>
                </a:lnTo>
                <a:lnTo>
                  <a:pt x="4" y="24"/>
                </a:lnTo>
                <a:lnTo>
                  <a:pt x="0" y="36"/>
                </a:lnTo>
                <a:lnTo>
                  <a:pt x="12" y="40"/>
                </a:lnTo>
                <a:lnTo>
                  <a:pt x="24" y="40"/>
                </a:lnTo>
                <a:lnTo>
                  <a:pt x="36" y="40"/>
                </a:lnTo>
              </a:path>
            </a:pathLst>
          </a:custGeom>
          <a:noFill/>
          <a:ln w="12700" cap="rnd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55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1616075"/>
            <a:ext cx="8378825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4" name="Object 5"/>
          <p:cNvGraphicFramePr>
            <a:graphicFrameLocks/>
          </p:cNvGraphicFramePr>
          <p:nvPr/>
        </p:nvGraphicFramePr>
        <p:xfrm>
          <a:off x="4191000" y="4730750"/>
          <a:ext cx="44005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ISIS/Draw Sketch" r:id="rId5" imgW="3038400" imgH="552240" progId="ISISServer">
                  <p:embed/>
                </p:oleObj>
              </mc:Choice>
              <mc:Fallback>
                <p:oleObj name="ISIS/Draw Sketch" r:id="rId5" imgW="3038400" imgH="552240" progId="ISISServer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30750"/>
                        <a:ext cx="44005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918325" y="334963"/>
            <a:ext cx="158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ALDEHYDE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13325" y="42973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3200400" y="2667000"/>
            <a:ext cx="45720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971800" y="2667000"/>
            <a:ext cx="685800" cy="1295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717925" y="2468563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CHO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089525" y="3611563"/>
            <a:ext cx="125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 bend</a:t>
            </a:r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6918325" y="814388"/>
            <a:ext cx="160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1725</a:t>
            </a:r>
          </a:p>
        </p:txBody>
      </p:sp>
      <p:sp>
        <p:nvSpPr>
          <p:cNvPr id="141326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Nonanal</a:t>
            </a:r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2057400" y="2438400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1736725" y="6246813"/>
            <a:ext cx="66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Arial Rounded MT Bold" pitchFamily="34" charset="0"/>
              </a:rPr>
              <a:t>3460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6559550" y="234950"/>
            <a:ext cx="2349500" cy="5207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0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1609725"/>
            <a:ext cx="84883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4"/>
          <p:cNvGraphicFramePr>
            <a:graphicFrameLocks/>
          </p:cNvGraphicFramePr>
          <p:nvPr/>
        </p:nvGraphicFramePr>
        <p:xfrm>
          <a:off x="5867400" y="4205288"/>
          <a:ext cx="2295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ISIS/Draw Sketch" r:id="rId5" imgW="1419120" imgH="733320" progId="ISISServer">
                  <p:embed/>
                </p:oleObj>
              </mc:Choice>
              <mc:Fallback>
                <p:oleObj name="ISIS/Draw Sketch" r:id="rId5" imgW="1419120" imgH="73332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05288"/>
                        <a:ext cx="2295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613525" y="334963"/>
            <a:ext cx="224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ACID CHLORIDE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251325" y="48307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346325" y="50593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013325" y="3382963"/>
            <a:ext cx="125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 bend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7299325" y="890588"/>
            <a:ext cx="160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1800</a:t>
            </a:r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Dodecanoyl Chloride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735138" y="2438400"/>
            <a:ext cx="0" cy="3200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431925" y="6246813"/>
            <a:ext cx="66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Arial Rounded MT Bold" pitchFamily="34" charset="0"/>
              </a:rPr>
              <a:t>3608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0" y="533400"/>
            <a:ext cx="5867400" cy="19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3138" lvl="1" indent="-457200">
              <a:buFontTx/>
              <a:buAutoNum type="arabicPeriod"/>
            </a:pPr>
            <a:r>
              <a:rPr lang="en-US" sz="1600" b="1" dirty="0" err="1" smtClean="0">
                <a:solidFill>
                  <a:schemeClr val="accent6"/>
                </a:solidFill>
                <a:latin typeface="Arial" charset="0"/>
              </a:rPr>
              <a:t>Alkanes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combination of C-C and C-H bonds</a:t>
            </a:r>
            <a:endParaRPr lang="en-US" sz="1600" baseline="300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C-C </a:t>
            </a:r>
            <a:r>
              <a:rPr lang="en-US" sz="1600" dirty="0">
                <a:latin typeface="Arial" charset="0"/>
              </a:rPr>
              <a:t>stretches and bends </a:t>
            </a:r>
            <a:r>
              <a:rPr lang="en-US" sz="1600" dirty="0" smtClean="0">
                <a:latin typeface="Arial" charset="0"/>
              </a:rPr>
              <a:t>1360-1470 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CH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-CH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bond </a:t>
            </a:r>
            <a:r>
              <a:rPr lang="en-US" sz="1600" dirty="0" smtClean="0">
                <a:latin typeface="Arial" charset="0"/>
              </a:rPr>
              <a:t>1450-1470 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CH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-CH</a:t>
            </a:r>
            <a:r>
              <a:rPr lang="en-US" sz="1600" baseline="-25000" dirty="0" smtClean="0">
                <a:latin typeface="Arial" charset="0"/>
              </a:rPr>
              <a:t>3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bond </a:t>
            </a:r>
            <a:r>
              <a:rPr lang="en-US" sz="1600" dirty="0" smtClean="0">
                <a:latin typeface="Arial" charset="0"/>
              </a:rPr>
              <a:t>1360-1390 cm</a:t>
            </a:r>
            <a:r>
              <a:rPr lang="en-US" sz="1600" baseline="30000" dirty="0" smtClean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 smtClean="0">
                <a:latin typeface="Arial" charset="0"/>
              </a:rPr>
              <a:t>sp</a:t>
            </a:r>
            <a:r>
              <a:rPr lang="en-US" sz="1600" baseline="30000" dirty="0" smtClean="0">
                <a:latin typeface="Arial" charset="0"/>
              </a:rPr>
              <a:t>3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C-H between 2800-3000 </a:t>
            </a:r>
            <a:r>
              <a:rPr lang="en-US" sz="1600" dirty="0" smtClean="0">
                <a:latin typeface="Arial" charset="0"/>
              </a:rPr>
              <a:t>cm</a:t>
            </a:r>
            <a:r>
              <a:rPr lang="en-US" sz="1600" baseline="30000" dirty="0" smtClean="0">
                <a:latin typeface="Arial" charset="0"/>
              </a:rPr>
              <a:t>-1</a:t>
            </a:r>
            <a:endParaRPr lang="en-US" sz="1600" baseline="30000" dirty="0">
              <a:latin typeface="Arial" charset="0"/>
            </a:endParaRPr>
          </a:p>
        </p:txBody>
      </p:sp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0" y="0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Infrared Spectroscopy</a:t>
            </a:r>
          </a:p>
        </p:txBody>
      </p:sp>
      <p:pic>
        <p:nvPicPr>
          <p:cNvPr id="1029" name="Picture 12" descr="octan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" y="2971799"/>
            <a:ext cx="737853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035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</a:rPr>
              <a:t>Octane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19400" y="3048000"/>
            <a:ext cx="457200" cy="3200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91200" y="3085170"/>
            <a:ext cx="533400" cy="1981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629400" y="685800"/>
          <a:ext cx="1914525" cy="61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S ChemDraw Drawing" r:id="rId4" imgW="1380392" imgH="444891" progId="ChemDraw.Document.6.0">
                  <p:embed/>
                </p:oleObj>
              </mc:Choice>
              <mc:Fallback>
                <p:oleObj name="CS ChemDraw Drawing" r:id="rId4" imgW="1380392" imgH="44489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685800"/>
                        <a:ext cx="1914525" cy="616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553200" y="631902"/>
            <a:ext cx="533400" cy="663499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34200" y="914400"/>
            <a:ext cx="1752600" cy="3048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7000" y="312420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(w – s)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5791200" y="3124200"/>
            <a:ext cx="519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</a:rPr>
              <a:t>(m)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7550150" y="234950"/>
            <a:ext cx="1130300" cy="444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609725"/>
            <a:ext cx="84883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2" name="Object 4"/>
          <p:cNvGraphicFramePr>
            <a:graphicFrameLocks/>
          </p:cNvGraphicFramePr>
          <p:nvPr/>
        </p:nvGraphicFramePr>
        <p:xfrm>
          <a:off x="5641975" y="4648200"/>
          <a:ext cx="29448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ISIS/Draw Sketch" r:id="rId5" imgW="2114280" imgH="676080" progId="ISISServer">
                  <p:embed/>
                </p:oleObj>
              </mc:Choice>
              <mc:Fallback>
                <p:oleObj name="ISIS/Draw Sketch" r:id="rId5" imgW="2114280" imgH="67608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4648200"/>
                        <a:ext cx="294481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604125" y="258763"/>
            <a:ext cx="103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ESTER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556125" y="49831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461125" y="39163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C-O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422525" y="40687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7375525" y="814388"/>
            <a:ext cx="160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1735</a:t>
            </a:r>
          </a:p>
        </p:txBody>
      </p:sp>
      <p:sp>
        <p:nvSpPr>
          <p:cNvPr id="143370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Ethyl Butanoate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981200" y="2362200"/>
            <a:ext cx="0" cy="3276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643063" y="6246813"/>
            <a:ext cx="666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latin typeface="Arial Rounded MT Bold" pitchFamily="34" charset="0"/>
              </a:rPr>
              <a:t>3482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330950" y="158750"/>
            <a:ext cx="2654300" cy="444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762125"/>
            <a:ext cx="84883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6" name="Object 4"/>
          <p:cNvGraphicFramePr>
            <a:graphicFrameLocks/>
          </p:cNvGraphicFramePr>
          <p:nvPr/>
        </p:nvGraphicFramePr>
        <p:xfrm>
          <a:off x="6915150" y="4267200"/>
          <a:ext cx="154781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ISIS/Draw Sketch" r:id="rId5" imgW="1104840" imgH="1000080" progId="ISISServer">
                  <p:embed/>
                </p:oleObj>
              </mc:Choice>
              <mc:Fallback>
                <p:oleObj name="ISIS/Draw Sketch" r:id="rId5" imgW="1104840" imgH="100008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4267200"/>
                        <a:ext cx="1547813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384925" y="182563"/>
            <a:ext cx="255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CARBOXYLIC ACID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632325" y="48307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193925" y="292576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O-H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574925" y="47545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003925" y="46021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C-O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527925" y="661988"/>
            <a:ext cx="160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1710</a:t>
            </a:r>
          </a:p>
        </p:txBody>
      </p:sp>
      <p:sp>
        <p:nvSpPr>
          <p:cNvPr id="144395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2-Methylpropanoic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7473950" y="3206750"/>
            <a:ext cx="1358900" cy="825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6635750" y="1682750"/>
            <a:ext cx="1663700" cy="12065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4229100" y="4324350"/>
            <a:ext cx="1143000" cy="0"/>
          </a:xfrm>
          <a:prstGeom prst="line">
            <a:avLst/>
          </a:prstGeom>
          <a:noFill/>
          <a:ln w="508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H="1">
            <a:off x="3276600" y="2971800"/>
            <a:ext cx="1143000" cy="0"/>
          </a:xfrm>
          <a:prstGeom prst="line">
            <a:avLst/>
          </a:prstGeom>
          <a:noFill/>
          <a:ln w="508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04454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428875"/>
            <a:ext cx="54292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1355725" y="531813"/>
            <a:ext cx="606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CARBOXYLIC ACID DIMER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898525" y="5516563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777777"/>
                </a:solidFill>
                <a:latin typeface="Arial Rounded MT Bold" pitchFamily="34" charset="0"/>
              </a:rPr>
              <a:t>Strong hydrogen-bonding in the dimer weakens the O-H and</a:t>
            </a:r>
          </a:p>
          <a:p>
            <a:pPr eaLnBrk="0" hangingPunct="0"/>
            <a:r>
              <a:rPr lang="en-US" sz="2000">
                <a:solidFill>
                  <a:srgbClr val="777777"/>
                </a:solidFill>
                <a:latin typeface="Arial Rounded MT Bold" pitchFamily="34" charset="0"/>
              </a:rPr>
              <a:t>C=O bonds and leads to broad peaks at lower frequencies.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6797675" y="1795463"/>
            <a:ext cx="1436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lowers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frequency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of C=O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7527925" y="3262313"/>
            <a:ext cx="122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and also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 of O-H</a:t>
            </a: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78486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57213" y="1700213"/>
            <a:ext cx="1435100" cy="520700"/>
            <a:chOff x="351" y="1071"/>
            <a:chExt cx="904" cy="328"/>
          </a:xfrm>
        </p:grpSpPr>
        <p:sp>
          <p:nvSpPr>
            <p:cNvPr id="104461" name="Rectangle 13"/>
            <p:cNvSpPr>
              <a:spLocks noChangeArrowheads="1"/>
            </p:cNvSpPr>
            <p:nvPr/>
          </p:nvSpPr>
          <p:spPr bwMode="auto">
            <a:xfrm>
              <a:off x="351" y="1071"/>
              <a:ext cx="904" cy="328"/>
            </a:xfrm>
            <a:prstGeom prst="rect">
              <a:avLst/>
            </a:prstGeom>
            <a:solidFill>
              <a:srgbClr val="EAEAEA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2" name="Rectangle 14"/>
            <p:cNvSpPr>
              <a:spLocks noChangeArrowheads="1"/>
            </p:cNvSpPr>
            <p:nvPr/>
          </p:nvSpPr>
          <p:spPr bwMode="auto">
            <a:xfrm>
              <a:off x="422" y="1123"/>
              <a:ext cx="7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CC0000"/>
                  </a:solidFill>
                  <a:latin typeface="Arial Rounded MT Bold" pitchFamily="34" charset="0"/>
                </a:rPr>
                <a:t>RECALL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7473950" y="234950"/>
            <a:ext cx="1282700" cy="444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Freeform 3"/>
          <p:cNvSpPr>
            <a:spLocks/>
          </p:cNvSpPr>
          <p:nvPr/>
        </p:nvSpPr>
        <p:spPr bwMode="auto">
          <a:xfrm>
            <a:off x="38100" y="6756400"/>
            <a:ext cx="58738" cy="65088"/>
          </a:xfrm>
          <a:custGeom>
            <a:avLst/>
            <a:gdLst>
              <a:gd name="T0" fmla="*/ 24 w 37"/>
              <a:gd name="T1" fmla="*/ 16 h 41"/>
              <a:gd name="T2" fmla="*/ 8 w 37"/>
              <a:gd name="T3" fmla="*/ 0 h 41"/>
              <a:gd name="T4" fmla="*/ 8 w 37"/>
              <a:gd name="T5" fmla="*/ 16 h 41"/>
              <a:gd name="T6" fmla="*/ 8 w 37"/>
              <a:gd name="T7" fmla="*/ 28 h 41"/>
              <a:gd name="T8" fmla="*/ 20 w 37"/>
              <a:gd name="T9" fmla="*/ 36 h 41"/>
              <a:gd name="T10" fmla="*/ 32 w 37"/>
              <a:gd name="T11" fmla="*/ 36 h 41"/>
              <a:gd name="T12" fmla="*/ 24 w 37"/>
              <a:gd name="T13" fmla="*/ 16 h 41"/>
              <a:gd name="T14" fmla="*/ 4 w 37"/>
              <a:gd name="T15" fmla="*/ 0 h 41"/>
              <a:gd name="T16" fmla="*/ 4 w 37"/>
              <a:gd name="T17" fmla="*/ 12 h 41"/>
              <a:gd name="T18" fmla="*/ 4 w 37"/>
              <a:gd name="T19" fmla="*/ 24 h 41"/>
              <a:gd name="T20" fmla="*/ 0 w 37"/>
              <a:gd name="T21" fmla="*/ 36 h 41"/>
              <a:gd name="T22" fmla="*/ 12 w 37"/>
              <a:gd name="T23" fmla="*/ 40 h 41"/>
              <a:gd name="T24" fmla="*/ 24 w 37"/>
              <a:gd name="T25" fmla="*/ 40 h 41"/>
              <a:gd name="T26" fmla="*/ 36 w 37"/>
              <a:gd name="T27" fmla="*/ 40 h 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"/>
              <a:gd name="T43" fmla="*/ 0 h 41"/>
              <a:gd name="T44" fmla="*/ 37 w 37"/>
              <a:gd name="T45" fmla="*/ 41 h 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" h="41">
                <a:moveTo>
                  <a:pt x="24" y="16"/>
                </a:moveTo>
                <a:lnTo>
                  <a:pt x="8" y="0"/>
                </a:lnTo>
                <a:lnTo>
                  <a:pt x="8" y="16"/>
                </a:lnTo>
                <a:lnTo>
                  <a:pt x="8" y="28"/>
                </a:lnTo>
                <a:lnTo>
                  <a:pt x="20" y="36"/>
                </a:lnTo>
                <a:lnTo>
                  <a:pt x="32" y="36"/>
                </a:lnTo>
                <a:lnTo>
                  <a:pt x="24" y="16"/>
                </a:lnTo>
                <a:lnTo>
                  <a:pt x="4" y="0"/>
                </a:lnTo>
                <a:lnTo>
                  <a:pt x="4" y="12"/>
                </a:lnTo>
                <a:lnTo>
                  <a:pt x="4" y="24"/>
                </a:lnTo>
                <a:lnTo>
                  <a:pt x="0" y="36"/>
                </a:lnTo>
                <a:lnTo>
                  <a:pt x="12" y="40"/>
                </a:lnTo>
                <a:lnTo>
                  <a:pt x="24" y="40"/>
                </a:lnTo>
                <a:lnTo>
                  <a:pt x="36" y="40"/>
                </a:lnTo>
              </a:path>
            </a:pathLst>
          </a:custGeom>
          <a:noFill/>
          <a:ln w="12700" cap="rnd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7653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609725"/>
            <a:ext cx="84883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0" name="Object 5"/>
          <p:cNvGraphicFramePr>
            <a:graphicFrameLocks/>
          </p:cNvGraphicFramePr>
          <p:nvPr/>
        </p:nvGraphicFramePr>
        <p:xfrm>
          <a:off x="6477000" y="4351338"/>
          <a:ext cx="1862138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ISIS/Draw Sketch" r:id="rId5" imgW="1161720" imgH="676080" progId="ISISServer">
                  <p:embed/>
                </p:oleObj>
              </mc:Choice>
              <mc:Fallback>
                <p:oleObj name="ISIS/Draw Sketch" r:id="rId5" imgW="1161720" imgH="676080" progId="ISISServer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351338"/>
                        <a:ext cx="1862138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604125" y="258763"/>
            <a:ext cx="101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AMIDE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708525" y="46783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889125" y="5059363"/>
            <a:ext cx="66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727325" y="42211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165725" y="5135563"/>
            <a:ext cx="125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 bend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375525" y="738188"/>
            <a:ext cx="160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1690</a:t>
            </a: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1911350" y="1454150"/>
            <a:ext cx="292100" cy="596900"/>
          </a:xfrm>
          <a:prstGeom prst="downArrow">
            <a:avLst>
              <a:gd name="adj1" fmla="val 50000"/>
              <a:gd name="adj2" fmla="val 1021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127125" y="757238"/>
            <a:ext cx="1533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two peaks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sym / asym</a:t>
            </a: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2971800" y="838200"/>
            <a:ext cx="3489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Propanamide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835150" y="2825750"/>
            <a:ext cx="5549900" cy="15875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574925" y="3306763"/>
            <a:ext cx="3873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N-H  STRETCH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1130300" y="2006600"/>
            <a:ext cx="977900" cy="596900"/>
          </a:xfrm>
          <a:prstGeom prst="ellipse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620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048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 Infrared Absorption Regions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203325" y="2071688"/>
            <a:ext cx="842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Arial Rounded MT Bold" pitchFamily="34" charset="0"/>
              </a:rPr>
              <a:t>N-H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914400" y="3048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9144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615950" y="2978150"/>
            <a:ext cx="2197100" cy="1968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1325" y="2566988"/>
            <a:ext cx="8283575" cy="366712"/>
            <a:chOff x="278" y="1617"/>
            <a:chExt cx="5218" cy="231"/>
          </a:xfrm>
        </p:grpSpPr>
        <p:sp>
          <p:nvSpPr>
            <p:cNvPr id="85044" name="Rectangle 10"/>
            <p:cNvSpPr>
              <a:spLocks noChangeArrowheads="1"/>
            </p:cNvSpPr>
            <p:nvPr/>
          </p:nvSpPr>
          <p:spPr bwMode="auto">
            <a:xfrm>
              <a:off x="278" y="1617"/>
              <a:ext cx="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2.5 </a:t>
              </a:r>
            </a:p>
          </p:txBody>
        </p:sp>
        <p:sp>
          <p:nvSpPr>
            <p:cNvPr id="85045" name="Rectangle 11"/>
            <p:cNvSpPr>
              <a:spLocks noChangeArrowheads="1"/>
            </p:cNvSpPr>
            <p:nvPr/>
          </p:nvSpPr>
          <p:spPr bwMode="auto">
            <a:xfrm>
              <a:off x="1700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4</a:t>
              </a:r>
            </a:p>
          </p:txBody>
        </p:sp>
        <p:sp>
          <p:nvSpPr>
            <p:cNvPr id="85046" name="Rectangle 12"/>
            <p:cNvSpPr>
              <a:spLocks noChangeArrowheads="1"/>
            </p:cNvSpPr>
            <p:nvPr/>
          </p:nvSpPr>
          <p:spPr bwMode="auto">
            <a:xfrm>
              <a:off x="2506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</a:t>
              </a:r>
            </a:p>
          </p:txBody>
        </p:sp>
        <p:sp>
          <p:nvSpPr>
            <p:cNvPr id="85047" name="Rectangle 13"/>
            <p:cNvSpPr>
              <a:spLocks noChangeArrowheads="1"/>
            </p:cNvSpPr>
            <p:nvPr/>
          </p:nvSpPr>
          <p:spPr bwMode="auto">
            <a:xfrm>
              <a:off x="315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5.5</a:t>
              </a:r>
            </a:p>
          </p:txBody>
        </p:sp>
        <p:sp>
          <p:nvSpPr>
            <p:cNvPr id="85048" name="Rectangle 14"/>
            <p:cNvSpPr>
              <a:spLocks noChangeArrowheads="1"/>
            </p:cNvSpPr>
            <p:nvPr/>
          </p:nvSpPr>
          <p:spPr bwMode="auto">
            <a:xfrm>
              <a:off x="363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6.1</a:t>
              </a:r>
            </a:p>
          </p:txBody>
        </p:sp>
        <p:sp>
          <p:nvSpPr>
            <p:cNvPr id="85049" name="Rectangle 15"/>
            <p:cNvSpPr>
              <a:spLocks noChangeArrowheads="1"/>
            </p:cNvSpPr>
            <p:nvPr/>
          </p:nvSpPr>
          <p:spPr bwMode="auto">
            <a:xfrm>
              <a:off x="4194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6.5</a:t>
              </a:r>
            </a:p>
          </p:txBody>
        </p:sp>
        <p:sp>
          <p:nvSpPr>
            <p:cNvPr id="85050" name="Rectangle 16"/>
            <p:cNvSpPr>
              <a:spLocks noChangeArrowheads="1"/>
            </p:cNvSpPr>
            <p:nvPr/>
          </p:nvSpPr>
          <p:spPr bwMode="auto">
            <a:xfrm>
              <a:off x="5078" y="1617"/>
              <a:ext cx="4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15.4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65125" y="5059363"/>
            <a:ext cx="8332788" cy="396875"/>
            <a:chOff x="230" y="3187"/>
            <a:chExt cx="5249" cy="250"/>
          </a:xfrm>
        </p:grpSpPr>
        <p:sp>
          <p:nvSpPr>
            <p:cNvPr id="85037" name="Rectangle 18"/>
            <p:cNvSpPr>
              <a:spLocks noChangeArrowheads="1"/>
            </p:cNvSpPr>
            <p:nvPr/>
          </p:nvSpPr>
          <p:spPr bwMode="auto">
            <a:xfrm>
              <a:off x="230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4000</a:t>
              </a:r>
            </a:p>
          </p:txBody>
        </p:sp>
        <p:sp>
          <p:nvSpPr>
            <p:cNvPr id="85038" name="Rectangle 19"/>
            <p:cNvSpPr>
              <a:spLocks noChangeArrowheads="1"/>
            </p:cNvSpPr>
            <p:nvPr/>
          </p:nvSpPr>
          <p:spPr bwMode="auto">
            <a:xfrm>
              <a:off x="1544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2500</a:t>
              </a:r>
            </a:p>
          </p:txBody>
        </p:sp>
        <p:sp>
          <p:nvSpPr>
            <p:cNvPr id="85039" name="Rectangle 20"/>
            <p:cNvSpPr>
              <a:spLocks noChangeArrowheads="1"/>
            </p:cNvSpPr>
            <p:nvPr/>
          </p:nvSpPr>
          <p:spPr bwMode="auto">
            <a:xfrm>
              <a:off x="2368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2000</a:t>
              </a:r>
            </a:p>
          </p:txBody>
        </p:sp>
        <p:sp>
          <p:nvSpPr>
            <p:cNvPr id="85040" name="Rectangle 21"/>
            <p:cNvSpPr>
              <a:spLocks noChangeArrowheads="1"/>
            </p:cNvSpPr>
            <p:nvPr/>
          </p:nvSpPr>
          <p:spPr bwMode="auto">
            <a:xfrm>
              <a:off x="3060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1800</a:t>
              </a:r>
            </a:p>
          </p:txBody>
        </p:sp>
        <p:sp>
          <p:nvSpPr>
            <p:cNvPr id="85041" name="Rectangle 22"/>
            <p:cNvSpPr>
              <a:spLocks noChangeArrowheads="1"/>
            </p:cNvSpPr>
            <p:nvPr/>
          </p:nvSpPr>
          <p:spPr bwMode="auto">
            <a:xfrm>
              <a:off x="3568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1650</a:t>
              </a:r>
            </a:p>
          </p:txBody>
        </p:sp>
        <p:sp>
          <p:nvSpPr>
            <p:cNvPr id="85042" name="Rectangle 23"/>
            <p:cNvSpPr>
              <a:spLocks noChangeArrowheads="1"/>
            </p:cNvSpPr>
            <p:nvPr/>
          </p:nvSpPr>
          <p:spPr bwMode="auto">
            <a:xfrm>
              <a:off x="4096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1550</a:t>
              </a:r>
            </a:p>
          </p:txBody>
        </p:sp>
        <p:sp>
          <p:nvSpPr>
            <p:cNvPr id="85043" name="Rectangle 24"/>
            <p:cNvSpPr>
              <a:spLocks noChangeArrowheads="1"/>
            </p:cNvSpPr>
            <p:nvPr/>
          </p:nvSpPr>
          <p:spPr bwMode="auto">
            <a:xfrm>
              <a:off x="5078" y="3187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650</a:t>
              </a:r>
            </a:p>
          </p:txBody>
        </p:sp>
      </p:grpSp>
      <p:sp>
        <p:nvSpPr>
          <p:cNvPr id="85003" name="Rectangle 25"/>
          <p:cNvSpPr>
            <a:spLocks noChangeArrowheads="1"/>
          </p:cNvSpPr>
          <p:nvPr/>
        </p:nvSpPr>
        <p:spPr bwMode="auto">
          <a:xfrm>
            <a:off x="3565525" y="5516563"/>
            <a:ext cx="256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FREQUENCY (cm</a:t>
            </a:r>
            <a:r>
              <a:rPr lang="en-US" sz="2000" baseline="30000">
                <a:latin typeface="Arial Rounded MT Bold" pitchFamily="34" charset="0"/>
              </a:rPr>
              <a:t>-1</a:t>
            </a:r>
            <a:r>
              <a:rPr lang="en-US" sz="2000">
                <a:latin typeface="Arial Rounded MT Bold" pitchFamily="34" charset="0"/>
              </a:rPr>
              <a:t>)</a:t>
            </a:r>
          </a:p>
        </p:txBody>
      </p:sp>
      <p:sp>
        <p:nvSpPr>
          <p:cNvPr id="85004" name="Rectangle 26"/>
          <p:cNvSpPr>
            <a:spLocks noChangeArrowheads="1"/>
          </p:cNvSpPr>
          <p:nvPr/>
        </p:nvSpPr>
        <p:spPr bwMode="auto">
          <a:xfrm>
            <a:off x="3489325" y="2163763"/>
            <a:ext cx="263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WAVELENGTH (</a:t>
            </a:r>
            <a:r>
              <a:rPr lang="en-US" sz="2000" b="1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m)</a:t>
            </a:r>
          </a:p>
        </p:txBody>
      </p:sp>
      <p:sp>
        <p:nvSpPr>
          <p:cNvPr id="85005" name="Line 27"/>
          <p:cNvSpPr>
            <a:spLocks noChangeShapeType="1"/>
          </p:cNvSpPr>
          <p:nvPr/>
        </p:nvSpPr>
        <p:spPr bwMode="auto">
          <a:xfrm>
            <a:off x="2819400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06" name="Line 28"/>
          <p:cNvSpPr>
            <a:spLocks noChangeShapeType="1"/>
          </p:cNvSpPr>
          <p:nvPr/>
        </p:nvSpPr>
        <p:spPr bwMode="auto">
          <a:xfrm>
            <a:off x="4130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07" name="Line 29"/>
          <p:cNvSpPr>
            <a:spLocks noChangeShapeType="1"/>
          </p:cNvSpPr>
          <p:nvPr/>
        </p:nvSpPr>
        <p:spPr bwMode="auto">
          <a:xfrm>
            <a:off x="522922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08" name="Line 30"/>
          <p:cNvSpPr>
            <a:spLocks noChangeShapeType="1"/>
          </p:cNvSpPr>
          <p:nvPr/>
        </p:nvSpPr>
        <p:spPr bwMode="auto">
          <a:xfrm>
            <a:off x="6035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09" name="Line 31"/>
          <p:cNvSpPr>
            <a:spLocks noChangeShapeType="1"/>
          </p:cNvSpPr>
          <p:nvPr/>
        </p:nvSpPr>
        <p:spPr bwMode="auto">
          <a:xfrm>
            <a:off x="68738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10" name="Rectangle 32"/>
          <p:cNvSpPr>
            <a:spLocks noChangeArrowheads="1"/>
          </p:cNvSpPr>
          <p:nvPr/>
        </p:nvSpPr>
        <p:spPr bwMode="auto">
          <a:xfrm>
            <a:off x="974725" y="3200400"/>
            <a:ext cx="70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O-H</a:t>
            </a:r>
          </a:p>
        </p:txBody>
      </p:sp>
      <p:sp>
        <p:nvSpPr>
          <p:cNvPr id="85011" name="Rectangle 33"/>
          <p:cNvSpPr>
            <a:spLocks noChangeArrowheads="1"/>
          </p:cNvSpPr>
          <p:nvPr/>
        </p:nvSpPr>
        <p:spPr bwMode="auto">
          <a:xfrm>
            <a:off x="1812925" y="3200400"/>
            <a:ext cx="69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85012" name="Rectangle 34"/>
          <p:cNvSpPr>
            <a:spLocks noChangeArrowheads="1"/>
          </p:cNvSpPr>
          <p:nvPr/>
        </p:nvSpPr>
        <p:spPr bwMode="auto">
          <a:xfrm>
            <a:off x="1127125" y="3657600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N-H</a:t>
            </a:r>
          </a:p>
        </p:txBody>
      </p:sp>
      <p:sp>
        <p:nvSpPr>
          <p:cNvPr id="85013" name="Rectangle 35"/>
          <p:cNvSpPr>
            <a:spLocks noChangeArrowheads="1"/>
          </p:cNvSpPr>
          <p:nvPr/>
        </p:nvSpPr>
        <p:spPr bwMode="auto">
          <a:xfrm>
            <a:off x="5273675" y="31242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85014" name="Rectangle 36"/>
          <p:cNvSpPr>
            <a:spLocks noChangeArrowheads="1"/>
          </p:cNvSpPr>
          <p:nvPr/>
        </p:nvSpPr>
        <p:spPr bwMode="auto">
          <a:xfrm>
            <a:off x="6108700" y="312420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C=N</a:t>
            </a:r>
          </a:p>
        </p:txBody>
      </p:sp>
      <p:sp>
        <p:nvSpPr>
          <p:cNvPr id="85015" name="Rectangle 37"/>
          <p:cNvSpPr>
            <a:spLocks noChangeArrowheads="1"/>
          </p:cNvSpPr>
          <p:nvPr/>
        </p:nvSpPr>
        <p:spPr bwMode="auto">
          <a:xfrm>
            <a:off x="4251325" y="3427413"/>
            <a:ext cx="995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Very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few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bands</a:t>
            </a:r>
          </a:p>
        </p:txBody>
      </p:sp>
      <p:sp>
        <p:nvSpPr>
          <p:cNvPr id="85016" name="Rectangle 38"/>
          <p:cNvSpPr>
            <a:spLocks noChangeArrowheads="1"/>
          </p:cNvSpPr>
          <p:nvPr/>
        </p:nvSpPr>
        <p:spPr bwMode="auto">
          <a:xfrm>
            <a:off x="6108700" y="3641725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C=C</a:t>
            </a:r>
          </a:p>
        </p:txBody>
      </p:sp>
      <p:sp>
        <p:nvSpPr>
          <p:cNvPr id="85017" name="Rectangle 39"/>
          <p:cNvSpPr>
            <a:spLocks noChangeArrowheads="1"/>
          </p:cNvSpPr>
          <p:nvPr/>
        </p:nvSpPr>
        <p:spPr bwMode="auto">
          <a:xfrm>
            <a:off x="7740650" y="3122613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C-Cl</a:t>
            </a:r>
          </a:p>
        </p:txBody>
      </p:sp>
      <p:sp>
        <p:nvSpPr>
          <p:cNvPr id="85018" name="Rectangle 40"/>
          <p:cNvSpPr>
            <a:spLocks noChangeArrowheads="1"/>
          </p:cNvSpPr>
          <p:nvPr/>
        </p:nvSpPr>
        <p:spPr bwMode="auto">
          <a:xfrm>
            <a:off x="7527925" y="34591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C-O</a:t>
            </a:r>
          </a:p>
        </p:txBody>
      </p:sp>
      <p:sp>
        <p:nvSpPr>
          <p:cNvPr id="85019" name="Rectangle 41"/>
          <p:cNvSpPr>
            <a:spLocks noChangeArrowheads="1"/>
          </p:cNvSpPr>
          <p:nvPr/>
        </p:nvSpPr>
        <p:spPr bwMode="auto">
          <a:xfrm>
            <a:off x="7375525" y="3811588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C-N</a:t>
            </a:r>
          </a:p>
        </p:txBody>
      </p:sp>
      <p:sp>
        <p:nvSpPr>
          <p:cNvPr id="85020" name="Rectangle 42"/>
          <p:cNvSpPr>
            <a:spLocks noChangeArrowheads="1"/>
          </p:cNvSpPr>
          <p:nvPr/>
        </p:nvSpPr>
        <p:spPr bwMode="auto">
          <a:xfrm>
            <a:off x="7070725" y="41529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</a:t>
            </a:r>
          </a:p>
        </p:txBody>
      </p:sp>
      <p:sp>
        <p:nvSpPr>
          <p:cNvPr id="85021" name="Rectangle 43"/>
          <p:cNvSpPr>
            <a:spLocks noChangeArrowheads="1"/>
          </p:cNvSpPr>
          <p:nvPr/>
        </p:nvSpPr>
        <p:spPr bwMode="auto">
          <a:xfrm>
            <a:off x="3032125" y="4114800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X=C=Y</a:t>
            </a:r>
          </a:p>
        </p:txBody>
      </p:sp>
      <p:sp>
        <p:nvSpPr>
          <p:cNvPr id="85022" name="Rectangle 44"/>
          <p:cNvSpPr>
            <a:spLocks noChangeArrowheads="1"/>
          </p:cNvSpPr>
          <p:nvPr/>
        </p:nvSpPr>
        <p:spPr bwMode="auto">
          <a:xfrm>
            <a:off x="2787650" y="45720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(C,O,N,S)</a:t>
            </a:r>
          </a:p>
        </p:txBody>
      </p:sp>
      <p:sp>
        <p:nvSpPr>
          <p:cNvPr id="85023" name="Rectangle 45"/>
          <p:cNvSpPr>
            <a:spLocks noChangeArrowheads="1"/>
          </p:cNvSpPr>
          <p:nvPr/>
        </p:nvSpPr>
        <p:spPr bwMode="auto">
          <a:xfrm>
            <a:off x="2955925" y="3200400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N</a:t>
            </a:r>
          </a:p>
        </p:txBody>
      </p:sp>
      <p:sp>
        <p:nvSpPr>
          <p:cNvPr id="85024" name="Rectangle 46"/>
          <p:cNvSpPr>
            <a:spLocks noChangeArrowheads="1"/>
          </p:cNvSpPr>
          <p:nvPr/>
        </p:nvSpPr>
        <p:spPr bwMode="auto">
          <a:xfrm>
            <a:off x="3200400" y="3657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C</a:t>
            </a:r>
          </a:p>
        </p:txBody>
      </p:sp>
      <p:sp>
        <p:nvSpPr>
          <p:cNvPr id="85025" name="Line 47"/>
          <p:cNvSpPr>
            <a:spLocks noChangeShapeType="1"/>
          </p:cNvSpPr>
          <p:nvPr/>
        </p:nvSpPr>
        <p:spPr bwMode="auto">
          <a:xfrm>
            <a:off x="3244850" y="33401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26" name="Line 48"/>
          <p:cNvSpPr>
            <a:spLocks noChangeShapeType="1"/>
          </p:cNvSpPr>
          <p:nvPr/>
        </p:nvSpPr>
        <p:spPr bwMode="auto">
          <a:xfrm>
            <a:off x="3244850" y="3400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27" name="Line 49"/>
          <p:cNvSpPr>
            <a:spLocks noChangeShapeType="1"/>
          </p:cNvSpPr>
          <p:nvPr/>
        </p:nvSpPr>
        <p:spPr bwMode="auto">
          <a:xfrm>
            <a:off x="3244850" y="34607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28" name="Line 50"/>
          <p:cNvSpPr>
            <a:spLocks noChangeShapeType="1"/>
          </p:cNvSpPr>
          <p:nvPr/>
        </p:nvSpPr>
        <p:spPr bwMode="auto">
          <a:xfrm>
            <a:off x="3489325" y="37973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29" name="Line 51"/>
          <p:cNvSpPr>
            <a:spLocks noChangeShapeType="1"/>
          </p:cNvSpPr>
          <p:nvPr/>
        </p:nvSpPr>
        <p:spPr bwMode="auto">
          <a:xfrm>
            <a:off x="3489325" y="38576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30" name="Line 52"/>
          <p:cNvSpPr>
            <a:spLocks noChangeShapeType="1"/>
          </p:cNvSpPr>
          <p:nvPr/>
        </p:nvSpPr>
        <p:spPr bwMode="auto">
          <a:xfrm>
            <a:off x="3489325" y="39179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31" name="Rectangle 53"/>
          <p:cNvSpPr>
            <a:spLocks noChangeArrowheads="1"/>
          </p:cNvSpPr>
          <p:nvPr/>
        </p:nvSpPr>
        <p:spPr bwMode="auto">
          <a:xfrm>
            <a:off x="6232525" y="4525963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N=O N=O</a:t>
            </a:r>
          </a:p>
        </p:txBody>
      </p:sp>
      <p:sp>
        <p:nvSpPr>
          <p:cNvPr id="85032" name="Line 54"/>
          <p:cNvSpPr>
            <a:spLocks noChangeShapeType="1"/>
          </p:cNvSpPr>
          <p:nvPr/>
        </p:nvSpPr>
        <p:spPr bwMode="auto">
          <a:xfrm>
            <a:off x="6553200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33" name="Line 55"/>
          <p:cNvSpPr>
            <a:spLocks noChangeShapeType="1"/>
          </p:cNvSpPr>
          <p:nvPr/>
        </p:nvSpPr>
        <p:spPr bwMode="auto">
          <a:xfrm>
            <a:off x="7178675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34" name="Line 56"/>
          <p:cNvSpPr>
            <a:spLocks noChangeShapeType="1"/>
          </p:cNvSpPr>
          <p:nvPr/>
        </p:nvSpPr>
        <p:spPr bwMode="auto">
          <a:xfrm>
            <a:off x="6553200" y="4876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035" name="Rectangle 57"/>
          <p:cNvSpPr>
            <a:spLocks noChangeArrowheads="1"/>
          </p:cNvSpPr>
          <p:nvPr/>
        </p:nvSpPr>
        <p:spPr bwMode="auto">
          <a:xfrm>
            <a:off x="7391400" y="4494213"/>
            <a:ext cx="29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*</a:t>
            </a:r>
          </a:p>
        </p:txBody>
      </p:sp>
      <p:sp>
        <p:nvSpPr>
          <p:cNvPr id="85036" name="Rectangle 58"/>
          <p:cNvSpPr>
            <a:spLocks noChangeArrowheads="1"/>
          </p:cNvSpPr>
          <p:nvPr/>
        </p:nvSpPr>
        <p:spPr bwMode="auto">
          <a:xfrm>
            <a:off x="2825750" y="2978150"/>
            <a:ext cx="57023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7350" y="2292350"/>
            <a:ext cx="8293100" cy="39497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  <a:latin typeface="Comic Sans MS" pitchFamily="66" charset="0"/>
              </a:rPr>
              <a:t>The N-H stretching region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495550"/>
            <a:ext cx="7772400" cy="375285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Arial Rounded MT Bold" pitchFamily="34" charset="0"/>
              </a:rPr>
              <a:t>Primary amines give </a:t>
            </a:r>
            <a:r>
              <a:rPr lang="en-US" u="sng" smtClean="0">
                <a:solidFill>
                  <a:schemeClr val="accent2"/>
                </a:solidFill>
                <a:latin typeface="Arial Rounded MT Bold" pitchFamily="34" charset="0"/>
              </a:rPr>
              <a:t>two</a:t>
            </a:r>
            <a:r>
              <a:rPr lang="en-US" smtClean="0">
                <a:solidFill>
                  <a:schemeClr val="accent2"/>
                </a:solidFill>
                <a:latin typeface="Arial Rounded MT Bold" pitchFamily="34" charset="0"/>
              </a:rPr>
              <a:t> peaks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Arial Rounded MT Bold" pitchFamily="34" charset="0"/>
            </a:endParaRPr>
          </a:p>
          <a:p>
            <a:pPr eaLnBrk="1" hangingPunct="1"/>
            <a:r>
              <a:rPr lang="en-US" smtClean="0">
                <a:solidFill>
                  <a:schemeClr val="accent2"/>
                </a:solidFill>
                <a:latin typeface="Arial Rounded MT Bold" pitchFamily="34" charset="0"/>
              </a:rPr>
              <a:t>Secondary amines give </a:t>
            </a:r>
            <a:r>
              <a:rPr lang="en-US" u="sng" smtClean="0">
                <a:solidFill>
                  <a:schemeClr val="accent2"/>
                </a:solidFill>
                <a:latin typeface="Arial Rounded MT Bold" pitchFamily="34" charset="0"/>
              </a:rPr>
              <a:t>one</a:t>
            </a:r>
            <a:r>
              <a:rPr lang="en-US" smtClean="0">
                <a:solidFill>
                  <a:schemeClr val="accent2"/>
                </a:solidFill>
                <a:latin typeface="Arial Rounded MT Bold" pitchFamily="34" charset="0"/>
              </a:rPr>
              <a:t> peak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  <a:latin typeface="Arial Rounded MT Bold" pitchFamily="34" charset="0"/>
              </a:rPr>
              <a:t>Tertiary amines give </a:t>
            </a:r>
            <a:r>
              <a:rPr lang="en-US" u="sng" smtClean="0">
                <a:solidFill>
                  <a:schemeClr val="accent2"/>
                </a:solidFill>
                <a:latin typeface="Arial Rounded MT Bold" pitchFamily="34" charset="0"/>
              </a:rPr>
              <a:t>no peak</a:t>
            </a:r>
          </a:p>
        </p:txBody>
      </p:sp>
      <p:pic>
        <p:nvPicPr>
          <p:cNvPr id="8602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019425"/>
            <a:ext cx="48196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Line 6"/>
          <p:cNvSpPr>
            <a:spLocks noChangeShapeType="1"/>
          </p:cNvSpPr>
          <p:nvPr/>
        </p:nvSpPr>
        <p:spPr bwMode="auto">
          <a:xfrm flipV="1">
            <a:off x="3124200" y="3124200"/>
            <a:ext cx="457200" cy="3048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2971800" y="4114800"/>
            <a:ext cx="457200" cy="3048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V="1">
            <a:off x="6210300" y="3124200"/>
            <a:ext cx="457200" cy="3048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6096000" y="4114800"/>
            <a:ext cx="304800" cy="2286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1203325" y="4319588"/>
            <a:ext cx="1350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symmetric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4556125" y="4319588"/>
            <a:ext cx="1487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asymmetric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746125" y="1341438"/>
            <a:ext cx="472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N-H	    3300 - 3400 cm</a:t>
            </a:r>
            <a:r>
              <a:rPr lang="en-US" sz="3200" baseline="30000">
                <a:solidFill>
                  <a:schemeClr val="accent2"/>
                </a:solidFill>
                <a:latin typeface="Arial Rounded MT Bold" pitchFamily="34" charset="0"/>
              </a:rPr>
              <a:t>-1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5949950" y="158750"/>
            <a:ext cx="2806700" cy="6731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1682750"/>
            <a:ext cx="8428037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4"/>
          <p:cNvGraphicFramePr>
            <a:graphicFrameLocks/>
          </p:cNvGraphicFramePr>
          <p:nvPr/>
        </p:nvGraphicFramePr>
        <p:xfrm>
          <a:off x="5726113" y="5105400"/>
          <a:ext cx="24971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ISIS/Draw Sketch" r:id="rId5" imgW="1571400" imgH="199800" progId="ISISServer">
                  <p:embed/>
                </p:oleObj>
              </mc:Choice>
              <mc:Fallback>
                <p:oleObj name="ISIS/Draw Sketch" r:id="rId5" imgW="1571400" imgH="19980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5105400"/>
                        <a:ext cx="24971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812925" y="3687763"/>
            <a:ext cx="66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946525" y="2620963"/>
            <a:ext cx="1081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      NH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scissor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165725" y="353536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699125" y="307816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003925" y="136525"/>
            <a:ext cx="276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/>
              <a:t>PRIMARY AMINE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461125" y="441325"/>
            <a:ext cx="139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/>
              <a:t>aliphatic</a:t>
            </a: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381000" y="898525"/>
            <a:ext cx="268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1-Butanamine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178550" y="158750"/>
            <a:ext cx="2806700" cy="7493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1758950"/>
            <a:ext cx="8428037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4"/>
          <p:cNvGraphicFramePr>
            <a:graphicFrameLocks/>
          </p:cNvGraphicFramePr>
          <p:nvPr/>
        </p:nvGraphicFramePr>
        <p:xfrm>
          <a:off x="3014663" y="3833813"/>
          <a:ext cx="1598612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ISIS/Draw Sketch" r:id="rId5" imgW="1123920" imgH="1161720" progId="ISISServer">
                  <p:embed/>
                </p:oleObj>
              </mc:Choice>
              <mc:Fallback>
                <p:oleObj name="ISIS/Draw Sketch" r:id="rId5" imgW="1123920" imgH="116172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3833813"/>
                        <a:ext cx="1598612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84325" y="4221163"/>
            <a:ext cx="668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346325" y="3611563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Ar-H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879725" y="2849563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-CH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632325" y="4830763"/>
            <a:ext cx="123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benzene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299325" y="4983163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Ar-H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232525" y="212725"/>
            <a:ext cx="276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/>
              <a:t>PRIMARY AMINE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842125" y="485775"/>
            <a:ext cx="142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/>
              <a:t>aromatic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304800" y="1050925"/>
            <a:ext cx="4335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3-Methylbenzenamine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340350" y="234950"/>
            <a:ext cx="3568700" cy="5207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1682750"/>
            <a:ext cx="8428037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4"/>
          <p:cNvGraphicFramePr>
            <a:graphicFrameLocks/>
          </p:cNvGraphicFramePr>
          <p:nvPr/>
        </p:nvGraphicFramePr>
        <p:xfrm>
          <a:off x="2162175" y="4252913"/>
          <a:ext cx="2638425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ISIS/Draw Sketch" r:id="rId5" imgW="1761840" imgH="771480" progId="ISISServer">
                  <p:embed/>
                </p:oleObj>
              </mc:Choice>
              <mc:Fallback>
                <p:oleObj name="ISIS/Draw Sketch" r:id="rId5" imgW="1761840" imgH="77148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4252913"/>
                        <a:ext cx="2638425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812925" y="3611563"/>
            <a:ext cx="569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NH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708525" y="5059363"/>
            <a:ext cx="123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benzene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75525" y="4906963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Ar-H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851525" y="4297363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470525" y="288925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/>
              <a:t>SECONDARY AMINE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228600" y="898525"/>
            <a:ext cx="4206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 i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en-US" sz="320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-Ethylbenzenamine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7321550" y="234950"/>
            <a:ext cx="1358900" cy="520700"/>
          </a:xfrm>
          <a:prstGeom prst="rect">
            <a:avLst/>
          </a:prstGeom>
          <a:solidFill>
            <a:schemeClr val="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Hexane</a:t>
            </a:r>
          </a:p>
        </p:txBody>
      </p:sp>
      <p:pic>
        <p:nvPicPr>
          <p:cNvPr id="109572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1209675"/>
            <a:ext cx="8524875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9573" name="Object 5"/>
          <p:cNvGraphicFramePr>
            <a:graphicFrameLocks/>
          </p:cNvGraphicFramePr>
          <p:nvPr/>
        </p:nvGraphicFramePr>
        <p:xfrm>
          <a:off x="4824413" y="4752975"/>
          <a:ext cx="35575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ISIS/Draw Sketch" r:id="rId5" imgW="1923840" imgH="237960" progId="ISISServer">
                  <p:embed/>
                </p:oleObj>
              </mc:Choice>
              <mc:Fallback>
                <p:oleObj name="ISIS/Draw Sketch" r:id="rId5" imgW="1923840" imgH="237960" progId="ISISServer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4752975"/>
                        <a:ext cx="35575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2895600" y="3733800"/>
            <a:ext cx="838200" cy="152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3717925" y="3687763"/>
            <a:ext cx="1449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stretching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vibrations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7451725" y="357188"/>
            <a:ext cx="1146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ALKANE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5165725" y="3692525"/>
            <a:ext cx="22494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includes</a:t>
            </a:r>
          </a:p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 sym and asym</a:t>
            </a:r>
          </a:p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 sym and asym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657600"/>
            <a:ext cx="152400" cy="990600"/>
            <a:chOff x="3264" y="2304"/>
            <a:chExt cx="96" cy="624"/>
          </a:xfrm>
        </p:grpSpPr>
        <p:sp>
          <p:nvSpPr>
            <p:cNvPr id="109579" name="Line 11"/>
            <p:cNvSpPr>
              <a:spLocks noChangeShapeType="1"/>
            </p:cNvSpPr>
            <p:nvPr/>
          </p:nvSpPr>
          <p:spPr bwMode="auto">
            <a:xfrm>
              <a:off x="3264" y="2304"/>
              <a:ext cx="0" cy="62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80" name="Line 12"/>
            <p:cNvSpPr>
              <a:spLocks noChangeShapeType="1"/>
            </p:cNvSpPr>
            <p:nvPr/>
          </p:nvSpPr>
          <p:spPr bwMode="auto">
            <a:xfrm>
              <a:off x="3264" y="2304"/>
              <a:ext cx="9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81" name="Line 13"/>
            <p:cNvSpPr>
              <a:spLocks noChangeShapeType="1"/>
            </p:cNvSpPr>
            <p:nvPr/>
          </p:nvSpPr>
          <p:spPr bwMode="auto">
            <a:xfrm>
              <a:off x="3264" y="2928"/>
              <a:ext cx="9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181600" y="2971800"/>
            <a:ext cx="3276600" cy="152400"/>
            <a:chOff x="3264" y="1872"/>
            <a:chExt cx="2064" cy="96"/>
          </a:xfrm>
        </p:grpSpPr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>
              <a:off x="3264" y="1968"/>
              <a:ext cx="2064" cy="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84" name="Line 16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96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85" name="Line 17"/>
            <p:cNvSpPr>
              <a:spLocks noChangeShapeType="1"/>
            </p:cNvSpPr>
            <p:nvPr/>
          </p:nvSpPr>
          <p:spPr bwMode="auto">
            <a:xfrm flipV="1">
              <a:off x="5328" y="1872"/>
              <a:ext cx="0" cy="96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5927725" y="2490788"/>
            <a:ext cx="265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CH bending vibrations</a:t>
            </a:r>
          </a:p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discussed shortly</a:t>
            </a:r>
          </a:p>
        </p:txBody>
      </p:sp>
      <p:sp>
        <p:nvSpPr>
          <p:cNvPr id="109587" name="Arc 19"/>
          <p:cNvSpPr>
            <a:spLocks/>
          </p:cNvSpPr>
          <p:nvPr/>
        </p:nvSpPr>
        <p:spPr bwMode="auto">
          <a:xfrm>
            <a:off x="6172200" y="2133600"/>
            <a:ext cx="306388" cy="304800"/>
          </a:xfrm>
          <a:custGeom>
            <a:avLst/>
            <a:gdLst>
              <a:gd name="G0" fmla="+- 112 0 0"/>
              <a:gd name="G1" fmla="+- 21600 0 0"/>
              <a:gd name="G2" fmla="+- 21600 0 0"/>
              <a:gd name="T0" fmla="*/ 0 w 21712"/>
              <a:gd name="T1" fmla="*/ 0 h 21600"/>
              <a:gd name="T2" fmla="*/ 21712 w 21712"/>
              <a:gd name="T3" fmla="*/ 21600 h 21600"/>
              <a:gd name="T4" fmla="*/ 112 w 2171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2" h="21600" fill="none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</a:path>
              <a:path w="21712" h="21600" stroke="0" extrusionOk="0">
                <a:moveTo>
                  <a:pt x="0" y="0"/>
                </a:moveTo>
                <a:cubicBezTo>
                  <a:pt x="37" y="0"/>
                  <a:pt x="74" y="-1"/>
                  <a:pt x="112" y="0"/>
                </a:cubicBezTo>
                <a:cubicBezTo>
                  <a:pt x="12041" y="0"/>
                  <a:pt x="21712" y="9670"/>
                  <a:pt x="21712" y="21600"/>
                </a:cubicBezTo>
                <a:lnTo>
                  <a:pt x="112" y="2160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88" name="Arc 20"/>
          <p:cNvSpPr>
            <a:spLocks/>
          </p:cNvSpPr>
          <p:nvPr/>
        </p:nvSpPr>
        <p:spPr bwMode="auto">
          <a:xfrm>
            <a:off x="6629400" y="1828800"/>
            <a:ext cx="914400" cy="6492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6 w 21600"/>
              <a:gd name="T1" fmla="*/ 23006 h 23006"/>
              <a:gd name="T2" fmla="*/ 21562 w 21600"/>
              <a:gd name="T3" fmla="*/ 0 h 23006"/>
              <a:gd name="T4" fmla="*/ 21600 w 21600"/>
              <a:gd name="T5" fmla="*/ 21600 h 23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006" fill="none" extrusionOk="0">
                <a:moveTo>
                  <a:pt x="45" y="23006"/>
                </a:moveTo>
                <a:cubicBezTo>
                  <a:pt x="15" y="22537"/>
                  <a:pt x="0" y="22069"/>
                  <a:pt x="0" y="21600"/>
                </a:cubicBezTo>
                <a:cubicBezTo>
                  <a:pt x="-1" y="9685"/>
                  <a:pt x="9647" y="20"/>
                  <a:pt x="21562" y="0"/>
                </a:cubicBezTo>
              </a:path>
              <a:path w="21600" h="23006" stroke="0" extrusionOk="0">
                <a:moveTo>
                  <a:pt x="45" y="23006"/>
                </a:moveTo>
                <a:cubicBezTo>
                  <a:pt x="15" y="22537"/>
                  <a:pt x="0" y="22069"/>
                  <a:pt x="0" y="21600"/>
                </a:cubicBezTo>
                <a:cubicBezTo>
                  <a:pt x="-1" y="9685"/>
                  <a:pt x="9647" y="20"/>
                  <a:pt x="2156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89" name="AutoShape 21"/>
          <p:cNvSpPr>
            <a:spLocks noChangeArrowheads="1"/>
          </p:cNvSpPr>
          <p:nvPr/>
        </p:nvSpPr>
        <p:spPr bwMode="auto">
          <a:xfrm>
            <a:off x="2444750" y="5645150"/>
            <a:ext cx="215900" cy="292100"/>
          </a:xfrm>
          <a:prstGeom prst="upArrow">
            <a:avLst>
              <a:gd name="adj1" fmla="val 50000"/>
              <a:gd name="adj2" fmla="val 676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530350" y="2901950"/>
            <a:ext cx="5930900" cy="14351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041525" y="3230563"/>
            <a:ext cx="4818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/>
              <a:t>C</a:t>
            </a:r>
            <a:r>
              <a:rPr lang="en-US" sz="4000">
                <a:solidFill>
                  <a:srgbClr val="000099"/>
                </a:solidFill>
              </a:rPr>
              <a:t>-</a:t>
            </a:r>
            <a:r>
              <a:rPr lang="en-US" sz="4000">
                <a:solidFill>
                  <a:srgbClr val="FF3300"/>
                </a:solidFill>
              </a:rPr>
              <a:t>O</a:t>
            </a:r>
            <a:r>
              <a:rPr lang="en-US" sz="4000">
                <a:solidFill>
                  <a:srgbClr val="000099"/>
                </a:solidFill>
              </a:rPr>
              <a:t>  STRETCHING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15950" y="2978150"/>
            <a:ext cx="79121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825750" y="2978150"/>
            <a:ext cx="57023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Oval 4"/>
          <p:cNvSpPr>
            <a:spLocks noChangeArrowheads="1"/>
          </p:cNvSpPr>
          <p:nvPr/>
        </p:nvSpPr>
        <p:spPr bwMode="auto">
          <a:xfrm>
            <a:off x="6940550" y="1987550"/>
            <a:ext cx="1130300" cy="596900"/>
          </a:xfrm>
          <a:prstGeom prst="ellipse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6864350" y="2978150"/>
            <a:ext cx="1663700" cy="19685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7620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 Infrared Absorption</a:t>
            </a:r>
            <a:b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Regions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7070725" y="2027238"/>
            <a:ext cx="942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latin typeface="Arial Rounded MT Bold" pitchFamily="34" charset="0"/>
              </a:rPr>
              <a:t>C-O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914400" y="3048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9144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1325" y="2566988"/>
            <a:ext cx="8283575" cy="366712"/>
            <a:chOff x="278" y="1617"/>
            <a:chExt cx="5218" cy="231"/>
          </a:xfrm>
        </p:grpSpPr>
        <p:sp>
          <p:nvSpPr>
            <p:cNvPr id="108597" name="Rectangle 12"/>
            <p:cNvSpPr>
              <a:spLocks noChangeArrowheads="1"/>
            </p:cNvSpPr>
            <p:nvPr/>
          </p:nvSpPr>
          <p:spPr bwMode="auto">
            <a:xfrm>
              <a:off x="278" y="1617"/>
              <a:ext cx="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2.5 </a:t>
              </a:r>
            </a:p>
          </p:txBody>
        </p:sp>
        <p:sp>
          <p:nvSpPr>
            <p:cNvPr id="108598" name="Rectangle 13"/>
            <p:cNvSpPr>
              <a:spLocks noChangeArrowheads="1"/>
            </p:cNvSpPr>
            <p:nvPr/>
          </p:nvSpPr>
          <p:spPr bwMode="auto">
            <a:xfrm>
              <a:off x="1700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4</a:t>
              </a:r>
            </a:p>
          </p:txBody>
        </p:sp>
        <p:sp>
          <p:nvSpPr>
            <p:cNvPr id="108599" name="Rectangle 14"/>
            <p:cNvSpPr>
              <a:spLocks noChangeArrowheads="1"/>
            </p:cNvSpPr>
            <p:nvPr/>
          </p:nvSpPr>
          <p:spPr bwMode="auto">
            <a:xfrm>
              <a:off x="2506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</a:t>
              </a:r>
            </a:p>
          </p:txBody>
        </p:sp>
        <p:sp>
          <p:nvSpPr>
            <p:cNvPr id="108600" name="Rectangle 15"/>
            <p:cNvSpPr>
              <a:spLocks noChangeArrowheads="1"/>
            </p:cNvSpPr>
            <p:nvPr/>
          </p:nvSpPr>
          <p:spPr bwMode="auto">
            <a:xfrm>
              <a:off x="315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5.5</a:t>
              </a:r>
            </a:p>
          </p:txBody>
        </p:sp>
        <p:sp>
          <p:nvSpPr>
            <p:cNvPr id="108601" name="Rectangle 16"/>
            <p:cNvSpPr>
              <a:spLocks noChangeArrowheads="1"/>
            </p:cNvSpPr>
            <p:nvPr/>
          </p:nvSpPr>
          <p:spPr bwMode="auto">
            <a:xfrm>
              <a:off x="363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6.1</a:t>
              </a:r>
            </a:p>
          </p:txBody>
        </p:sp>
        <p:sp>
          <p:nvSpPr>
            <p:cNvPr id="108602" name="Rectangle 17"/>
            <p:cNvSpPr>
              <a:spLocks noChangeArrowheads="1"/>
            </p:cNvSpPr>
            <p:nvPr/>
          </p:nvSpPr>
          <p:spPr bwMode="auto">
            <a:xfrm>
              <a:off x="4194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6.5</a:t>
              </a:r>
            </a:p>
          </p:txBody>
        </p:sp>
        <p:sp>
          <p:nvSpPr>
            <p:cNvPr id="108603" name="Rectangle 18"/>
            <p:cNvSpPr>
              <a:spLocks noChangeArrowheads="1"/>
            </p:cNvSpPr>
            <p:nvPr/>
          </p:nvSpPr>
          <p:spPr bwMode="auto">
            <a:xfrm>
              <a:off x="5078" y="1617"/>
              <a:ext cx="4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15.4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5125" y="5059363"/>
            <a:ext cx="8332788" cy="396875"/>
            <a:chOff x="230" y="3187"/>
            <a:chExt cx="5249" cy="250"/>
          </a:xfrm>
        </p:grpSpPr>
        <p:sp>
          <p:nvSpPr>
            <p:cNvPr id="108590" name="Rectangle 20"/>
            <p:cNvSpPr>
              <a:spLocks noChangeArrowheads="1"/>
            </p:cNvSpPr>
            <p:nvPr/>
          </p:nvSpPr>
          <p:spPr bwMode="auto">
            <a:xfrm>
              <a:off x="230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4000</a:t>
              </a:r>
            </a:p>
          </p:txBody>
        </p:sp>
        <p:sp>
          <p:nvSpPr>
            <p:cNvPr id="108591" name="Rectangle 21"/>
            <p:cNvSpPr>
              <a:spLocks noChangeArrowheads="1"/>
            </p:cNvSpPr>
            <p:nvPr/>
          </p:nvSpPr>
          <p:spPr bwMode="auto">
            <a:xfrm>
              <a:off x="1544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2500</a:t>
              </a:r>
            </a:p>
          </p:txBody>
        </p:sp>
        <p:sp>
          <p:nvSpPr>
            <p:cNvPr id="108592" name="Rectangle 22"/>
            <p:cNvSpPr>
              <a:spLocks noChangeArrowheads="1"/>
            </p:cNvSpPr>
            <p:nvPr/>
          </p:nvSpPr>
          <p:spPr bwMode="auto">
            <a:xfrm>
              <a:off x="2368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2000</a:t>
              </a:r>
            </a:p>
          </p:txBody>
        </p:sp>
        <p:sp>
          <p:nvSpPr>
            <p:cNvPr id="108593" name="Rectangle 23"/>
            <p:cNvSpPr>
              <a:spLocks noChangeArrowheads="1"/>
            </p:cNvSpPr>
            <p:nvPr/>
          </p:nvSpPr>
          <p:spPr bwMode="auto">
            <a:xfrm>
              <a:off x="3060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1800</a:t>
              </a:r>
            </a:p>
          </p:txBody>
        </p:sp>
        <p:sp>
          <p:nvSpPr>
            <p:cNvPr id="108594" name="Rectangle 24"/>
            <p:cNvSpPr>
              <a:spLocks noChangeArrowheads="1"/>
            </p:cNvSpPr>
            <p:nvPr/>
          </p:nvSpPr>
          <p:spPr bwMode="auto">
            <a:xfrm>
              <a:off x="3568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1650</a:t>
              </a:r>
            </a:p>
          </p:txBody>
        </p:sp>
        <p:sp>
          <p:nvSpPr>
            <p:cNvPr id="108595" name="Rectangle 25"/>
            <p:cNvSpPr>
              <a:spLocks noChangeArrowheads="1"/>
            </p:cNvSpPr>
            <p:nvPr/>
          </p:nvSpPr>
          <p:spPr bwMode="auto">
            <a:xfrm>
              <a:off x="4096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1550</a:t>
              </a:r>
            </a:p>
          </p:txBody>
        </p:sp>
        <p:sp>
          <p:nvSpPr>
            <p:cNvPr id="108596" name="Rectangle 26"/>
            <p:cNvSpPr>
              <a:spLocks noChangeArrowheads="1"/>
            </p:cNvSpPr>
            <p:nvPr/>
          </p:nvSpPr>
          <p:spPr bwMode="auto">
            <a:xfrm>
              <a:off x="5078" y="3187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650</a:t>
              </a:r>
            </a:p>
          </p:txBody>
        </p:sp>
      </p:grpSp>
      <p:sp>
        <p:nvSpPr>
          <p:cNvPr id="108557" name="Rectangle 27"/>
          <p:cNvSpPr>
            <a:spLocks noChangeArrowheads="1"/>
          </p:cNvSpPr>
          <p:nvPr/>
        </p:nvSpPr>
        <p:spPr bwMode="auto">
          <a:xfrm>
            <a:off x="3565525" y="5516563"/>
            <a:ext cx="256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FREQUENCY (cm</a:t>
            </a:r>
            <a:r>
              <a:rPr lang="en-US" sz="2000" baseline="30000">
                <a:latin typeface="Arial Rounded MT Bold" pitchFamily="34" charset="0"/>
              </a:rPr>
              <a:t>-1</a:t>
            </a:r>
            <a:r>
              <a:rPr lang="en-US" sz="2000">
                <a:latin typeface="Arial Rounded MT Bold" pitchFamily="34" charset="0"/>
              </a:rPr>
              <a:t>)</a:t>
            </a:r>
          </a:p>
        </p:txBody>
      </p:sp>
      <p:sp>
        <p:nvSpPr>
          <p:cNvPr id="108558" name="Rectangle 28"/>
          <p:cNvSpPr>
            <a:spLocks noChangeArrowheads="1"/>
          </p:cNvSpPr>
          <p:nvPr/>
        </p:nvSpPr>
        <p:spPr bwMode="auto">
          <a:xfrm>
            <a:off x="3489325" y="2163763"/>
            <a:ext cx="263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WAVELENGTH (</a:t>
            </a:r>
            <a:r>
              <a:rPr lang="en-US" sz="2000" b="1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m)</a:t>
            </a:r>
          </a:p>
        </p:txBody>
      </p:sp>
      <p:sp>
        <p:nvSpPr>
          <p:cNvPr id="108559" name="Line 29"/>
          <p:cNvSpPr>
            <a:spLocks noChangeShapeType="1"/>
          </p:cNvSpPr>
          <p:nvPr/>
        </p:nvSpPr>
        <p:spPr bwMode="auto">
          <a:xfrm>
            <a:off x="2819400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60" name="Line 30"/>
          <p:cNvSpPr>
            <a:spLocks noChangeShapeType="1"/>
          </p:cNvSpPr>
          <p:nvPr/>
        </p:nvSpPr>
        <p:spPr bwMode="auto">
          <a:xfrm>
            <a:off x="4130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61" name="Line 31"/>
          <p:cNvSpPr>
            <a:spLocks noChangeShapeType="1"/>
          </p:cNvSpPr>
          <p:nvPr/>
        </p:nvSpPr>
        <p:spPr bwMode="auto">
          <a:xfrm>
            <a:off x="522922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62" name="Line 32"/>
          <p:cNvSpPr>
            <a:spLocks noChangeShapeType="1"/>
          </p:cNvSpPr>
          <p:nvPr/>
        </p:nvSpPr>
        <p:spPr bwMode="auto">
          <a:xfrm>
            <a:off x="6035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63" name="Line 33"/>
          <p:cNvSpPr>
            <a:spLocks noChangeShapeType="1"/>
          </p:cNvSpPr>
          <p:nvPr/>
        </p:nvSpPr>
        <p:spPr bwMode="auto">
          <a:xfrm>
            <a:off x="68738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64" name="Rectangle 34"/>
          <p:cNvSpPr>
            <a:spLocks noChangeArrowheads="1"/>
          </p:cNvSpPr>
          <p:nvPr/>
        </p:nvSpPr>
        <p:spPr bwMode="auto">
          <a:xfrm>
            <a:off x="974725" y="3200400"/>
            <a:ext cx="70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O-H</a:t>
            </a:r>
          </a:p>
        </p:txBody>
      </p:sp>
      <p:sp>
        <p:nvSpPr>
          <p:cNvPr id="108565" name="Rectangle 35"/>
          <p:cNvSpPr>
            <a:spLocks noChangeArrowheads="1"/>
          </p:cNvSpPr>
          <p:nvPr/>
        </p:nvSpPr>
        <p:spPr bwMode="auto">
          <a:xfrm>
            <a:off x="1812925" y="3200400"/>
            <a:ext cx="69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108566" name="Rectangle 36"/>
          <p:cNvSpPr>
            <a:spLocks noChangeArrowheads="1"/>
          </p:cNvSpPr>
          <p:nvPr/>
        </p:nvSpPr>
        <p:spPr bwMode="auto">
          <a:xfrm>
            <a:off x="1127125" y="3657600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N-H</a:t>
            </a:r>
          </a:p>
        </p:txBody>
      </p:sp>
      <p:sp>
        <p:nvSpPr>
          <p:cNvPr id="108567" name="Rectangle 37"/>
          <p:cNvSpPr>
            <a:spLocks noChangeArrowheads="1"/>
          </p:cNvSpPr>
          <p:nvPr/>
        </p:nvSpPr>
        <p:spPr bwMode="auto">
          <a:xfrm>
            <a:off x="5273675" y="31242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108568" name="Rectangle 38"/>
          <p:cNvSpPr>
            <a:spLocks noChangeArrowheads="1"/>
          </p:cNvSpPr>
          <p:nvPr/>
        </p:nvSpPr>
        <p:spPr bwMode="auto">
          <a:xfrm>
            <a:off x="6108700" y="312420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C=N</a:t>
            </a:r>
          </a:p>
        </p:txBody>
      </p:sp>
      <p:sp>
        <p:nvSpPr>
          <p:cNvPr id="108569" name="Rectangle 39"/>
          <p:cNvSpPr>
            <a:spLocks noChangeArrowheads="1"/>
          </p:cNvSpPr>
          <p:nvPr/>
        </p:nvSpPr>
        <p:spPr bwMode="auto">
          <a:xfrm>
            <a:off x="4251325" y="3427413"/>
            <a:ext cx="995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Very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few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bands</a:t>
            </a:r>
          </a:p>
        </p:txBody>
      </p:sp>
      <p:sp>
        <p:nvSpPr>
          <p:cNvPr id="108570" name="Rectangle 40"/>
          <p:cNvSpPr>
            <a:spLocks noChangeArrowheads="1"/>
          </p:cNvSpPr>
          <p:nvPr/>
        </p:nvSpPr>
        <p:spPr bwMode="auto">
          <a:xfrm>
            <a:off x="6108700" y="3641725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C=C</a:t>
            </a:r>
          </a:p>
        </p:txBody>
      </p:sp>
      <p:sp>
        <p:nvSpPr>
          <p:cNvPr id="108571" name="Rectangle 41"/>
          <p:cNvSpPr>
            <a:spLocks noChangeArrowheads="1"/>
          </p:cNvSpPr>
          <p:nvPr/>
        </p:nvSpPr>
        <p:spPr bwMode="auto">
          <a:xfrm>
            <a:off x="7740650" y="3122613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C-Cl</a:t>
            </a:r>
          </a:p>
        </p:txBody>
      </p:sp>
      <p:sp>
        <p:nvSpPr>
          <p:cNvPr id="108572" name="Rectangle 42"/>
          <p:cNvSpPr>
            <a:spLocks noChangeArrowheads="1"/>
          </p:cNvSpPr>
          <p:nvPr/>
        </p:nvSpPr>
        <p:spPr bwMode="auto">
          <a:xfrm>
            <a:off x="7527925" y="34591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C-O</a:t>
            </a:r>
          </a:p>
        </p:txBody>
      </p:sp>
      <p:sp>
        <p:nvSpPr>
          <p:cNvPr id="108573" name="Rectangle 43"/>
          <p:cNvSpPr>
            <a:spLocks noChangeArrowheads="1"/>
          </p:cNvSpPr>
          <p:nvPr/>
        </p:nvSpPr>
        <p:spPr bwMode="auto">
          <a:xfrm>
            <a:off x="7375525" y="3811588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C-N</a:t>
            </a:r>
          </a:p>
        </p:txBody>
      </p:sp>
      <p:sp>
        <p:nvSpPr>
          <p:cNvPr id="108574" name="Rectangle 44"/>
          <p:cNvSpPr>
            <a:spLocks noChangeArrowheads="1"/>
          </p:cNvSpPr>
          <p:nvPr/>
        </p:nvSpPr>
        <p:spPr bwMode="auto">
          <a:xfrm>
            <a:off x="7070725" y="41529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</a:t>
            </a:r>
          </a:p>
        </p:txBody>
      </p:sp>
      <p:sp>
        <p:nvSpPr>
          <p:cNvPr id="108575" name="Rectangle 45"/>
          <p:cNvSpPr>
            <a:spLocks noChangeArrowheads="1"/>
          </p:cNvSpPr>
          <p:nvPr/>
        </p:nvSpPr>
        <p:spPr bwMode="auto">
          <a:xfrm>
            <a:off x="3032125" y="4114800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X=C=Y</a:t>
            </a:r>
          </a:p>
        </p:txBody>
      </p:sp>
      <p:sp>
        <p:nvSpPr>
          <p:cNvPr id="108576" name="Rectangle 46"/>
          <p:cNvSpPr>
            <a:spLocks noChangeArrowheads="1"/>
          </p:cNvSpPr>
          <p:nvPr/>
        </p:nvSpPr>
        <p:spPr bwMode="auto">
          <a:xfrm>
            <a:off x="2787650" y="45720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(C,O,N,S)</a:t>
            </a:r>
          </a:p>
        </p:txBody>
      </p:sp>
      <p:sp>
        <p:nvSpPr>
          <p:cNvPr id="108577" name="Rectangle 47"/>
          <p:cNvSpPr>
            <a:spLocks noChangeArrowheads="1"/>
          </p:cNvSpPr>
          <p:nvPr/>
        </p:nvSpPr>
        <p:spPr bwMode="auto">
          <a:xfrm>
            <a:off x="2955925" y="3200400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N</a:t>
            </a:r>
          </a:p>
        </p:txBody>
      </p:sp>
      <p:sp>
        <p:nvSpPr>
          <p:cNvPr id="108578" name="Rectangle 48"/>
          <p:cNvSpPr>
            <a:spLocks noChangeArrowheads="1"/>
          </p:cNvSpPr>
          <p:nvPr/>
        </p:nvSpPr>
        <p:spPr bwMode="auto">
          <a:xfrm>
            <a:off x="3200400" y="3657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C</a:t>
            </a:r>
          </a:p>
        </p:txBody>
      </p:sp>
      <p:sp>
        <p:nvSpPr>
          <p:cNvPr id="108579" name="Line 49"/>
          <p:cNvSpPr>
            <a:spLocks noChangeShapeType="1"/>
          </p:cNvSpPr>
          <p:nvPr/>
        </p:nvSpPr>
        <p:spPr bwMode="auto">
          <a:xfrm>
            <a:off x="3244850" y="33401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80" name="Line 50"/>
          <p:cNvSpPr>
            <a:spLocks noChangeShapeType="1"/>
          </p:cNvSpPr>
          <p:nvPr/>
        </p:nvSpPr>
        <p:spPr bwMode="auto">
          <a:xfrm>
            <a:off x="3244850" y="3400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81" name="Line 51"/>
          <p:cNvSpPr>
            <a:spLocks noChangeShapeType="1"/>
          </p:cNvSpPr>
          <p:nvPr/>
        </p:nvSpPr>
        <p:spPr bwMode="auto">
          <a:xfrm>
            <a:off x="3244850" y="34607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82" name="Line 52"/>
          <p:cNvSpPr>
            <a:spLocks noChangeShapeType="1"/>
          </p:cNvSpPr>
          <p:nvPr/>
        </p:nvSpPr>
        <p:spPr bwMode="auto">
          <a:xfrm>
            <a:off x="3489325" y="37973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83" name="Line 53"/>
          <p:cNvSpPr>
            <a:spLocks noChangeShapeType="1"/>
          </p:cNvSpPr>
          <p:nvPr/>
        </p:nvSpPr>
        <p:spPr bwMode="auto">
          <a:xfrm>
            <a:off x="3489325" y="38576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84" name="Line 54"/>
          <p:cNvSpPr>
            <a:spLocks noChangeShapeType="1"/>
          </p:cNvSpPr>
          <p:nvPr/>
        </p:nvSpPr>
        <p:spPr bwMode="auto">
          <a:xfrm>
            <a:off x="3489325" y="39179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85" name="Rectangle 55"/>
          <p:cNvSpPr>
            <a:spLocks noChangeArrowheads="1"/>
          </p:cNvSpPr>
          <p:nvPr/>
        </p:nvSpPr>
        <p:spPr bwMode="auto">
          <a:xfrm>
            <a:off x="6232525" y="4525963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N=O N=O</a:t>
            </a:r>
          </a:p>
        </p:txBody>
      </p:sp>
      <p:sp>
        <p:nvSpPr>
          <p:cNvPr id="108586" name="Line 56"/>
          <p:cNvSpPr>
            <a:spLocks noChangeShapeType="1"/>
          </p:cNvSpPr>
          <p:nvPr/>
        </p:nvSpPr>
        <p:spPr bwMode="auto">
          <a:xfrm>
            <a:off x="6553200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87" name="Line 57"/>
          <p:cNvSpPr>
            <a:spLocks noChangeShapeType="1"/>
          </p:cNvSpPr>
          <p:nvPr/>
        </p:nvSpPr>
        <p:spPr bwMode="auto">
          <a:xfrm>
            <a:off x="7178675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88" name="Line 58"/>
          <p:cNvSpPr>
            <a:spLocks noChangeShapeType="1"/>
          </p:cNvSpPr>
          <p:nvPr/>
        </p:nvSpPr>
        <p:spPr bwMode="auto">
          <a:xfrm>
            <a:off x="6553200" y="4876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589" name="Rectangle 59"/>
          <p:cNvSpPr>
            <a:spLocks noChangeArrowheads="1"/>
          </p:cNvSpPr>
          <p:nvPr/>
        </p:nvSpPr>
        <p:spPr bwMode="auto">
          <a:xfrm>
            <a:off x="7391400" y="4494213"/>
            <a:ext cx="29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463550" y="3054350"/>
            <a:ext cx="8140700" cy="15113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The C-</a:t>
            </a:r>
            <a:r>
              <a:rPr lang="en-US" smtClean="0">
                <a:solidFill>
                  <a:srgbClr val="FF3300"/>
                </a:solidFill>
                <a:latin typeface="Comic Sans MS" pitchFamily="66" charset="0"/>
              </a:rPr>
              <a:t>O</a:t>
            </a:r>
            <a:r>
              <a:rPr lang="en-US" smtClean="0">
                <a:latin typeface="Comic Sans MS" pitchFamily="66" charset="0"/>
              </a:rPr>
              <a:t> stretching region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35052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 eaLnBrk="1" hangingPunct="1">
              <a:buClr>
                <a:srgbClr val="FF3300"/>
              </a:buClr>
            </a:pP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en-US" smtClean="0">
                <a:latin typeface="Comic Sans MS" pitchFamily="66" charset="0"/>
              </a:rPr>
              <a:t>C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en-US" smtClean="0">
                <a:solidFill>
                  <a:srgbClr val="FF3300"/>
                </a:solidFill>
                <a:latin typeface="Comic Sans MS" pitchFamily="66" charset="0"/>
              </a:rPr>
              <a:t>O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band appears in the range of 1300 to 1000 cm</a:t>
            </a:r>
            <a:r>
              <a:rPr lang="en-US" baseline="30000" smtClean="0">
                <a:solidFill>
                  <a:schemeClr val="accent2"/>
                </a:solidFill>
                <a:latin typeface="Comic Sans MS" pitchFamily="66" charset="0"/>
              </a:rPr>
              <a:t>-1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endParaRPr lang="en-US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00"/>
              </a:buClr>
            </a:pP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Look for one or more strong bands appearing in this range!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endParaRPr lang="en-US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00"/>
              </a:buClr>
            </a:pP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Ethers, alcohols, esters and carboxylic acids have </a:t>
            </a:r>
            <a:r>
              <a:rPr lang="en-US" smtClean="0">
                <a:latin typeface="Comic Sans MS" pitchFamily="66" charset="0"/>
              </a:rPr>
              <a:t>C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en-US" smtClean="0">
                <a:solidFill>
                  <a:srgbClr val="FF3300"/>
                </a:solidFill>
                <a:latin typeface="Comic Sans MS" pitchFamily="66" charset="0"/>
              </a:rPr>
              <a:t>O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bands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7245350" y="234950"/>
            <a:ext cx="1358900" cy="5207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1524000"/>
            <a:ext cx="8537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2" name="Object 4"/>
          <p:cNvGraphicFramePr>
            <a:graphicFrameLocks/>
          </p:cNvGraphicFramePr>
          <p:nvPr/>
        </p:nvGraphicFramePr>
        <p:xfrm>
          <a:off x="3352800" y="5181600"/>
          <a:ext cx="5232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name="ISIS/Draw Sketch" r:id="rId5" imgW="2847960" imgH="209520" progId="ISISServer">
                  <p:embed/>
                </p:oleObj>
              </mc:Choice>
              <mc:Fallback>
                <p:oleObj name="ISIS/Draw Sketch" r:id="rId5" imgW="2847960" imgH="20952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81600"/>
                        <a:ext cx="52324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7299325" y="288925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ETHER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689725" y="4403725"/>
            <a:ext cx="75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C-O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146925" y="814388"/>
            <a:ext cx="160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1100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165725" y="371792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775325" y="371792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165725" y="405447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bending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955925" y="417512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164876" name="Rectangle 12"/>
          <p:cNvSpPr>
            <a:spLocks noChangeArrowheads="1"/>
          </p:cNvSpPr>
          <p:nvPr/>
        </p:nvSpPr>
        <p:spPr bwMode="auto">
          <a:xfrm>
            <a:off x="2574925" y="685800"/>
            <a:ext cx="3851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Dibutyl 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721350" y="234950"/>
            <a:ext cx="3035300" cy="5207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1676400"/>
            <a:ext cx="8537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Object 4"/>
          <p:cNvGraphicFramePr>
            <a:graphicFrameLocks/>
          </p:cNvGraphicFramePr>
          <p:nvPr/>
        </p:nvGraphicFramePr>
        <p:xfrm>
          <a:off x="1943100" y="4257675"/>
          <a:ext cx="20193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" name="ISIS/Draw Sketch" r:id="rId5" imgW="1438200" imgH="771480" progId="ISISServer">
                  <p:embed/>
                </p:oleObj>
              </mc:Choice>
              <mc:Fallback>
                <p:oleObj name="ISIS/Draw Sketch" r:id="rId5" imgW="1438200" imgH="77148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57675"/>
                        <a:ext cx="2019300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775325" y="288925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AROMATIC ETHER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953000" y="4953000"/>
            <a:ext cx="762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4953000" y="4876800"/>
            <a:ext cx="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5715000" y="4876800"/>
            <a:ext cx="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479925" y="4983163"/>
            <a:ext cx="123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benzene</a:t>
            </a: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467600" y="4724400"/>
            <a:ext cx="609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7467600" y="4648200"/>
            <a:ext cx="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8077200" y="4648200"/>
            <a:ext cx="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7451725" y="4906963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oops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6858000" y="4572000"/>
            <a:ext cx="228600" cy="762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477000" y="4953000"/>
            <a:ext cx="60960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6765925" y="53641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C-O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2133600" y="2743200"/>
            <a:ext cx="381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508125" y="3078163"/>
            <a:ext cx="1285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aromatic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6689725" y="814388"/>
            <a:ext cx="160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1100</a:t>
            </a:r>
          </a:p>
        </p:txBody>
      </p:sp>
      <p:sp>
        <p:nvSpPr>
          <p:cNvPr id="165908" name="Rectangle 20"/>
          <p:cNvSpPr>
            <a:spLocks noChangeArrowheads="1"/>
          </p:cNvSpPr>
          <p:nvPr/>
        </p:nvSpPr>
        <p:spPr bwMode="auto">
          <a:xfrm>
            <a:off x="3184525" y="974725"/>
            <a:ext cx="2198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Anisole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7092950" y="234950"/>
            <a:ext cx="1663700" cy="5207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1735138"/>
            <a:ext cx="84518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4"/>
          <p:cNvGraphicFramePr>
            <a:graphicFrameLocks/>
          </p:cNvGraphicFramePr>
          <p:nvPr/>
        </p:nvGraphicFramePr>
        <p:xfrm>
          <a:off x="3486150" y="3962400"/>
          <a:ext cx="177165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5" name="ISIS/Draw Sketch" r:id="rId5" imgW="1095120" imgH="799920" progId="ISISServer">
                  <p:embed/>
                </p:oleObj>
              </mc:Choice>
              <mc:Fallback>
                <p:oleObj name="ISIS/Draw Sketch" r:id="rId5" imgW="1095120" imgH="79992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3962400"/>
                        <a:ext cx="1771650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070725" y="288925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ALCOHOL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146925" y="814388"/>
            <a:ext cx="1608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3600</a:t>
            </a:r>
          </a:p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1100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812925" y="3992563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OH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537325" y="44497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C-O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860925" y="3001963"/>
            <a:ext cx="80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sz="2000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endParaRPr lang="en-US" sz="2000">
              <a:solidFill>
                <a:schemeClr val="accent2"/>
              </a:solidFill>
              <a:latin typeface="Arial Rounded MT Bold" pitchFamily="34" charset="0"/>
            </a:endParaRP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bend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574925" y="51355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2727325" y="1050925"/>
            <a:ext cx="358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Cyclohexanol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5949950" y="219075"/>
            <a:ext cx="3035300" cy="5207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533525"/>
            <a:ext cx="84883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4"/>
          <p:cNvGraphicFramePr>
            <a:graphicFrameLocks/>
          </p:cNvGraphicFramePr>
          <p:nvPr/>
        </p:nvGraphicFramePr>
        <p:xfrm>
          <a:off x="6915150" y="4038600"/>
          <a:ext cx="154781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" name="ISIS/Draw Sketch" r:id="rId5" imgW="1104840" imgH="1000080" progId="ISISServer">
                  <p:embed/>
                </p:oleObj>
              </mc:Choice>
              <mc:Fallback>
                <p:oleObj name="ISIS/Draw Sketch" r:id="rId5" imgW="1104840" imgH="100008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4038600"/>
                        <a:ext cx="1547813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927725" y="288925"/>
            <a:ext cx="303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CARBOXYLIC ACID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812925" y="3382963"/>
            <a:ext cx="57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OH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574925" y="4525963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632325" y="46021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003925" y="43735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C-O</a:t>
            </a: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295400" y="838200"/>
            <a:ext cx="6645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2-Methylpropanoic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473950" y="234950"/>
            <a:ext cx="1358900" cy="5207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20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609725"/>
            <a:ext cx="848836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8" name="Object 4"/>
          <p:cNvGraphicFramePr>
            <a:graphicFrameLocks/>
          </p:cNvGraphicFramePr>
          <p:nvPr/>
        </p:nvGraphicFramePr>
        <p:xfrm>
          <a:off x="5641975" y="4648200"/>
          <a:ext cx="29448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ISIS/Draw Sketch" r:id="rId5" imgW="2114280" imgH="676080" progId="ISISServer">
                  <p:embed/>
                </p:oleObj>
              </mc:Choice>
              <mc:Fallback>
                <p:oleObj name="ISIS/Draw Sketch" r:id="rId5" imgW="2114280" imgH="67608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75" y="4648200"/>
                        <a:ext cx="294481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527925" y="288925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ESTER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422525" y="4068763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479925" y="505936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080125" y="46783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C-O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2346325" y="838200"/>
            <a:ext cx="4514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Ethyl Butanoate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721350" y="234950"/>
            <a:ext cx="3035300" cy="5207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1676400"/>
            <a:ext cx="8537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Object 4"/>
          <p:cNvGraphicFramePr>
            <a:graphicFrameLocks/>
          </p:cNvGraphicFramePr>
          <p:nvPr/>
        </p:nvGraphicFramePr>
        <p:xfrm>
          <a:off x="1943100" y="4257675"/>
          <a:ext cx="20193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" name="ISIS/Draw Sketch" r:id="rId5" imgW="1438200" imgH="771480" progId="ISISServer">
                  <p:embed/>
                </p:oleObj>
              </mc:Choice>
              <mc:Fallback>
                <p:oleObj name="ISIS/Draw Sketch" r:id="rId5" imgW="1438200" imgH="77148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57675"/>
                        <a:ext cx="2019300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775325" y="288925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AROMATIC ETHER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953000" y="4953000"/>
            <a:ext cx="762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4953000" y="4876800"/>
            <a:ext cx="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5715000" y="4876800"/>
            <a:ext cx="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479925" y="4983163"/>
            <a:ext cx="123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benzene</a:t>
            </a: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467600" y="4724400"/>
            <a:ext cx="609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7467600" y="4648200"/>
            <a:ext cx="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8077200" y="4648200"/>
            <a:ext cx="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7451725" y="4906963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oops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6858000" y="4572000"/>
            <a:ext cx="228600" cy="762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477000" y="4953000"/>
            <a:ext cx="60960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6765925" y="53641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C-O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2133600" y="2743200"/>
            <a:ext cx="381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stealth" w="med" len="lg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508125" y="3078163"/>
            <a:ext cx="1285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aromatic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6689725" y="814388"/>
            <a:ext cx="1608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009900"/>
                </a:solidFill>
                <a:latin typeface="Arial Rounded MT Bold" pitchFamily="34" charset="0"/>
              </a:rPr>
              <a:t>BASE = 1100</a:t>
            </a:r>
          </a:p>
        </p:txBody>
      </p:sp>
      <p:sp>
        <p:nvSpPr>
          <p:cNvPr id="165908" name="Rectangle 20"/>
          <p:cNvSpPr>
            <a:spLocks noChangeArrowheads="1"/>
          </p:cNvSpPr>
          <p:nvPr/>
        </p:nvSpPr>
        <p:spPr bwMode="auto">
          <a:xfrm>
            <a:off x="3184525" y="974725"/>
            <a:ext cx="2198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Anisole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682750" y="2825750"/>
            <a:ext cx="5702300" cy="15875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965325" y="3306763"/>
            <a:ext cx="4964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>
                <a:solidFill>
                  <a:srgbClr val="000099"/>
                </a:solidFill>
              </a:rPr>
              <a:t>N</a:t>
            </a:r>
            <a:r>
              <a:rPr lang="en-US" sz="4000"/>
              <a:t>=</a:t>
            </a:r>
            <a:r>
              <a:rPr lang="en-US" sz="4000">
                <a:solidFill>
                  <a:srgbClr val="FF3300"/>
                </a:solidFill>
              </a:rPr>
              <a:t>O</a:t>
            </a:r>
            <a:r>
              <a:rPr lang="en-US" sz="4000"/>
              <a:t>  STRETCHING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463550" y="3282950"/>
            <a:ext cx="7912100" cy="2730500"/>
          </a:xfrm>
          <a:prstGeom prst="rect">
            <a:avLst/>
          </a:prstGeom>
          <a:solidFill>
            <a:srgbClr val="FFFFCC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63550" y="1454150"/>
            <a:ext cx="7912100" cy="1054100"/>
          </a:xfrm>
          <a:prstGeom prst="rect">
            <a:avLst/>
          </a:prstGeom>
          <a:solidFill>
            <a:srgbClr val="FFFFCC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  <a:noFill/>
          <a:ln/>
        </p:spPr>
        <p:txBody>
          <a:bodyPr lIns="92075" tIns="46038" rIns="92075" bIns="46038"/>
          <a:lstStyle/>
          <a:p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baseline="-25000">
                <a:solidFill>
                  <a:schemeClr val="accent2"/>
                </a:solidFill>
                <a:latin typeface="Arial Rounded MT Bold" pitchFamily="34" charset="0"/>
              </a:rPr>
              <a:t>2 </a:t>
            </a:r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 bending  ~ 1465 cm</a:t>
            </a:r>
            <a:r>
              <a:rPr lang="en-US" baseline="30000">
                <a:solidFill>
                  <a:schemeClr val="accent2"/>
                </a:solidFill>
                <a:latin typeface="Arial Rounded MT Bold" pitchFamily="34" charset="0"/>
              </a:rPr>
              <a:t>-1</a:t>
            </a:r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 </a:t>
            </a:r>
          </a:p>
          <a:p>
            <a:pPr>
              <a:buFontTx/>
              <a:buNone/>
            </a:pPr>
            <a:endParaRPr lang="en-US">
              <a:solidFill>
                <a:schemeClr val="accent2"/>
              </a:solidFill>
              <a:latin typeface="Arial Rounded MT Bold" pitchFamily="34" charset="0"/>
            </a:endParaRPr>
          </a:p>
          <a:p>
            <a:pPr>
              <a:buFontTx/>
              <a:buNone/>
            </a:pPr>
            <a:endParaRPr lang="en-US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  bending (asym) appears near</a:t>
            </a: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               the CH</a:t>
            </a:r>
            <a:r>
              <a:rPr lang="en-US" baseline="-25000">
                <a:solidFill>
                  <a:schemeClr val="accent2"/>
                </a:solidFill>
                <a:latin typeface="Arial Rounded MT Bold" pitchFamily="34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 value ~ 1460 cm</a:t>
            </a:r>
            <a:r>
              <a:rPr lang="en-US" baseline="30000">
                <a:solidFill>
                  <a:schemeClr val="accent2"/>
                </a:solidFill>
                <a:latin typeface="Arial Rounded MT Bold" pitchFamily="34" charset="0"/>
              </a:rPr>
              <a:t>-1</a:t>
            </a:r>
          </a:p>
          <a:p>
            <a:pPr>
              <a:buFontTx/>
              <a:buNone/>
            </a:pPr>
            <a:endParaRPr lang="en-US">
              <a:solidFill>
                <a:schemeClr val="accent2"/>
              </a:solidFill>
              <a:latin typeface="Arial Rounded MT Bold" pitchFamily="34" charset="0"/>
            </a:endParaRPr>
          </a:p>
          <a:p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CH</a:t>
            </a:r>
            <a:r>
              <a:rPr lang="en-US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  bending (sym)   ~ 1375 cm</a:t>
            </a:r>
            <a:r>
              <a:rPr lang="en-US" baseline="30000">
                <a:solidFill>
                  <a:schemeClr val="accent2"/>
                </a:solidFill>
                <a:latin typeface="Arial Rounded MT Bold" pitchFamily="34" charset="0"/>
              </a:rPr>
              <a:t>-1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898525" y="334963"/>
            <a:ext cx="711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C-H BENDING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825750" y="2978150"/>
            <a:ext cx="57023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6254750" y="4502150"/>
            <a:ext cx="1358900" cy="1054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6330950" y="1835150"/>
            <a:ext cx="1130300" cy="5969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7620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28600" y="381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 Infrared Absorption</a:t>
            </a:r>
            <a:b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Regions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6461125" y="1874838"/>
            <a:ext cx="950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latin typeface="Arial Rounded MT Bold" pitchFamily="34" charset="0"/>
              </a:rPr>
              <a:t>N-O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914400" y="3048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9144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615950" y="2978150"/>
            <a:ext cx="79121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1325" y="2566988"/>
            <a:ext cx="8283575" cy="366712"/>
            <a:chOff x="278" y="1617"/>
            <a:chExt cx="5218" cy="231"/>
          </a:xfrm>
        </p:grpSpPr>
        <p:sp>
          <p:nvSpPr>
            <p:cNvPr id="112692" name="Rectangle 12"/>
            <p:cNvSpPr>
              <a:spLocks noChangeArrowheads="1"/>
            </p:cNvSpPr>
            <p:nvPr/>
          </p:nvSpPr>
          <p:spPr bwMode="auto">
            <a:xfrm>
              <a:off x="278" y="1617"/>
              <a:ext cx="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2.5 </a:t>
              </a:r>
            </a:p>
          </p:txBody>
        </p:sp>
        <p:sp>
          <p:nvSpPr>
            <p:cNvPr id="112693" name="Rectangle 13"/>
            <p:cNvSpPr>
              <a:spLocks noChangeArrowheads="1"/>
            </p:cNvSpPr>
            <p:nvPr/>
          </p:nvSpPr>
          <p:spPr bwMode="auto">
            <a:xfrm>
              <a:off x="1700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4</a:t>
              </a:r>
            </a:p>
          </p:txBody>
        </p:sp>
        <p:sp>
          <p:nvSpPr>
            <p:cNvPr id="112694" name="Rectangle 14"/>
            <p:cNvSpPr>
              <a:spLocks noChangeArrowheads="1"/>
            </p:cNvSpPr>
            <p:nvPr/>
          </p:nvSpPr>
          <p:spPr bwMode="auto">
            <a:xfrm>
              <a:off x="2506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</a:t>
              </a:r>
            </a:p>
          </p:txBody>
        </p:sp>
        <p:sp>
          <p:nvSpPr>
            <p:cNvPr id="112695" name="Rectangle 15"/>
            <p:cNvSpPr>
              <a:spLocks noChangeArrowheads="1"/>
            </p:cNvSpPr>
            <p:nvPr/>
          </p:nvSpPr>
          <p:spPr bwMode="auto">
            <a:xfrm>
              <a:off x="315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5.5</a:t>
              </a:r>
            </a:p>
          </p:txBody>
        </p:sp>
        <p:sp>
          <p:nvSpPr>
            <p:cNvPr id="112696" name="Rectangle 16"/>
            <p:cNvSpPr>
              <a:spLocks noChangeArrowheads="1"/>
            </p:cNvSpPr>
            <p:nvPr/>
          </p:nvSpPr>
          <p:spPr bwMode="auto">
            <a:xfrm>
              <a:off x="363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6.1</a:t>
              </a:r>
            </a:p>
          </p:txBody>
        </p:sp>
        <p:sp>
          <p:nvSpPr>
            <p:cNvPr id="112697" name="Rectangle 17"/>
            <p:cNvSpPr>
              <a:spLocks noChangeArrowheads="1"/>
            </p:cNvSpPr>
            <p:nvPr/>
          </p:nvSpPr>
          <p:spPr bwMode="auto">
            <a:xfrm>
              <a:off x="4194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6.5</a:t>
              </a:r>
            </a:p>
          </p:txBody>
        </p:sp>
        <p:sp>
          <p:nvSpPr>
            <p:cNvPr id="112698" name="Rectangle 18"/>
            <p:cNvSpPr>
              <a:spLocks noChangeArrowheads="1"/>
            </p:cNvSpPr>
            <p:nvPr/>
          </p:nvSpPr>
          <p:spPr bwMode="auto">
            <a:xfrm>
              <a:off x="5078" y="1617"/>
              <a:ext cx="4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15.4</a:t>
              </a:r>
            </a:p>
          </p:txBody>
        </p:sp>
      </p:grpSp>
      <p:sp>
        <p:nvSpPr>
          <p:cNvPr id="112652" name="Rectangle 19"/>
          <p:cNvSpPr>
            <a:spLocks noChangeArrowheads="1"/>
          </p:cNvSpPr>
          <p:nvPr/>
        </p:nvSpPr>
        <p:spPr bwMode="auto">
          <a:xfrm>
            <a:off x="365125" y="5059363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4000</a:t>
            </a:r>
          </a:p>
        </p:txBody>
      </p:sp>
      <p:sp>
        <p:nvSpPr>
          <p:cNvPr id="112653" name="Rectangle 20"/>
          <p:cNvSpPr>
            <a:spLocks noChangeArrowheads="1"/>
          </p:cNvSpPr>
          <p:nvPr/>
        </p:nvSpPr>
        <p:spPr bwMode="auto">
          <a:xfrm>
            <a:off x="2451100" y="5059363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2500</a:t>
            </a:r>
          </a:p>
        </p:txBody>
      </p:sp>
      <p:sp>
        <p:nvSpPr>
          <p:cNvPr id="112654" name="Rectangle 21"/>
          <p:cNvSpPr>
            <a:spLocks noChangeArrowheads="1"/>
          </p:cNvSpPr>
          <p:nvPr/>
        </p:nvSpPr>
        <p:spPr bwMode="auto">
          <a:xfrm>
            <a:off x="3759200" y="5059363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2000</a:t>
            </a:r>
          </a:p>
        </p:txBody>
      </p:sp>
      <p:sp>
        <p:nvSpPr>
          <p:cNvPr id="112655" name="Rectangle 22"/>
          <p:cNvSpPr>
            <a:spLocks noChangeArrowheads="1"/>
          </p:cNvSpPr>
          <p:nvPr/>
        </p:nvSpPr>
        <p:spPr bwMode="auto">
          <a:xfrm>
            <a:off x="4857750" y="5059363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1800</a:t>
            </a:r>
          </a:p>
        </p:txBody>
      </p:sp>
      <p:sp>
        <p:nvSpPr>
          <p:cNvPr id="112656" name="Rectangle 23"/>
          <p:cNvSpPr>
            <a:spLocks noChangeArrowheads="1"/>
          </p:cNvSpPr>
          <p:nvPr/>
        </p:nvSpPr>
        <p:spPr bwMode="auto">
          <a:xfrm>
            <a:off x="5511800" y="5059363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1650</a:t>
            </a:r>
          </a:p>
        </p:txBody>
      </p:sp>
      <p:sp>
        <p:nvSpPr>
          <p:cNvPr id="112657" name="Rectangle 24"/>
          <p:cNvSpPr>
            <a:spLocks noChangeArrowheads="1"/>
          </p:cNvSpPr>
          <p:nvPr/>
        </p:nvSpPr>
        <p:spPr bwMode="auto">
          <a:xfrm>
            <a:off x="6502400" y="5059363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1550</a:t>
            </a:r>
          </a:p>
        </p:txBody>
      </p:sp>
      <p:sp>
        <p:nvSpPr>
          <p:cNvPr id="112658" name="Rectangle 25"/>
          <p:cNvSpPr>
            <a:spLocks noChangeArrowheads="1"/>
          </p:cNvSpPr>
          <p:nvPr/>
        </p:nvSpPr>
        <p:spPr bwMode="auto">
          <a:xfrm>
            <a:off x="8061325" y="5059363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650</a:t>
            </a:r>
          </a:p>
        </p:txBody>
      </p:sp>
      <p:sp>
        <p:nvSpPr>
          <p:cNvPr id="112659" name="Rectangle 26"/>
          <p:cNvSpPr>
            <a:spLocks noChangeArrowheads="1"/>
          </p:cNvSpPr>
          <p:nvPr/>
        </p:nvSpPr>
        <p:spPr bwMode="auto">
          <a:xfrm>
            <a:off x="3565525" y="5516563"/>
            <a:ext cx="256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FREQUENCY (cm</a:t>
            </a:r>
            <a:r>
              <a:rPr lang="en-US" sz="2000" baseline="30000">
                <a:latin typeface="Arial Rounded MT Bold" pitchFamily="34" charset="0"/>
              </a:rPr>
              <a:t>-1</a:t>
            </a:r>
            <a:r>
              <a:rPr lang="en-US" sz="2000">
                <a:latin typeface="Arial Rounded MT Bold" pitchFamily="34" charset="0"/>
              </a:rPr>
              <a:t>)</a:t>
            </a:r>
          </a:p>
        </p:txBody>
      </p:sp>
      <p:sp>
        <p:nvSpPr>
          <p:cNvPr id="112660" name="Rectangle 27"/>
          <p:cNvSpPr>
            <a:spLocks noChangeArrowheads="1"/>
          </p:cNvSpPr>
          <p:nvPr/>
        </p:nvSpPr>
        <p:spPr bwMode="auto">
          <a:xfrm>
            <a:off x="3489325" y="2163763"/>
            <a:ext cx="263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WAVELENGTH (</a:t>
            </a:r>
            <a:r>
              <a:rPr lang="en-US" sz="2000" b="1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m)</a:t>
            </a:r>
          </a:p>
        </p:txBody>
      </p:sp>
      <p:sp>
        <p:nvSpPr>
          <p:cNvPr id="112661" name="Line 28"/>
          <p:cNvSpPr>
            <a:spLocks noChangeShapeType="1"/>
          </p:cNvSpPr>
          <p:nvPr/>
        </p:nvSpPr>
        <p:spPr bwMode="auto">
          <a:xfrm>
            <a:off x="2819400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62" name="Line 29"/>
          <p:cNvSpPr>
            <a:spLocks noChangeShapeType="1"/>
          </p:cNvSpPr>
          <p:nvPr/>
        </p:nvSpPr>
        <p:spPr bwMode="auto">
          <a:xfrm>
            <a:off x="4130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63" name="Line 30"/>
          <p:cNvSpPr>
            <a:spLocks noChangeShapeType="1"/>
          </p:cNvSpPr>
          <p:nvPr/>
        </p:nvSpPr>
        <p:spPr bwMode="auto">
          <a:xfrm>
            <a:off x="522922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64" name="Line 31"/>
          <p:cNvSpPr>
            <a:spLocks noChangeShapeType="1"/>
          </p:cNvSpPr>
          <p:nvPr/>
        </p:nvSpPr>
        <p:spPr bwMode="auto">
          <a:xfrm>
            <a:off x="6035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65" name="Line 32"/>
          <p:cNvSpPr>
            <a:spLocks noChangeShapeType="1"/>
          </p:cNvSpPr>
          <p:nvPr/>
        </p:nvSpPr>
        <p:spPr bwMode="auto">
          <a:xfrm>
            <a:off x="68738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66" name="Rectangle 33"/>
          <p:cNvSpPr>
            <a:spLocks noChangeArrowheads="1"/>
          </p:cNvSpPr>
          <p:nvPr/>
        </p:nvSpPr>
        <p:spPr bwMode="auto">
          <a:xfrm>
            <a:off x="974725" y="3200400"/>
            <a:ext cx="70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O-H</a:t>
            </a:r>
          </a:p>
        </p:txBody>
      </p:sp>
      <p:sp>
        <p:nvSpPr>
          <p:cNvPr id="112667" name="Rectangle 34"/>
          <p:cNvSpPr>
            <a:spLocks noChangeArrowheads="1"/>
          </p:cNvSpPr>
          <p:nvPr/>
        </p:nvSpPr>
        <p:spPr bwMode="auto">
          <a:xfrm>
            <a:off x="1812925" y="3200400"/>
            <a:ext cx="69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112668" name="Rectangle 35"/>
          <p:cNvSpPr>
            <a:spLocks noChangeArrowheads="1"/>
          </p:cNvSpPr>
          <p:nvPr/>
        </p:nvSpPr>
        <p:spPr bwMode="auto">
          <a:xfrm>
            <a:off x="1127125" y="3657600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N-H</a:t>
            </a:r>
          </a:p>
        </p:txBody>
      </p:sp>
      <p:sp>
        <p:nvSpPr>
          <p:cNvPr id="112669" name="Rectangle 36"/>
          <p:cNvSpPr>
            <a:spLocks noChangeArrowheads="1"/>
          </p:cNvSpPr>
          <p:nvPr/>
        </p:nvSpPr>
        <p:spPr bwMode="auto">
          <a:xfrm>
            <a:off x="5273675" y="31242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112670" name="Rectangle 37"/>
          <p:cNvSpPr>
            <a:spLocks noChangeArrowheads="1"/>
          </p:cNvSpPr>
          <p:nvPr/>
        </p:nvSpPr>
        <p:spPr bwMode="auto">
          <a:xfrm>
            <a:off x="6108700" y="312420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C=N</a:t>
            </a:r>
          </a:p>
        </p:txBody>
      </p:sp>
      <p:sp>
        <p:nvSpPr>
          <p:cNvPr id="112671" name="Rectangle 38"/>
          <p:cNvSpPr>
            <a:spLocks noChangeArrowheads="1"/>
          </p:cNvSpPr>
          <p:nvPr/>
        </p:nvSpPr>
        <p:spPr bwMode="auto">
          <a:xfrm>
            <a:off x="4251325" y="3427413"/>
            <a:ext cx="995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Very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few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bands</a:t>
            </a:r>
          </a:p>
        </p:txBody>
      </p:sp>
      <p:sp>
        <p:nvSpPr>
          <p:cNvPr id="112672" name="Rectangle 39"/>
          <p:cNvSpPr>
            <a:spLocks noChangeArrowheads="1"/>
          </p:cNvSpPr>
          <p:nvPr/>
        </p:nvSpPr>
        <p:spPr bwMode="auto">
          <a:xfrm>
            <a:off x="6108700" y="3641725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C=C</a:t>
            </a:r>
          </a:p>
        </p:txBody>
      </p:sp>
      <p:sp>
        <p:nvSpPr>
          <p:cNvPr id="112673" name="Rectangle 40"/>
          <p:cNvSpPr>
            <a:spLocks noChangeArrowheads="1"/>
          </p:cNvSpPr>
          <p:nvPr/>
        </p:nvSpPr>
        <p:spPr bwMode="auto">
          <a:xfrm>
            <a:off x="7740650" y="3122613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C-Cl</a:t>
            </a:r>
          </a:p>
        </p:txBody>
      </p:sp>
      <p:sp>
        <p:nvSpPr>
          <p:cNvPr id="112674" name="Rectangle 41"/>
          <p:cNvSpPr>
            <a:spLocks noChangeArrowheads="1"/>
          </p:cNvSpPr>
          <p:nvPr/>
        </p:nvSpPr>
        <p:spPr bwMode="auto">
          <a:xfrm>
            <a:off x="7527925" y="34591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C-O</a:t>
            </a:r>
          </a:p>
        </p:txBody>
      </p:sp>
      <p:sp>
        <p:nvSpPr>
          <p:cNvPr id="112675" name="Rectangle 42"/>
          <p:cNvSpPr>
            <a:spLocks noChangeArrowheads="1"/>
          </p:cNvSpPr>
          <p:nvPr/>
        </p:nvSpPr>
        <p:spPr bwMode="auto">
          <a:xfrm>
            <a:off x="7375525" y="3811588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C-N</a:t>
            </a:r>
          </a:p>
        </p:txBody>
      </p:sp>
      <p:sp>
        <p:nvSpPr>
          <p:cNvPr id="112676" name="Rectangle 43"/>
          <p:cNvSpPr>
            <a:spLocks noChangeArrowheads="1"/>
          </p:cNvSpPr>
          <p:nvPr/>
        </p:nvSpPr>
        <p:spPr bwMode="auto">
          <a:xfrm>
            <a:off x="7070725" y="41529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</a:t>
            </a:r>
          </a:p>
        </p:txBody>
      </p:sp>
      <p:sp>
        <p:nvSpPr>
          <p:cNvPr id="112677" name="Rectangle 44"/>
          <p:cNvSpPr>
            <a:spLocks noChangeArrowheads="1"/>
          </p:cNvSpPr>
          <p:nvPr/>
        </p:nvSpPr>
        <p:spPr bwMode="auto">
          <a:xfrm>
            <a:off x="3032125" y="4114800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X=C=Y</a:t>
            </a:r>
          </a:p>
        </p:txBody>
      </p:sp>
      <p:sp>
        <p:nvSpPr>
          <p:cNvPr id="112678" name="Rectangle 45"/>
          <p:cNvSpPr>
            <a:spLocks noChangeArrowheads="1"/>
          </p:cNvSpPr>
          <p:nvPr/>
        </p:nvSpPr>
        <p:spPr bwMode="auto">
          <a:xfrm>
            <a:off x="2787650" y="45720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(C,O,N,S)</a:t>
            </a:r>
          </a:p>
        </p:txBody>
      </p:sp>
      <p:sp>
        <p:nvSpPr>
          <p:cNvPr id="112679" name="Rectangle 46"/>
          <p:cNvSpPr>
            <a:spLocks noChangeArrowheads="1"/>
          </p:cNvSpPr>
          <p:nvPr/>
        </p:nvSpPr>
        <p:spPr bwMode="auto">
          <a:xfrm>
            <a:off x="2955925" y="3200400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N</a:t>
            </a:r>
          </a:p>
        </p:txBody>
      </p:sp>
      <p:sp>
        <p:nvSpPr>
          <p:cNvPr id="112680" name="Rectangle 47"/>
          <p:cNvSpPr>
            <a:spLocks noChangeArrowheads="1"/>
          </p:cNvSpPr>
          <p:nvPr/>
        </p:nvSpPr>
        <p:spPr bwMode="auto">
          <a:xfrm>
            <a:off x="3200400" y="3657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C</a:t>
            </a:r>
          </a:p>
        </p:txBody>
      </p:sp>
      <p:sp>
        <p:nvSpPr>
          <p:cNvPr id="112681" name="Line 48"/>
          <p:cNvSpPr>
            <a:spLocks noChangeShapeType="1"/>
          </p:cNvSpPr>
          <p:nvPr/>
        </p:nvSpPr>
        <p:spPr bwMode="auto">
          <a:xfrm>
            <a:off x="3244850" y="33401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82" name="Line 49"/>
          <p:cNvSpPr>
            <a:spLocks noChangeShapeType="1"/>
          </p:cNvSpPr>
          <p:nvPr/>
        </p:nvSpPr>
        <p:spPr bwMode="auto">
          <a:xfrm>
            <a:off x="3244850" y="3400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83" name="Line 50"/>
          <p:cNvSpPr>
            <a:spLocks noChangeShapeType="1"/>
          </p:cNvSpPr>
          <p:nvPr/>
        </p:nvSpPr>
        <p:spPr bwMode="auto">
          <a:xfrm>
            <a:off x="3244850" y="34607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84" name="Line 51"/>
          <p:cNvSpPr>
            <a:spLocks noChangeShapeType="1"/>
          </p:cNvSpPr>
          <p:nvPr/>
        </p:nvSpPr>
        <p:spPr bwMode="auto">
          <a:xfrm>
            <a:off x="3489325" y="37973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85" name="Line 52"/>
          <p:cNvSpPr>
            <a:spLocks noChangeShapeType="1"/>
          </p:cNvSpPr>
          <p:nvPr/>
        </p:nvSpPr>
        <p:spPr bwMode="auto">
          <a:xfrm>
            <a:off x="3489325" y="38576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86" name="Line 53"/>
          <p:cNvSpPr>
            <a:spLocks noChangeShapeType="1"/>
          </p:cNvSpPr>
          <p:nvPr/>
        </p:nvSpPr>
        <p:spPr bwMode="auto">
          <a:xfrm>
            <a:off x="3489325" y="39179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87" name="Rectangle 54"/>
          <p:cNvSpPr>
            <a:spLocks noChangeArrowheads="1"/>
          </p:cNvSpPr>
          <p:nvPr/>
        </p:nvSpPr>
        <p:spPr bwMode="auto">
          <a:xfrm>
            <a:off x="6232525" y="4525963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N=O N=O</a:t>
            </a:r>
          </a:p>
        </p:txBody>
      </p:sp>
      <p:sp>
        <p:nvSpPr>
          <p:cNvPr id="112688" name="Line 55"/>
          <p:cNvSpPr>
            <a:spLocks noChangeShapeType="1"/>
          </p:cNvSpPr>
          <p:nvPr/>
        </p:nvSpPr>
        <p:spPr bwMode="auto">
          <a:xfrm>
            <a:off x="6553200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89" name="Line 56"/>
          <p:cNvSpPr>
            <a:spLocks noChangeShapeType="1"/>
          </p:cNvSpPr>
          <p:nvPr/>
        </p:nvSpPr>
        <p:spPr bwMode="auto">
          <a:xfrm>
            <a:off x="7178675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90" name="Line 57"/>
          <p:cNvSpPr>
            <a:spLocks noChangeShapeType="1"/>
          </p:cNvSpPr>
          <p:nvPr/>
        </p:nvSpPr>
        <p:spPr bwMode="auto">
          <a:xfrm>
            <a:off x="6553200" y="4876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2691" name="Rectangle 58"/>
          <p:cNvSpPr>
            <a:spLocks noChangeArrowheads="1"/>
          </p:cNvSpPr>
          <p:nvPr/>
        </p:nvSpPr>
        <p:spPr bwMode="auto">
          <a:xfrm>
            <a:off x="7391400" y="4494213"/>
            <a:ext cx="29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*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11150" y="1835150"/>
            <a:ext cx="8445500" cy="14351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The </a:t>
            </a:r>
            <a:r>
              <a:rPr lang="en-US" b="1" smtClean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b="1" smtClean="0">
                <a:latin typeface="Comic Sans MS" pitchFamily="66" charset="0"/>
              </a:rPr>
              <a:t>=</a:t>
            </a:r>
            <a:r>
              <a:rPr lang="en-US" b="1" smtClean="0">
                <a:solidFill>
                  <a:srgbClr val="FF3300"/>
                </a:solidFill>
                <a:latin typeface="Comic Sans MS" pitchFamily="66" charset="0"/>
              </a:rPr>
              <a:t>O</a:t>
            </a:r>
            <a:r>
              <a:rPr lang="en-US" b="1" smtClean="0">
                <a:latin typeface="Comic Sans MS" pitchFamily="66" charset="0"/>
              </a:rPr>
              <a:t> stretching region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610600" cy="28956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N=</a:t>
            </a:r>
            <a:r>
              <a:rPr lang="en-US" smtClean="0">
                <a:solidFill>
                  <a:srgbClr val="FF3300"/>
                </a:solidFill>
                <a:latin typeface="Comic Sans MS" pitchFamily="66" charset="0"/>
              </a:rPr>
              <a:t>O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stretching -- 1550 and 1350 cm</a:t>
            </a:r>
            <a:r>
              <a:rPr lang="en-US" baseline="30000" smtClean="0">
                <a:solidFill>
                  <a:schemeClr val="accent2"/>
                </a:solidFill>
                <a:latin typeface="Comic Sans MS" pitchFamily="66" charset="0"/>
              </a:rPr>
              <a:t>-1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asymmetric and symmetric stretchings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Often the 1550 cm</a:t>
            </a:r>
            <a:r>
              <a:rPr lang="en-US" baseline="30000" smtClean="0">
                <a:solidFill>
                  <a:schemeClr val="accent2"/>
                </a:solidFill>
                <a:latin typeface="Comic Sans MS" pitchFamily="66" charset="0"/>
              </a:rPr>
              <a:t>-1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peak is stronger than the other one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254750" y="234950"/>
            <a:ext cx="2578100" cy="5207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1600200"/>
            <a:ext cx="8537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2" name="Object 4"/>
          <p:cNvGraphicFramePr>
            <a:graphicFrameLocks/>
          </p:cNvGraphicFramePr>
          <p:nvPr/>
        </p:nvGraphicFramePr>
        <p:xfrm>
          <a:off x="1709738" y="4343400"/>
          <a:ext cx="12541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ISIS/Draw Sketch" r:id="rId5" imgW="838080" imgH="676080" progId="ISISServer">
                  <p:embed/>
                </p:oleObj>
              </mc:Choice>
              <mc:Fallback>
                <p:oleObj name="ISIS/Draw Sketch" r:id="rId5" imgW="838080" imgH="67608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4343400"/>
                        <a:ext cx="125412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308725" y="288925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NITROALKANE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165725" y="4983163"/>
            <a:ext cx="72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N=O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622925" y="3687763"/>
            <a:ext cx="72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N=O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879725" y="30019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35849" name="Arc 9"/>
          <p:cNvSpPr>
            <a:spLocks/>
          </p:cNvSpPr>
          <p:nvPr/>
        </p:nvSpPr>
        <p:spPr bwMode="auto">
          <a:xfrm>
            <a:off x="5564188" y="3154363"/>
            <a:ext cx="303212" cy="1495425"/>
          </a:xfrm>
          <a:custGeom>
            <a:avLst/>
            <a:gdLst>
              <a:gd name="T0" fmla="*/ 303212 w 24874"/>
              <a:gd name="T1" fmla="*/ 1486138 h 40093"/>
              <a:gd name="T2" fmla="*/ 127263 w 24874"/>
              <a:gd name="T3" fmla="*/ 0 h 40093"/>
              <a:gd name="T4" fmla="*/ 263302 w 24874"/>
              <a:gd name="T5" fmla="*/ 689769 h 40093"/>
              <a:gd name="T6" fmla="*/ 0 60000 65536"/>
              <a:gd name="T7" fmla="*/ 0 60000 65536"/>
              <a:gd name="T8" fmla="*/ 0 60000 65536"/>
              <a:gd name="T9" fmla="*/ 0 w 24874"/>
              <a:gd name="T10" fmla="*/ 0 h 40093"/>
              <a:gd name="T11" fmla="*/ 24874 w 24874"/>
              <a:gd name="T12" fmla="*/ 40093 h 400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74" h="40093" fill="none" extrusionOk="0">
                <a:moveTo>
                  <a:pt x="24873" y="39843"/>
                </a:moveTo>
                <a:cubicBezTo>
                  <a:pt x="23790" y="40009"/>
                  <a:pt x="22696" y="40092"/>
                  <a:pt x="21600" y="40093"/>
                </a:cubicBezTo>
                <a:cubicBezTo>
                  <a:pt x="9670" y="40093"/>
                  <a:pt x="0" y="30422"/>
                  <a:pt x="0" y="18493"/>
                </a:cubicBezTo>
                <a:cubicBezTo>
                  <a:pt x="-1" y="10925"/>
                  <a:pt x="3960" y="3909"/>
                  <a:pt x="10439" y="-1"/>
                </a:cubicBezTo>
              </a:path>
              <a:path w="24874" h="40093" stroke="0" extrusionOk="0">
                <a:moveTo>
                  <a:pt x="24873" y="39843"/>
                </a:moveTo>
                <a:cubicBezTo>
                  <a:pt x="23790" y="40009"/>
                  <a:pt x="22696" y="40092"/>
                  <a:pt x="21600" y="40093"/>
                </a:cubicBezTo>
                <a:cubicBezTo>
                  <a:pt x="9670" y="40093"/>
                  <a:pt x="0" y="30422"/>
                  <a:pt x="0" y="18493"/>
                </a:cubicBezTo>
                <a:cubicBezTo>
                  <a:pt x="-1" y="10925"/>
                  <a:pt x="3960" y="3909"/>
                  <a:pt x="10439" y="-1"/>
                </a:cubicBezTo>
                <a:lnTo>
                  <a:pt x="21600" y="18493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851525" y="4449763"/>
            <a:ext cx="1855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gem-dimethyl</a:t>
            </a: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2270125" y="898525"/>
            <a:ext cx="4378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2-Nitropropane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Oval 2"/>
          <p:cNvSpPr>
            <a:spLocks noChangeArrowheads="1"/>
          </p:cNvSpPr>
          <p:nvPr/>
        </p:nvSpPr>
        <p:spPr bwMode="auto">
          <a:xfrm>
            <a:off x="6940550" y="1987550"/>
            <a:ext cx="1130300" cy="596900"/>
          </a:xfrm>
          <a:prstGeom prst="ellipse">
            <a:avLst/>
          </a:prstGeom>
          <a:solidFill>
            <a:srgbClr val="CCFF99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7620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 Infrared Absorption</a:t>
            </a:r>
            <a:b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Regions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615950" y="2978150"/>
            <a:ext cx="79121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825750" y="2978150"/>
            <a:ext cx="57023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6864350" y="2978150"/>
            <a:ext cx="1663700" cy="1968500"/>
          </a:xfrm>
          <a:prstGeom prst="rect">
            <a:avLst/>
          </a:prstGeom>
          <a:solidFill>
            <a:srgbClr val="CC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7620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6959600" y="2011363"/>
            <a:ext cx="103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latin typeface="Arial Rounded MT Bold" pitchFamily="34" charset="0"/>
              </a:rPr>
              <a:t>C-Cl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914400" y="3048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9144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41325" y="2566988"/>
            <a:ext cx="8283575" cy="366712"/>
            <a:chOff x="278" y="1617"/>
            <a:chExt cx="5218" cy="231"/>
          </a:xfrm>
        </p:grpSpPr>
        <p:sp>
          <p:nvSpPr>
            <p:cNvPr id="114742" name="Rectangle 13"/>
            <p:cNvSpPr>
              <a:spLocks noChangeArrowheads="1"/>
            </p:cNvSpPr>
            <p:nvPr/>
          </p:nvSpPr>
          <p:spPr bwMode="auto">
            <a:xfrm>
              <a:off x="278" y="1617"/>
              <a:ext cx="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2.5 </a:t>
              </a:r>
            </a:p>
          </p:txBody>
        </p:sp>
        <p:sp>
          <p:nvSpPr>
            <p:cNvPr id="114743" name="Rectangle 14"/>
            <p:cNvSpPr>
              <a:spLocks noChangeArrowheads="1"/>
            </p:cNvSpPr>
            <p:nvPr/>
          </p:nvSpPr>
          <p:spPr bwMode="auto">
            <a:xfrm>
              <a:off x="1700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4</a:t>
              </a:r>
            </a:p>
          </p:txBody>
        </p:sp>
        <p:sp>
          <p:nvSpPr>
            <p:cNvPr id="114744" name="Rectangle 15"/>
            <p:cNvSpPr>
              <a:spLocks noChangeArrowheads="1"/>
            </p:cNvSpPr>
            <p:nvPr/>
          </p:nvSpPr>
          <p:spPr bwMode="auto">
            <a:xfrm>
              <a:off x="2506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</a:t>
              </a:r>
            </a:p>
          </p:txBody>
        </p:sp>
        <p:sp>
          <p:nvSpPr>
            <p:cNvPr id="114745" name="Rectangle 16"/>
            <p:cNvSpPr>
              <a:spLocks noChangeArrowheads="1"/>
            </p:cNvSpPr>
            <p:nvPr/>
          </p:nvSpPr>
          <p:spPr bwMode="auto">
            <a:xfrm>
              <a:off x="315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5.5</a:t>
              </a:r>
            </a:p>
          </p:txBody>
        </p:sp>
        <p:sp>
          <p:nvSpPr>
            <p:cNvPr id="114746" name="Rectangle 17"/>
            <p:cNvSpPr>
              <a:spLocks noChangeArrowheads="1"/>
            </p:cNvSpPr>
            <p:nvPr/>
          </p:nvSpPr>
          <p:spPr bwMode="auto">
            <a:xfrm>
              <a:off x="363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6.1</a:t>
              </a:r>
            </a:p>
          </p:txBody>
        </p:sp>
        <p:sp>
          <p:nvSpPr>
            <p:cNvPr id="114747" name="Rectangle 18"/>
            <p:cNvSpPr>
              <a:spLocks noChangeArrowheads="1"/>
            </p:cNvSpPr>
            <p:nvPr/>
          </p:nvSpPr>
          <p:spPr bwMode="auto">
            <a:xfrm>
              <a:off x="4194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6.5</a:t>
              </a:r>
            </a:p>
          </p:txBody>
        </p:sp>
        <p:sp>
          <p:nvSpPr>
            <p:cNvPr id="114748" name="Rectangle 19"/>
            <p:cNvSpPr>
              <a:spLocks noChangeArrowheads="1"/>
            </p:cNvSpPr>
            <p:nvPr/>
          </p:nvSpPr>
          <p:spPr bwMode="auto">
            <a:xfrm>
              <a:off x="5078" y="1617"/>
              <a:ext cx="4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15.4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65125" y="5059363"/>
            <a:ext cx="8332788" cy="396875"/>
            <a:chOff x="230" y="3187"/>
            <a:chExt cx="5249" cy="250"/>
          </a:xfrm>
        </p:grpSpPr>
        <p:sp>
          <p:nvSpPr>
            <p:cNvPr id="114735" name="Rectangle 21"/>
            <p:cNvSpPr>
              <a:spLocks noChangeArrowheads="1"/>
            </p:cNvSpPr>
            <p:nvPr/>
          </p:nvSpPr>
          <p:spPr bwMode="auto">
            <a:xfrm>
              <a:off x="230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4000</a:t>
              </a:r>
            </a:p>
          </p:txBody>
        </p:sp>
        <p:sp>
          <p:nvSpPr>
            <p:cNvPr id="114736" name="Rectangle 22"/>
            <p:cNvSpPr>
              <a:spLocks noChangeArrowheads="1"/>
            </p:cNvSpPr>
            <p:nvPr/>
          </p:nvSpPr>
          <p:spPr bwMode="auto">
            <a:xfrm>
              <a:off x="1544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2500</a:t>
              </a:r>
            </a:p>
          </p:txBody>
        </p:sp>
        <p:sp>
          <p:nvSpPr>
            <p:cNvPr id="114737" name="Rectangle 23"/>
            <p:cNvSpPr>
              <a:spLocks noChangeArrowheads="1"/>
            </p:cNvSpPr>
            <p:nvPr/>
          </p:nvSpPr>
          <p:spPr bwMode="auto">
            <a:xfrm>
              <a:off x="2368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2000</a:t>
              </a:r>
            </a:p>
          </p:txBody>
        </p:sp>
        <p:sp>
          <p:nvSpPr>
            <p:cNvPr id="114738" name="Rectangle 24"/>
            <p:cNvSpPr>
              <a:spLocks noChangeArrowheads="1"/>
            </p:cNvSpPr>
            <p:nvPr/>
          </p:nvSpPr>
          <p:spPr bwMode="auto">
            <a:xfrm>
              <a:off x="3060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1800</a:t>
              </a:r>
            </a:p>
          </p:txBody>
        </p:sp>
        <p:sp>
          <p:nvSpPr>
            <p:cNvPr id="114739" name="Rectangle 25"/>
            <p:cNvSpPr>
              <a:spLocks noChangeArrowheads="1"/>
            </p:cNvSpPr>
            <p:nvPr/>
          </p:nvSpPr>
          <p:spPr bwMode="auto">
            <a:xfrm>
              <a:off x="3568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1650</a:t>
              </a:r>
            </a:p>
          </p:txBody>
        </p:sp>
        <p:sp>
          <p:nvSpPr>
            <p:cNvPr id="114740" name="Rectangle 26"/>
            <p:cNvSpPr>
              <a:spLocks noChangeArrowheads="1"/>
            </p:cNvSpPr>
            <p:nvPr/>
          </p:nvSpPr>
          <p:spPr bwMode="auto">
            <a:xfrm>
              <a:off x="4096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1550</a:t>
              </a:r>
            </a:p>
          </p:txBody>
        </p:sp>
        <p:sp>
          <p:nvSpPr>
            <p:cNvPr id="114741" name="Rectangle 27"/>
            <p:cNvSpPr>
              <a:spLocks noChangeArrowheads="1"/>
            </p:cNvSpPr>
            <p:nvPr/>
          </p:nvSpPr>
          <p:spPr bwMode="auto">
            <a:xfrm>
              <a:off x="5078" y="3187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650</a:t>
              </a:r>
            </a:p>
          </p:txBody>
        </p:sp>
      </p:grpSp>
      <p:sp>
        <p:nvSpPr>
          <p:cNvPr id="114702" name="Rectangle 28"/>
          <p:cNvSpPr>
            <a:spLocks noChangeArrowheads="1"/>
          </p:cNvSpPr>
          <p:nvPr/>
        </p:nvSpPr>
        <p:spPr bwMode="auto">
          <a:xfrm>
            <a:off x="3565525" y="5516563"/>
            <a:ext cx="256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FREQUENCY (cm</a:t>
            </a:r>
            <a:r>
              <a:rPr lang="en-US" sz="2000" baseline="30000">
                <a:latin typeface="Arial Rounded MT Bold" pitchFamily="34" charset="0"/>
              </a:rPr>
              <a:t>-1</a:t>
            </a:r>
            <a:r>
              <a:rPr lang="en-US" sz="2000">
                <a:latin typeface="Arial Rounded MT Bold" pitchFamily="34" charset="0"/>
              </a:rPr>
              <a:t>)</a:t>
            </a:r>
          </a:p>
        </p:txBody>
      </p:sp>
      <p:sp>
        <p:nvSpPr>
          <p:cNvPr id="114703" name="Rectangle 29"/>
          <p:cNvSpPr>
            <a:spLocks noChangeArrowheads="1"/>
          </p:cNvSpPr>
          <p:nvPr/>
        </p:nvSpPr>
        <p:spPr bwMode="auto">
          <a:xfrm>
            <a:off x="3489325" y="2163763"/>
            <a:ext cx="263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WAVELENGTH (</a:t>
            </a:r>
            <a:r>
              <a:rPr lang="en-US" sz="2000" b="1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m)</a:t>
            </a:r>
          </a:p>
        </p:txBody>
      </p:sp>
      <p:sp>
        <p:nvSpPr>
          <p:cNvPr id="114704" name="Line 30"/>
          <p:cNvSpPr>
            <a:spLocks noChangeShapeType="1"/>
          </p:cNvSpPr>
          <p:nvPr/>
        </p:nvSpPr>
        <p:spPr bwMode="auto">
          <a:xfrm>
            <a:off x="2819400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05" name="Line 31"/>
          <p:cNvSpPr>
            <a:spLocks noChangeShapeType="1"/>
          </p:cNvSpPr>
          <p:nvPr/>
        </p:nvSpPr>
        <p:spPr bwMode="auto">
          <a:xfrm>
            <a:off x="4130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06" name="Line 32"/>
          <p:cNvSpPr>
            <a:spLocks noChangeShapeType="1"/>
          </p:cNvSpPr>
          <p:nvPr/>
        </p:nvSpPr>
        <p:spPr bwMode="auto">
          <a:xfrm>
            <a:off x="522922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07" name="Line 33"/>
          <p:cNvSpPr>
            <a:spLocks noChangeShapeType="1"/>
          </p:cNvSpPr>
          <p:nvPr/>
        </p:nvSpPr>
        <p:spPr bwMode="auto">
          <a:xfrm>
            <a:off x="6035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08" name="Line 34"/>
          <p:cNvSpPr>
            <a:spLocks noChangeShapeType="1"/>
          </p:cNvSpPr>
          <p:nvPr/>
        </p:nvSpPr>
        <p:spPr bwMode="auto">
          <a:xfrm>
            <a:off x="68738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09" name="Rectangle 35"/>
          <p:cNvSpPr>
            <a:spLocks noChangeArrowheads="1"/>
          </p:cNvSpPr>
          <p:nvPr/>
        </p:nvSpPr>
        <p:spPr bwMode="auto">
          <a:xfrm>
            <a:off x="974725" y="3200400"/>
            <a:ext cx="70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O-H</a:t>
            </a:r>
          </a:p>
        </p:txBody>
      </p:sp>
      <p:sp>
        <p:nvSpPr>
          <p:cNvPr id="114710" name="Rectangle 36"/>
          <p:cNvSpPr>
            <a:spLocks noChangeArrowheads="1"/>
          </p:cNvSpPr>
          <p:nvPr/>
        </p:nvSpPr>
        <p:spPr bwMode="auto">
          <a:xfrm>
            <a:off x="1812925" y="3200400"/>
            <a:ext cx="69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114711" name="Rectangle 37"/>
          <p:cNvSpPr>
            <a:spLocks noChangeArrowheads="1"/>
          </p:cNvSpPr>
          <p:nvPr/>
        </p:nvSpPr>
        <p:spPr bwMode="auto">
          <a:xfrm>
            <a:off x="1127125" y="3657600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N-H</a:t>
            </a:r>
          </a:p>
        </p:txBody>
      </p:sp>
      <p:sp>
        <p:nvSpPr>
          <p:cNvPr id="114712" name="Rectangle 38"/>
          <p:cNvSpPr>
            <a:spLocks noChangeArrowheads="1"/>
          </p:cNvSpPr>
          <p:nvPr/>
        </p:nvSpPr>
        <p:spPr bwMode="auto">
          <a:xfrm>
            <a:off x="5273675" y="31242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114713" name="Rectangle 39"/>
          <p:cNvSpPr>
            <a:spLocks noChangeArrowheads="1"/>
          </p:cNvSpPr>
          <p:nvPr/>
        </p:nvSpPr>
        <p:spPr bwMode="auto">
          <a:xfrm>
            <a:off x="6108700" y="312420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C=N</a:t>
            </a:r>
          </a:p>
        </p:txBody>
      </p:sp>
      <p:sp>
        <p:nvSpPr>
          <p:cNvPr id="114714" name="Rectangle 40"/>
          <p:cNvSpPr>
            <a:spLocks noChangeArrowheads="1"/>
          </p:cNvSpPr>
          <p:nvPr/>
        </p:nvSpPr>
        <p:spPr bwMode="auto">
          <a:xfrm>
            <a:off x="4251325" y="3427413"/>
            <a:ext cx="995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Very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few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bands</a:t>
            </a:r>
          </a:p>
        </p:txBody>
      </p:sp>
      <p:sp>
        <p:nvSpPr>
          <p:cNvPr id="114715" name="Rectangle 41"/>
          <p:cNvSpPr>
            <a:spLocks noChangeArrowheads="1"/>
          </p:cNvSpPr>
          <p:nvPr/>
        </p:nvSpPr>
        <p:spPr bwMode="auto">
          <a:xfrm>
            <a:off x="6108700" y="3641725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C=C</a:t>
            </a:r>
          </a:p>
        </p:txBody>
      </p:sp>
      <p:sp>
        <p:nvSpPr>
          <p:cNvPr id="114716" name="Rectangle 42"/>
          <p:cNvSpPr>
            <a:spLocks noChangeArrowheads="1"/>
          </p:cNvSpPr>
          <p:nvPr/>
        </p:nvSpPr>
        <p:spPr bwMode="auto">
          <a:xfrm>
            <a:off x="7740650" y="3122613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C-Cl</a:t>
            </a:r>
          </a:p>
        </p:txBody>
      </p:sp>
      <p:sp>
        <p:nvSpPr>
          <p:cNvPr id="114717" name="Rectangle 43"/>
          <p:cNvSpPr>
            <a:spLocks noChangeArrowheads="1"/>
          </p:cNvSpPr>
          <p:nvPr/>
        </p:nvSpPr>
        <p:spPr bwMode="auto">
          <a:xfrm>
            <a:off x="7527925" y="34591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C-O</a:t>
            </a:r>
          </a:p>
        </p:txBody>
      </p:sp>
      <p:sp>
        <p:nvSpPr>
          <p:cNvPr id="114718" name="Rectangle 44"/>
          <p:cNvSpPr>
            <a:spLocks noChangeArrowheads="1"/>
          </p:cNvSpPr>
          <p:nvPr/>
        </p:nvSpPr>
        <p:spPr bwMode="auto">
          <a:xfrm>
            <a:off x="7375525" y="3811588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C-N</a:t>
            </a:r>
          </a:p>
        </p:txBody>
      </p:sp>
      <p:sp>
        <p:nvSpPr>
          <p:cNvPr id="114719" name="Rectangle 45"/>
          <p:cNvSpPr>
            <a:spLocks noChangeArrowheads="1"/>
          </p:cNvSpPr>
          <p:nvPr/>
        </p:nvSpPr>
        <p:spPr bwMode="auto">
          <a:xfrm>
            <a:off x="7070725" y="41529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</a:t>
            </a:r>
          </a:p>
        </p:txBody>
      </p:sp>
      <p:sp>
        <p:nvSpPr>
          <p:cNvPr id="114720" name="Rectangle 46"/>
          <p:cNvSpPr>
            <a:spLocks noChangeArrowheads="1"/>
          </p:cNvSpPr>
          <p:nvPr/>
        </p:nvSpPr>
        <p:spPr bwMode="auto">
          <a:xfrm>
            <a:off x="3032125" y="4114800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X=C=Y</a:t>
            </a:r>
          </a:p>
        </p:txBody>
      </p:sp>
      <p:sp>
        <p:nvSpPr>
          <p:cNvPr id="114721" name="Rectangle 47"/>
          <p:cNvSpPr>
            <a:spLocks noChangeArrowheads="1"/>
          </p:cNvSpPr>
          <p:nvPr/>
        </p:nvSpPr>
        <p:spPr bwMode="auto">
          <a:xfrm>
            <a:off x="2787650" y="45720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(C,O,N,S)</a:t>
            </a:r>
          </a:p>
        </p:txBody>
      </p:sp>
      <p:sp>
        <p:nvSpPr>
          <p:cNvPr id="114722" name="Rectangle 48"/>
          <p:cNvSpPr>
            <a:spLocks noChangeArrowheads="1"/>
          </p:cNvSpPr>
          <p:nvPr/>
        </p:nvSpPr>
        <p:spPr bwMode="auto">
          <a:xfrm>
            <a:off x="2955925" y="3200400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N</a:t>
            </a:r>
          </a:p>
        </p:txBody>
      </p:sp>
      <p:sp>
        <p:nvSpPr>
          <p:cNvPr id="114723" name="Rectangle 49"/>
          <p:cNvSpPr>
            <a:spLocks noChangeArrowheads="1"/>
          </p:cNvSpPr>
          <p:nvPr/>
        </p:nvSpPr>
        <p:spPr bwMode="auto">
          <a:xfrm>
            <a:off x="3200400" y="3657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C</a:t>
            </a:r>
          </a:p>
        </p:txBody>
      </p:sp>
      <p:sp>
        <p:nvSpPr>
          <p:cNvPr id="114724" name="Line 50"/>
          <p:cNvSpPr>
            <a:spLocks noChangeShapeType="1"/>
          </p:cNvSpPr>
          <p:nvPr/>
        </p:nvSpPr>
        <p:spPr bwMode="auto">
          <a:xfrm>
            <a:off x="3244850" y="33401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25" name="Line 51"/>
          <p:cNvSpPr>
            <a:spLocks noChangeShapeType="1"/>
          </p:cNvSpPr>
          <p:nvPr/>
        </p:nvSpPr>
        <p:spPr bwMode="auto">
          <a:xfrm>
            <a:off x="3244850" y="3400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26" name="Line 52"/>
          <p:cNvSpPr>
            <a:spLocks noChangeShapeType="1"/>
          </p:cNvSpPr>
          <p:nvPr/>
        </p:nvSpPr>
        <p:spPr bwMode="auto">
          <a:xfrm>
            <a:off x="3244850" y="34607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27" name="Line 53"/>
          <p:cNvSpPr>
            <a:spLocks noChangeShapeType="1"/>
          </p:cNvSpPr>
          <p:nvPr/>
        </p:nvSpPr>
        <p:spPr bwMode="auto">
          <a:xfrm>
            <a:off x="3489325" y="37973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28" name="Line 54"/>
          <p:cNvSpPr>
            <a:spLocks noChangeShapeType="1"/>
          </p:cNvSpPr>
          <p:nvPr/>
        </p:nvSpPr>
        <p:spPr bwMode="auto">
          <a:xfrm>
            <a:off x="3489325" y="38576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29" name="Line 55"/>
          <p:cNvSpPr>
            <a:spLocks noChangeShapeType="1"/>
          </p:cNvSpPr>
          <p:nvPr/>
        </p:nvSpPr>
        <p:spPr bwMode="auto">
          <a:xfrm>
            <a:off x="3489325" y="39179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30" name="Rectangle 56"/>
          <p:cNvSpPr>
            <a:spLocks noChangeArrowheads="1"/>
          </p:cNvSpPr>
          <p:nvPr/>
        </p:nvSpPr>
        <p:spPr bwMode="auto">
          <a:xfrm>
            <a:off x="6232525" y="4525963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N=O N=O</a:t>
            </a:r>
          </a:p>
        </p:txBody>
      </p:sp>
      <p:sp>
        <p:nvSpPr>
          <p:cNvPr id="114731" name="Line 57"/>
          <p:cNvSpPr>
            <a:spLocks noChangeShapeType="1"/>
          </p:cNvSpPr>
          <p:nvPr/>
        </p:nvSpPr>
        <p:spPr bwMode="auto">
          <a:xfrm>
            <a:off x="6553200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32" name="Line 58"/>
          <p:cNvSpPr>
            <a:spLocks noChangeShapeType="1"/>
          </p:cNvSpPr>
          <p:nvPr/>
        </p:nvSpPr>
        <p:spPr bwMode="auto">
          <a:xfrm>
            <a:off x="7178675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33" name="Line 59"/>
          <p:cNvSpPr>
            <a:spLocks noChangeShapeType="1"/>
          </p:cNvSpPr>
          <p:nvPr/>
        </p:nvSpPr>
        <p:spPr bwMode="auto">
          <a:xfrm>
            <a:off x="6553200" y="4876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34" name="Rectangle 60"/>
          <p:cNvSpPr>
            <a:spLocks noChangeArrowheads="1"/>
          </p:cNvSpPr>
          <p:nvPr/>
        </p:nvSpPr>
        <p:spPr bwMode="auto">
          <a:xfrm>
            <a:off x="7391400" y="4494213"/>
            <a:ext cx="29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63550" y="5187950"/>
            <a:ext cx="8064500" cy="13589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63550" y="1301750"/>
            <a:ext cx="7988300" cy="18923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C-X stretching region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505200"/>
          </a:xfrm>
          <a:noFill/>
        </p:spPr>
        <p:txBody>
          <a:bodyPr lIns="92075" tIns="46038" rIns="92075" bIns="46038">
            <a:normAutofit fontScale="85000" lnSpcReduction="10000"/>
          </a:bodyPr>
          <a:lstStyle/>
          <a:p>
            <a:pPr eaLnBrk="1" hangingPunct="1">
              <a:buClr>
                <a:srgbClr val="FF3300"/>
              </a:buClr>
            </a:pPr>
            <a:r>
              <a:rPr lang="en-US" sz="2800" smtClean="0">
                <a:latin typeface="Comic Sans MS" pitchFamily="66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en-US" sz="2800" smtClean="0">
                <a:solidFill>
                  <a:srgbClr val="CC6600"/>
                </a:solidFill>
                <a:latin typeface="Comic Sans MS" pitchFamily="66" charset="0"/>
              </a:rPr>
              <a:t>Cl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 785 to 540 cm</a:t>
            </a:r>
            <a:r>
              <a:rPr lang="en-US" sz="2800" baseline="30000" smtClean="0">
                <a:solidFill>
                  <a:schemeClr val="accent2"/>
                </a:solidFill>
                <a:latin typeface="Comic Sans MS" pitchFamily="66" charset="0"/>
              </a:rPr>
              <a:t>-1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   often hard to find amongst the fingerprint bands!!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endParaRPr lang="en-US" sz="280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00"/>
              </a:buClr>
            </a:pPr>
            <a:r>
              <a:rPr lang="en-US" sz="2800" smtClean="0">
                <a:latin typeface="Comic Sans MS" pitchFamily="66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en-US" sz="2800" smtClean="0">
                <a:solidFill>
                  <a:srgbClr val="CC6600"/>
                </a:solidFill>
                <a:latin typeface="Comic Sans MS" pitchFamily="66" charset="0"/>
              </a:rPr>
              <a:t>Br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and </a:t>
            </a:r>
            <a:r>
              <a:rPr lang="en-US" sz="2800" smtClean="0">
                <a:latin typeface="Comic Sans MS" pitchFamily="66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en-US" sz="2800" smtClean="0">
                <a:solidFill>
                  <a:srgbClr val="CC6600"/>
                </a:solidFill>
                <a:latin typeface="Comic Sans MS" pitchFamily="66" charset="0"/>
              </a:rPr>
              <a:t>I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   appear outside the useful range of infrared spectroscopy. 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endParaRPr lang="en-US" sz="280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00"/>
              </a:buClr>
            </a:pPr>
            <a:r>
              <a:rPr lang="en-US" sz="2800" smtClean="0">
                <a:latin typeface="Comic Sans MS" pitchFamily="66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en-US" sz="2800" smtClean="0">
                <a:solidFill>
                  <a:srgbClr val="CC6600"/>
                </a:solidFill>
                <a:latin typeface="Comic Sans MS" pitchFamily="66" charset="0"/>
              </a:rPr>
              <a:t>F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bonds can be found easily, but are not that common.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463550" y="3435350"/>
            <a:ext cx="80645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996950" y="234950"/>
            <a:ext cx="7302500" cy="9779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68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1990725"/>
            <a:ext cx="8537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6" name="Object 4"/>
          <p:cNvGraphicFramePr>
            <a:graphicFrameLocks/>
          </p:cNvGraphicFramePr>
          <p:nvPr/>
        </p:nvGraphicFramePr>
        <p:xfrm>
          <a:off x="1962150" y="4395788"/>
          <a:ext cx="1077913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ISIS/Draw Sketch" r:id="rId5" imgW="790560" imgH="799920" progId="ISISServer">
                  <p:embed/>
                </p:oleObj>
              </mc:Choice>
              <mc:Fallback>
                <p:oleObj name="ISIS/Draw Sketch" r:id="rId5" imgW="790560" imgH="79992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4395788"/>
                        <a:ext cx="1077913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68375" y="304800"/>
            <a:ext cx="7413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      Often used as a solvent for IR spectra.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When it is used, spectra show </a:t>
            </a:r>
            <a:r>
              <a:rPr lang="en-US" b="1"/>
              <a:t>C</a:t>
            </a:r>
            <a:r>
              <a:rPr lang="en-US" b="1">
                <a:solidFill>
                  <a:schemeClr val="accent2"/>
                </a:solidFill>
              </a:rPr>
              <a:t>-</a:t>
            </a:r>
            <a:r>
              <a:rPr lang="en-US" b="1">
                <a:solidFill>
                  <a:srgbClr val="CC6600"/>
                </a:solidFill>
              </a:rPr>
              <a:t>Cl</a:t>
            </a:r>
            <a:r>
              <a:rPr lang="en-US" b="1">
                <a:solidFill>
                  <a:schemeClr val="accent2"/>
                </a:solidFill>
              </a:rPr>
              <a:t> absorptions.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613525" y="4556125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C-Cl</a:t>
            </a: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1736725" y="1273175"/>
            <a:ext cx="593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Carbon Tetrachloride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1600200"/>
            <a:ext cx="8537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Object 3"/>
          <p:cNvGraphicFramePr>
            <a:graphicFrameLocks/>
          </p:cNvGraphicFramePr>
          <p:nvPr/>
        </p:nvGraphicFramePr>
        <p:xfrm>
          <a:off x="1785938" y="4343400"/>
          <a:ext cx="13604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5" name="ISIS/Draw Sketch" r:id="rId5" imgW="990360" imgH="771480" progId="ISISServer">
                  <p:embed/>
                </p:oleObj>
              </mc:Choice>
              <mc:Fallback>
                <p:oleObj name="ISIS/Draw Sketch" r:id="rId5" imgW="990360" imgH="771480" progId="ISISServer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343400"/>
                        <a:ext cx="1360487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375525" y="5211763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C-Cl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756525" y="4525963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oops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29200" y="4800600"/>
            <a:ext cx="990600" cy="76200"/>
            <a:chOff x="3168" y="3024"/>
            <a:chExt cx="624" cy="48"/>
          </a:xfrm>
        </p:grpSpPr>
        <p:sp>
          <p:nvSpPr>
            <p:cNvPr id="37902" name="Line 7"/>
            <p:cNvSpPr>
              <a:spLocks noChangeShapeType="1"/>
            </p:cNvSpPr>
            <p:nvPr/>
          </p:nvSpPr>
          <p:spPr bwMode="auto">
            <a:xfrm>
              <a:off x="3168" y="3072"/>
              <a:ext cx="62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8"/>
            <p:cNvSpPr>
              <a:spLocks noChangeShapeType="1"/>
            </p:cNvSpPr>
            <p:nvPr/>
          </p:nvSpPr>
          <p:spPr bwMode="auto">
            <a:xfrm flipV="1">
              <a:off x="3168" y="3024"/>
              <a:ext cx="0" cy="4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9"/>
            <p:cNvSpPr>
              <a:spLocks noChangeShapeType="1"/>
            </p:cNvSpPr>
            <p:nvPr/>
          </p:nvSpPr>
          <p:spPr bwMode="auto">
            <a:xfrm flipV="1">
              <a:off x="3792" y="3024"/>
              <a:ext cx="0" cy="4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5013325" y="4983163"/>
            <a:ext cx="1235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benzene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C=C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962400" y="814388"/>
            <a:ext cx="4791075" cy="1770062"/>
            <a:chOff x="2452" y="513"/>
            <a:chExt cx="3018" cy="1115"/>
          </a:xfrm>
        </p:grpSpPr>
        <p:sp>
          <p:nvSpPr>
            <p:cNvPr id="37898" name="Oval 12"/>
            <p:cNvSpPr>
              <a:spLocks noChangeArrowheads="1"/>
            </p:cNvSpPr>
            <p:nvPr/>
          </p:nvSpPr>
          <p:spPr bwMode="auto">
            <a:xfrm>
              <a:off x="2452" y="1156"/>
              <a:ext cx="760" cy="472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899" name="Picture 13"/>
            <p:cNvPicPr>
              <a:picLocks noChangeArrowheads="1"/>
            </p:cNvPicPr>
            <p:nvPr/>
          </p:nvPicPr>
          <p:blipFill>
            <a:blip r:embed="rId7"/>
            <a:srcRect l="43469" t="7339" r="45369" b="83400"/>
            <a:stretch>
              <a:fillRect/>
            </a:stretch>
          </p:blipFill>
          <p:spPr bwMode="auto">
            <a:xfrm>
              <a:off x="2526" y="1226"/>
              <a:ext cx="600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Line 14"/>
            <p:cNvSpPr>
              <a:spLocks noChangeShapeType="1"/>
            </p:cNvSpPr>
            <p:nvPr/>
          </p:nvSpPr>
          <p:spPr bwMode="auto">
            <a:xfrm flipV="1">
              <a:off x="3054" y="806"/>
              <a:ext cx="14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Rectangle 15"/>
            <p:cNvSpPr>
              <a:spLocks noChangeArrowheads="1"/>
            </p:cNvSpPr>
            <p:nvPr/>
          </p:nvSpPr>
          <p:spPr bwMode="auto">
            <a:xfrm>
              <a:off x="4502" y="513"/>
              <a:ext cx="96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/>
                <a:t>benzene ring</a:t>
              </a:r>
            </a:p>
            <a:p>
              <a:pPr eaLnBrk="0" hangingPunct="0"/>
              <a:r>
                <a:rPr lang="en-US" sz="1800"/>
                <a:t>combination</a:t>
              </a:r>
            </a:p>
            <a:p>
              <a:pPr eaLnBrk="0" hangingPunct="0"/>
              <a:r>
                <a:rPr lang="en-US" sz="1800"/>
                <a:t>bands</a:t>
              </a:r>
            </a:p>
          </p:txBody>
        </p:sp>
      </p:grp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1981200" y="457200"/>
            <a:ext cx="4014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Chlorobenzene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Oval 2"/>
          <p:cNvSpPr>
            <a:spLocks noChangeArrowheads="1"/>
          </p:cNvSpPr>
          <p:nvPr/>
        </p:nvSpPr>
        <p:spPr bwMode="auto">
          <a:xfrm>
            <a:off x="6940550" y="1987550"/>
            <a:ext cx="1130300" cy="596900"/>
          </a:xfrm>
          <a:prstGeom prst="ellipse">
            <a:avLst/>
          </a:prstGeom>
          <a:solidFill>
            <a:srgbClr val="CCFF99">
              <a:alpha val="50195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7620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 Infrared Absorption</a:t>
            </a:r>
            <a:b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Regions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615950" y="2978150"/>
            <a:ext cx="79121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2825750" y="2978150"/>
            <a:ext cx="57023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6864350" y="2978150"/>
            <a:ext cx="1663700" cy="1968500"/>
          </a:xfrm>
          <a:prstGeom prst="rect">
            <a:avLst/>
          </a:prstGeom>
          <a:solidFill>
            <a:srgbClr val="CCFF99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7620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6959600" y="2011363"/>
            <a:ext cx="1031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>
                <a:latin typeface="Arial Rounded MT Bold" pitchFamily="34" charset="0"/>
              </a:rPr>
              <a:t>C-Cl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914400" y="3048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9144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41325" y="2566988"/>
            <a:ext cx="8283575" cy="366712"/>
            <a:chOff x="278" y="1617"/>
            <a:chExt cx="5218" cy="231"/>
          </a:xfrm>
        </p:grpSpPr>
        <p:sp>
          <p:nvSpPr>
            <p:cNvPr id="114742" name="Rectangle 13"/>
            <p:cNvSpPr>
              <a:spLocks noChangeArrowheads="1"/>
            </p:cNvSpPr>
            <p:nvPr/>
          </p:nvSpPr>
          <p:spPr bwMode="auto">
            <a:xfrm>
              <a:off x="278" y="1617"/>
              <a:ext cx="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2.5 </a:t>
              </a:r>
            </a:p>
          </p:txBody>
        </p:sp>
        <p:sp>
          <p:nvSpPr>
            <p:cNvPr id="114743" name="Rectangle 14"/>
            <p:cNvSpPr>
              <a:spLocks noChangeArrowheads="1"/>
            </p:cNvSpPr>
            <p:nvPr/>
          </p:nvSpPr>
          <p:spPr bwMode="auto">
            <a:xfrm>
              <a:off x="1700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4</a:t>
              </a:r>
            </a:p>
          </p:txBody>
        </p:sp>
        <p:sp>
          <p:nvSpPr>
            <p:cNvPr id="114744" name="Rectangle 15"/>
            <p:cNvSpPr>
              <a:spLocks noChangeArrowheads="1"/>
            </p:cNvSpPr>
            <p:nvPr/>
          </p:nvSpPr>
          <p:spPr bwMode="auto">
            <a:xfrm>
              <a:off x="2506" y="1617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</a:t>
              </a:r>
            </a:p>
          </p:txBody>
        </p:sp>
        <p:sp>
          <p:nvSpPr>
            <p:cNvPr id="114745" name="Rectangle 16"/>
            <p:cNvSpPr>
              <a:spLocks noChangeArrowheads="1"/>
            </p:cNvSpPr>
            <p:nvPr/>
          </p:nvSpPr>
          <p:spPr bwMode="auto">
            <a:xfrm>
              <a:off x="315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5.5</a:t>
              </a:r>
            </a:p>
          </p:txBody>
        </p:sp>
        <p:sp>
          <p:nvSpPr>
            <p:cNvPr id="114746" name="Rectangle 17"/>
            <p:cNvSpPr>
              <a:spLocks noChangeArrowheads="1"/>
            </p:cNvSpPr>
            <p:nvPr/>
          </p:nvSpPr>
          <p:spPr bwMode="auto">
            <a:xfrm>
              <a:off x="3638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6.1</a:t>
              </a:r>
            </a:p>
          </p:txBody>
        </p:sp>
        <p:sp>
          <p:nvSpPr>
            <p:cNvPr id="114747" name="Rectangle 18"/>
            <p:cNvSpPr>
              <a:spLocks noChangeArrowheads="1"/>
            </p:cNvSpPr>
            <p:nvPr/>
          </p:nvSpPr>
          <p:spPr bwMode="auto">
            <a:xfrm>
              <a:off x="4194" y="1617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6.5</a:t>
              </a:r>
            </a:p>
          </p:txBody>
        </p:sp>
        <p:sp>
          <p:nvSpPr>
            <p:cNvPr id="114748" name="Rectangle 19"/>
            <p:cNvSpPr>
              <a:spLocks noChangeArrowheads="1"/>
            </p:cNvSpPr>
            <p:nvPr/>
          </p:nvSpPr>
          <p:spPr bwMode="auto">
            <a:xfrm>
              <a:off x="5078" y="1617"/>
              <a:ext cx="4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2"/>
                  </a:solidFill>
                  <a:latin typeface="Arial Rounded MT Bold" pitchFamily="34" charset="0"/>
                </a:rPr>
                <a:t>15.4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65125" y="5059363"/>
            <a:ext cx="8332788" cy="396875"/>
            <a:chOff x="230" y="3187"/>
            <a:chExt cx="5249" cy="250"/>
          </a:xfrm>
        </p:grpSpPr>
        <p:sp>
          <p:nvSpPr>
            <p:cNvPr id="114735" name="Rectangle 21"/>
            <p:cNvSpPr>
              <a:spLocks noChangeArrowheads="1"/>
            </p:cNvSpPr>
            <p:nvPr/>
          </p:nvSpPr>
          <p:spPr bwMode="auto">
            <a:xfrm>
              <a:off x="230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4000</a:t>
              </a:r>
            </a:p>
          </p:txBody>
        </p:sp>
        <p:sp>
          <p:nvSpPr>
            <p:cNvPr id="114736" name="Rectangle 22"/>
            <p:cNvSpPr>
              <a:spLocks noChangeArrowheads="1"/>
            </p:cNvSpPr>
            <p:nvPr/>
          </p:nvSpPr>
          <p:spPr bwMode="auto">
            <a:xfrm>
              <a:off x="1544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2500</a:t>
              </a:r>
            </a:p>
          </p:txBody>
        </p:sp>
        <p:sp>
          <p:nvSpPr>
            <p:cNvPr id="114737" name="Rectangle 23"/>
            <p:cNvSpPr>
              <a:spLocks noChangeArrowheads="1"/>
            </p:cNvSpPr>
            <p:nvPr/>
          </p:nvSpPr>
          <p:spPr bwMode="auto">
            <a:xfrm>
              <a:off x="2368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2000</a:t>
              </a:r>
            </a:p>
          </p:txBody>
        </p:sp>
        <p:sp>
          <p:nvSpPr>
            <p:cNvPr id="114738" name="Rectangle 24"/>
            <p:cNvSpPr>
              <a:spLocks noChangeArrowheads="1"/>
            </p:cNvSpPr>
            <p:nvPr/>
          </p:nvSpPr>
          <p:spPr bwMode="auto">
            <a:xfrm>
              <a:off x="3060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1800</a:t>
              </a:r>
            </a:p>
          </p:txBody>
        </p:sp>
        <p:sp>
          <p:nvSpPr>
            <p:cNvPr id="114739" name="Rectangle 25"/>
            <p:cNvSpPr>
              <a:spLocks noChangeArrowheads="1"/>
            </p:cNvSpPr>
            <p:nvPr/>
          </p:nvSpPr>
          <p:spPr bwMode="auto">
            <a:xfrm>
              <a:off x="3568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1650</a:t>
              </a:r>
            </a:p>
          </p:txBody>
        </p:sp>
        <p:sp>
          <p:nvSpPr>
            <p:cNvPr id="114740" name="Rectangle 26"/>
            <p:cNvSpPr>
              <a:spLocks noChangeArrowheads="1"/>
            </p:cNvSpPr>
            <p:nvPr/>
          </p:nvSpPr>
          <p:spPr bwMode="auto">
            <a:xfrm>
              <a:off x="4096" y="3187"/>
              <a:ext cx="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1550</a:t>
              </a:r>
            </a:p>
          </p:txBody>
        </p:sp>
        <p:sp>
          <p:nvSpPr>
            <p:cNvPr id="114741" name="Rectangle 27"/>
            <p:cNvSpPr>
              <a:spLocks noChangeArrowheads="1"/>
            </p:cNvSpPr>
            <p:nvPr/>
          </p:nvSpPr>
          <p:spPr bwMode="auto">
            <a:xfrm>
              <a:off x="5078" y="3187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Arial Rounded MT Bold" pitchFamily="34" charset="0"/>
                </a:rPr>
                <a:t>650</a:t>
              </a:r>
            </a:p>
          </p:txBody>
        </p:sp>
      </p:grpSp>
      <p:sp>
        <p:nvSpPr>
          <p:cNvPr id="114702" name="Rectangle 28"/>
          <p:cNvSpPr>
            <a:spLocks noChangeArrowheads="1"/>
          </p:cNvSpPr>
          <p:nvPr/>
        </p:nvSpPr>
        <p:spPr bwMode="auto">
          <a:xfrm>
            <a:off x="3565525" y="5516563"/>
            <a:ext cx="256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FREQUENCY (cm</a:t>
            </a:r>
            <a:r>
              <a:rPr lang="en-US" sz="2000" baseline="30000">
                <a:latin typeface="Arial Rounded MT Bold" pitchFamily="34" charset="0"/>
              </a:rPr>
              <a:t>-1</a:t>
            </a:r>
            <a:r>
              <a:rPr lang="en-US" sz="2000">
                <a:latin typeface="Arial Rounded MT Bold" pitchFamily="34" charset="0"/>
              </a:rPr>
              <a:t>)</a:t>
            </a:r>
          </a:p>
        </p:txBody>
      </p:sp>
      <p:sp>
        <p:nvSpPr>
          <p:cNvPr id="114703" name="Rectangle 29"/>
          <p:cNvSpPr>
            <a:spLocks noChangeArrowheads="1"/>
          </p:cNvSpPr>
          <p:nvPr/>
        </p:nvSpPr>
        <p:spPr bwMode="auto">
          <a:xfrm>
            <a:off x="3489325" y="2163763"/>
            <a:ext cx="263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WAVELENGTH (</a:t>
            </a:r>
            <a:r>
              <a:rPr lang="en-US" sz="2000" b="1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m)</a:t>
            </a:r>
          </a:p>
        </p:txBody>
      </p:sp>
      <p:sp>
        <p:nvSpPr>
          <p:cNvPr id="114704" name="Line 30"/>
          <p:cNvSpPr>
            <a:spLocks noChangeShapeType="1"/>
          </p:cNvSpPr>
          <p:nvPr/>
        </p:nvSpPr>
        <p:spPr bwMode="auto">
          <a:xfrm>
            <a:off x="2819400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05" name="Line 31"/>
          <p:cNvSpPr>
            <a:spLocks noChangeShapeType="1"/>
          </p:cNvSpPr>
          <p:nvPr/>
        </p:nvSpPr>
        <p:spPr bwMode="auto">
          <a:xfrm>
            <a:off x="4130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06" name="Line 32"/>
          <p:cNvSpPr>
            <a:spLocks noChangeShapeType="1"/>
          </p:cNvSpPr>
          <p:nvPr/>
        </p:nvSpPr>
        <p:spPr bwMode="auto">
          <a:xfrm>
            <a:off x="522922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07" name="Line 33"/>
          <p:cNvSpPr>
            <a:spLocks noChangeShapeType="1"/>
          </p:cNvSpPr>
          <p:nvPr/>
        </p:nvSpPr>
        <p:spPr bwMode="auto">
          <a:xfrm>
            <a:off x="60356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08" name="Line 34"/>
          <p:cNvSpPr>
            <a:spLocks noChangeShapeType="1"/>
          </p:cNvSpPr>
          <p:nvPr/>
        </p:nvSpPr>
        <p:spPr bwMode="auto">
          <a:xfrm>
            <a:off x="6873875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09" name="Rectangle 35"/>
          <p:cNvSpPr>
            <a:spLocks noChangeArrowheads="1"/>
          </p:cNvSpPr>
          <p:nvPr/>
        </p:nvSpPr>
        <p:spPr bwMode="auto">
          <a:xfrm>
            <a:off x="974725" y="3200400"/>
            <a:ext cx="70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O-H</a:t>
            </a:r>
          </a:p>
        </p:txBody>
      </p:sp>
      <p:sp>
        <p:nvSpPr>
          <p:cNvPr id="114710" name="Rectangle 36"/>
          <p:cNvSpPr>
            <a:spLocks noChangeArrowheads="1"/>
          </p:cNvSpPr>
          <p:nvPr/>
        </p:nvSpPr>
        <p:spPr bwMode="auto">
          <a:xfrm>
            <a:off x="1812925" y="3200400"/>
            <a:ext cx="69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</a:t>
            </a:r>
          </a:p>
        </p:txBody>
      </p:sp>
      <p:sp>
        <p:nvSpPr>
          <p:cNvPr id="114711" name="Rectangle 37"/>
          <p:cNvSpPr>
            <a:spLocks noChangeArrowheads="1"/>
          </p:cNvSpPr>
          <p:nvPr/>
        </p:nvSpPr>
        <p:spPr bwMode="auto">
          <a:xfrm>
            <a:off x="1127125" y="3657600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N-H</a:t>
            </a:r>
          </a:p>
        </p:txBody>
      </p:sp>
      <p:sp>
        <p:nvSpPr>
          <p:cNvPr id="114712" name="Rectangle 38"/>
          <p:cNvSpPr>
            <a:spLocks noChangeArrowheads="1"/>
          </p:cNvSpPr>
          <p:nvPr/>
        </p:nvSpPr>
        <p:spPr bwMode="auto">
          <a:xfrm>
            <a:off x="5273675" y="3124200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C=O</a:t>
            </a:r>
          </a:p>
        </p:txBody>
      </p:sp>
      <p:sp>
        <p:nvSpPr>
          <p:cNvPr id="114713" name="Rectangle 39"/>
          <p:cNvSpPr>
            <a:spLocks noChangeArrowheads="1"/>
          </p:cNvSpPr>
          <p:nvPr/>
        </p:nvSpPr>
        <p:spPr bwMode="auto">
          <a:xfrm>
            <a:off x="6108700" y="3124200"/>
            <a:ext cx="75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C=N</a:t>
            </a:r>
          </a:p>
        </p:txBody>
      </p:sp>
      <p:sp>
        <p:nvSpPr>
          <p:cNvPr id="114714" name="Rectangle 40"/>
          <p:cNvSpPr>
            <a:spLocks noChangeArrowheads="1"/>
          </p:cNvSpPr>
          <p:nvPr/>
        </p:nvSpPr>
        <p:spPr bwMode="auto">
          <a:xfrm>
            <a:off x="4251325" y="3427413"/>
            <a:ext cx="995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Very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few</a:t>
            </a:r>
          </a:p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bands</a:t>
            </a:r>
          </a:p>
        </p:txBody>
      </p:sp>
      <p:sp>
        <p:nvSpPr>
          <p:cNvPr id="114715" name="Rectangle 41"/>
          <p:cNvSpPr>
            <a:spLocks noChangeArrowheads="1"/>
          </p:cNvSpPr>
          <p:nvPr/>
        </p:nvSpPr>
        <p:spPr bwMode="auto">
          <a:xfrm>
            <a:off x="6108700" y="3641725"/>
            <a:ext cx="750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C=C</a:t>
            </a:r>
          </a:p>
        </p:txBody>
      </p:sp>
      <p:sp>
        <p:nvSpPr>
          <p:cNvPr id="114716" name="Rectangle 42"/>
          <p:cNvSpPr>
            <a:spLocks noChangeArrowheads="1"/>
          </p:cNvSpPr>
          <p:nvPr/>
        </p:nvSpPr>
        <p:spPr bwMode="auto">
          <a:xfrm>
            <a:off x="7740650" y="3122613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C-Cl</a:t>
            </a:r>
          </a:p>
        </p:txBody>
      </p:sp>
      <p:sp>
        <p:nvSpPr>
          <p:cNvPr id="114717" name="Rectangle 43"/>
          <p:cNvSpPr>
            <a:spLocks noChangeArrowheads="1"/>
          </p:cNvSpPr>
          <p:nvPr/>
        </p:nvSpPr>
        <p:spPr bwMode="auto">
          <a:xfrm>
            <a:off x="7527925" y="3459163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C-O</a:t>
            </a:r>
          </a:p>
        </p:txBody>
      </p:sp>
      <p:sp>
        <p:nvSpPr>
          <p:cNvPr id="114718" name="Rectangle 44"/>
          <p:cNvSpPr>
            <a:spLocks noChangeArrowheads="1"/>
          </p:cNvSpPr>
          <p:nvPr/>
        </p:nvSpPr>
        <p:spPr bwMode="auto">
          <a:xfrm>
            <a:off x="7375525" y="3811588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C-N</a:t>
            </a:r>
          </a:p>
        </p:txBody>
      </p:sp>
      <p:sp>
        <p:nvSpPr>
          <p:cNvPr id="114719" name="Rectangle 45"/>
          <p:cNvSpPr>
            <a:spLocks noChangeArrowheads="1"/>
          </p:cNvSpPr>
          <p:nvPr/>
        </p:nvSpPr>
        <p:spPr bwMode="auto">
          <a:xfrm>
            <a:off x="7070725" y="41529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C-C</a:t>
            </a:r>
          </a:p>
        </p:txBody>
      </p:sp>
      <p:sp>
        <p:nvSpPr>
          <p:cNvPr id="114720" name="Rectangle 46"/>
          <p:cNvSpPr>
            <a:spLocks noChangeArrowheads="1"/>
          </p:cNvSpPr>
          <p:nvPr/>
        </p:nvSpPr>
        <p:spPr bwMode="auto">
          <a:xfrm>
            <a:off x="3032125" y="4114800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X=C=Y</a:t>
            </a:r>
          </a:p>
        </p:txBody>
      </p:sp>
      <p:sp>
        <p:nvSpPr>
          <p:cNvPr id="114721" name="Rectangle 47"/>
          <p:cNvSpPr>
            <a:spLocks noChangeArrowheads="1"/>
          </p:cNvSpPr>
          <p:nvPr/>
        </p:nvSpPr>
        <p:spPr bwMode="auto">
          <a:xfrm>
            <a:off x="2787650" y="45720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bg2"/>
                </a:solidFill>
                <a:latin typeface="Arial Rounded MT Bold" pitchFamily="34" charset="0"/>
              </a:rPr>
              <a:t>(C,O,N,S)</a:t>
            </a:r>
          </a:p>
        </p:txBody>
      </p:sp>
      <p:sp>
        <p:nvSpPr>
          <p:cNvPr id="114722" name="Rectangle 48"/>
          <p:cNvSpPr>
            <a:spLocks noChangeArrowheads="1"/>
          </p:cNvSpPr>
          <p:nvPr/>
        </p:nvSpPr>
        <p:spPr bwMode="auto">
          <a:xfrm>
            <a:off x="2955925" y="3200400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N</a:t>
            </a:r>
          </a:p>
        </p:txBody>
      </p:sp>
      <p:sp>
        <p:nvSpPr>
          <p:cNvPr id="114723" name="Rectangle 49"/>
          <p:cNvSpPr>
            <a:spLocks noChangeArrowheads="1"/>
          </p:cNvSpPr>
          <p:nvPr/>
        </p:nvSpPr>
        <p:spPr bwMode="auto">
          <a:xfrm>
            <a:off x="3200400" y="3657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C   C</a:t>
            </a:r>
          </a:p>
        </p:txBody>
      </p:sp>
      <p:sp>
        <p:nvSpPr>
          <p:cNvPr id="114724" name="Line 50"/>
          <p:cNvSpPr>
            <a:spLocks noChangeShapeType="1"/>
          </p:cNvSpPr>
          <p:nvPr/>
        </p:nvSpPr>
        <p:spPr bwMode="auto">
          <a:xfrm>
            <a:off x="3244850" y="33401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25" name="Line 51"/>
          <p:cNvSpPr>
            <a:spLocks noChangeShapeType="1"/>
          </p:cNvSpPr>
          <p:nvPr/>
        </p:nvSpPr>
        <p:spPr bwMode="auto">
          <a:xfrm>
            <a:off x="3244850" y="34004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26" name="Line 52"/>
          <p:cNvSpPr>
            <a:spLocks noChangeShapeType="1"/>
          </p:cNvSpPr>
          <p:nvPr/>
        </p:nvSpPr>
        <p:spPr bwMode="auto">
          <a:xfrm>
            <a:off x="3244850" y="34607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27" name="Line 53"/>
          <p:cNvSpPr>
            <a:spLocks noChangeShapeType="1"/>
          </p:cNvSpPr>
          <p:nvPr/>
        </p:nvSpPr>
        <p:spPr bwMode="auto">
          <a:xfrm>
            <a:off x="3489325" y="37973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28" name="Line 54"/>
          <p:cNvSpPr>
            <a:spLocks noChangeShapeType="1"/>
          </p:cNvSpPr>
          <p:nvPr/>
        </p:nvSpPr>
        <p:spPr bwMode="auto">
          <a:xfrm>
            <a:off x="3489325" y="3857625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29" name="Line 55"/>
          <p:cNvSpPr>
            <a:spLocks noChangeShapeType="1"/>
          </p:cNvSpPr>
          <p:nvPr/>
        </p:nvSpPr>
        <p:spPr bwMode="auto">
          <a:xfrm>
            <a:off x="3489325" y="391795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30" name="Rectangle 56"/>
          <p:cNvSpPr>
            <a:spLocks noChangeArrowheads="1"/>
          </p:cNvSpPr>
          <p:nvPr/>
        </p:nvSpPr>
        <p:spPr bwMode="auto">
          <a:xfrm>
            <a:off x="6232525" y="4525963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N=O N=O</a:t>
            </a:r>
          </a:p>
        </p:txBody>
      </p:sp>
      <p:sp>
        <p:nvSpPr>
          <p:cNvPr id="114731" name="Line 57"/>
          <p:cNvSpPr>
            <a:spLocks noChangeShapeType="1"/>
          </p:cNvSpPr>
          <p:nvPr/>
        </p:nvSpPr>
        <p:spPr bwMode="auto">
          <a:xfrm>
            <a:off x="6553200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32" name="Line 58"/>
          <p:cNvSpPr>
            <a:spLocks noChangeShapeType="1"/>
          </p:cNvSpPr>
          <p:nvPr/>
        </p:nvSpPr>
        <p:spPr bwMode="auto">
          <a:xfrm>
            <a:off x="7178675" y="4800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33" name="Line 59"/>
          <p:cNvSpPr>
            <a:spLocks noChangeShapeType="1"/>
          </p:cNvSpPr>
          <p:nvPr/>
        </p:nvSpPr>
        <p:spPr bwMode="auto">
          <a:xfrm>
            <a:off x="6553200" y="4876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734" name="Rectangle 60"/>
          <p:cNvSpPr>
            <a:spLocks noChangeArrowheads="1"/>
          </p:cNvSpPr>
          <p:nvPr/>
        </p:nvSpPr>
        <p:spPr bwMode="auto">
          <a:xfrm>
            <a:off x="7391400" y="4494213"/>
            <a:ext cx="29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63550" y="5187950"/>
            <a:ext cx="8064500" cy="13589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63550" y="1301750"/>
            <a:ext cx="7988300" cy="18923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C-X stretching region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505200"/>
          </a:xfrm>
          <a:noFill/>
        </p:spPr>
        <p:txBody>
          <a:bodyPr lIns="92075" tIns="46038" rIns="92075" bIns="46038">
            <a:normAutofit fontScale="85000" lnSpcReduction="10000"/>
          </a:bodyPr>
          <a:lstStyle/>
          <a:p>
            <a:pPr eaLnBrk="1" hangingPunct="1">
              <a:buClr>
                <a:srgbClr val="FF3300"/>
              </a:buClr>
            </a:pPr>
            <a:r>
              <a:rPr lang="en-US" sz="2800" smtClean="0">
                <a:latin typeface="Comic Sans MS" pitchFamily="66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en-US" sz="2800" smtClean="0">
                <a:solidFill>
                  <a:srgbClr val="CC6600"/>
                </a:solidFill>
                <a:latin typeface="Comic Sans MS" pitchFamily="66" charset="0"/>
              </a:rPr>
              <a:t>Cl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 785 to 540 cm</a:t>
            </a:r>
            <a:r>
              <a:rPr lang="en-US" sz="2800" baseline="30000" smtClean="0">
                <a:solidFill>
                  <a:schemeClr val="accent2"/>
                </a:solidFill>
                <a:latin typeface="Comic Sans MS" pitchFamily="66" charset="0"/>
              </a:rPr>
              <a:t>-1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   often hard to find amongst the fingerprint bands!!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endParaRPr lang="en-US" sz="280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00"/>
              </a:buClr>
            </a:pPr>
            <a:r>
              <a:rPr lang="en-US" sz="2800" smtClean="0">
                <a:latin typeface="Comic Sans MS" pitchFamily="66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en-US" sz="2800" smtClean="0">
                <a:solidFill>
                  <a:srgbClr val="CC6600"/>
                </a:solidFill>
                <a:latin typeface="Comic Sans MS" pitchFamily="66" charset="0"/>
              </a:rPr>
              <a:t>Br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and </a:t>
            </a:r>
            <a:r>
              <a:rPr lang="en-US" sz="2800" smtClean="0">
                <a:latin typeface="Comic Sans MS" pitchFamily="66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en-US" sz="2800" smtClean="0">
                <a:solidFill>
                  <a:srgbClr val="CC6600"/>
                </a:solidFill>
                <a:latin typeface="Comic Sans MS" pitchFamily="66" charset="0"/>
              </a:rPr>
              <a:t>I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   appear outside the useful range of infrared spectroscopy. 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endParaRPr lang="en-US" sz="280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3300"/>
              </a:buClr>
            </a:pPr>
            <a:r>
              <a:rPr lang="en-US" sz="2800" smtClean="0">
                <a:latin typeface="Comic Sans MS" pitchFamily="66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en-US" sz="2800" smtClean="0">
                <a:solidFill>
                  <a:srgbClr val="CC6600"/>
                </a:solidFill>
                <a:latin typeface="Comic Sans MS" pitchFamily="66" charset="0"/>
              </a:rPr>
              <a:t>F</a:t>
            </a:r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 bonds can be found easily, but are not that common.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463550" y="3435350"/>
            <a:ext cx="80645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996950" y="234950"/>
            <a:ext cx="7302500" cy="977900"/>
          </a:xfrm>
          <a:prstGeom prst="rect">
            <a:avLst/>
          </a:prstGeom>
          <a:solidFill>
            <a:srgbClr val="FF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68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1990725"/>
            <a:ext cx="8537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6" name="Object 4"/>
          <p:cNvGraphicFramePr>
            <a:graphicFrameLocks/>
          </p:cNvGraphicFramePr>
          <p:nvPr/>
        </p:nvGraphicFramePr>
        <p:xfrm>
          <a:off x="1962150" y="4395788"/>
          <a:ext cx="1077913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ISIS/Draw Sketch" r:id="rId5" imgW="790560" imgH="799920" progId="ISISServer">
                  <p:embed/>
                </p:oleObj>
              </mc:Choice>
              <mc:Fallback>
                <p:oleObj name="ISIS/Draw Sketch" r:id="rId5" imgW="790560" imgH="799920" progId="ISISServer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4395788"/>
                        <a:ext cx="1077913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68375" y="304800"/>
            <a:ext cx="7413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      Often used as a solvent for IR spectra.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</a:rPr>
              <a:t>When it is used, spectra show </a:t>
            </a:r>
            <a:r>
              <a:rPr lang="en-US" b="1"/>
              <a:t>C</a:t>
            </a:r>
            <a:r>
              <a:rPr lang="en-US" b="1">
                <a:solidFill>
                  <a:schemeClr val="accent2"/>
                </a:solidFill>
              </a:rPr>
              <a:t>-</a:t>
            </a:r>
            <a:r>
              <a:rPr lang="en-US" b="1">
                <a:solidFill>
                  <a:srgbClr val="CC6600"/>
                </a:solidFill>
              </a:rPr>
              <a:t>Cl</a:t>
            </a:r>
            <a:r>
              <a:rPr lang="en-US" b="1">
                <a:solidFill>
                  <a:schemeClr val="accent2"/>
                </a:solidFill>
              </a:rPr>
              <a:t> absorptions.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613525" y="4556125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C-Cl</a:t>
            </a: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1736725" y="1273175"/>
            <a:ext cx="593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Carbon Tetrachloride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111750" y="1454150"/>
            <a:ext cx="3111500" cy="1054100"/>
          </a:xfrm>
          <a:prstGeom prst="rect">
            <a:avLst/>
          </a:prstGeom>
          <a:solidFill>
            <a:srgbClr val="FFFFCC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2438400" y="2667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2438400" y="2667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4495800" y="2667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 flipV="1">
            <a:off x="1981200" y="19050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1" name="Line 7"/>
          <p:cNvSpPr>
            <a:spLocks noChangeShapeType="1"/>
          </p:cNvSpPr>
          <p:nvPr/>
        </p:nvSpPr>
        <p:spPr bwMode="auto">
          <a:xfrm flipV="1">
            <a:off x="3429000" y="19050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108325" y="127952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CH</a:t>
            </a:r>
            <a:r>
              <a:rPr lang="en-US" baseline="-25000">
                <a:latin typeface="Arial Rounded MT Bold" pitchFamily="34" charset="0"/>
              </a:rPr>
              <a:t>3</a:t>
            </a: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1812925" y="127952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CH</a:t>
            </a:r>
            <a:r>
              <a:rPr lang="en-US" baseline="-25000">
                <a:latin typeface="Arial Rounded MT Bold" pitchFamily="34" charset="0"/>
              </a:rPr>
              <a:t>2</a:t>
            </a:r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1279525" y="33369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1465</a:t>
            </a: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2270125" y="33369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1460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3946525" y="33369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1375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2346325" y="2316163"/>
            <a:ext cx="835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asym</a:t>
            </a: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3908425" y="2316163"/>
            <a:ext cx="68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sym</a:t>
            </a:r>
          </a:p>
        </p:txBody>
      </p:sp>
      <p:sp>
        <p:nvSpPr>
          <p:cNvPr id="113679" name="Rectangle 15"/>
          <p:cNvSpPr>
            <a:spLocks noChangeArrowheads="1"/>
          </p:cNvSpPr>
          <p:nvPr/>
        </p:nvSpPr>
        <p:spPr bwMode="auto">
          <a:xfrm>
            <a:off x="60325" y="166688"/>
            <a:ext cx="88534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7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METHYLENE AND METHYL BENDING VIBRATIONS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295400" y="3962400"/>
            <a:ext cx="1905000" cy="152400"/>
            <a:chOff x="816" y="2496"/>
            <a:chExt cx="1200" cy="96"/>
          </a:xfrm>
        </p:grpSpPr>
        <p:sp>
          <p:nvSpPr>
            <p:cNvPr id="113681" name="Line 17"/>
            <p:cNvSpPr>
              <a:spLocks noChangeShapeType="1"/>
            </p:cNvSpPr>
            <p:nvPr/>
          </p:nvSpPr>
          <p:spPr bwMode="auto">
            <a:xfrm>
              <a:off x="816" y="2592"/>
              <a:ext cx="120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82" name="Line 18"/>
            <p:cNvSpPr>
              <a:spLocks noChangeShapeType="1"/>
            </p:cNvSpPr>
            <p:nvPr/>
          </p:nvSpPr>
          <p:spPr bwMode="auto">
            <a:xfrm flipV="1">
              <a:off x="816" y="2496"/>
              <a:ext cx="0" cy="9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83" name="Line 19"/>
            <p:cNvSpPr>
              <a:spLocks noChangeShapeType="1"/>
            </p:cNvSpPr>
            <p:nvPr/>
          </p:nvSpPr>
          <p:spPr bwMode="auto">
            <a:xfrm flipV="1">
              <a:off x="2016" y="2496"/>
              <a:ext cx="0" cy="9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84" name="Rectangle 20"/>
          <p:cNvSpPr>
            <a:spLocks noChangeArrowheads="1"/>
          </p:cNvSpPr>
          <p:nvPr/>
        </p:nvSpPr>
        <p:spPr bwMode="auto">
          <a:xfrm>
            <a:off x="1050925" y="4373563"/>
            <a:ext cx="2605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these two peaks 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frequently overlap 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and are not resolved</a:t>
            </a:r>
          </a:p>
        </p:txBody>
      </p:sp>
      <p:sp>
        <p:nvSpPr>
          <p:cNvPr id="113685" name="Rectangle 21"/>
          <p:cNvSpPr>
            <a:spLocks noChangeArrowheads="1"/>
          </p:cNvSpPr>
          <p:nvPr/>
        </p:nvSpPr>
        <p:spPr bwMode="auto">
          <a:xfrm>
            <a:off x="5148263" y="1630363"/>
            <a:ext cx="3097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C-H Bending, look near 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    1465 and 1375 cm</a:t>
            </a:r>
            <a:r>
              <a:rPr lang="en-US" sz="2000" baseline="30000">
                <a:solidFill>
                  <a:schemeClr val="accent2"/>
                </a:solidFill>
                <a:latin typeface="Arial Rounded MT Bold" pitchFamily="34" charset="0"/>
              </a:rPr>
              <a:t>-1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635750" y="4425950"/>
            <a:ext cx="1663700" cy="1892300"/>
            <a:chOff x="4180" y="2788"/>
            <a:chExt cx="1048" cy="1192"/>
          </a:xfrm>
        </p:grpSpPr>
        <p:sp>
          <p:nvSpPr>
            <p:cNvPr id="113687" name="Rectangle 23"/>
            <p:cNvSpPr>
              <a:spLocks noChangeArrowheads="1"/>
            </p:cNvSpPr>
            <p:nvPr/>
          </p:nvSpPr>
          <p:spPr bwMode="auto">
            <a:xfrm>
              <a:off x="4180" y="2788"/>
              <a:ext cx="1048" cy="1192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3688" name="Object 24"/>
            <p:cNvGraphicFramePr>
              <a:graphicFrameLocks/>
            </p:cNvGraphicFramePr>
            <p:nvPr/>
          </p:nvGraphicFramePr>
          <p:xfrm>
            <a:off x="4287" y="2925"/>
            <a:ext cx="856" cy="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ISIS/Draw Sketch" r:id="rId4" imgW="857160" imgH="914040" progId="ISISServer">
                    <p:embed/>
                  </p:oleObj>
                </mc:Choice>
                <mc:Fallback>
                  <p:oleObj name="ISIS/Draw Sketch" r:id="rId4" imgW="857160" imgH="914040" progId="ISISServer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7" y="2925"/>
                          <a:ext cx="856" cy="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89" name="Line 25"/>
            <p:cNvSpPr>
              <a:spLocks noChangeShapeType="1"/>
            </p:cNvSpPr>
            <p:nvPr/>
          </p:nvSpPr>
          <p:spPr bwMode="auto">
            <a:xfrm>
              <a:off x="4512" y="3456"/>
              <a:ext cx="38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90" name="Line 26"/>
            <p:cNvSpPr>
              <a:spLocks noChangeShapeType="1"/>
            </p:cNvSpPr>
            <p:nvPr/>
          </p:nvSpPr>
          <p:spPr bwMode="auto">
            <a:xfrm>
              <a:off x="4464" y="3504"/>
              <a:ext cx="144" cy="14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91" name="Line 27"/>
            <p:cNvSpPr>
              <a:spLocks noChangeShapeType="1"/>
            </p:cNvSpPr>
            <p:nvPr/>
          </p:nvSpPr>
          <p:spPr bwMode="auto">
            <a:xfrm flipH="1">
              <a:off x="4800" y="3504"/>
              <a:ext cx="144" cy="14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1600200"/>
            <a:ext cx="8537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Object 3"/>
          <p:cNvGraphicFramePr>
            <a:graphicFrameLocks/>
          </p:cNvGraphicFramePr>
          <p:nvPr/>
        </p:nvGraphicFramePr>
        <p:xfrm>
          <a:off x="1785938" y="4343400"/>
          <a:ext cx="13604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3" name="ISIS/Draw Sketch" r:id="rId5" imgW="990360" imgH="771480" progId="ISISServer">
                  <p:embed/>
                </p:oleObj>
              </mc:Choice>
              <mc:Fallback>
                <p:oleObj name="ISIS/Draw Sketch" r:id="rId5" imgW="990360" imgH="771480" progId="ISISServer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343400"/>
                        <a:ext cx="1360487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375525" y="5211763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C-Cl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7756525" y="4525963"/>
            <a:ext cx="78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oops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29200" y="4800600"/>
            <a:ext cx="990600" cy="76200"/>
            <a:chOff x="3168" y="3024"/>
            <a:chExt cx="624" cy="48"/>
          </a:xfrm>
        </p:grpSpPr>
        <p:sp>
          <p:nvSpPr>
            <p:cNvPr id="37902" name="Line 7"/>
            <p:cNvSpPr>
              <a:spLocks noChangeShapeType="1"/>
            </p:cNvSpPr>
            <p:nvPr/>
          </p:nvSpPr>
          <p:spPr bwMode="auto">
            <a:xfrm>
              <a:off x="3168" y="3072"/>
              <a:ext cx="62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8"/>
            <p:cNvSpPr>
              <a:spLocks noChangeShapeType="1"/>
            </p:cNvSpPr>
            <p:nvPr/>
          </p:nvSpPr>
          <p:spPr bwMode="auto">
            <a:xfrm flipV="1">
              <a:off x="3168" y="3024"/>
              <a:ext cx="0" cy="4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9"/>
            <p:cNvSpPr>
              <a:spLocks noChangeShapeType="1"/>
            </p:cNvSpPr>
            <p:nvPr/>
          </p:nvSpPr>
          <p:spPr bwMode="auto">
            <a:xfrm flipV="1">
              <a:off x="3792" y="3024"/>
              <a:ext cx="0" cy="4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5013325" y="4983163"/>
            <a:ext cx="1235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benzene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C=C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962400" y="814388"/>
            <a:ext cx="4791075" cy="1770062"/>
            <a:chOff x="2452" y="513"/>
            <a:chExt cx="3018" cy="1115"/>
          </a:xfrm>
        </p:grpSpPr>
        <p:sp>
          <p:nvSpPr>
            <p:cNvPr id="37898" name="Oval 12"/>
            <p:cNvSpPr>
              <a:spLocks noChangeArrowheads="1"/>
            </p:cNvSpPr>
            <p:nvPr/>
          </p:nvSpPr>
          <p:spPr bwMode="auto">
            <a:xfrm>
              <a:off x="2452" y="1156"/>
              <a:ext cx="760" cy="472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899" name="Picture 13"/>
            <p:cNvPicPr>
              <a:picLocks noChangeArrowheads="1"/>
            </p:cNvPicPr>
            <p:nvPr/>
          </p:nvPicPr>
          <p:blipFill>
            <a:blip r:embed="rId7"/>
            <a:srcRect l="43469" t="7339" r="45369" b="83400"/>
            <a:stretch>
              <a:fillRect/>
            </a:stretch>
          </p:blipFill>
          <p:spPr bwMode="auto">
            <a:xfrm>
              <a:off x="2526" y="1226"/>
              <a:ext cx="600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Line 14"/>
            <p:cNvSpPr>
              <a:spLocks noChangeShapeType="1"/>
            </p:cNvSpPr>
            <p:nvPr/>
          </p:nvSpPr>
          <p:spPr bwMode="auto">
            <a:xfrm flipV="1">
              <a:off x="3054" y="806"/>
              <a:ext cx="14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Rectangle 15"/>
            <p:cNvSpPr>
              <a:spLocks noChangeArrowheads="1"/>
            </p:cNvSpPr>
            <p:nvPr/>
          </p:nvSpPr>
          <p:spPr bwMode="auto">
            <a:xfrm>
              <a:off x="4502" y="513"/>
              <a:ext cx="96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800"/>
                <a:t>benzene ring</a:t>
              </a:r>
            </a:p>
            <a:p>
              <a:pPr eaLnBrk="0" hangingPunct="0"/>
              <a:r>
                <a:rPr lang="en-US" sz="1800"/>
                <a:t>combination</a:t>
              </a:r>
            </a:p>
            <a:p>
              <a:pPr eaLnBrk="0" hangingPunct="0"/>
              <a:r>
                <a:rPr lang="en-US" sz="1800"/>
                <a:t>bands</a:t>
              </a:r>
            </a:p>
          </p:txBody>
        </p:sp>
      </p:grp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1981200" y="457200"/>
            <a:ext cx="4014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44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Chlorobenzene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4724400" y="3505200"/>
            <a:ext cx="1752600" cy="9144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4724400" y="1600200"/>
            <a:ext cx="1752600" cy="9144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124200" y="3352800"/>
            <a:ext cx="1066800" cy="1447800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124200" y="1524000"/>
            <a:ext cx="1066800" cy="1447800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46" name="Picture 6"/>
          <p:cNvPicPr>
            <a:picLocks noChangeArrowheads="1"/>
          </p:cNvPicPr>
          <p:nvPr/>
        </p:nvPicPr>
        <p:blipFill>
          <a:blip r:embed="rId3"/>
          <a:srcRect l="31679"/>
          <a:stretch>
            <a:fillRect/>
          </a:stretch>
        </p:blipFill>
        <p:spPr bwMode="auto">
          <a:xfrm>
            <a:off x="1795463" y="1433513"/>
            <a:ext cx="4529137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2346325" y="868363"/>
            <a:ext cx="149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Scissoring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4860925" y="868363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Wagging</a:t>
            </a: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2574925" y="4983163"/>
            <a:ext cx="119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Rocking</a:t>
            </a: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4860925" y="5021263"/>
            <a:ext cx="1227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Rounded MT Bold" pitchFamily="34" charset="0"/>
              </a:rPr>
              <a:t>Twisting</a:t>
            </a:r>
          </a:p>
        </p:txBody>
      </p:sp>
      <p:sp>
        <p:nvSpPr>
          <p:cNvPr id="112651" name="Arc 11"/>
          <p:cNvSpPr>
            <a:spLocks/>
          </p:cNvSpPr>
          <p:nvPr/>
        </p:nvSpPr>
        <p:spPr bwMode="auto">
          <a:xfrm>
            <a:off x="3884613" y="1676400"/>
            <a:ext cx="153987" cy="4572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21825"/>
              <a:gd name="T1" fmla="*/ 1 h 21600"/>
              <a:gd name="T2" fmla="*/ 21825 w 21825"/>
              <a:gd name="T3" fmla="*/ 21600 h 21600"/>
              <a:gd name="T4" fmla="*/ 225 w 218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12154" y="0"/>
                  <a:pt x="21825" y="9670"/>
                  <a:pt x="21825" y="21600"/>
                </a:cubicBezTo>
              </a:path>
              <a:path w="21825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12154" y="0"/>
                  <a:pt x="21825" y="9670"/>
                  <a:pt x="21825" y="21600"/>
                </a:cubicBezTo>
                <a:lnTo>
                  <a:pt x="22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52" name="Arc 12"/>
          <p:cNvSpPr>
            <a:spLocks/>
          </p:cNvSpPr>
          <p:nvPr/>
        </p:nvSpPr>
        <p:spPr bwMode="auto">
          <a:xfrm rot="10800000">
            <a:off x="3962400" y="2362200"/>
            <a:ext cx="152400" cy="45720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375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57"/>
                  <a:pt x="9534" y="123"/>
                  <a:pt x="21375" y="0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57"/>
                  <a:pt x="9534" y="123"/>
                  <a:pt x="21375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53" name="Arc 13"/>
          <p:cNvSpPr>
            <a:spLocks/>
          </p:cNvSpPr>
          <p:nvPr/>
        </p:nvSpPr>
        <p:spPr bwMode="auto">
          <a:xfrm>
            <a:off x="3884613" y="3505200"/>
            <a:ext cx="153987" cy="4572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21825"/>
              <a:gd name="T1" fmla="*/ 1 h 21600"/>
              <a:gd name="T2" fmla="*/ 21825 w 21825"/>
              <a:gd name="T3" fmla="*/ 21600 h 21600"/>
              <a:gd name="T4" fmla="*/ 225 w 218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12154" y="0"/>
                  <a:pt x="21825" y="9670"/>
                  <a:pt x="21825" y="21600"/>
                </a:cubicBezTo>
              </a:path>
              <a:path w="21825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12154" y="0"/>
                  <a:pt x="21825" y="9670"/>
                  <a:pt x="21825" y="21600"/>
                </a:cubicBezTo>
                <a:lnTo>
                  <a:pt x="22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54" name="Arc 14"/>
          <p:cNvSpPr>
            <a:spLocks/>
          </p:cNvSpPr>
          <p:nvPr/>
        </p:nvSpPr>
        <p:spPr bwMode="auto">
          <a:xfrm>
            <a:off x="3884613" y="4343400"/>
            <a:ext cx="153987" cy="4572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21825"/>
              <a:gd name="T1" fmla="*/ 1 h 21600"/>
              <a:gd name="T2" fmla="*/ 21825 w 21825"/>
              <a:gd name="T3" fmla="*/ 21600 h 21600"/>
              <a:gd name="T4" fmla="*/ 225 w 218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12154" y="0"/>
                  <a:pt x="21825" y="9670"/>
                  <a:pt x="21825" y="21600"/>
                </a:cubicBezTo>
              </a:path>
              <a:path w="21825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12154" y="0"/>
                  <a:pt x="21825" y="9670"/>
                  <a:pt x="21825" y="21600"/>
                </a:cubicBezTo>
                <a:lnTo>
                  <a:pt x="22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3641725" y="5821363"/>
            <a:ext cx="1452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  Bending</a:t>
            </a:r>
          </a:p>
          <a:p>
            <a:pPr eaLnBrk="0" hangingPunct="0"/>
            <a:r>
              <a:rPr lang="en-US" sz="2000">
                <a:latin typeface="Arial Rounded MT Bold" pitchFamily="34" charset="0"/>
              </a:rPr>
              <a:t>Vibrations</a:t>
            </a:r>
          </a:p>
        </p:txBody>
      </p:sp>
      <p:sp>
        <p:nvSpPr>
          <p:cNvPr id="112656" name="Arc 16"/>
          <p:cNvSpPr>
            <a:spLocks/>
          </p:cNvSpPr>
          <p:nvPr/>
        </p:nvSpPr>
        <p:spPr bwMode="auto">
          <a:xfrm>
            <a:off x="6284913" y="1733550"/>
            <a:ext cx="687387" cy="609600"/>
          </a:xfrm>
          <a:custGeom>
            <a:avLst/>
            <a:gdLst>
              <a:gd name="G0" fmla="+- 50 0 0"/>
              <a:gd name="G1" fmla="+- 21600 0 0"/>
              <a:gd name="G2" fmla="+- 21600 0 0"/>
              <a:gd name="T0" fmla="*/ 0 w 21650"/>
              <a:gd name="T1" fmla="*/ 0 h 21600"/>
              <a:gd name="T2" fmla="*/ 21650 w 21650"/>
              <a:gd name="T3" fmla="*/ 21600 h 21600"/>
              <a:gd name="T4" fmla="*/ 50 w 2165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0" h="21600" fill="none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</a:path>
              <a:path w="21650" h="21600" stroke="0" extrusionOk="0">
                <a:moveTo>
                  <a:pt x="0" y="0"/>
                </a:moveTo>
                <a:cubicBezTo>
                  <a:pt x="16" y="0"/>
                  <a:pt x="33" y="-1"/>
                  <a:pt x="50" y="0"/>
                </a:cubicBezTo>
                <a:cubicBezTo>
                  <a:pt x="11979" y="0"/>
                  <a:pt x="21650" y="9670"/>
                  <a:pt x="21650" y="21600"/>
                </a:cubicBezTo>
                <a:lnTo>
                  <a:pt x="5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57" name="Arc 17"/>
          <p:cNvSpPr>
            <a:spLocks/>
          </p:cNvSpPr>
          <p:nvPr/>
        </p:nvSpPr>
        <p:spPr bwMode="auto">
          <a:xfrm>
            <a:off x="5353050" y="1695450"/>
            <a:ext cx="744538" cy="666750"/>
          </a:xfrm>
          <a:custGeom>
            <a:avLst/>
            <a:gdLst>
              <a:gd name="G0" fmla="+- 46 0 0"/>
              <a:gd name="G1" fmla="+- 21600 0 0"/>
              <a:gd name="G2" fmla="+- 21600 0 0"/>
              <a:gd name="T0" fmla="*/ 0 w 21646"/>
              <a:gd name="T1" fmla="*/ 0 h 21600"/>
              <a:gd name="T2" fmla="*/ 21646 w 21646"/>
              <a:gd name="T3" fmla="*/ 21600 h 21600"/>
              <a:gd name="T4" fmla="*/ 46 w 2164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6" h="21600" fill="none" extrusionOk="0">
                <a:moveTo>
                  <a:pt x="0" y="0"/>
                </a:moveTo>
                <a:cubicBezTo>
                  <a:pt x="15" y="0"/>
                  <a:pt x="30" y="-1"/>
                  <a:pt x="46" y="0"/>
                </a:cubicBezTo>
                <a:cubicBezTo>
                  <a:pt x="11975" y="0"/>
                  <a:pt x="21646" y="9670"/>
                  <a:pt x="21646" y="21600"/>
                </a:cubicBezTo>
              </a:path>
              <a:path w="21646" h="21600" stroke="0" extrusionOk="0">
                <a:moveTo>
                  <a:pt x="0" y="0"/>
                </a:moveTo>
                <a:cubicBezTo>
                  <a:pt x="15" y="0"/>
                  <a:pt x="30" y="-1"/>
                  <a:pt x="46" y="0"/>
                </a:cubicBezTo>
                <a:cubicBezTo>
                  <a:pt x="11975" y="0"/>
                  <a:pt x="21646" y="9670"/>
                  <a:pt x="21646" y="21600"/>
                </a:cubicBezTo>
                <a:lnTo>
                  <a:pt x="46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58" name="Arc 18"/>
          <p:cNvSpPr>
            <a:spLocks/>
          </p:cNvSpPr>
          <p:nvPr/>
        </p:nvSpPr>
        <p:spPr bwMode="auto">
          <a:xfrm rot="10800000">
            <a:off x="6288088" y="3695700"/>
            <a:ext cx="341312" cy="571500"/>
          </a:xfrm>
          <a:custGeom>
            <a:avLst/>
            <a:gdLst>
              <a:gd name="G0" fmla="+- 21480 0 0"/>
              <a:gd name="G1" fmla="+- 0 0 0"/>
              <a:gd name="G2" fmla="+- 21600 0 0"/>
              <a:gd name="T0" fmla="*/ 21480 w 21480"/>
              <a:gd name="T1" fmla="*/ 21600 h 21600"/>
              <a:gd name="T2" fmla="*/ 0 w 21480"/>
              <a:gd name="T3" fmla="*/ 2278 h 21600"/>
              <a:gd name="T4" fmla="*/ 21480 w 2148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0" h="21600" fill="none" extrusionOk="0">
                <a:moveTo>
                  <a:pt x="21480" y="21600"/>
                </a:moveTo>
                <a:cubicBezTo>
                  <a:pt x="10432" y="21600"/>
                  <a:pt x="1165" y="13263"/>
                  <a:pt x="0" y="2277"/>
                </a:cubicBezTo>
              </a:path>
              <a:path w="21480" h="21600" stroke="0" extrusionOk="0">
                <a:moveTo>
                  <a:pt x="21480" y="21600"/>
                </a:moveTo>
                <a:cubicBezTo>
                  <a:pt x="10432" y="21600"/>
                  <a:pt x="1165" y="13263"/>
                  <a:pt x="0" y="2277"/>
                </a:cubicBezTo>
                <a:lnTo>
                  <a:pt x="2148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59" name="Arc 19"/>
          <p:cNvSpPr>
            <a:spLocks/>
          </p:cNvSpPr>
          <p:nvPr/>
        </p:nvSpPr>
        <p:spPr bwMode="auto">
          <a:xfrm rot="10800000">
            <a:off x="5026025" y="3200400"/>
            <a:ext cx="571500" cy="3413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478"/>
              <a:gd name="T2" fmla="*/ 2288 w 21600"/>
              <a:gd name="T3" fmla="*/ 21478 h 21478"/>
              <a:gd name="T4" fmla="*/ 0 w 21600"/>
              <a:gd name="T5" fmla="*/ 0 h 2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78" fill="none" extrusionOk="0">
                <a:moveTo>
                  <a:pt x="21600" y="0"/>
                </a:moveTo>
                <a:cubicBezTo>
                  <a:pt x="21600" y="11043"/>
                  <a:pt x="13269" y="20308"/>
                  <a:pt x="2288" y="21478"/>
                </a:cubicBezTo>
              </a:path>
              <a:path w="21600" h="21478" stroke="0" extrusionOk="0">
                <a:moveTo>
                  <a:pt x="21600" y="0"/>
                </a:moveTo>
                <a:cubicBezTo>
                  <a:pt x="21600" y="11043"/>
                  <a:pt x="13269" y="20308"/>
                  <a:pt x="2288" y="21478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1584325" y="1500188"/>
            <a:ext cx="139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~1465 cm</a:t>
            </a:r>
            <a:r>
              <a:rPr lang="en-US" sz="1800" baseline="30000">
                <a:latin typeface="Arial Rounded MT Bold" pitchFamily="34" charset="0"/>
              </a:rPr>
              <a:t>-1</a:t>
            </a:r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1584325" y="3328988"/>
            <a:ext cx="1262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~720 cm</a:t>
            </a:r>
            <a:r>
              <a:rPr lang="en-US" sz="1800" baseline="30000">
                <a:latin typeface="Arial Rounded MT Bold" pitchFamily="34" charset="0"/>
              </a:rPr>
              <a:t>-1</a:t>
            </a:r>
          </a:p>
        </p:txBody>
      </p:sp>
      <p:sp>
        <p:nvSpPr>
          <p:cNvPr id="112662" name="Rectangle 22"/>
          <p:cNvSpPr>
            <a:spLocks noChangeArrowheads="1"/>
          </p:cNvSpPr>
          <p:nvPr/>
        </p:nvSpPr>
        <p:spPr bwMode="auto">
          <a:xfrm>
            <a:off x="6689725" y="1500188"/>
            <a:ext cx="139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~1250 cm</a:t>
            </a:r>
            <a:r>
              <a:rPr lang="en-US" sz="1800" baseline="30000">
                <a:latin typeface="Arial Rounded MT Bold" pitchFamily="34" charset="0"/>
              </a:rPr>
              <a:t>-1</a:t>
            </a:r>
          </a:p>
        </p:txBody>
      </p:sp>
      <p:sp>
        <p:nvSpPr>
          <p:cNvPr id="112663" name="Rectangle 23"/>
          <p:cNvSpPr>
            <a:spLocks noChangeArrowheads="1"/>
          </p:cNvSpPr>
          <p:nvPr/>
        </p:nvSpPr>
        <p:spPr bwMode="auto">
          <a:xfrm>
            <a:off x="6689725" y="3405188"/>
            <a:ext cx="139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latin typeface="Arial Rounded MT Bold" pitchFamily="34" charset="0"/>
              </a:rPr>
              <a:t>~1250 cm</a:t>
            </a:r>
            <a:r>
              <a:rPr lang="en-US" sz="1800" baseline="30000">
                <a:latin typeface="Arial Rounded MT Bold" pitchFamily="34" charset="0"/>
              </a:rPr>
              <a:t>-1</a:t>
            </a:r>
          </a:p>
        </p:txBody>
      </p:sp>
      <p:sp>
        <p:nvSpPr>
          <p:cNvPr id="112664" name="Rectangle 24"/>
          <p:cNvSpPr>
            <a:spLocks noChangeArrowheads="1"/>
          </p:cNvSpPr>
          <p:nvPr/>
        </p:nvSpPr>
        <p:spPr bwMode="auto">
          <a:xfrm>
            <a:off x="2574925" y="5462588"/>
            <a:ext cx="1074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339933"/>
                </a:solidFill>
                <a:latin typeface="Arial Rounded MT Bold" pitchFamily="34" charset="0"/>
              </a:rPr>
              <a:t>in-plane</a:t>
            </a:r>
          </a:p>
        </p:txBody>
      </p:sp>
      <p:sp>
        <p:nvSpPr>
          <p:cNvPr id="112665" name="Rectangle 25"/>
          <p:cNvSpPr>
            <a:spLocks noChangeArrowheads="1"/>
          </p:cNvSpPr>
          <p:nvPr/>
        </p:nvSpPr>
        <p:spPr bwMode="auto">
          <a:xfrm>
            <a:off x="4937125" y="5481638"/>
            <a:ext cx="1522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339933"/>
                </a:solidFill>
                <a:latin typeface="Arial Rounded MT Bold" pitchFamily="34" charset="0"/>
              </a:rPr>
              <a:t>out-of-plane</a:t>
            </a:r>
          </a:p>
        </p:txBody>
      </p:sp>
      <p:sp>
        <p:nvSpPr>
          <p:cNvPr id="112666" name="Rectangle 26"/>
          <p:cNvSpPr>
            <a:spLocks noChangeArrowheads="1"/>
          </p:cNvSpPr>
          <p:nvPr/>
        </p:nvSpPr>
        <p:spPr bwMode="auto">
          <a:xfrm>
            <a:off x="593725" y="90488"/>
            <a:ext cx="7989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METHYLENE GROUP BENDING VIBRATIONS</a:t>
            </a:r>
          </a:p>
        </p:txBody>
      </p:sp>
      <p:sp>
        <p:nvSpPr>
          <p:cNvPr id="112667" name="Line 27"/>
          <p:cNvSpPr>
            <a:spLocks noChangeShapeType="1"/>
          </p:cNvSpPr>
          <p:nvPr/>
        </p:nvSpPr>
        <p:spPr bwMode="auto">
          <a:xfrm flipH="1">
            <a:off x="2057400" y="5657850"/>
            <a:ext cx="533400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68" name="Line 28"/>
          <p:cNvSpPr>
            <a:spLocks noChangeShapeType="1"/>
          </p:cNvSpPr>
          <p:nvPr/>
        </p:nvSpPr>
        <p:spPr bwMode="auto">
          <a:xfrm flipH="1">
            <a:off x="3619500" y="5657850"/>
            <a:ext cx="533400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69" name="Line 29"/>
          <p:cNvSpPr>
            <a:spLocks noChangeShapeType="1"/>
          </p:cNvSpPr>
          <p:nvPr/>
        </p:nvSpPr>
        <p:spPr bwMode="auto">
          <a:xfrm flipV="1">
            <a:off x="2057400" y="5581650"/>
            <a:ext cx="0" cy="7620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0" name="Line 30"/>
          <p:cNvSpPr>
            <a:spLocks noChangeShapeType="1"/>
          </p:cNvSpPr>
          <p:nvPr/>
        </p:nvSpPr>
        <p:spPr bwMode="auto">
          <a:xfrm flipV="1">
            <a:off x="4152900" y="5581650"/>
            <a:ext cx="0" cy="7620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1" name="Line 31"/>
          <p:cNvSpPr>
            <a:spLocks noChangeShapeType="1"/>
          </p:cNvSpPr>
          <p:nvPr/>
        </p:nvSpPr>
        <p:spPr bwMode="auto">
          <a:xfrm>
            <a:off x="6381750" y="5676900"/>
            <a:ext cx="304800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2" name="Line 32"/>
          <p:cNvSpPr>
            <a:spLocks noChangeShapeType="1"/>
          </p:cNvSpPr>
          <p:nvPr/>
        </p:nvSpPr>
        <p:spPr bwMode="auto">
          <a:xfrm>
            <a:off x="4667250" y="5676900"/>
            <a:ext cx="304800" cy="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3" name="Line 33"/>
          <p:cNvSpPr>
            <a:spLocks noChangeShapeType="1"/>
          </p:cNvSpPr>
          <p:nvPr/>
        </p:nvSpPr>
        <p:spPr bwMode="auto">
          <a:xfrm flipV="1">
            <a:off x="4667250" y="5581650"/>
            <a:ext cx="0" cy="7620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4" name="Line 34"/>
          <p:cNvSpPr>
            <a:spLocks noChangeShapeType="1"/>
          </p:cNvSpPr>
          <p:nvPr/>
        </p:nvSpPr>
        <p:spPr bwMode="auto">
          <a:xfrm flipV="1">
            <a:off x="6686550" y="5581650"/>
            <a:ext cx="0" cy="76200"/>
          </a:xfrm>
          <a:prstGeom prst="line">
            <a:avLst/>
          </a:prstGeom>
          <a:noFill/>
          <a:ln w="12700">
            <a:solidFill>
              <a:srgbClr val="3399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5" name="Line 35"/>
          <p:cNvSpPr>
            <a:spLocks noChangeShapeType="1"/>
          </p:cNvSpPr>
          <p:nvPr/>
        </p:nvSpPr>
        <p:spPr bwMode="auto">
          <a:xfrm>
            <a:off x="3200400" y="61341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6" name="Line 36"/>
          <p:cNvSpPr>
            <a:spLocks noChangeShapeType="1"/>
          </p:cNvSpPr>
          <p:nvPr/>
        </p:nvSpPr>
        <p:spPr bwMode="auto">
          <a:xfrm>
            <a:off x="5029200" y="61341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7" name="Line 37"/>
          <p:cNvSpPr>
            <a:spLocks noChangeShapeType="1"/>
          </p:cNvSpPr>
          <p:nvPr/>
        </p:nvSpPr>
        <p:spPr bwMode="auto">
          <a:xfrm flipV="1">
            <a:off x="3200400" y="58293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8" name="Line 38"/>
          <p:cNvSpPr>
            <a:spLocks noChangeShapeType="1"/>
          </p:cNvSpPr>
          <p:nvPr/>
        </p:nvSpPr>
        <p:spPr bwMode="auto">
          <a:xfrm flipV="1">
            <a:off x="5581650" y="58293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Oval 2"/>
          <p:cNvSpPr>
            <a:spLocks noChangeArrowheads="1"/>
          </p:cNvSpPr>
          <p:nvPr/>
        </p:nvSpPr>
        <p:spPr bwMode="auto">
          <a:xfrm>
            <a:off x="3687763" y="2216150"/>
            <a:ext cx="1435100" cy="1739900"/>
          </a:xfrm>
          <a:prstGeom prst="ellipse">
            <a:avLst/>
          </a:prstGeom>
          <a:solidFill>
            <a:srgbClr val="EAEAEA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6178550" y="996950"/>
            <a:ext cx="2730500" cy="1282700"/>
          </a:xfrm>
          <a:prstGeom prst="rect">
            <a:avLst/>
          </a:prstGeom>
          <a:solidFill>
            <a:srgbClr val="FFFFCC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2438400" y="2667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2438400" y="2667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4495800" y="2667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 flipV="1">
            <a:off x="1981200" y="19050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 flipV="1">
            <a:off x="3429000" y="19050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3108325" y="127952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CH</a:t>
            </a:r>
            <a:r>
              <a:rPr lang="en-US" baseline="-25000">
                <a:latin typeface="Arial Rounded MT Bold" pitchFamily="34" charset="0"/>
              </a:rPr>
              <a:t>3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1812925" y="127952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CH</a:t>
            </a:r>
            <a:r>
              <a:rPr lang="en-US" baseline="-25000">
                <a:latin typeface="Arial Rounded MT Bold" pitchFamily="34" charset="0"/>
              </a:rPr>
              <a:t>2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1279525" y="33369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1465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2270125" y="33369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1460</a:t>
            </a:r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3946525" y="33369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1375</a:t>
            </a:r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2346325" y="2316163"/>
            <a:ext cx="835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asym</a:t>
            </a:r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3908425" y="2316163"/>
            <a:ext cx="68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Arial Rounded MT Bold" pitchFamily="34" charset="0"/>
              </a:rPr>
              <a:t>sym</a:t>
            </a:r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>
            <a:off x="4495800" y="3810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>
            <a:off x="4038600" y="41910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>
            <a:off x="4038600" y="4191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4953000" y="4191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4708525" y="44799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1370</a:t>
            </a:r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3565525" y="44799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1380</a:t>
            </a:r>
          </a:p>
        </p:txBody>
      </p:sp>
      <p:sp>
        <p:nvSpPr>
          <p:cNvPr id="114710" name="Line 22"/>
          <p:cNvSpPr>
            <a:spLocks noChangeShapeType="1"/>
          </p:cNvSpPr>
          <p:nvPr/>
        </p:nvSpPr>
        <p:spPr bwMode="auto">
          <a:xfrm>
            <a:off x="3810000" y="5029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11" name="Line 23"/>
          <p:cNvSpPr>
            <a:spLocks noChangeShapeType="1"/>
          </p:cNvSpPr>
          <p:nvPr/>
        </p:nvSpPr>
        <p:spPr bwMode="auto">
          <a:xfrm>
            <a:off x="4953000" y="5029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12" name="Line 24"/>
          <p:cNvSpPr>
            <a:spLocks noChangeShapeType="1"/>
          </p:cNvSpPr>
          <p:nvPr/>
        </p:nvSpPr>
        <p:spPr bwMode="auto">
          <a:xfrm>
            <a:off x="3810000" y="5029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13" name="Rectangle 25"/>
          <p:cNvSpPr>
            <a:spLocks noChangeArrowheads="1"/>
          </p:cNvSpPr>
          <p:nvPr/>
        </p:nvSpPr>
        <p:spPr bwMode="auto">
          <a:xfrm>
            <a:off x="4708525" y="52419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1370</a:t>
            </a:r>
          </a:p>
        </p:txBody>
      </p:sp>
      <p:sp>
        <p:nvSpPr>
          <p:cNvPr id="114714" name="Rectangle 26"/>
          <p:cNvSpPr>
            <a:spLocks noChangeArrowheads="1"/>
          </p:cNvSpPr>
          <p:nvPr/>
        </p:nvSpPr>
        <p:spPr bwMode="auto">
          <a:xfrm>
            <a:off x="3394075" y="5241925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1390</a:t>
            </a:r>
          </a:p>
        </p:txBody>
      </p:sp>
      <p:pic>
        <p:nvPicPr>
          <p:cNvPr id="114715" name="Picture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3113" y="4262438"/>
            <a:ext cx="108108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716" name="Picture 2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5224463"/>
            <a:ext cx="120015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717" name="Picture 2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4050" y="2571750"/>
            <a:ext cx="12001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718" name="Rectangle 30"/>
          <p:cNvSpPr>
            <a:spLocks noChangeArrowheads="1"/>
          </p:cNvSpPr>
          <p:nvPr/>
        </p:nvSpPr>
        <p:spPr bwMode="auto">
          <a:xfrm>
            <a:off x="60325" y="166688"/>
            <a:ext cx="8934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METHYLENE AND METHYL BENDING VIBRATIONS</a:t>
            </a:r>
          </a:p>
        </p:txBody>
      </p:sp>
      <p:sp>
        <p:nvSpPr>
          <p:cNvPr id="114719" name="Rectangle 31"/>
          <p:cNvSpPr>
            <a:spLocks noChangeArrowheads="1"/>
          </p:cNvSpPr>
          <p:nvPr/>
        </p:nvSpPr>
        <p:spPr bwMode="auto">
          <a:xfrm>
            <a:off x="1050925" y="4529138"/>
            <a:ext cx="212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geminal  dimethyl</a:t>
            </a:r>
          </a:p>
        </p:txBody>
      </p:sp>
      <p:sp>
        <p:nvSpPr>
          <p:cNvPr id="114720" name="Line 32"/>
          <p:cNvSpPr>
            <a:spLocks noChangeShapeType="1"/>
          </p:cNvSpPr>
          <p:nvPr/>
        </p:nvSpPr>
        <p:spPr bwMode="auto">
          <a:xfrm>
            <a:off x="3124200" y="4724400"/>
            <a:ext cx="381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21" name="Rectangle 33"/>
          <p:cNvSpPr>
            <a:spLocks noChangeArrowheads="1"/>
          </p:cNvSpPr>
          <p:nvPr/>
        </p:nvSpPr>
        <p:spPr bwMode="auto">
          <a:xfrm>
            <a:off x="1889125" y="5291138"/>
            <a:ext cx="88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t-butyl</a:t>
            </a:r>
          </a:p>
        </p:txBody>
      </p:sp>
      <p:sp>
        <p:nvSpPr>
          <p:cNvPr id="114722" name="Line 34"/>
          <p:cNvSpPr>
            <a:spLocks noChangeShapeType="1"/>
          </p:cNvSpPr>
          <p:nvPr/>
        </p:nvSpPr>
        <p:spPr bwMode="auto">
          <a:xfrm>
            <a:off x="2895600" y="5486400"/>
            <a:ext cx="381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23" name="Rectangle 35"/>
          <p:cNvSpPr>
            <a:spLocks noChangeArrowheads="1"/>
          </p:cNvSpPr>
          <p:nvPr/>
        </p:nvSpPr>
        <p:spPr bwMode="auto">
          <a:xfrm>
            <a:off x="1355725" y="4776788"/>
            <a:ext cx="1379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(isopropyl)</a:t>
            </a:r>
          </a:p>
        </p:txBody>
      </p:sp>
      <p:sp>
        <p:nvSpPr>
          <p:cNvPr id="114724" name="Rectangle 36"/>
          <p:cNvSpPr>
            <a:spLocks noChangeArrowheads="1"/>
          </p:cNvSpPr>
          <p:nvPr/>
        </p:nvSpPr>
        <p:spPr bwMode="auto">
          <a:xfrm>
            <a:off x="6861175" y="4510088"/>
            <a:ext cx="1316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two peaks</a:t>
            </a:r>
          </a:p>
        </p:txBody>
      </p:sp>
      <p:sp>
        <p:nvSpPr>
          <p:cNvPr id="114725" name="Rectangle 37"/>
          <p:cNvSpPr>
            <a:spLocks noChangeArrowheads="1"/>
          </p:cNvSpPr>
          <p:nvPr/>
        </p:nvSpPr>
        <p:spPr bwMode="auto">
          <a:xfrm>
            <a:off x="6861175" y="5957888"/>
            <a:ext cx="1316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two peaks</a:t>
            </a:r>
          </a:p>
        </p:txBody>
      </p:sp>
      <p:sp>
        <p:nvSpPr>
          <p:cNvPr id="114726" name="Line 38"/>
          <p:cNvSpPr>
            <a:spLocks noChangeShapeType="1"/>
          </p:cNvSpPr>
          <p:nvPr/>
        </p:nvSpPr>
        <p:spPr bwMode="auto">
          <a:xfrm flipV="1">
            <a:off x="4800600" y="1447800"/>
            <a:ext cx="13716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27" name="Rectangle 39"/>
          <p:cNvSpPr>
            <a:spLocks noChangeArrowheads="1"/>
          </p:cNvSpPr>
          <p:nvPr/>
        </p:nvSpPr>
        <p:spPr bwMode="auto">
          <a:xfrm>
            <a:off x="6232525" y="1042988"/>
            <a:ext cx="2627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The  </a:t>
            </a:r>
            <a:r>
              <a:rPr lang="en-US" sz="1800" i="1">
                <a:solidFill>
                  <a:schemeClr val="accent2"/>
                </a:solidFill>
                <a:latin typeface="Arial Rounded MT Bold" pitchFamily="34" charset="0"/>
              </a:rPr>
              <a:t>sym</a:t>
            </a:r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  methyl peak</a:t>
            </a:r>
          </a:p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splits when you have</a:t>
            </a:r>
          </a:p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more than one CH</a:t>
            </a:r>
            <a:r>
              <a:rPr lang="en-US" sz="1800" baseline="-25000">
                <a:solidFill>
                  <a:schemeClr val="accent2"/>
                </a:solidFill>
                <a:latin typeface="Arial Rounded MT Bold" pitchFamily="34" charset="0"/>
              </a:rPr>
              <a:t>3</a:t>
            </a:r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</a:p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attached to a carbon.</a:t>
            </a:r>
          </a:p>
        </p:txBody>
      </p:sp>
      <p:sp>
        <p:nvSpPr>
          <p:cNvPr id="114728" name="Rectangle 40"/>
          <p:cNvSpPr>
            <a:spLocks noChangeArrowheads="1"/>
          </p:cNvSpPr>
          <p:nvPr/>
        </p:nvSpPr>
        <p:spPr bwMode="auto">
          <a:xfrm>
            <a:off x="487363" y="598488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009900"/>
                </a:solidFill>
                <a:latin typeface="Arial Rounded MT Bold" pitchFamily="34" charset="0"/>
              </a:rPr>
              <a:t>ADDITIONAL DETAILS FOR SYM CH</a:t>
            </a:r>
            <a:r>
              <a:rPr lang="en-US" baseline="-25000">
                <a:solidFill>
                  <a:srgbClr val="00990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14729" name="Rectangle 41"/>
          <p:cNvSpPr>
            <a:spLocks noChangeArrowheads="1"/>
          </p:cNvSpPr>
          <p:nvPr/>
        </p:nvSpPr>
        <p:spPr bwMode="auto">
          <a:xfrm>
            <a:off x="6842125" y="317658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chemeClr val="accent2"/>
                </a:solidFill>
                <a:latin typeface="Arial Rounded MT Bold" pitchFamily="34" charset="0"/>
              </a:rPr>
              <a:t>one 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2119</Words>
  <Application>Microsoft Office PowerPoint</Application>
  <PresentationFormat>On-screen Show (4:3)</PresentationFormat>
  <Paragraphs>893</Paragraphs>
  <Slides>70</Slides>
  <Notes>61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Office Theme</vt:lpstr>
      <vt:lpstr>CS ChemDraw Drawing</vt:lpstr>
      <vt:lpstr>ISIS/Draw Sketch</vt:lpstr>
      <vt:lpstr>PowerPoint Presentation</vt:lpstr>
      <vt:lpstr>PowerPoint Presentation</vt:lpstr>
      <vt:lpstr>PowerPoint Presentation</vt:lpstr>
      <vt:lpstr>PowerPoint Presentation</vt:lpstr>
      <vt:lpstr>Hexane</vt:lpstr>
      <vt:lpstr>PowerPoint Presentation</vt:lpstr>
      <vt:lpstr>PowerPoint Presentation</vt:lpstr>
      <vt:lpstr>PowerPoint Presentation</vt:lpstr>
      <vt:lpstr>PowerPoint Presentation</vt:lpstr>
      <vt:lpstr>Hexane</vt:lpstr>
      <vt:lpstr>PowerPoint Presentation</vt:lpstr>
      <vt:lpstr>1-Hexene</vt:lpstr>
      <vt:lpstr>PowerPoint Presentation</vt:lpstr>
      <vt:lpstr>PowerPoint Presentation</vt:lpstr>
      <vt:lpstr>The triple bond stretching region</vt:lpstr>
      <vt:lpstr>1-Hexyne</vt:lpstr>
      <vt:lpstr>Propanenitrile</vt:lpstr>
      <vt:lpstr>PowerPoint Presentation</vt:lpstr>
      <vt:lpstr>Toluene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Cyclohexanol</vt:lpstr>
      <vt:lpstr>Butanoic Acid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2-Butanone</vt:lpstr>
      <vt:lpstr>Nonanal</vt:lpstr>
      <vt:lpstr>Dodecanoyl Chloride</vt:lpstr>
      <vt:lpstr>Ethyl Butanoate</vt:lpstr>
      <vt:lpstr>2-Methylpropanoic Acid</vt:lpstr>
      <vt:lpstr>PowerPoint Presentation</vt:lpstr>
      <vt:lpstr>PowerPoint Presentation</vt:lpstr>
      <vt:lpstr>PowerPoint Presentation</vt:lpstr>
      <vt:lpstr>PowerPoint Presentation</vt:lpstr>
      <vt:lpstr>The N-H stretching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C-O stretching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N=O stretching region</vt:lpstr>
      <vt:lpstr>PowerPoint Presentation</vt:lpstr>
      <vt:lpstr>PowerPoint Presentation</vt:lpstr>
      <vt:lpstr>The C-X stretching region</vt:lpstr>
      <vt:lpstr>PowerPoint Presentation</vt:lpstr>
      <vt:lpstr>PowerPoint Presentation</vt:lpstr>
      <vt:lpstr>PowerPoint Presentation</vt:lpstr>
      <vt:lpstr>The C-X stretching region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40</cp:revision>
  <dcterms:created xsi:type="dcterms:W3CDTF">2017-09-06T18:43:39Z</dcterms:created>
  <dcterms:modified xsi:type="dcterms:W3CDTF">2019-11-13T01:31:41Z</dcterms:modified>
</cp:coreProperties>
</file>