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59" r:id="rId4"/>
    <p:sldId id="260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1" r:id="rId14"/>
    <p:sldId id="257" r:id="rId15"/>
    <p:sldId id="272" r:id="rId16"/>
    <p:sldId id="273" r:id="rId17"/>
    <p:sldId id="258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1" d="100"/>
          <a:sy n="61" d="100"/>
        </p:scale>
        <p:origin x="-15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A0C3-DF83-457C-804A-9AE5BB8B2051}" type="datetimeFigureOut">
              <a:rPr lang="en-US" smtClean="0"/>
              <a:t>8/4/2021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C0006-6207-4448-8E0C-8BE3539C6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9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0006-6207-4448-8E0C-8BE3539C6B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5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1371224" y="1105585"/>
            <a:ext cx="6586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mbria" pitchFamily="18" charset="0"/>
              </a:rPr>
              <a:t>“Dissemination of Education for Knowledge, Science and Culture”</a:t>
            </a:r>
          </a:p>
          <a:p>
            <a:pPr eaLnBrk="1" hangingPunct="1"/>
            <a:r>
              <a:rPr lang="en-US" dirty="0">
                <a:latin typeface="Cambria" pitchFamily="18" charset="0"/>
              </a:rPr>
              <a:t>                                  - </a:t>
            </a:r>
            <a:r>
              <a:rPr lang="en-US" dirty="0" err="1">
                <a:latin typeface="Cambria" pitchFamily="18" charset="0"/>
              </a:rPr>
              <a:t>Shikshanmaharashi</a:t>
            </a:r>
            <a:r>
              <a:rPr lang="en-US" dirty="0">
                <a:latin typeface="Cambria" pitchFamily="18" charset="0"/>
              </a:rPr>
              <a:t> Dr. </a:t>
            </a:r>
            <a:r>
              <a:rPr lang="en-US" dirty="0" err="1">
                <a:latin typeface="Cambria" pitchFamily="18" charset="0"/>
              </a:rPr>
              <a:t>Bapuji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Salunkhe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8623"/>
            <a:ext cx="1201737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864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68" y="10211"/>
            <a:ext cx="1219200" cy="1086752"/>
          </a:xfrm>
          <a:prstGeom prst="rect">
            <a:avLst/>
          </a:prstGeom>
          <a:noFill/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371224" y="1828800"/>
            <a:ext cx="648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Shri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Swami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Vivekanand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Shikshan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Sanstha’s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Kolhapur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286000"/>
            <a:ext cx="8534400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PADMABHUSHAN DR. VASANTRAODADA PATIL MAHAVIDYALAYA, TASGAON DIST. SANGLI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(Affiliated to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Shivaji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University, Kolhapur)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581400"/>
            <a:ext cx="4361707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DEPARTMENT OF CHEMISTRY</a:t>
            </a:r>
            <a:endParaRPr lang="en-US" sz="24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4267200"/>
            <a:ext cx="5831468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Heavy Chemicals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Rectangle 110"/>
          <p:cNvSpPr txBox="1">
            <a:spLocks noChangeArrowheads="1"/>
          </p:cNvSpPr>
          <p:nvPr/>
        </p:nvSpPr>
        <p:spPr>
          <a:xfrm>
            <a:off x="6038850" y="6078899"/>
            <a:ext cx="3105150" cy="777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Y" sz="2800" b="1" dirty="0" smtClean="0">
                <a:solidFill>
                  <a:srgbClr val="002060"/>
                </a:solidFill>
                <a:latin typeface="Cambria" pitchFamily="18" charset="0"/>
              </a:rPr>
              <a:t>Dr. </a:t>
            </a:r>
            <a:r>
              <a:rPr lang="es-UY" sz="2800" b="1" dirty="0" err="1" smtClean="0">
                <a:solidFill>
                  <a:srgbClr val="002060"/>
                </a:solidFill>
                <a:latin typeface="Cambria" pitchFamily="18" charset="0"/>
              </a:rPr>
              <a:t>Ajay</a:t>
            </a:r>
            <a:r>
              <a:rPr lang="es-UY" sz="2800" b="1" dirty="0" smtClean="0">
                <a:solidFill>
                  <a:srgbClr val="002060"/>
                </a:solidFill>
                <a:latin typeface="Cambria" pitchFamily="18" charset="0"/>
              </a:rPr>
              <a:t> Ambhore</a:t>
            </a:r>
            <a:br>
              <a:rPr lang="es-UY" sz="2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es-UY" sz="2000" b="1" dirty="0" err="1" smtClean="0">
                <a:solidFill>
                  <a:srgbClr val="002060"/>
                </a:solidFill>
                <a:latin typeface="Cambria" pitchFamily="18" charset="0"/>
              </a:rPr>
              <a:t>M.Sc</a:t>
            </a:r>
            <a:r>
              <a:rPr lang="es-UY" sz="2000" b="1" dirty="0" smtClean="0">
                <a:solidFill>
                  <a:srgbClr val="002060"/>
                </a:solidFill>
                <a:latin typeface="Cambria" pitchFamily="18" charset="0"/>
              </a:rPr>
              <a:t>. </a:t>
            </a:r>
            <a:r>
              <a:rPr lang="es-UY" sz="2000" b="1" dirty="0" err="1" smtClean="0">
                <a:solidFill>
                  <a:srgbClr val="002060"/>
                </a:solidFill>
                <a:latin typeface="Cambria" pitchFamily="18" charset="0"/>
              </a:rPr>
              <a:t>B.Ed</a:t>
            </a:r>
            <a:r>
              <a:rPr lang="es-UY" sz="2000" b="1" dirty="0" smtClean="0">
                <a:solidFill>
                  <a:srgbClr val="002060"/>
                </a:solidFill>
                <a:latin typeface="Cambria" pitchFamily="18" charset="0"/>
              </a:rPr>
              <a:t>. NET </a:t>
            </a:r>
            <a:r>
              <a:rPr lang="es-UY" sz="2000" b="1" dirty="0" err="1" smtClean="0">
                <a:solidFill>
                  <a:srgbClr val="002060"/>
                </a:solidFill>
                <a:latin typeface="Cambria" pitchFamily="18" charset="0"/>
              </a:rPr>
              <a:t>Ph.D</a:t>
            </a:r>
            <a:r>
              <a:rPr lang="es-UY" sz="20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endParaRPr lang="es-ES" sz="28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7154" y="3581400"/>
            <a:ext cx="3696846" cy="46166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INDUSTRIAL CHEMISTRY</a:t>
            </a:r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5248"/>
            <a:ext cx="4073513" cy="194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4643835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Ammonia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7278" y="0"/>
            <a:ext cx="27767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HABER PROCESS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180805"/>
              </p:ext>
            </p:extLst>
          </p:nvPr>
        </p:nvGraphicFramePr>
        <p:xfrm>
          <a:off x="838200" y="1279525"/>
          <a:ext cx="69913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CS ChemDraw Drawing" r:id="rId3" imgW="3244596" imgH="219456" progId="ChemDraw.Document.6.0">
                  <p:embed/>
                </p:oleObj>
              </mc:Choice>
              <mc:Fallback>
                <p:oleObj name="CS ChemDraw Drawing" r:id="rId3" imgW="3244596" imgH="21945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79525"/>
                        <a:ext cx="699135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6275" y="2205335"/>
            <a:ext cx="3499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4. Effect of Concentration: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6598" y="3012847"/>
                <a:ext cx="8905002" cy="3464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In term of concentration, law of mass action of the above reaction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𝑲𝒄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𝑵𝑯</m:t>
                              </m:r>
                              <m:r>
                                <a:rPr lang="en-US" sz="2400" b="1" i="1" baseline="-2500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2400" b="1" i="1" baseline="3000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𝑵</m:t>
                              </m:r>
                              <m:r>
                                <a:rPr lang="en-US" sz="2400" b="1" i="1" baseline="-2500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𝑯</m:t>
                              </m:r>
                              <m:r>
                                <a:rPr lang="en-US" sz="2400" b="1" i="1" baseline="-2500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400" b="1" i="1" baseline="3000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			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Kc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Equilibrium constant</a:t>
                </a: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From the above equation, nitrogen and hydrogen gases are react at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1:3 proportion to get maximum yield of ammonia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8" y="3012847"/>
                <a:ext cx="8905002" cy="3464153"/>
              </a:xfrm>
              <a:prstGeom prst="rect">
                <a:avLst/>
              </a:prstGeom>
              <a:blipFill rotWithShape="1">
                <a:blip r:embed="rId5"/>
                <a:stretch>
                  <a:fillRect l="-890" b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97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4643835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Ammonia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7278" y="0"/>
            <a:ext cx="27767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HABER PROCESS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595165"/>
              </p:ext>
            </p:extLst>
          </p:nvPr>
        </p:nvGraphicFramePr>
        <p:xfrm>
          <a:off x="838200" y="1279525"/>
          <a:ext cx="69913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CS ChemDraw Drawing" r:id="rId3" imgW="3244596" imgH="219456" progId="ChemDraw.Document.6.0">
                  <p:embed/>
                </p:oleObj>
              </mc:Choice>
              <mc:Fallback>
                <p:oleObj name="CS ChemDraw Drawing" r:id="rId3" imgW="3244596" imgH="21945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79525"/>
                        <a:ext cx="699135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6275" y="2205335"/>
            <a:ext cx="435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5</a:t>
            </a:r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. Rate of flow (Time of contact):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98" y="3012847"/>
            <a:ext cx="82413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Maximum yield of product is depends upon time of contact of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reacting gases with catalyst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Hence, reacting gases recirculate over the catalyst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repetadely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057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4643835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Ammonia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7278" y="0"/>
            <a:ext cx="27767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HABER PROCESS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06771"/>
              </p:ext>
            </p:extLst>
          </p:nvPr>
        </p:nvGraphicFramePr>
        <p:xfrm>
          <a:off x="838200" y="1279525"/>
          <a:ext cx="69913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CS ChemDraw Drawing" r:id="rId3" imgW="3244596" imgH="219456" progId="ChemDraw.Document.6.0">
                  <p:embed/>
                </p:oleObj>
              </mc:Choice>
              <mc:Fallback>
                <p:oleObj name="CS ChemDraw Drawing" r:id="rId3" imgW="3244596" imgH="21945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79525"/>
                        <a:ext cx="699135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6275" y="2205335"/>
            <a:ext cx="2892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Optimum Conditions: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598" y="3012847"/>
            <a:ext cx="77059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Temperature: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500-550˚C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Pressure: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200-250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pressure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Catalyst: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Finely divided Fe with promoter (molybdenum)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Proportion of reacting gases, N</a:t>
            </a:r>
            <a:r>
              <a:rPr lang="en-US" sz="24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&amp; H</a:t>
            </a:r>
            <a:r>
              <a:rPr lang="en-US" sz="24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1:3 </a:t>
            </a:r>
          </a:p>
        </p:txBody>
      </p:sp>
    </p:spTree>
    <p:extLst>
      <p:ext uri="{BB962C8B-B14F-4D97-AF65-F5344CB8AC3E}">
        <p14:creationId xmlns:p14="http://schemas.microsoft.com/office/powerpoint/2010/main" val="357031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4643835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Ammonia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7278" y="0"/>
            <a:ext cx="27767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HABER PROCESS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673284"/>
              </p:ext>
            </p:extLst>
          </p:nvPr>
        </p:nvGraphicFramePr>
        <p:xfrm>
          <a:off x="838200" y="914400"/>
          <a:ext cx="69913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CS ChemDraw Drawing" r:id="rId3" imgW="3244596" imgH="219456" progId="ChemDraw.Document.6.0">
                  <p:embed/>
                </p:oleObj>
              </mc:Choice>
              <mc:Fallback>
                <p:oleObj name="CS ChemDraw Drawing" r:id="rId3" imgW="3244596" imgH="21945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14400"/>
                        <a:ext cx="699135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3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4643835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Ammonia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7278" y="0"/>
            <a:ext cx="27767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HABER PROCESS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122766"/>
              </p:ext>
            </p:extLst>
          </p:nvPr>
        </p:nvGraphicFramePr>
        <p:xfrm>
          <a:off x="838200" y="838200"/>
          <a:ext cx="69913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CS ChemDraw Drawing" r:id="rId3" imgW="3244596" imgH="219456" progId="ChemDraw.Document.6.0">
                  <p:embed/>
                </p:oleObj>
              </mc:Choice>
              <mc:Fallback>
                <p:oleObj name="CS ChemDraw Drawing" r:id="rId3" imgW="3244596" imgH="21945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38200"/>
                        <a:ext cx="699135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" y="1828800"/>
            <a:ext cx="65405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Following operations are involved in this process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Preparation and purification of reacting gases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Reaction in the converter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Separation of ammonia from the unreacted gases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4643835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Ammonia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7278" y="0"/>
            <a:ext cx="27767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HABER PROCESS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275" y="762000"/>
            <a:ext cx="6437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1. Preparation and purification of reacting gases: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598" y="1334155"/>
            <a:ext cx="905740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Water gas (CO + H</a:t>
            </a:r>
            <a:r>
              <a:rPr lang="en-U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and producer gas (CO + N</a:t>
            </a:r>
            <a:r>
              <a:rPr lang="en-U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passing over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iron oxide (Fe</a:t>
            </a:r>
            <a:r>
              <a:rPr lang="en-U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with steam at 550˚C to obtain N</a:t>
            </a:r>
            <a:r>
              <a:rPr lang="en-U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&amp; H</a:t>
            </a:r>
            <a:r>
              <a:rPr lang="en-U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gases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 from water gas &amp; producer gas reacts with steam to form H</a:t>
            </a:r>
            <a:r>
              <a:rPr lang="en-U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gas 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CO2 is removed by dissolving it in water under pressure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Trace of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 is removed by adding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 the solution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Removing of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 is essential as it affect the catalyst by forming volatile carbonyls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Formed pure gases of N</a:t>
            </a:r>
            <a:r>
              <a:rPr lang="en-U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&amp; H</a:t>
            </a:r>
            <a:r>
              <a:rPr lang="en-U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brought in exact proportion (1:3)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Formed gases are dried, compress at 200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pressure and pass to converter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760077"/>
              </p:ext>
            </p:extLst>
          </p:nvPr>
        </p:nvGraphicFramePr>
        <p:xfrm>
          <a:off x="1371600" y="3143963"/>
          <a:ext cx="6384039" cy="43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CS ChemDraw Drawing" r:id="rId4" imgW="3197880" imgH="219600" progId="ChemDraw.Document.6.0">
                  <p:embed/>
                </p:oleObj>
              </mc:Choice>
              <mc:Fallback>
                <p:oleObj name="CS ChemDraw Drawing" r:id="rId4" imgW="3197880" imgH="219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600" y="3143963"/>
                        <a:ext cx="6384039" cy="43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56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643835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Ammonia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7278" y="0"/>
            <a:ext cx="27767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HABER PROCESS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275" y="762000"/>
            <a:ext cx="1823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2. Converter: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98" y="1334155"/>
            <a:ext cx="90574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lectrically heated catalyst is placed in converter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Initially it is heated to 500-550˚C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 reaction is exothermic, optimum temperature is maintain by controlling the flow of reacting gases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Reacting gases then pass through heat exchanger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heat exchanger heat is exchanged to the fresh incoming gases</a:t>
            </a:r>
          </a:p>
        </p:txBody>
      </p:sp>
    </p:spTree>
    <p:extLst>
      <p:ext uri="{BB962C8B-B14F-4D97-AF65-F5344CB8AC3E}">
        <p14:creationId xmlns:p14="http://schemas.microsoft.com/office/powerpoint/2010/main" val="797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598" y="1524000"/>
            <a:ext cx="90574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Gases from the converter contains 8% ammonia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These gases then cooled to -10 to -20˚C for condensation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Condensation produce liquor ammonia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Unreacted N</a:t>
            </a:r>
            <a:r>
              <a:rPr lang="en-U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&amp; H</a:t>
            </a:r>
            <a:r>
              <a:rPr lang="en-U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gases are again send to converter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converter they mix with the fresh gases and react over the catalyst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Thus the process is repeated in the converter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 each circulation 8% pure ammonia is obtain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Loss of reacting gases is nil, which is the main advantage of this process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4643835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Ammonia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7278" y="0"/>
            <a:ext cx="27767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HABER PROCESS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275" y="914400"/>
            <a:ext cx="5308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3. Removal of ammonia (Condensation):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90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6041654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Sodium Carbonate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302" y="838200"/>
            <a:ext cx="78886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Sodium carbonate is a diazonium salt of carbonic acid with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molecular formula Na</a:t>
            </a:r>
            <a:r>
              <a:rPr lang="en-US" sz="2400" baseline="-25000" dirty="0" smtClean="0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CO</a:t>
            </a:r>
            <a:r>
              <a:rPr lang="en-US" sz="2400" baseline="-25000" dirty="0" smtClean="0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3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It is also known as soda crystal, Soda ash, washing soda.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It is white and colorless in pure form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It is water soluble compound and form carbonic acid and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sodium hydroxide in water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4459288"/>
            <a:ext cx="2359025" cy="187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C:\Users\win-10\Desktop\sodium-carbon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00" y="4351568"/>
            <a:ext cx="3779520" cy="1968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17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6041654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Sodium Carbonate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17410" name="Picture 2" descr="C:\Users\win-10\Desktop\Application-of-sodium-carbonate-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3" y="1066800"/>
            <a:ext cx="8496667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4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0"/>
            <a:ext cx="5831468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Heavy Chemicals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84688" y="1905000"/>
            <a:ext cx="7524750" cy="367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1 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Introduction. </a:t>
            </a:r>
          </a:p>
          <a:p>
            <a:pPr eaLnBrk="1" hangingPunct="1">
              <a:lnSpc>
                <a:spcPct val="20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2 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Manufacture of 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Ammonia: </a:t>
            </a: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</a:rPr>
              <a:t>Haber Process</a:t>
            </a:r>
            <a:endParaRPr lang="en-US" sz="2400" dirty="0">
              <a:solidFill>
                <a:srgbClr val="7030A0"/>
              </a:solidFill>
              <a:latin typeface="Cambria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3 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Manufacture of Sulphuric 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Acid: </a:t>
            </a: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</a:rPr>
              <a:t>Contact Process</a:t>
            </a:r>
            <a:endParaRPr lang="en-US" sz="2400" dirty="0">
              <a:solidFill>
                <a:srgbClr val="7030A0"/>
              </a:solidFill>
              <a:latin typeface="Cambria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4 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Manufacture of Nitric 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Acid: </a:t>
            </a:r>
            <a:r>
              <a:rPr lang="en-US" sz="2400" dirty="0" smtClean="0">
                <a:solidFill>
                  <a:srgbClr val="7030A0"/>
                </a:solidFill>
                <a:latin typeface="Cambria" pitchFamily="18" charset="0"/>
              </a:rPr>
              <a:t>Ostwald's Process</a:t>
            </a:r>
            <a:endParaRPr lang="en-US" sz="2400" dirty="0">
              <a:solidFill>
                <a:srgbClr val="7030A0"/>
              </a:solidFill>
              <a:latin typeface="Cambria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5 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</a:rPr>
              <a:t>Manufacture of Sodium Carbonate.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762000"/>
            <a:ext cx="1665841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Syllabus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6041654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Sodium Carbonate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2857500" cy="2867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838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French chemist,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Nicolas Leblanc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made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carbonate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1791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LeBlanc process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this process, salt (sodium chloride) was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reacted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 sulfuric acid to produce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sulfate and hydrochloric acid.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" y="3757612"/>
            <a:ext cx="4581817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117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6041654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Sodium Carbonate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4188403"/>
            <a:ext cx="2788866" cy="246004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2584450" cy="2757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2070" y="1066800"/>
            <a:ext cx="8654933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1864,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Belgian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chemist,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Ernest Solvay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develop first major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industrial process for the manufacture of sodium carbonate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This process is called as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ammonia-soda process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Solvay process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This method superseded the Leblanc process.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50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123" y="10668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27540" y="1295400"/>
            <a:ext cx="8292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79093" y="1066800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142" y="159573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+ O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27540" y="1848501"/>
            <a:ext cx="8292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55963" y="1634481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2118803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47480" y="2362200"/>
            <a:ext cx="8292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21246" y="2133600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3739" y="2667000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503740" y="2895600"/>
            <a:ext cx="8292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26095" y="266700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OH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7473" y="3276600"/>
            <a:ext cx="219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2NH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OH + 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048813" y="3505200"/>
            <a:ext cx="8292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30496" y="3272135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(NH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" y="3886200"/>
            <a:ext cx="325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(NH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818917" y="4119265"/>
            <a:ext cx="8292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60607" y="3890665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2NH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5466" y="4495800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NH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133117" y="4724400"/>
            <a:ext cx="8292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090666" y="4495800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 + NaHCO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47750" y="5100935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2NaHCO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760105" y="5334000"/>
            <a:ext cx="8292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41788" y="5105400"/>
            <a:ext cx="2884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933223" y="1066800"/>
            <a:ext cx="0" cy="168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21963" y="5770602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2NH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296951" y="6047601"/>
            <a:ext cx="8292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439951" y="5715000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2NH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CaCl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+ 2H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4038600" y="1660266"/>
            <a:ext cx="0" cy="168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676400" y="0"/>
            <a:ext cx="6041654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Sodium Carbonate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5494388" y="5105400"/>
            <a:ext cx="0" cy="168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/>
        </p:nvSpPr>
        <p:spPr>
          <a:xfrm>
            <a:off x="6781800" y="1235334"/>
            <a:ext cx="181183" cy="14544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91297" y="1064567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 = - 43.4 kcal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>
            <a:off x="6847572" y="1817222"/>
            <a:ext cx="181183" cy="14544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957069" y="1646455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 = - 96.5 kcal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>
            <a:off x="6840416" y="2304367"/>
            <a:ext cx="181183" cy="14544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949913" y="2133600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 = - 15.9 kcal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>
            <a:off x="6994304" y="2833302"/>
            <a:ext cx="181183" cy="14544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103801" y="2662535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 = - 8.4 kcal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Isosceles Triangle 62"/>
          <p:cNvSpPr/>
          <p:nvPr/>
        </p:nvSpPr>
        <p:spPr>
          <a:xfrm>
            <a:off x="6840416" y="3442902"/>
            <a:ext cx="181183" cy="14544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949913" y="3272135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 = - 22.1 kcal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Isosceles Triangle 64"/>
          <p:cNvSpPr/>
          <p:nvPr/>
        </p:nvSpPr>
        <p:spPr>
          <a:xfrm>
            <a:off x="6916616" y="5199967"/>
            <a:ext cx="181183" cy="14544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026113" y="5029200"/>
            <a:ext cx="21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 = +30.7 kcal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Isosceles Triangle 66"/>
          <p:cNvSpPr/>
          <p:nvPr/>
        </p:nvSpPr>
        <p:spPr>
          <a:xfrm>
            <a:off x="6923772" y="6490902"/>
            <a:ext cx="181183" cy="14544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033269" y="6320135"/>
            <a:ext cx="21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 = +10.7 kcal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" y="106233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200" y="167193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3686" y="212913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686" y="266253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327213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0" y="38817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449133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0" y="517713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0" y="57867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04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6041654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Sodium Carbonate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821" y="1524000"/>
            <a:ext cx="21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+ 2NaCl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98538" y="1752600"/>
            <a:ext cx="8292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87591" y="1524000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CaCl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416" y="2738735"/>
            <a:ext cx="290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2NH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+ 2CO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+ 2H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58533" y="2967335"/>
            <a:ext cx="8292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13007" y="2738735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2NH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3138" y="838200"/>
            <a:ext cx="487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Overall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en-US" sz="2400" dirty="0" smtClean="0">
                <a:solidFill>
                  <a:srgbClr val="0070C0"/>
                </a:solidFill>
              </a:rPr>
              <a:t> for the entire process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129135"/>
            <a:ext cx="9112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Role of ammonia and carbon dioxide is very important I Solvay process 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3276600"/>
            <a:ext cx="878157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Optimum Condition: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low temperature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sodium bicarbonate precipitate out in 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microcrystalline form.</a:t>
            </a:r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4.9 mole/lit &amp; NH</a:t>
            </a:r>
            <a:r>
              <a:rPr lang="en-U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4.5 mole/lit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Reaction temperature is high in initial point and the gradually cool 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during filtration</a:t>
            </a:r>
          </a:p>
          <a:p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91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6041654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Sodium Carbonate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47749"/>
            <a:ext cx="7498080" cy="535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129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6041654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Sodium Carbonate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467600" cy="559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930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590800"/>
            <a:ext cx="3486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THANK YOU</a:t>
            </a:r>
            <a:endParaRPr lang="en-US" sz="4800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9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76400" y="0"/>
            <a:ext cx="5831468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Heavy Chemicals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48" y="762000"/>
            <a:ext cx="2110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Introduction:</a:t>
            </a:r>
            <a:endParaRPr lang="en-US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913987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Chemicals which are consumed in large commercial scales are called</a:t>
            </a:r>
          </a:p>
          <a:p>
            <a:pPr algn="just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as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Heavy Chemicals</a:t>
            </a:r>
          </a:p>
          <a:p>
            <a:pPr algn="just">
              <a:lnSpc>
                <a:spcPct val="20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Ex.: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Organic heavy Chemicals: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Benzene, phenol, ethylene, vinyl chloride,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Inorganic heavy chemicals: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Ammonia, sulphuric acid, nitric acid, </a:t>
            </a:r>
          </a:p>
          <a:p>
            <a:pPr algn="just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hydrochloric acid,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76400" y="0"/>
            <a:ext cx="4643835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Ammonia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629367"/>
            <a:ext cx="27767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HABER PROCESS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9" y="685800"/>
            <a:ext cx="2133600" cy="3017519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2200" y="1322487"/>
            <a:ext cx="6781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Haber–Bosch is an industrial process for manufacture of ammonia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this process nitrogen  from the air combines with hydrogen (derived from natural gas methane) to form ammonia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This method was developed by German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physical chemist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Fritz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Haber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1909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 got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obel prize in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1918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This method makes manufacture of ammonia economically feasible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2" y="4800600"/>
            <a:ext cx="1941897" cy="191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6969" y="3682655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Fritz Haber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0"/>
            <a:ext cx="4643835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Ammonia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629367"/>
            <a:ext cx="27767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HABER PROCESS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192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This method was translated in large scale process using catalyst and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high Pressure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Carl Bosch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Friedrich Bergius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got Nobel prize in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1931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27" y="3581400"/>
            <a:ext cx="1935590" cy="24951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1933385" cy="249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Friedrich Bergius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81400"/>
            <a:ext cx="1933385" cy="24951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1551" y="6248400"/>
            <a:ext cx="1798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Carl Bosch 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62484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Friedrich Bergius 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0"/>
            <a:ext cx="4643835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Ammonia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629367"/>
            <a:ext cx="27767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HABER PROCESS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143000"/>
            <a:ext cx="822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Catalytic combination of nitrogen with hydrogen at high pressure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442019"/>
              </p:ext>
            </p:extLst>
          </p:nvPr>
        </p:nvGraphicFramePr>
        <p:xfrm>
          <a:off x="1644112" y="1905000"/>
          <a:ext cx="480356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CS ChemDraw Drawing" r:id="rId3" imgW="2038320" imgH="205200" progId="ChemDraw.Document.6.0">
                  <p:embed/>
                </p:oleObj>
              </mc:Choice>
              <mc:Fallback>
                <p:oleObj name="CS ChemDraw Drawing" r:id="rId3" imgW="2038320" imgH="2052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4112" y="1905000"/>
                        <a:ext cx="4803565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49401" y="1519535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catalyst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362200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-chemical Principles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011546"/>
              </p:ext>
            </p:extLst>
          </p:nvPr>
        </p:nvGraphicFramePr>
        <p:xfrm>
          <a:off x="769960" y="2971800"/>
          <a:ext cx="6991812" cy="47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" name="CS ChemDraw Drawing" r:id="rId5" imgW="3243600" imgH="218520" progId="ChemDraw.Document.6.0">
                  <p:embed/>
                </p:oleObj>
              </mc:Choice>
              <mc:Fallback>
                <p:oleObj name="CS ChemDraw Drawing" r:id="rId5" imgW="3243600" imgH="2185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9960" y="2971800"/>
                        <a:ext cx="6991812" cy="472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9929" y="3449524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volume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8484" y="3429000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volume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8406" y="3473116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volume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27" y="3962400"/>
            <a:ext cx="91382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This is a reversible reaction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Forward reaction is exothermic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Volume decreases in forward reaction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Apply Le-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Chatelier’s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principles and optimum condition for maximum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yield of ammonia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0"/>
            <a:ext cx="4643835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Ammonia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629367"/>
            <a:ext cx="27767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HABER PROCESS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275" y="2133599"/>
            <a:ext cx="3335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1. Effect of Temperature: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43200"/>
            <a:ext cx="83231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Forward reaction is exothermic  hence decrease in temperature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increase the yield of ammonia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Decreasing temperature, decrease the rate of reaction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Use of catalyst to increase the rate of reaction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Optimum temperature for this reaction is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500-550˚C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650129"/>
              </p:ext>
            </p:extLst>
          </p:nvPr>
        </p:nvGraphicFramePr>
        <p:xfrm>
          <a:off x="838200" y="1371600"/>
          <a:ext cx="69913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CS ChemDraw Drawing" r:id="rId3" imgW="3243600" imgH="218520" progId="ChemDraw.Document.6.0">
                  <p:embed/>
                </p:oleObj>
              </mc:Choice>
              <mc:Fallback>
                <p:oleObj name="CS ChemDraw Drawing" r:id="rId3" imgW="3243600" imgH="218520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699135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167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76400" y="0"/>
            <a:ext cx="4643835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Ammonia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629367"/>
            <a:ext cx="27767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HABER PROCESS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650129"/>
              </p:ext>
            </p:extLst>
          </p:nvPr>
        </p:nvGraphicFramePr>
        <p:xfrm>
          <a:off x="838200" y="1371600"/>
          <a:ext cx="69913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CS ChemDraw Drawing" r:id="rId3" imgW="3244596" imgH="219456" progId="ChemDraw.Document.6.0">
                  <p:embed/>
                </p:oleObj>
              </mc:Choice>
              <mc:Fallback>
                <p:oleObj name="CS ChemDraw Drawing" r:id="rId3" imgW="3244596" imgH="219456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699135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6275" y="2133599"/>
            <a:ext cx="1608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2. Catalyst: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6495" y="2743200"/>
            <a:ext cx="89114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Use of catalyst to achieve formation of ammonia at low temperature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Finally divided iron is used as a catalyst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 catalyst, promoter is also used to increase the rate of reactio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Molybdenum is used as  promoter</a:t>
            </a:r>
          </a:p>
        </p:txBody>
      </p:sp>
    </p:spTree>
    <p:extLst>
      <p:ext uri="{BB962C8B-B14F-4D97-AF65-F5344CB8AC3E}">
        <p14:creationId xmlns:p14="http://schemas.microsoft.com/office/powerpoint/2010/main" val="16040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643835" cy="5847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" pitchFamily="18" charset="0"/>
              </a:rPr>
              <a:t>Manufacture of Ammonia</a:t>
            </a:r>
            <a:endParaRPr lang="en-US" sz="3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7278" y="0"/>
            <a:ext cx="27767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HABER PROCESS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078598"/>
              </p:ext>
            </p:extLst>
          </p:nvPr>
        </p:nvGraphicFramePr>
        <p:xfrm>
          <a:off x="838200" y="762000"/>
          <a:ext cx="69913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CS ChemDraw Drawing" r:id="rId3" imgW="3244596" imgH="219456" progId="ChemDraw.Document.6.0">
                  <p:embed/>
                </p:oleObj>
              </mc:Choice>
              <mc:Fallback>
                <p:oleObj name="CS ChemDraw Drawing" r:id="rId3" imgW="3244596" imgH="21945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62000"/>
                        <a:ext cx="699135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6275" y="1295400"/>
            <a:ext cx="2784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3. Effect of Pressure: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46495" y="1676400"/>
                <a:ext cx="9047670" cy="44523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In term of pressure, law of mass action of the above reaction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𝑲𝒑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𝑷</m:t>
                          </m:r>
                          <m:r>
                            <a:rPr lang="en-US" sz="2400" b="1" i="1" baseline="3000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400" b="1" i="1" baseline="-2500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𝑵𝑯</m:t>
                          </m:r>
                          <m:r>
                            <a:rPr lang="en-US" sz="2400" b="1" i="1" baseline="-2500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𝑷</m:t>
                          </m:r>
                          <m:r>
                            <a:rPr lang="en-US" sz="2400" b="1" i="1" baseline="-2500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𝑵</m:t>
                          </m:r>
                          <m:r>
                            <a:rPr lang="en-US" sz="2400" b="1" i="1" baseline="-2500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𝑷</m:t>
                          </m:r>
                          <m:r>
                            <a:rPr lang="en-US" sz="2400" b="1" i="1" baseline="-2500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2400" b="1" i="1" baseline="-2500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𝑯</m:t>
                          </m:r>
                          <m:r>
                            <a:rPr lang="en-US" sz="2400" b="1" i="1" baseline="-2500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			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Kp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Equilibrium constant</a:t>
                </a: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From the above equation, as the forward reaction proceed with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decrease in volume, higher pressure favors the formation of ammonia</a:t>
                </a: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Experimentally 200 – 1000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atm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pressure (2.20X10</a:t>
                </a:r>
                <a:r>
                  <a:rPr lang="en-US" sz="2400" baseline="30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to 1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.01X10</a:t>
                </a:r>
                <a:r>
                  <a:rPr lang="en-US" sz="2400" baseline="30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Pa)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required as optimum condition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495" y="1676400"/>
                <a:ext cx="9047670" cy="4452309"/>
              </a:xfrm>
              <a:prstGeom prst="rect">
                <a:avLst/>
              </a:prstGeom>
              <a:blipFill rotWithShape="1">
                <a:blip r:embed="rId5"/>
                <a:stretch>
                  <a:fillRect l="-875" b="-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5428</TotalTime>
  <Words>1124</Words>
  <Application>Microsoft Office PowerPoint</Application>
  <PresentationFormat>On-screen Show (4:3)</PresentationFormat>
  <Paragraphs>205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win-10</dc:creator>
  <cp:lastModifiedBy>Windows User</cp:lastModifiedBy>
  <cp:revision>229</cp:revision>
  <dcterms:created xsi:type="dcterms:W3CDTF">2006-08-16T00:00:00Z</dcterms:created>
  <dcterms:modified xsi:type="dcterms:W3CDTF">2021-08-04T06:16:34Z</dcterms:modified>
</cp:coreProperties>
</file>