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303" r:id="rId3"/>
    <p:sldId id="258" r:id="rId4"/>
    <p:sldId id="259" r:id="rId5"/>
    <p:sldId id="266" r:id="rId6"/>
    <p:sldId id="267" r:id="rId7"/>
    <p:sldId id="262" r:id="rId8"/>
    <p:sldId id="261" r:id="rId9"/>
    <p:sldId id="269" r:id="rId10"/>
    <p:sldId id="265" r:id="rId11"/>
    <p:sldId id="268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4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FF"/>
    <a:srgbClr val="FF0066"/>
    <a:srgbClr val="C60C38"/>
    <a:srgbClr val="C80404"/>
    <a:srgbClr val="CA0614"/>
    <a:srgbClr val="FF0000"/>
    <a:srgbClr val="00CC00"/>
    <a:srgbClr val="230DC5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>
      <p:cViewPr varScale="1">
        <p:scale>
          <a:sx n="61" d="100"/>
          <a:sy n="61" d="100"/>
        </p:scale>
        <p:origin x="-15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B810-6E59-456E-8BD5-9190074B10D7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36E5-BB1F-4D1F-953F-95A0940F57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B810-6E59-456E-8BD5-9190074B10D7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36E5-BB1F-4D1F-953F-95A0940F57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B810-6E59-456E-8BD5-9190074B10D7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36E5-BB1F-4D1F-953F-95A0940F57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B810-6E59-456E-8BD5-9190074B10D7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36E5-BB1F-4D1F-953F-95A0940F57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B810-6E59-456E-8BD5-9190074B10D7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36E5-BB1F-4D1F-953F-95A0940F57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B810-6E59-456E-8BD5-9190074B10D7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36E5-BB1F-4D1F-953F-95A0940F57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B810-6E59-456E-8BD5-9190074B10D7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36E5-BB1F-4D1F-953F-95A0940F57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B810-6E59-456E-8BD5-9190074B10D7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36E5-BB1F-4D1F-953F-95A0940F57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B810-6E59-456E-8BD5-9190074B10D7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36E5-BB1F-4D1F-953F-95A0940F57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B810-6E59-456E-8BD5-9190074B10D7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D36E5-BB1F-4D1F-953F-95A0940F57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B810-6E59-456E-8BD5-9190074B10D7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3D36E5-BB1F-4D1F-953F-95A0940F57F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BAB810-6E59-456E-8BD5-9190074B10D7}" type="datetimeFigureOut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3D36E5-BB1F-4D1F-953F-95A0940F57F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2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3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4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6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7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990600"/>
            <a:ext cx="5715000" cy="646331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PHARMACEUTICALS</a:t>
            </a:r>
            <a:endParaRPr lang="en-US" sz="36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8400" y="35814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PRESENTED BY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AMBHORE  AJAY  N.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Padmabhushan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Vasantraodada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Patil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Mahavidyalaya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Tasgaon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DIST.- SANGLI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43000"/>
            <a:ext cx="8915400" cy="5509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C80404"/>
                </a:solidFill>
                <a:latin typeface="Times New Roman" pitchFamily="18" charset="0"/>
                <a:cs typeface="Times New Roman" pitchFamily="18" charset="0"/>
              </a:rPr>
              <a:t>Antipyretics :-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Decrease body temperature in fever.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some of them shows analgesics effect also.</a:t>
            </a:r>
          </a:p>
          <a:p>
            <a:pPr marL="342900" indent="-342900"/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Paracetamol, antipyrine, etc.</a:t>
            </a:r>
          </a:p>
          <a:p>
            <a:pPr marL="342900" indent="-342900"/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Anti-inflammatory :-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Reduce or inhabit inflammation (uncontrolled) and pain arising from it.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Do not remove the underlying cause of inflammation.</a:t>
            </a:r>
          </a:p>
          <a:p>
            <a:pPr marL="342900" indent="-342900"/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eg.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Ibuprofen, indomethacin, etc.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b="1" dirty="0" smtClean="0">
              <a:solidFill>
                <a:srgbClr val="C8040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56357"/>
            <a:ext cx="9144000" cy="600164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C80404"/>
                </a:solidFill>
                <a:latin typeface="Times New Roman" pitchFamily="18" charset="0"/>
                <a:cs typeface="Times New Roman" pitchFamily="18" charset="0"/>
              </a:rPr>
              <a:t>Anesthetics :-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Anesthetics(Greek word) –lack of feeling.</a:t>
            </a:r>
          </a:p>
          <a:p>
            <a:pPr marL="342900" indent="-342900">
              <a:buFont typeface="Wingdings" pitchFamily="2" charset="2"/>
              <a:buChar char="ü"/>
            </a:pPr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Produce temporary insensibility to pain of feeling.</a:t>
            </a:r>
          </a:p>
          <a:p>
            <a:pPr marL="342900" indent="-342900">
              <a:buFont typeface="Wingdings" pitchFamily="2" charset="2"/>
              <a:buChar char="ü"/>
            </a:pPr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May be general or local.</a:t>
            </a:r>
          </a:p>
          <a:p>
            <a:pPr marL="800100" lvl="1" indent="-342900"/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00100" lvl="1" indent="-342900"/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General anesthetics:-  chloroform, diethyl ether, etc.</a:t>
            </a:r>
          </a:p>
          <a:p>
            <a:pPr marL="800100" lvl="1" indent="-34290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Local anesthetics:- cocaine, procaine, etc. </a:t>
            </a:r>
          </a:p>
          <a:p>
            <a:pPr marL="800100" lvl="1" indent="-34290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800100" lvl="1" indent="-342900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effect produce by anesthetic is reverse.</a:t>
            </a:r>
            <a:r>
              <a:rPr lang="en-US" sz="3200" b="1" dirty="0" smtClean="0">
                <a:solidFill>
                  <a:srgbClr val="C80404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41242"/>
            <a:ext cx="9144000" cy="501675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drug which affect the dynamic process like blood   </a:t>
            </a:r>
          </a:p>
          <a:p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circulation, blood filtration, respiration, etc as well as  </a:t>
            </a:r>
          </a:p>
          <a:p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to treat allergic disease and gastrointestinal disorder.</a:t>
            </a:r>
          </a:p>
          <a:p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Pharmacodynamic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agents are sub grouped as-</a:t>
            </a:r>
          </a:p>
          <a:p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Cardiovascular agents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:-</a:t>
            </a:r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Drug which directly act on heart or other part of vascular system so as to modify the total output of heart.</a:t>
            </a:r>
          </a:p>
        </p:txBody>
      </p:sp>
      <p:sp>
        <p:nvSpPr>
          <p:cNvPr id="3" name="Rectangle 2"/>
          <p:cNvSpPr/>
          <p:nvPr/>
        </p:nvSpPr>
        <p:spPr>
          <a:xfrm>
            <a:off x="914400" y="914400"/>
            <a:ext cx="6553200" cy="646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indent="-742950" algn="ctr">
              <a:buFont typeface="+mj-lt"/>
              <a:buAutoNum type="arabicPeriod" startAt="2"/>
            </a:pPr>
            <a:r>
              <a:rPr lang="en-US" sz="3600" b="1" u="sng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Pharmacodynamic</a:t>
            </a:r>
            <a:r>
              <a:rPr lang="en-US" sz="3600" b="1" u="sng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Agents :-</a:t>
            </a:r>
            <a:endParaRPr lang="en-US" sz="36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66800"/>
            <a:ext cx="9144000" cy="5509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marL="400050" indent="-400050">
              <a:buAutoNum type="romanLcParenR"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Antihypertensive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:-</a:t>
            </a:r>
          </a:p>
          <a:p>
            <a:pPr marL="400050" indent="-400050">
              <a:buAutoNum type="romanLcParenR"/>
            </a:pPr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Use to reduce the blood pressure and its accompanying symptoms.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Methyldopa, clonidine, etc.</a:t>
            </a:r>
          </a:p>
          <a:p>
            <a:pPr marL="400050" indent="-400050"/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ii)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Cardiac Glycosides :-</a:t>
            </a:r>
          </a:p>
          <a:p>
            <a:pPr marL="400050" indent="-400050"/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Used to treat congestive heart failure as well as cardiac arrhythmic condition.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Digoxin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ouabain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etc.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43000"/>
            <a:ext cx="9144000" cy="5509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marL="400050" indent="-400050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iii) Anti-arrhythmic :-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00050" indent="-400050"/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Used for the modification of cardiac rate and rhythm.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Quinidine, procainamide, etc.</a:t>
            </a:r>
          </a:p>
          <a:p>
            <a:pPr marL="400050" indent="-400050"/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iv) Vasodilators :-</a:t>
            </a:r>
          </a:p>
          <a:p>
            <a:pPr marL="400050" indent="-400050"/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Used for the treatment of coronary artery disease specially in angina pectoris.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Esters of nitrous and nitric acids, alkaloids, etc.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41242"/>
            <a:ext cx="9144000" cy="501675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marL="400050" indent="-400050"/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Used to treat allergic disease.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400050" indent="-40005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C60C38"/>
                </a:solidFill>
                <a:latin typeface="Times New Roman" pitchFamily="18" charset="0"/>
                <a:cs typeface="Times New Roman" pitchFamily="18" charset="0"/>
              </a:rPr>
              <a:t>Allergy:-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due to antigen derived from pollen grain, dust, animal hair, food stuff, etc</a:t>
            </a:r>
          </a:p>
          <a:p>
            <a:pPr marL="400050" indent="-40005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Release of chemical substance </a:t>
            </a:r>
            <a:r>
              <a:rPr lang="en-US" sz="3200" dirty="0" smtClean="0">
                <a:solidFill>
                  <a:srgbClr val="C60C38"/>
                </a:solidFill>
                <a:latin typeface="Times New Roman" pitchFamily="18" charset="0"/>
                <a:cs typeface="Times New Roman" pitchFamily="18" charset="0"/>
              </a:rPr>
              <a:t>HISTAMINE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in the body which affect no. of physiological process.</a:t>
            </a:r>
          </a:p>
          <a:p>
            <a:pPr marL="400050" indent="-400050"/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 causes lowering blood pressure, edema, respiratory congestion, ulcer, etc.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Benadryl, mepyramine, etc.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143000"/>
            <a:ext cx="7528996" cy="58477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marL="514350" lvl="0" indent="-514350" algn="ctr">
              <a:buFont typeface="+mj-lt"/>
              <a:buAutoNum type="alphaLcParenR" startAt="2"/>
            </a:pP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Antiallergic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agents :- (antihistamines)</a:t>
            </a:r>
            <a:endParaRPr lang="en-US" sz="32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43000"/>
            <a:ext cx="9144000" cy="5509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marL="400050" indent="-400050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Anticholinergic, antiulcer or gastrointestinal agents :-</a:t>
            </a:r>
          </a:p>
          <a:p>
            <a:pPr marL="400050" indent="-400050"/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Block the action of excessive amount of librated acetyl choline in body.</a:t>
            </a:r>
          </a:p>
          <a:p>
            <a:pPr marL="400050" indent="-400050"/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Drug act on some common disorder of gastrointestinal tract like loss of appetite, obesity, vomiting, diarrhea, peptic ulcer, etc.</a:t>
            </a:r>
          </a:p>
          <a:p>
            <a:pPr marL="400050" indent="-400050"/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atropine, homatropine, etc.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41242"/>
            <a:ext cx="9144000" cy="501675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marL="400050" indent="-40005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Drug used to treat the disease caused by microbes or germs like bacteria, viruses, protozoa, fungi, etc.</a:t>
            </a:r>
          </a:p>
          <a:p>
            <a:pPr marL="400050" indent="-40005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Specific in there action and toxic for invading microbes than for the host.</a:t>
            </a:r>
          </a:p>
          <a:p>
            <a:pPr marL="400050" indent="-400050"/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AutoNum type="romanLcParenR"/>
            </a:pP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Antimalerials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:-</a:t>
            </a:r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Used to treat the disease maleria caused by protozoa genus plasmodium.</a:t>
            </a:r>
          </a:p>
          <a:p>
            <a:pPr marL="400050" indent="-40005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Mainly caused by female anopheles mosquito bite.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Pamaquine, paludrine, etc.</a:t>
            </a:r>
          </a:p>
        </p:txBody>
      </p:sp>
      <p:sp>
        <p:nvSpPr>
          <p:cNvPr id="3" name="Rectangle 2"/>
          <p:cNvSpPr/>
          <p:nvPr/>
        </p:nvSpPr>
        <p:spPr>
          <a:xfrm>
            <a:off x="1143000" y="838200"/>
            <a:ext cx="6109365" cy="646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400050" indent="-400050" algn="ctr"/>
            <a:r>
              <a:rPr lang="en-US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3. Chemotherapeutic agents :-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56357"/>
            <a:ext cx="9144000" cy="600164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marL="400050" indent="-400050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ii)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Antitubercular and antileprotic agents :-</a:t>
            </a:r>
          </a:p>
          <a:p>
            <a:pPr marL="400050" indent="-400050"/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Font typeface="Arial" pitchFamily="34" charset="0"/>
              <a:buChar char="•"/>
            </a:pPr>
            <a:r>
              <a:rPr lang="en-US" sz="3200" u="sng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Tuberculosis</a:t>
            </a:r>
            <a:r>
              <a:rPr lang="en-US" sz="32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:-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bacterial disease caused by 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mycobacterium tuberculosis</a:t>
            </a:r>
          </a:p>
          <a:p>
            <a:pPr marL="400050" indent="-400050">
              <a:buFont typeface="Arial" pitchFamily="34" charset="0"/>
              <a:buChar char="•"/>
            </a:pPr>
            <a:r>
              <a:rPr lang="en-US" sz="3200" u="sng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Leprosy</a:t>
            </a:r>
            <a:r>
              <a:rPr lang="en-US" sz="32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:-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bacterial disease caused by 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mycobacterium leprae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Isoniazide, ethambutol etc.</a:t>
            </a:r>
          </a:p>
          <a:p>
            <a:pPr marL="400050" indent="-400050"/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iii) Antiviral :-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Drug used to treat viral infection like small pox, chicken pox, influenza, HIV, etc.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Amantadin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idoxuridine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etc.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48800"/>
            <a:ext cx="9144000" cy="5509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marL="400050" indent="-400050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iv) Antiseptic and disinfectants :-</a:t>
            </a:r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Used to destroy or inhibit the growth of pathogenic microbes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Antiseptic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:- applied to living tissue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Disinfectants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:-  applied to non living surface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Phenols and its derivatives, etc.</a:t>
            </a:r>
          </a:p>
          <a:p>
            <a:pPr marL="400050" indent="-400050"/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v) Antineoplastic agents :-</a:t>
            </a:r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Neoplasm is a medical term used for cancer or tumor i.e. abnormal growth of tissue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Chlorambucil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mustine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etc.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1219200"/>
            <a:ext cx="3581400" cy="58477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u="sng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DRUG</a:t>
            </a:r>
            <a:endParaRPr lang="en-US" sz="3200" b="1" u="sng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56357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vi) Organometallic compounds :-</a:t>
            </a:r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Organometallic compounds like arsenic, bismuth, mercury, gold, antimony, silver, copper, etc.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 are used in the treatment of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protozoal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disease</a:t>
            </a:r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vii) Sulpha drug :- </a:t>
            </a:r>
          </a:p>
          <a:p>
            <a:pPr marL="400050" indent="-400050">
              <a:buFont typeface="Wingdings" pitchFamily="2" charset="2"/>
              <a:buChar char="ü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Synthetic chemotherapeutic agent containing sulphonamide group (SO</a:t>
            </a:r>
            <a:r>
              <a:rPr lang="en-US" sz="32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32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00050" indent="-400050">
              <a:buFont typeface="Wingdings" pitchFamily="2" charset="2"/>
              <a:buChar char="ü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Effective against bacterial infection like gram +ve and gram –ve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cocci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bacilli, etc.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Sulphapyridine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sulphadiazine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etc.</a:t>
            </a:r>
          </a:p>
          <a:p>
            <a:pPr marL="400050" indent="-400050">
              <a:buFont typeface="Wingdings" pitchFamily="2" charset="2"/>
              <a:buChar char="ü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Now a day theses drugs are largely replaced by antibiotics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56357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viii) Antibiotics :- </a:t>
            </a:r>
          </a:p>
          <a:p>
            <a:pPr marL="400050" indent="-400050">
              <a:buFont typeface="Wingdings" pitchFamily="2" charset="2"/>
              <a:buChar char="ü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Deriving from living cell</a:t>
            </a:r>
          </a:p>
          <a:p>
            <a:pPr marL="400050" indent="-400050">
              <a:buFont typeface="Wingdings" pitchFamily="2" charset="2"/>
              <a:buChar char="ü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Only small conc. capable to inhibit or destroy micro-organisms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Penicillin, amoxicillin, etc.</a:t>
            </a:r>
          </a:p>
          <a:p>
            <a:pPr marL="400050" indent="-400050"/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ix) Antiamoebic agents :-</a:t>
            </a:r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Amoebiasis – disease caused by 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Entamoeba histolytica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microscopic one celled animal of the phylum protozoa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Emetine,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metronidazole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etc.</a:t>
            </a:r>
          </a:p>
          <a:p>
            <a:pPr marL="400050" indent="-400050"/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668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x)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Anthelminities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:-</a:t>
            </a:r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Helminthiasis is a disease caused by parasitic warms (round warm, hook warm, thread warm, tap warm, etc.) living in the alimentary canal.</a:t>
            </a:r>
          </a:p>
          <a:p>
            <a:pPr marL="400050" indent="-400050"/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Causes loss of blood, nutritional deficiency and other allergic reaction.</a:t>
            </a:r>
          </a:p>
          <a:p>
            <a:pPr marL="400050" indent="-400050"/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i="1" u="sng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Vermicidal</a:t>
            </a:r>
            <a:r>
              <a:rPr lang="en-US" sz="32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to kill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i="1" u="sng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Vermifuges </a:t>
            </a:r>
            <a:r>
              <a:rPr lang="en-US" sz="32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uncomfrteble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environment for living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Dichlorophen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piperazine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etc.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41242"/>
            <a:ext cx="9144000" cy="501675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Drugs which not classified into the above groups.</a:t>
            </a:r>
          </a:p>
          <a:p>
            <a:pPr marL="400050" indent="-400050"/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AutoNum type="romanLcParenR"/>
            </a:pP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Antidiabetic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:-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Efficiency of effective insulin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Insulin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hormone secreted by beta cell of pancreas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Hyperglycemia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 blood sugar level more than normal (70-110 mg)  level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Hypoglycemia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blood sugar level less than normal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 level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Tolbutamide, chloropropanamide, etc.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990600"/>
            <a:ext cx="9144000" cy="646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00050" indent="-400050"/>
            <a:r>
              <a:rPr lang="en-US" sz="3600" b="1" u="sng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4. Metabolic diseases and Endocrine function</a:t>
            </a:r>
            <a:r>
              <a:rPr lang="en-US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71600"/>
            <a:ext cx="9144000" cy="353943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marL="400050" indent="-400050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ii) Drug affecting the immune response :-</a:t>
            </a:r>
          </a:p>
          <a:p>
            <a:pPr marL="400050" indent="-400050"/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Immunity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ability of the body to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neutrilise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and eliminate the pathogenic micro-organism and their toxic products.</a:t>
            </a:r>
          </a:p>
          <a:p>
            <a:pPr marL="400050" indent="-400050"/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Vaccines – typhoid, BCG, small pox, etc.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41242"/>
            <a:ext cx="9144000" cy="501675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marL="400050" indent="-400050"/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Thyroid gland, pituitary gland, testis in male, ovaries in female, etc are the endocrines glands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Goiter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enlargement of thyroid gland due to deficiency of iodine in food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Hypothyroidism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less secretion of  thyroxin cause mental dullness, dry skin, etc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Hyperthyroidism</a:t>
            </a:r>
            <a:r>
              <a:rPr lang="en-US" sz="3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 excessive secretion of thyroxin cause nervousness,  breathlessness, eyes may pushed forward</a:t>
            </a:r>
          </a:p>
          <a:p>
            <a:pPr marL="400050" indent="-4000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Carbamizole, etc.</a:t>
            </a:r>
          </a:p>
        </p:txBody>
      </p:sp>
      <p:sp>
        <p:nvSpPr>
          <p:cNvPr id="3" name="Rectangle 2"/>
          <p:cNvSpPr/>
          <p:nvPr/>
        </p:nvSpPr>
        <p:spPr>
          <a:xfrm>
            <a:off x="762000" y="914400"/>
            <a:ext cx="7507183" cy="646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iii) Drug used in endocrine function:-</a:t>
            </a:r>
            <a:endParaRPr lang="en-US" sz="36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8480849"/>
              </p:ext>
            </p:extLst>
          </p:nvPr>
        </p:nvGraphicFramePr>
        <p:xfrm>
          <a:off x="599149" y="4648200"/>
          <a:ext cx="7910286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hemSketch" r:id="rId3" imgW="3237120" imgH="591480" progId="">
                  <p:embed/>
                </p:oleObj>
              </mc:Choice>
              <mc:Fallback>
                <p:oleObj name="ChemSketch" r:id="rId3" imgW="3237120" imgH="5914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149" y="4648200"/>
                        <a:ext cx="7910286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990600" y="874931"/>
            <a:ext cx="655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Synthesis and uses of drugs</a:t>
            </a:r>
            <a:endParaRPr lang="en-US" sz="36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676400"/>
            <a:ext cx="9108584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Antimalerials</a:t>
            </a:r>
            <a:r>
              <a:rPr lang="en-US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:-</a:t>
            </a:r>
          </a:p>
          <a:p>
            <a:pPr marL="514350" indent="-51435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Traditional maleria was treated with cinchona tree</a:t>
            </a:r>
          </a:p>
          <a:p>
            <a:pPr marL="514350" indent="-5143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 Bark extract contain cinchona alkaloid quinine.</a:t>
            </a:r>
          </a:p>
          <a:p>
            <a:pPr marL="514350" indent="-5143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Now a day quinine was replaced by synthetic drug </a:t>
            </a:r>
          </a:p>
          <a:p>
            <a:pPr marL="514350" indent="-51435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such as chloroquine, primaquine, paludrine,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etc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Paludrine :-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-17708" y="628141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1(P 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Chlorophenyl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)-5-isopropyl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biguanide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295400"/>
            <a:ext cx="861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Step I :- Preparation of P-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Chlorophenyl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cyanoguanidine 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713083"/>
              </p:ext>
            </p:extLst>
          </p:nvPr>
        </p:nvGraphicFramePr>
        <p:xfrm>
          <a:off x="609600" y="2971800"/>
          <a:ext cx="7924800" cy="3318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ChemSketch" r:id="rId3" imgW="5785200" imgH="1899000" progId="">
                  <p:embed/>
                </p:oleObj>
              </mc:Choice>
              <mc:Fallback>
                <p:oleObj name="ChemSketch" r:id="rId3" imgW="5785200" imgH="18990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971800"/>
                        <a:ext cx="7924800" cy="33189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026193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Step II :- Preparation of Paludrine</a:t>
            </a:r>
            <a:endParaRPr lang="en-US" sz="2800" dirty="0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1885357"/>
              </p:ext>
            </p:extLst>
          </p:nvPr>
        </p:nvGraphicFramePr>
        <p:xfrm>
          <a:off x="653143" y="2052697"/>
          <a:ext cx="7837714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ChemSketch" r:id="rId3" imgW="6617160" imgH="1688760" progId="">
                  <p:embed/>
                </p:oleObj>
              </mc:Choice>
              <mc:Fallback>
                <p:oleObj name="ChemSketch" r:id="rId3" imgW="6617160" imgH="168876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143" y="2052697"/>
                        <a:ext cx="7837714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-20664" y="4795897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Least toxic antimalerial drug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Superior than chloroquine and mepaquine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Effective against pre – erythrocytic  (liver)  form of  </a:t>
            </a:r>
          </a:p>
          <a:p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maleria</a:t>
            </a:r>
            <a:endParaRPr lang="en-US" sz="32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81" y="1062048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Antitubercular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:-</a:t>
            </a:r>
          </a:p>
          <a:p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Isoniazide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:- [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Rimifon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Isoniazide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Effective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and safe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3578982"/>
              </p:ext>
            </p:extLst>
          </p:nvPr>
        </p:nvGraphicFramePr>
        <p:xfrm>
          <a:off x="914400" y="3505200"/>
          <a:ext cx="5783094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ChemSketch" r:id="rId3" imgW="1658160" imgH="1338120" progId="">
                  <p:embed/>
                </p:oleObj>
              </mc:Choice>
              <mc:Fallback>
                <p:oleObj name="ChemSketch" r:id="rId3" imgW="1658160" imgH="133812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505200"/>
                        <a:ext cx="5783094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48800"/>
            <a:ext cx="9144000" cy="5509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endParaRPr lang="en-US" sz="3200" b="1" u="sng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Its action should be localised at the site</a:t>
            </a:r>
          </a:p>
          <a:p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where it is required to act.</a:t>
            </a:r>
          </a:p>
          <a:p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 should be safe, efficient and cost effective.</a:t>
            </a:r>
          </a:p>
          <a:p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Its antimicrobial action should be selective</a:t>
            </a:r>
          </a:p>
          <a:p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and effective.</a:t>
            </a:r>
          </a:p>
          <a:p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 should be bactericidal than bacteristatic.</a:t>
            </a:r>
          </a:p>
          <a:p>
            <a:pPr>
              <a:buFont typeface="Wingdings" pitchFamily="2" charset="2"/>
              <a:buChar char="Ø"/>
            </a:pPr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7800" y="990600"/>
            <a:ext cx="6142002" cy="58477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PROPERTIES OF IDEAL DRUG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4172288"/>
              </p:ext>
            </p:extLst>
          </p:nvPr>
        </p:nvGraphicFramePr>
        <p:xfrm>
          <a:off x="381000" y="2209800"/>
          <a:ext cx="8382000" cy="398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ChemSketch" r:id="rId3" imgW="4894920" imgH="2926080" progId="">
                  <p:embed/>
                </p:oleObj>
              </mc:Choice>
              <mc:Fallback>
                <p:oleObj name="ChemSketch" r:id="rId3" imgW="4894920" imgH="29260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09800"/>
                        <a:ext cx="8382000" cy="398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304800" y="1143000"/>
            <a:ext cx="518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Preparation of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Isoniazide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:-</a:t>
            </a:r>
            <a:endParaRPr lang="en-US" sz="32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56357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Uses :-</a:t>
            </a:r>
          </a:p>
          <a:p>
            <a:pPr marL="342900" indent="-342900"/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Bacteriostatic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as well as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Bacteriocidal</a:t>
            </a:r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Use in pulmonary tuberculosis with other agents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Also use in </a:t>
            </a:r>
            <a:r>
              <a:rPr lang="en-US" sz="3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lupus </a:t>
            </a:r>
            <a:r>
              <a:rPr lang="en-US" sz="32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vulgaris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(tuberculosis of skin)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Used in dangerous form of T.B. like military (widespread T.B.), meningitis (CNS T.B.), Pulmonary (lung T.B.) 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Resistance develop rapidly hence use in combination with P-amino salicylic acid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Side effects : headache, mental abnormalities, dryness of mouth, allergic reaction.</a:t>
            </a:r>
            <a:endParaRPr lang="en-US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7725" y="914399"/>
            <a:ext cx="3200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Ethambutol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:-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687626"/>
              </p:ext>
            </p:extLst>
          </p:nvPr>
        </p:nvGraphicFramePr>
        <p:xfrm>
          <a:off x="152400" y="1752600"/>
          <a:ext cx="845820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ChemSketch" r:id="rId3" imgW="3779640" imgH="868680" progId="">
                  <p:embed/>
                </p:oleObj>
              </mc:Choice>
              <mc:Fallback>
                <p:oleObj name="ChemSketch" r:id="rId3" imgW="3779640" imgH="8686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752600"/>
                        <a:ext cx="8458200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4095542"/>
            <a:ext cx="91440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Used in pulmonary T.B.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Effective in combination with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isoniazide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In retreatment of pulmonary T.B. resistance to  </a:t>
            </a:r>
          </a:p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isoniazide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streptomycin, PAS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Side effects: vomiting, headache, diminished visual </a:t>
            </a:r>
          </a:p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activity, etc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788791"/>
            <a:ext cx="6139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Preparation :</a:t>
            </a:r>
          </a:p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Step I :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Preparation of 2-amino-1-butanol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92876"/>
              </p:ext>
            </p:extLst>
          </p:nvPr>
        </p:nvGraphicFramePr>
        <p:xfrm>
          <a:off x="381000" y="1757085"/>
          <a:ext cx="80010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ChemSketch" r:id="rId3" imgW="6748200" imgH="984600" progId="">
                  <p:embed/>
                </p:oleObj>
              </mc:Choice>
              <mc:Fallback>
                <p:oleObj name="ChemSketch" r:id="rId3" imgW="6748200" imgH="9846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757085"/>
                        <a:ext cx="80010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3126432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Step II :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Preparation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Ethambutol</a:t>
            </a:r>
            <a:endParaRPr lang="en-US" sz="2400" dirty="0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7846847"/>
              </p:ext>
            </p:extLst>
          </p:nvPr>
        </p:nvGraphicFramePr>
        <p:xfrm>
          <a:off x="228600" y="3762795"/>
          <a:ext cx="7772400" cy="30952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ChemSketch" r:id="rId5" imgW="6282000" imgH="2283120" progId="">
                  <p:embed/>
                </p:oleObj>
              </mc:Choice>
              <mc:Fallback>
                <p:oleObj name="ChemSketch" r:id="rId5" imgW="6282000" imgH="228312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762795"/>
                        <a:ext cx="7772400" cy="30952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332" y="954107"/>
            <a:ext cx="71524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CNS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Drugs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:-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Phenobarbitone :-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[Phenobarbital, Luminal]</a:t>
            </a:r>
            <a:endParaRPr lang="en-US" sz="2800" dirty="0">
              <a:solidFill>
                <a:srgbClr val="C00000"/>
              </a:solidFill>
            </a:endParaRP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37195"/>
              </p:ext>
            </p:extLst>
          </p:nvPr>
        </p:nvGraphicFramePr>
        <p:xfrm>
          <a:off x="1981200" y="2286000"/>
          <a:ext cx="42672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ChemSketch" r:id="rId3" imgW="2163960" imgH="1447920" progId="">
                  <p:embed/>
                </p:oleObj>
              </mc:Choice>
              <mc:Fallback>
                <p:oleObj name="ChemSketch" r:id="rId3" imgW="2163960" imgH="144792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286000"/>
                        <a:ext cx="4267200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5042118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CNS depressant, both as sedative and hypnotic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Effective in epileptic, seizures, psychomotor attack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General convulsion in children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Slow action but duration of action is 10-16 hr</a:t>
            </a:r>
            <a:endParaRPr lang="en-US" sz="2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838200"/>
            <a:ext cx="502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Synthesis of Phenobarbital :-</a:t>
            </a:r>
            <a:endParaRPr lang="en-US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3887797"/>
              </p:ext>
            </p:extLst>
          </p:nvPr>
        </p:nvGraphicFramePr>
        <p:xfrm>
          <a:off x="647700" y="1545956"/>
          <a:ext cx="8001000" cy="5288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ChemSketch" r:id="rId3" imgW="6751440" imgH="5093280" progId="">
                  <p:embed/>
                </p:oleObj>
              </mc:Choice>
              <mc:Fallback>
                <p:oleObj name="ChemSketch" r:id="rId3" imgW="6751440" imgH="50932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1545956"/>
                        <a:ext cx="8001000" cy="52887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1143000"/>
            <a:ext cx="5791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Antidiabetics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:-</a:t>
            </a:r>
          </a:p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Tolbutamide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:-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Sulphonamide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764550"/>
              </p:ext>
            </p:extLst>
          </p:nvPr>
        </p:nvGraphicFramePr>
        <p:xfrm>
          <a:off x="685800" y="2362200"/>
          <a:ext cx="69342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ChemSketch" r:id="rId3" imgW="3886200" imgH="1036440" progId="">
                  <p:embed/>
                </p:oleObj>
              </mc:Choice>
              <mc:Fallback>
                <p:oleObj name="ChemSketch" r:id="rId3" imgW="3886200" imgH="103644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362200"/>
                        <a:ext cx="693420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4611231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Derivative of urea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Oral hypoglycemic agent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Effective when pancreas are not functioning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Stimulate the secretion of insulin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Effective for 8-10 hr with single dose  </a:t>
            </a:r>
            <a:endParaRPr lang="en-US" sz="2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844962"/>
            <a:ext cx="3124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Synthesis :-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062168"/>
              </p:ext>
            </p:extLst>
          </p:nvPr>
        </p:nvGraphicFramePr>
        <p:xfrm>
          <a:off x="0" y="1676400"/>
          <a:ext cx="9144000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ChemSketch" r:id="rId3" imgW="6604920" imgH="3483720" progId="">
                  <p:embed/>
                </p:oleObj>
              </mc:Choice>
              <mc:Fallback>
                <p:oleObj name="ChemSketch" r:id="rId3" imgW="6604920" imgH="348372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676400"/>
                        <a:ext cx="9144000" cy="502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0481" y="945397"/>
            <a:ext cx="457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Anti-inflammatory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:-</a:t>
            </a:r>
          </a:p>
          <a:p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Ibuprofen :-</a:t>
            </a: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6986978"/>
              </p:ext>
            </p:extLst>
          </p:nvPr>
        </p:nvGraphicFramePr>
        <p:xfrm>
          <a:off x="1524000" y="2667000"/>
          <a:ext cx="55626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ChemSketch" r:id="rId3" imgW="2578680" imgH="960120" progId="">
                  <p:embed/>
                </p:oleObj>
              </mc:Choice>
              <mc:Fallback>
                <p:oleObj name="ChemSketch" r:id="rId3" imgW="2578680" imgH="96012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667000"/>
                        <a:ext cx="556260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518160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Most commonalty used drug from this group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Posses antipyretic and analgesic action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Treatment of rheumatoid arthritis and osteoarthritis</a:t>
            </a:r>
            <a:endParaRPr lang="en-US" sz="28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924580"/>
            <a:ext cx="4114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Synthesis :-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481014"/>
              </p:ext>
            </p:extLst>
          </p:nvPr>
        </p:nvGraphicFramePr>
        <p:xfrm>
          <a:off x="76200" y="2057400"/>
          <a:ext cx="89916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ChemSketch" r:id="rId3" imgW="6556320" imgH="2444400" progId="">
                  <p:embed/>
                </p:oleObj>
              </mc:Choice>
              <mc:Fallback>
                <p:oleObj name="ChemSketch" r:id="rId3" imgW="6556320" imgH="24444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057400"/>
                        <a:ext cx="89916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0"/>
            <a:ext cx="9144000" cy="5509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 should not induce resistance.</a:t>
            </a:r>
          </a:p>
          <a:p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 should be safe for the recipient even if consumed    </a:t>
            </a:r>
          </a:p>
          <a:p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for longer period and at higher dose.</a:t>
            </a:r>
          </a:p>
          <a:p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It should not be retained in the body for longer  </a:t>
            </a:r>
          </a:p>
          <a:p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period than required.</a:t>
            </a:r>
          </a:p>
          <a:p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It should be stable enough to allow attainment of </a:t>
            </a:r>
          </a:p>
          <a:p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optimum concentration in the body.</a:t>
            </a:r>
          </a:p>
          <a:p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838200"/>
            <a:ext cx="6884129" cy="646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3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PROPERTIES OF IDEAL DRUG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881390"/>
            <a:ext cx="2667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Antibiotics :-</a:t>
            </a:r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8739629"/>
              </p:ext>
            </p:extLst>
          </p:nvPr>
        </p:nvGraphicFramePr>
        <p:xfrm>
          <a:off x="914400" y="2438400"/>
          <a:ext cx="7855527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9" name="ChemSketch" r:id="rId3" imgW="5233320" imgH="1359360" progId="">
                  <p:embed/>
                </p:oleObj>
              </mc:Choice>
              <mc:Fallback>
                <p:oleObj name="ChemSketch" r:id="rId3" imgW="5233320" imgH="13593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438400"/>
                        <a:ext cx="7855527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228600" y="1981200"/>
          <a:ext cx="80772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4" name="ChemSketch" r:id="rId3" imgW="6742080" imgH="2331720" progId="">
                  <p:embed/>
                </p:oleObj>
              </mc:Choice>
              <mc:Fallback>
                <p:oleObj name="ChemSketch" r:id="rId3" imgW="6742080" imgH="233172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981200"/>
                        <a:ext cx="8077200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381000" y="762000"/>
          <a:ext cx="73914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0" name="ChemSketch" r:id="rId3" imgW="6675120" imgH="2673000" progId="">
                  <p:embed/>
                </p:oleObj>
              </mc:Choice>
              <mc:Fallback>
                <p:oleObj name="ChemSketch" r:id="rId3" imgW="6675120" imgH="26730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762000"/>
                        <a:ext cx="7391400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3352800" y="4267200"/>
          <a:ext cx="34290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1" name="ChemSketch" r:id="rId5" imgW="2328840" imgH="1115640" progId="">
                  <p:embed/>
                </p:oleObj>
              </mc:Choice>
              <mc:Fallback>
                <p:oleObj name="ChemSketch" r:id="rId5" imgW="2328840" imgH="111564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267200"/>
                        <a:ext cx="34290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20814862">
            <a:off x="1969070" y="2806610"/>
            <a:ext cx="4725974" cy="110799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0000FF"/>
                </a:solidFill>
                <a:latin typeface="Algerian" pitchFamily="82" charset="0"/>
              </a:rPr>
              <a:t>THANK YOU</a:t>
            </a:r>
            <a:endParaRPr lang="en-US" sz="6600" dirty="0">
              <a:solidFill>
                <a:srgbClr val="0000FF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10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95400" y="838200"/>
            <a:ext cx="6553200" cy="646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CLASSIFICATION OF DRUGS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841242"/>
            <a:ext cx="9144000" cy="501675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Classification on the basis of  :</a:t>
            </a:r>
          </a:p>
          <a:p>
            <a:pPr algn="ctr"/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A] Chemical structure</a:t>
            </a:r>
          </a:p>
          <a:p>
            <a:pPr algn="ctr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B] Therapeutic action</a:t>
            </a:r>
          </a:p>
          <a:p>
            <a:pPr algn="ctr"/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u="sng" dirty="0" smtClean="0">
                <a:solidFill>
                  <a:srgbClr val="C60C38"/>
                </a:solidFill>
                <a:latin typeface="Times New Roman" pitchFamily="18" charset="0"/>
                <a:cs typeface="Times New Roman" pitchFamily="18" charset="0"/>
              </a:rPr>
              <a:t>A] Classification on the basis of chemical structure</a:t>
            </a:r>
            <a:r>
              <a:rPr lang="en-US" sz="3200" dirty="0" smtClean="0">
                <a:solidFill>
                  <a:srgbClr val="C60C38"/>
                </a:solidFill>
                <a:latin typeface="Times New Roman" pitchFamily="18" charset="0"/>
                <a:cs typeface="Times New Roman" pitchFamily="18" charset="0"/>
              </a:rPr>
              <a:t> :-</a:t>
            </a:r>
          </a:p>
          <a:p>
            <a:pPr algn="ctr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This classification takes place before 1950.</a:t>
            </a:r>
          </a:p>
          <a:p>
            <a:pPr algn="ctr"/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g. Acids, alcohols, amines, amides, phenols, etc.</a:t>
            </a:r>
          </a:p>
          <a:p>
            <a:pPr algn="ctr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Useful for study of methodology, properties, SAR.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590800"/>
            <a:ext cx="9078704" cy="403187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Disease oriented classification.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Sub grouped according to their therapeutic action    </a:t>
            </a:r>
          </a:p>
          <a:p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as:</a:t>
            </a:r>
          </a:p>
          <a:p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CNS or Psychopharmacological agent.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Pharmacodynamic agent.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Chemotherapeutic agents.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Metabolic diseases and Endocrine function.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914400"/>
            <a:ext cx="9144000" cy="120032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B] </a:t>
            </a:r>
            <a:r>
              <a:rPr lang="en-US" sz="3600" b="1" u="sng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Classification on the basis of Therapeutic action:</a:t>
            </a:r>
            <a:endParaRPr lang="en-US" sz="36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41242"/>
            <a:ext cx="9144000" cy="501675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C60C38"/>
                </a:solidFill>
                <a:latin typeface="Times New Roman" pitchFamily="18" charset="0"/>
                <a:cs typeface="Times New Roman" pitchFamily="18" charset="0"/>
              </a:rPr>
              <a:t>CNS stimulants :-</a:t>
            </a:r>
            <a:endParaRPr lang="en-US" sz="3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Activate CNS  to cure psychotic state </a:t>
            </a:r>
          </a:p>
          <a:p>
            <a:pPr marL="342900" indent="-342900"/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( depressive illness)</a:t>
            </a:r>
          </a:p>
          <a:p>
            <a:pPr marL="342900" indent="-34290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Caffeine, theobromine etc.</a:t>
            </a:r>
          </a:p>
          <a:p>
            <a:pPr marL="342900" indent="-342900"/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C60C38"/>
                </a:solidFill>
                <a:latin typeface="Times New Roman" pitchFamily="18" charset="0"/>
                <a:cs typeface="Times New Roman" pitchFamily="18" charset="0"/>
              </a:rPr>
              <a:t>Tranquillizers :-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Decrease psychomotor activity without causing sedation (psycholeptics).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 improve mood and behavior of psychic patient</a:t>
            </a:r>
          </a:p>
          <a:p>
            <a:pPr marL="342900" indent="-34290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Chlorpromazine, propazine etc.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990600"/>
            <a:ext cx="8915400" cy="58477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en-US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Drug acting on Central Nervous System (CNS) </a:t>
            </a:r>
            <a:endParaRPr lang="en-US" sz="32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143000"/>
            <a:ext cx="9144000" cy="5509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C80404"/>
                </a:solidFill>
                <a:latin typeface="Times New Roman" pitchFamily="18" charset="0"/>
                <a:cs typeface="Times New Roman" pitchFamily="18" charset="0"/>
              </a:rPr>
              <a:t>Hypnotics :-</a:t>
            </a:r>
          </a:p>
          <a:p>
            <a:pPr marL="342900" indent="-342900"/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CNS depressants to reduce emotional tension and restlessness by producing sleep.</a:t>
            </a:r>
          </a:p>
          <a:p>
            <a:pPr marL="342900" indent="-342900"/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diazepam, nitrozepam, etc.</a:t>
            </a:r>
          </a:p>
          <a:p>
            <a:pPr marL="342900" indent="-342900"/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C80404"/>
                </a:solidFill>
                <a:latin typeface="Times New Roman" pitchFamily="18" charset="0"/>
                <a:cs typeface="Times New Roman" pitchFamily="18" charset="0"/>
              </a:rPr>
              <a:t>Sedatives :-</a:t>
            </a:r>
          </a:p>
          <a:p>
            <a:pPr marL="342900" indent="-342900"/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CNS depressants to reduce emotional tension and restlessness without producing sleep.</a:t>
            </a:r>
          </a:p>
          <a:p>
            <a:pPr marL="342900" indent="-342900"/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Phenobarbitone, methyl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phenobarbitone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etc.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43000"/>
            <a:ext cx="9144000" cy="5509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C80404"/>
                </a:solidFill>
                <a:latin typeface="Times New Roman" pitchFamily="18" charset="0"/>
                <a:cs typeface="Times New Roman" pitchFamily="18" charset="0"/>
              </a:rPr>
              <a:t>Anticonvulsants :-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CNS depressants to prevent 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epileptic seizures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without causing excessive drowsiness.</a:t>
            </a:r>
          </a:p>
          <a:p>
            <a:pPr marL="342900" indent="-342900"/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Phenobarbitone,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noctal etc.</a:t>
            </a:r>
          </a:p>
          <a:p>
            <a:pPr marL="342900" indent="-342900"/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C80404"/>
                </a:solidFill>
                <a:latin typeface="Times New Roman" pitchFamily="18" charset="0"/>
                <a:cs typeface="Times New Roman" pitchFamily="18" charset="0"/>
              </a:rPr>
              <a:t>Analgesics :-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Produce analgesia (Relive pain) without unconsciousness.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Increase the capacity to tolerate the pain.</a:t>
            </a:r>
          </a:p>
          <a:p>
            <a:pPr marL="342900" indent="-342900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eg. Aspirin, paracetamol,  morphine, etc.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936</TotalTime>
  <Words>932</Words>
  <Application>Microsoft Office PowerPoint</Application>
  <PresentationFormat>On-screen Show (4:3)</PresentationFormat>
  <Paragraphs>271</Paragraphs>
  <Slides>43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Flow</vt:lpstr>
      <vt:lpstr>ChemSketch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Windows User</cp:lastModifiedBy>
  <cp:revision>147</cp:revision>
  <dcterms:created xsi:type="dcterms:W3CDTF">2013-12-15T07:24:25Z</dcterms:created>
  <dcterms:modified xsi:type="dcterms:W3CDTF">2021-01-19T15:30:28Z</dcterms:modified>
</cp:coreProperties>
</file>