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87" r:id="rId31"/>
    <p:sldId id="288" r:id="rId32"/>
    <p:sldId id="289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01CC8"/>
    <a:srgbClr val="BEE395"/>
    <a:srgbClr val="A66B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6207-61F7-40C9-B435-B77062FC0EE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8D96F-D480-45EE-97F8-8D0A3C06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D96F-D480-45EE-97F8-8D0A3C0698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D96F-D480-45EE-97F8-8D0A3C0698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7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6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10"/>
          <p:cNvSpPr txBox="1">
            <a:spLocks noChangeArrowheads="1"/>
          </p:cNvSpPr>
          <p:nvPr/>
        </p:nvSpPr>
        <p:spPr>
          <a:xfrm>
            <a:off x="5662613" y="5562600"/>
            <a:ext cx="2743200" cy="692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Dr. </a:t>
            </a:r>
            <a:r>
              <a:rPr lang="es-UY" sz="2400" b="1" dirty="0" err="1" smtClean="0">
                <a:solidFill>
                  <a:srgbClr val="FF0000"/>
                </a:solidFill>
                <a:latin typeface="Cambria" pitchFamily="18" charset="0"/>
              </a:rPr>
              <a:t>Ajay</a:t>
            </a:r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s-UY" sz="2400" b="1" dirty="0" err="1" smtClean="0">
                <a:solidFill>
                  <a:srgbClr val="FF0000"/>
                </a:solidFill>
                <a:latin typeface="Cambria" pitchFamily="18" charset="0"/>
              </a:rPr>
              <a:t>Ambhore</a:t>
            </a:r>
            <a:r>
              <a:rPr lang="es-UY" sz="2800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s-UY" sz="28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es-UY" sz="1800" b="1" dirty="0" err="1" smtClean="0">
                <a:solidFill>
                  <a:srgbClr val="FF0000"/>
                </a:solidFill>
                <a:latin typeface="Cambria" pitchFamily="18" charset="0"/>
              </a:rPr>
              <a:t>M.Sc</a:t>
            </a:r>
            <a:r>
              <a:rPr lang="es-UY" sz="1800" b="1" dirty="0" smtClean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s-UY" sz="1800" b="1" dirty="0" err="1" smtClean="0">
                <a:solidFill>
                  <a:srgbClr val="FF0000"/>
                </a:solidFill>
                <a:latin typeface="Cambria" pitchFamily="18" charset="0"/>
              </a:rPr>
              <a:t>B.Ed</a:t>
            </a:r>
            <a:r>
              <a:rPr lang="es-UY" sz="1800" b="1" dirty="0" smtClean="0">
                <a:solidFill>
                  <a:srgbClr val="FF0000"/>
                </a:solidFill>
                <a:latin typeface="Cambria" pitchFamily="18" charset="0"/>
              </a:rPr>
              <a:t>. NET </a:t>
            </a:r>
            <a:r>
              <a:rPr lang="es-UY" sz="1800" b="1" dirty="0" err="1" smtClean="0">
                <a:solidFill>
                  <a:srgbClr val="FF0000"/>
                </a:solidFill>
                <a:latin typeface="Cambria" pitchFamily="18" charset="0"/>
              </a:rPr>
              <a:t>Ph.D</a:t>
            </a:r>
            <a:r>
              <a:rPr lang="es-UY" sz="1800" b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es-ES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25" descr="F:\logo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00088"/>
            <a:ext cx="771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40934" y="1639888"/>
            <a:ext cx="658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“Dissemination of Education for Knowledge, Science and Culture”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                                  - </a:t>
            </a:r>
            <a:r>
              <a:rPr lang="en-US" dirty="0" err="1">
                <a:solidFill>
                  <a:srgbClr val="FF0000"/>
                </a:solidFill>
                <a:latin typeface="Cambria" pitchFamily="18" charset="0"/>
              </a:rPr>
              <a:t>Shikshanmaharashi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 Dr. </a:t>
            </a:r>
            <a:r>
              <a:rPr lang="en-US" dirty="0" err="1">
                <a:solidFill>
                  <a:srgbClr val="FF0000"/>
                </a:solidFill>
                <a:latin typeface="Cambria" pitchFamily="18" charset="0"/>
              </a:rPr>
              <a:t>Bapuji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itchFamily="18" charset="0"/>
              </a:rPr>
              <a:t>Salunkhe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98500"/>
            <a:ext cx="8477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03108" y="2222500"/>
            <a:ext cx="648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Shri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Swami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Vivekanand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Shikshan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Sanstha’s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Kolhapur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913" y="2627312"/>
            <a:ext cx="7272338" cy="9540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Padmabhushan Dr. Vasantraodada Patil Mahavidyalaya, Tasgaon Dist. Sangli</a:t>
            </a:r>
            <a:endParaRPr lang="en-US" sz="28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7697" y="3590925"/>
            <a:ext cx="5053013" cy="5238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2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DEPARTMENT OF CHEMISTRY</a:t>
            </a:r>
            <a:endParaRPr lang="en-US" sz="2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688" y="4734580"/>
            <a:ext cx="5411290" cy="523220"/>
          </a:xfrm>
          <a:prstGeom prst="rect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ambria" pitchFamily="18" charset="0"/>
                <a:ea typeface="Cambria" pitchFamily="18" charset="0"/>
              </a:rPr>
              <a:t>Unit 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2: Potentiometric Titration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346261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Quinhydrone Electrode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145" y="1178004"/>
            <a:ext cx="694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Potential of electrode change with change in the activity of 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ions in solution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85890"/>
            <a:ext cx="7472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Used in potentiometric titration to determine the pH of solution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40114"/>
            <a:ext cx="6430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Used in galvanic cell with reference electrode like SCE 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and represented as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0"/>
            <a:ext cx="5034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SCE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ll 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solution of unknown pH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Q, H2Q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Pt  </a:t>
            </a:r>
            <a:endParaRPr lang="en-US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678" y="3548254"/>
            <a:ext cx="3934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Half cell reaction is represented as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4038600"/>
            <a:ext cx="4224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solution of unknown pH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Q, H2Q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Pt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38399" y="4476690"/>
            <a:ext cx="426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Q= Quinone         H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Q= Hydroquinone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953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Quinhydrone: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equimolecular mixture of Quinone and Hydroquinone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43168"/>
              </p:ext>
            </p:extLst>
          </p:nvPr>
        </p:nvGraphicFramePr>
        <p:xfrm>
          <a:off x="1891478" y="5241955"/>
          <a:ext cx="5190152" cy="100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S ChemDraw Drawing" r:id="rId4" imgW="3078360" imgH="597240" progId="ChemDraw.Document.6.0">
                  <p:embed/>
                </p:oleObj>
              </mc:Choice>
              <mc:Fallback>
                <p:oleObj name="CS ChemDraw Drawing" r:id="rId4" imgW="3078360" imgH="597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1478" y="5241955"/>
                        <a:ext cx="5190152" cy="100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3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1075814"/>
            <a:ext cx="2971801" cy="2796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609600"/>
            <a:ext cx="346261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Quinhydrone Electrode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31631"/>
              </p:ext>
            </p:extLst>
          </p:nvPr>
        </p:nvGraphicFramePr>
        <p:xfrm>
          <a:off x="984356" y="2133600"/>
          <a:ext cx="4121044" cy="173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CS ChemDraw Drawing" r:id="rId4" imgW="2678760" imgH="1127520" progId="ChemDraw.Document.6.0">
                  <p:embed/>
                </p:oleObj>
              </mc:Choice>
              <mc:Fallback>
                <p:oleObj name="CS ChemDraw Drawing" r:id="rId4" imgW="2678760" imgH="112752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356" y="2133600"/>
                        <a:ext cx="4121044" cy="173920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0982"/>
              </p:ext>
            </p:extLst>
          </p:nvPr>
        </p:nvGraphicFramePr>
        <p:xfrm>
          <a:off x="762000" y="1143000"/>
          <a:ext cx="4686298" cy="90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CS ChemDraw Drawing" r:id="rId6" imgW="3118680" imgH="600120" progId="ChemDraw.Document.6.0">
                  <p:embed/>
                </p:oleObj>
              </mc:Choice>
              <mc:Fallback>
                <p:oleObj name="CS ChemDraw Drawing" r:id="rId6" imgW="3118680" imgH="600120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4686298" cy="90859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55796"/>
              </p:ext>
            </p:extLst>
          </p:nvPr>
        </p:nvGraphicFramePr>
        <p:xfrm>
          <a:off x="2964976" y="4267200"/>
          <a:ext cx="3124200" cy="43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CS ChemDraw Drawing" r:id="rId8" imgW="1566720" imgH="214560" progId="ChemDraw.Document.6.0">
                  <p:embed/>
                </p:oleObj>
              </mc:Choice>
              <mc:Fallback>
                <p:oleObj name="CS ChemDraw Drawing" r:id="rId8" imgW="1566720" imgH="214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4976" y="4267200"/>
                        <a:ext cx="3124200" cy="43391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5105400"/>
                <a:ext cx="2286000" cy="841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𝑎𝐻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105400"/>
                <a:ext cx="2286000" cy="84119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0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58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Potential of Quinhydrone electrode (QH) according to Nernst equation</a:t>
            </a:r>
            <a:endParaRPr lang="en-US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3261" y="1447800"/>
                <a:ext cx="3550139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˚</m:t>
                    </m:r>
                    <m:r>
                      <a:rPr lang="en-US" sz="2000" b="0" i="1" baseline="-25000" smtClean="0">
                        <a:latin typeface="Cambria Math" pitchFamily="18" charset="0"/>
                        <a:ea typeface="Cambria Math" pitchFamily="18" charset="0"/>
                      </a:rPr>
                      <m:t>𝑄𝐻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𝑙𝑜𝑔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𝑎𝐻</m:t>
                        </m:r>
                        <m:r>
                          <a:rPr lang="en-US" sz="2000" b="0" i="1" baseline="-25000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𝑎𝑄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2000" b="0" i="1" baseline="30000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61" y="1447800"/>
                <a:ext cx="3550139" cy="562975"/>
              </a:xfrm>
              <a:prstGeom prst="rect">
                <a:avLst/>
              </a:prstGeom>
              <a:blipFill rotWithShape="1">
                <a:blip r:embed="rId2"/>
                <a:stretch>
                  <a:fillRect l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4862" y="2438400"/>
                <a:ext cx="3375924" cy="515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As … aQ = aH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Q;  hence..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𝑎𝐻</m:t>
                        </m:r>
                        <m:r>
                          <a:rPr lang="en-US" i="1" baseline="-2500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𝑎𝑄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=1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2" y="2438400"/>
                <a:ext cx="3375924" cy="515847"/>
              </a:xfrm>
              <a:prstGeom prst="rect">
                <a:avLst/>
              </a:prstGeom>
              <a:blipFill rotWithShape="1">
                <a:blip r:embed="rId3"/>
                <a:stretch>
                  <a:fillRect l="-1444" r="-181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3969" y="3511713"/>
                <a:ext cx="3298275" cy="529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˚</m:t>
                    </m:r>
                    <m:r>
                      <a:rPr lang="en-US" sz="2000" b="0" i="1" baseline="-25000" smtClean="0">
                        <a:latin typeface="Cambria Math" pitchFamily="18" charset="0"/>
                        <a:ea typeface="Cambria Math" pitchFamily="18" charset="0"/>
                      </a:rPr>
                      <m:t>𝑄𝐻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𝑙𝑜𝑔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2000" b="0" i="1" baseline="30000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69" y="3511713"/>
                <a:ext cx="3298275" cy="529376"/>
              </a:xfrm>
              <a:prstGeom prst="rect">
                <a:avLst/>
              </a:prstGeom>
              <a:blipFill rotWithShape="1">
                <a:blip r:embed="rId4"/>
                <a:stretch>
                  <a:fillRect l="-2033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1963" y="4572000"/>
                <a:ext cx="3327770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˚</m:t>
                    </m:r>
                    <m:r>
                      <a:rPr lang="en-US" sz="2000" b="0" i="1" baseline="-25000" smtClean="0">
                        <a:latin typeface="Cambria Math" pitchFamily="18" charset="0"/>
                        <a:ea typeface="Cambria Math" pitchFamily="18" charset="0"/>
                      </a:rPr>
                      <m:t>𝑄𝐻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𝑙𝑜𝑔</m:t>
                    </m:r>
                    <m:r>
                      <a:rPr lang="en-US" sz="20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  <m:r>
                      <a:rPr lang="en-US" sz="2000" i="1" baseline="30000">
                        <a:latin typeface="Cambria Math" pitchFamily="18" charset="0"/>
                        <a:ea typeface="Cambria Math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63" y="4572000"/>
                <a:ext cx="3327770" cy="527773"/>
              </a:xfrm>
              <a:prstGeom prst="rect">
                <a:avLst/>
              </a:prstGeom>
              <a:blipFill rotWithShape="1">
                <a:blip r:embed="rId5"/>
                <a:stretch>
                  <a:fillRect l="-201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3303" y="5486400"/>
                <a:ext cx="3327770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˚</m:t>
                    </m:r>
                    <m:r>
                      <a:rPr lang="en-US" sz="2000" b="0" i="1" baseline="-25000" smtClean="0">
                        <a:latin typeface="Cambria Math" pitchFamily="18" charset="0"/>
                        <a:ea typeface="Cambria Math" pitchFamily="18" charset="0"/>
                      </a:rPr>
                      <m:t>𝑄𝐻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𝑙𝑜𝑔</m:t>
                    </m:r>
                    <m:r>
                      <a:rPr lang="en-US" sz="20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03" y="5486400"/>
                <a:ext cx="3327770" cy="527773"/>
              </a:xfrm>
              <a:prstGeom prst="rect">
                <a:avLst/>
              </a:prstGeom>
              <a:blipFill rotWithShape="1">
                <a:blip r:embed="rId6"/>
                <a:stretch>
                  <a:fillRect l="-201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1459468"/>
                <a:ext cx="219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Since,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𝐸</m:t>
                    </m:r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˚</m:t>
                    </m:r>
                    <m:r>
                      <a:rPr lang="en-US" i="1" baseline="-25000">
                        <a:latin typeface="Cambria Math" pitchFamily="18" charset="0"/>
                        <a:ea typeface="Cambria Math" pitchFamily="18" charset="0"/>
                      </a:rPr>
                      <m:t>𝑄𝐻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=0.6998 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459468"/>
                <a:ext cx="219354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222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0930" y="2426474"/>
                <a:ext cx="3441070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Cambria Math" pitchFamily="18" charset="0"/>
                        <a:ea typeface="Cambria Math" pitchFamily="18" charset="0"/>
                      </a:rPr>
                      <m:t>0.6998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𝑙𝑜𝑔</m:t>
                    </m:r>
                    <m:r>
                      <a:rPr lang="en-US" sz="20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930" y="2426474"/>
                <a:ext cx="3441070" cy="527773"/>
              </a:xfrm>
              <a:prstGeom prst="rect">
                <a:avLst/>
              </a:prstGeom>
              <a:blipFill rotWithShape="1">
                <a:blip r:embed="rId8"/>
                <a:stretch>
                  <a:fillRect l="-1950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6187" y="3434626"/>
                <a:ext cx="2912785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Cambria Math" pitchFamily="18" charset="0"/>
                        <a:ea typeface="Cambria Math" pitchFamily="18" charset="0"/>
                      </a:rPr>
                      <m:t>0.6998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𝑝𝐻</m:t>
                    </m:r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87" y="3434626"/>
                <a:ext cx="2912785" cy="527773"/>
              </a:xfrm>
              <a:prstGeom prst="rect">
                <a:avLst/>
              </a:prstGeom>
              <a:blipFill rotWithShape="1">
                <a:blip r:embed="rId9"/>
                <a:stretch>
                  <a:fillRect l="-209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67066" y="4232533"/>
            <a:ext cx="98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At 298K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2683" y="4835886"/>
                <a:ext cx="2999924" cy="400110"/>
              </a:xfrm>
              <a:prstGeom prst="rect">
                <a:avLst/>
              </a:prstGeom>
              <a:solidFill>
                <a:srgbClr val="A9DA74"/>
              </a:solidFill>
              <a:ln>
                <a:solidFill>
                  <a:srgbClr val="F01CC8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QH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latin typeface="Cambria Math" pitchFamily="18" charset="0"/>
                        <a:ea typeface="Cambria Math" pitchFamily="18" charset="0"/>
                      </a:rPr>
                      <m:t>0.6998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−0.0591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𝑝𝐻</m:t>
                    </m:r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683" y="4835886"/>
                <a:ext cx="2999924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1822" t="-5882" b="-23529"/>
                </a:stretch>
              </a:blipFill>
              <a:ln>
                <a:solidFill>
                  <a:srgbClr val="F01C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571509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Determination of pH by Quinhydrone electrode</a:t>
            </a:r>
            <a:endParaRPr lang="en-US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123890"/>
            <a:ext cx="467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SCE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Solution of unknown pH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 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Q,H</a:t>
            </a:r>
            <a:r>
              <a:rPr lang="en-US" sz="2000" baseline="-25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 Pt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581090"/>
            <a:ext cx="505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Cell potential is measured by potentiometry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–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L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19400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QH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–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SCE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638490"/>
            <a:ext cx="107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At 298K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397514"/>
            <a:ext cx="2839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QH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= 0.6998-0.0591pH</a:t>
            </a:r>
          </a:p>
          <a:p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SCE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= 0.2458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391090"/>
            <a:ext cx="3498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000" baseline="-250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= 0.6998-0.0591pH- 0.2458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4593" y="3810000"/>
                <a:ext cx="2316211" cy="676852"/>
              </a:xfrm>
              <a:prstGeom prst="rect">
                <a:avLst/>
              </a:prstGeom>
              <a:solidFill>
                <a:srgbClr val="BEE395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pH</m:t>
                      </m:r>
                      <m:r>
                        <a:rPr lang="en-US" sz="20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0.4540−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EC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0.0591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593" y="3810000"/>
                <a:ext cx="2316211" cy="6768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57506" y="2743200"/>
            <a:ext cx="259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000" baseline="-250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= 0.4540-0.0591pH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9281" y="5104064"/>
                <a:ext cx="2651880" cy="670568"/>
              </a:xfrm>
              <a:prstGeom prst="rect">
                <a:avLst/>
              </a:prstGeom>
              <a:solidFill>
                <a:srgbClr val="A66BD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pH</m:t>
                      </m:r>
                      <m:r>
                        <a:rPr lang="en-US" sz="20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sz="2000" b="0" i="0" baseline="-25000" smtClean="0">
                              <a:latin typeface="Cambria Math"/>
                            </a:rPr>
                            <m:t>QH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ESCE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EC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0.0591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81" y="5104064"/>
                <a:ext cx="2651880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5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65621"/>
            <a:ext cx="199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Advantages:-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11868"/>
            <a:ext cx="241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Easy to construct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363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Equilibrium attained rapidly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647" y="2743200"/>
            <a:ext cx="267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Not easily poisoned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647" y="3352800"/>
            <a:ext cx="6105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Used to the solution where SHE was not applicable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034135"/>
            <a:ext cx="24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Disadvantages:-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705290"/>
            <a:ext cx="571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Not applicable in solution of pH greater than 8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097" y="5238690"/>
            <a:ext cx="6528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Electrode potential affected by high concentration salt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190" y="5772090"/>
            <a:ext cx="3323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Not stable for long period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4583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Glass Electrode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0" name="Picture 2" descr="E:\Departmental 20-21\Online Lectures PPT\Screen Shots\glass electr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23" y="1132764"/>
            <a:ext cx="3100777" cy="3439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14400" y="1757065"/>
            <a:ext cx="41213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pH sensitive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Low melting pint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High electrical conductivity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770" y="5619690"/>
            <a:ext cx="593483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Solution of unknown pH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 Glass l </a:t>
            </a:r>
            <a:r>
              <a:rPr lang="en-US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0.1M HCl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 </a:t>
            </a:r>
            <a:r>
              <a:rPr lang="en-US" sz="2000" dirty="0" smtClean="0">
                <a:solidFill>
                  <a:srgbClr val="F01CC8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000" dirty="0">
                <a:solidFill>
                  <a:srgbClr val="F01CC8"/>
                </a:solidFill>
              </a:rPr>
              <a:t>l</a:t>
            </a:r>
            <a:r>
              <a:rPr lang="en-US" sz="2000" dirty="0" smtClean="0">
                <a:solidFill>
                  <a:srgbClr val="F01CC8"/>
                </a:solidFill>
                <a:latin typeface="Cambria" pitchFamily="18" charset="0"/>
                <a:ea typeface="Cambria" pitchFamily="18" charset="0"/>
              </a:rPr>
              <a:t>gCl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l </a:t>
            </a:r>
            <a:r>
              <a:rPr lang="en-US" sz="2000" dirty="0" smtClean="0">
                <a:solidFill>
                  <a:srgbClr val="A66BD3"/>
                </a:solidFill>
                <a:latin typeface="Cambria" pitchFamily="18" charset="0"/>
                <a:ea typeface="Cambria" pitchFamily="18" charset="0"/>
              </a:rPr>
              <a:t>Ag</a:t>
            </a:r>
            <a:endParaRPr lang="en-US" sz="2000" dirty="0">
              <a:solidFill>
                <a:srgbClr val="A66BD3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219200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Glass: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575" y="4781490"/>
            <a:ext cx="6145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0.1 M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HCl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provides constant H</a:t>
            </a:r>
            <a:r>
              <a:rPr lang="en-US" sz="2000" baseline="30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ion conc. (constant pH)</a:t>
            </a:r>
            <a:r>
              <a:rPr lang="en-US" sz="2000" baseline="-25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2000" baseline="30000" dirty="0">
              <a:solidFill>
                <a:srgbClr val="A66BD3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4583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Glass Electrode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842" y="1383268"/>
            <a:ext cx="2649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Electrode Potential:- </a:t>
            </a:r>
            <a:endParaRPr lang="en-US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381" y="2025134"/>
            <a:ext cx="6967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  <a:ea typeface="Cambria" pitchFamily="18" charset="0"/>
              </a:rPr>
              <a:t>Electrode potential exist at the interference between glass and</a:t>
            </a:r>
          </a:p>
          <a:p>
            <a:pPr algn="ctr"/>
            <a:r>
              <a:rPr lang="en-US" sz="2000" dirty="0" smtClean="0">
                <a:latin typeface="Cambria" pitchFamily="18" charset="0"/>
                <a:ea typeface="Cambria" pitchFamily="18" charset="0"/>
              </a:rPr>
              <a:t> a solution congaing H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+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ion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521" y="2948141"/>
            <a:ext cx="245451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E˚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– 0.0591 pH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62290"/>
            <a:ext cx="667746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Glass work in the same manner as the given glass electrode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165" y="609600"/>
            <a:ext cx="234583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Glass Electrode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276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Determination of pH:-</a:t>
            </a:r>
            <a:endParaRPr lang="en-US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80274"/>
            <a:ext cx="659687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Ag I AgCl I 0.1M HCl I glass I Solution of unknown pH I 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SCE</a:t>
            </a:r>
            <a:endParaRPr lang="en-US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3880" y="243539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-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L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7318" y="2981235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SCE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- 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G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1853" y="3485401"/>
            <a:ext cx="353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0.2458 – (E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˚</a:t>
            </a:r>
            <a:r>
              <a:rPr lang="en-US" sz="2000" baseline="-25000" dirty="0">
                <a:latin typeface="Cambria" pitchFamily="18" charset="0"/>
                <a:ea typeface="Cambria" pitchFamily="18" charset="0"/>
              </a:rPr>
              <a:t>G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0.0591pH)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8465" y="3953974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0.2458 – E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˚</a:t>
            </a:r>
            <a:r>
              <a:rPr lang="en-US" sz="2000" baseline="-25000" dirty="0">
                <a:latin typeface="Cambria" pitchFamily="18" charset="0"/>
                <a:ea typeface="Cambria" pitchFamily="18" charset="0"/>
              </a:rPr>
              <a:t>G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+ 0.0591pH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840" y="4495800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C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= K + 0.0591pH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410" y="449580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(K = 0.2458 -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E˚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2030" y="5486399"/>
                <a:ext cx="1571777" cy="617157"/>
              </a:xfrm>
              <a:prstGeom prst="rect">
                <a:avLst/>
              </a:prstGeom>
              <a:solidFill>
                <a:srgbClr val="BEE395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pH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𝐸</m:t>
                        </m:r>
                        <m:r>
                          <a:rPr lang="en-US" sz="2400" b="0" i="1" baseline="-25000" smtClean="0">
                            <a:latin typeface="Cambria Math" pitchFamily="18" charset="0"/>
                            <a:ea typeface="Cambria Math" pitchFamily="18" charset="0"/>
                          </a:rPr>
                          <m:t>𝐶</m:t>
                        </m:r>
                        <m:r>
                          <a:rPr lang="en-US" sz="2400" b="0" i="1" baseline="-25000" smtClean="0">
                            <a:latin typeface="Cambria Math" pitchFamily="18" charset="0"/>
                            <a:ea typeface="Cambria Math" pitchFamily="18" charset="0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0.0591</m:t>
                        </m:r>
                      </m:den>
                    </m:f>
                  </m:oMath>
                </a14:m>
                <a:endParaRPr lang="en-US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30" y="5486399"/>
                <a:ext cx="1571777" cy="617157"/>
              </a:xfrm>
              <a:prstGeom prst="rect">
                <a:avLst/>
              </a:prstGeom>
              <a:blipFill rotWithShape="1">
                <a:blip r:embed="rId3"/>
                <a:stretch>
                  <a:fillRect l="-5364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57400" y="4953000"/>
            <a:ext cx="524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(Constant depends upon composition of glass)</a:t>
            </a:r>
            <a:endParaRPr lang="en-US" sz="20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165" y="609600"/>
            <a:ext cx="234583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Glass Electrode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159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Advantages:-</a:t>
            </a:r>
            <a:endParaRPr lang="en-US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531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Not affected by oxidizing or reducing agents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19290"/>
            <a:ext cx="3991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Used in presence of metallic ion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048000"/>
            <a:ext cx="245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Simple to operate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562290"/>
            <a:ext cx="245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Simple to operate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741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Used up to pH ranging from 0 to 9 (upto12 pH for special glass)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800600"/>
            <a:ext cx="1916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Disadvantages:-</a:t>
            </a:r>
            <a:endParaRPr lang="en-US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1737" y="5334000"/>
            <a:ext cx="5433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Glass membrane is extremely high resistance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848290"/>
            <a:ext cx="224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Costly &amp; fragile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0" name="Picture 2" descr="C:\Users\win-10\Desktop\Potentiometric itr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553200" cy="4228862"/>
          </a:xfrm>
          <a:prstGeom prst="rect">
            <a:avLst/>
          </a:prstGeom>
          <a:noFill/>
          <a:ln w="28575">
            <a:solidFill>
              <a:srgbClr val="F01CC8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5264" y="5638800"/>
            <a:ext cx="29006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Titration assembly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52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85800"/>
            <a:ext cx="4237891" cy="523220"/>
          </a:xfrm>
          <a:prstGeom prst="rect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657" y="1353891"/>
            <a:ext cx="71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Titration: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The process which is used to measure the </a:t>
            </a:r>
          </a:p>
          <a:p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                    volume in volumetric  analysis </a:t>
            </a:r>
            <a:endParaRPr lang="en-US" sz="2000" b="1" u="sn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9" y="1802950"/>
            <a:ext cx="1355028" cy="213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6814" y="2286000"/>
            <a:ext cx="516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In titrimetric analysis,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end point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is find </a:t>
            </a:r>
          </a:p>
          <a:p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      out by using suitable </a:t>
            </a:r>
            <a:r>
              <a:rPr lang="en-US" sz="2000" b="1" u="sng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indicator</a:t>
            </a:r>
            <a:endParaRPr lang="en-US" sz="2000" b="1" u="sng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6814" y="3147678"/>
            <a:ext cx="5915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Indicator: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Compounds that shows change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                 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in color by changing pH of solution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908" y="3995657"/>
            <a:ext cx="712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Ex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smtClean="0">
                <a:solidFill>
                  <a:srgbClr val="F01CC8"/>
                </a:solidFill>
                <a:latin typeface="Cambria" pitchFamily="18" charset="0"/>
                <a:ea typeface="Cambria" pitchFamily="18" charset="0"/>
              </a:rPr>
              <a:t>Phenolphthalein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                 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Methyl Orange</a:t>
            </a:r>
            <a:endParaRPr lang="en-US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9" y="440431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13" y="440431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5341527" cy="40011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A) Classical method for locating end points -</a:t>
            </a:r>
            <a:endParaRPr lang="en-US" sz="20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5" name="Picture 3" descr="C:\Users\win-10\Desktop\Classical metho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4110"/>
            <a:ext cx="4245951" cy="37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6934200" cy="40011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B) Analytical (Derivative) method for locating end points:- </a:t>
            </a:r>
            <a:endParaRPr lang="en-US" sz="20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219" name="Picture 3" descr="C:\Users\win-10\Desktop\Analytical meth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781800" cy="33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5987" y="1120914"/>
            <a:ext cx="3291222" cy="707886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Acid-Base Titration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(Neutralization Reaction)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7597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Change in concentration of H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 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Indicator electrode reversible to H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 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Ex. Hydrogen electrode, Quinhydrone electrode, Glass electrode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7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987" y="533400"/>
            <a:ext cx="3291222" cy="707886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Acid-Base Titration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(Neutralization Reaction)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431" y="5033665"/>
            <a:ext cx="44383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aseline="30000" dirty="0" smtClean="0">
                <a:latin typeface="+mj-lt"/>
              </a:rPr>
              <a:t>- </a:t>
            </a:r>
            <a:r>
              <a:rPr lang="en-US" sz="2400" dirty="0" smtClean="0">
                <a:latin typeface="+mj-lt"/>
              </a:rPr>
              <a:t>SCE II H</a:t>
            </a:r>
            <a:r>
              <a:rPr lang="en-US" sz="2400" baseline="30000" dirty="0" smtClean="0">
                <a:latin typeface="+mj-lt"/>
              </a:rPr>
              <a:t>+</a:t>
            </a:r>
            <a:r>
              <a:rPr lang="en-US" sz="2400" dirty="0" smtClean="0">
                <a:latin typeface="+mj-lt"/>
              </a:rPr>
              <a:t> ions (H2Q + Q) I Pt </a:t>
            </a:r>
            <a:r>
              <a:rPr lang="en-US" sz="2400" baseline="30000" dirty="0" smtClean="0">
                <a:latin typeface="+mj-lt"/>
              </a:rPr>
              <a:t>+</a:t>
            </a:r>
            <a:endParaRPr lang="en-US" sz="2400" baseline="30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1274" y="5538952"/>
                <a:ext cx="2124299" cy="676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pH</m:t>
                      </m:r>
                      <m:r>
                        <a:rPr lang="en-US" sz="20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0.454−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EC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0.0591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274" y="5538952"/>
                <a:ext cx="2124299" cy="6768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C:\Users\win-10\Desktop\Quinhydr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83" y="1312964"/>
            <a:ext cx="5120217" cy="36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5987" y="533400"/>
            <a:ext cx="3291222" cy="707886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Acid-Base Titration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(Neutralization Reaction)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194" name="Picture 2" descr="C:\Users\win-10\Desktop\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98" y="1676400"/>
            <a:ext cx="6553200" cy="41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853" y="1120914"/>
            <a:ext cx="4103496" cy="707886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Redox Titration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(Oxidation-Reduction Reaction)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57056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Use of redox electrode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Ex. Titration between FeSO</a:t>
            </a:r>
            <a:r>
              <a:rPr lang="en-US" sz="2400" baseline="-250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 &amp; K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Cr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O</a:t>
            </a:r>
            <a:r>
              <a:rPr lang="en-US" sz="2400" baseline="-25000" dirty="0" smtClean="0">
                <a:latin typeface="+mj-lt"/>
              </a:rPr>
              <a:t>7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FeSO</a:t>
            </a:r>
            <a:r>
              <a:rPr lang="en-US" sz="2400" baseline="-25000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 = Reducing agent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K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Cr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O</a:t>
            </a:r>
            <a:r>
              <a:rPr lang="en-US" sz="2400" baseline="-25000" dirty="0" smtClean="0">
                <a:latin typeface="+mj-lt"/>
              </a:rPr>
              <a:t>7 </a:t>
            </a:r>
            <a:r>
              <a:rPr lang="en-US" sz="2400" dirty="0" smtClean="0">
                <a:latin typeface="+mj-lt"/>
              </a:rPr>
              <a:t>= oxidizing agent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Fe exist as Fe</a:t>
            </a:r>
            <a:r>
              <a:rPr lang="en-US" sz="2400" baseline="30000" dirty="0" smtClean="0">
                <a:latin typeface="+mj-lt"/>
              </a:rPr>
              <a:t>++</a:t>
            </a:r>
            <a:r>
              <a:rPr lang="en-US" sz="2400" dirty="0" smtClean="0">
                <a:latin typeface="+mj-lt"/>
              </a:rPr>
              <a:t> &amp; Fe</a:t>
            </a:r>
            <a:r>
              <a:rPr lang="en-US" sz="2400" baseline="30000" dirty="0" smtClean="0">
                <a:latin typeface="+mj-lt"/>
              </a:rPr>
              <a:t>+++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5765" y="5155719"/>
            <a:ext cx="58716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SCE II Oxdn.Redn. System (Fe</a:t>
            </a:r>
            <a:r>
              <a:rPr lang="en-US" sz="2400" baseline="30000" dirty="0">
                <a:latin typeface="+mj-lt"/>
              </a:rPr>
              <a:t>2+</a:t>
            </a:r>
            <a:r>
              <a:rPr lang="en-US" sz="2400" dirty="0">
                <a:latin typeface="+mj-lt"/>
              </a:rPr>
              <a:t>/Fe</a:t>
            </a:r>
            <a:r>
              <a:rPr lang="en-US" sz="2400" baseline="30000" dirty="0">
                <a:latin typeface="+mj-lt"/>
              </a:rPr>
              <a:t>3+</a:t>
            </a:r>
            <a:r>
              <a:rPr lang="en-US" sz="2400" dirty="0">
                <a:latin typeface="+mj-lt"/>
              </a:rPr>
              <a:t>) I Pt</a:t>
            </a:r>
            <a:r>
              <a:rPr lang="en-US" sz="2400" baseline="30000" dirty="0" smtClean="0">
                <a:latin typeface="+mj-lt"/>
              </a:rPr>
              <a:t>+</a:t>
            </a:r>
            <a:endParaRPr lang="en-US" sz="24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0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986" y="2145718"/>
            <a:ext cx="288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Fe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3+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e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               Fe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2+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 </a:t>
            </a:r>
            <a:endParaRPr lang="en-US" sz="2000" baseline="30000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1326" y="232528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01326" y="240144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63736" y="2096003"/>
                <a:ext cx="1111522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Cambria" pitchFamily="18" charset="0"/>
                              <a:ea typeface="Cambria" pitchFamily="18" charset="0"/>
                            </a:rPr>
                            <m:t>Fe</m:t>
                          </m:r>
                          <m:r>
                            <m:rPr>
                              <m:nor/>
                            </m:rPr>
                            <a:rPr lang="en-US" b="0" i="0" baseline="30000" dirty="0" smtClean="0">
                              <a:latin typeface="Cambria" pitchFamily="18" charset="0"/>
                              <a:ea typeface="Cambria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latin typeface="Cambria" pitchFamily="18" charset="0"/>
                              <a:ea typeface="Cambria" pitchFamily="18" charset="0"/>
                            </a:rPr>
                            <m:t>+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latin typeface="Cambria" pitchFamily="18" charset="0"/>
                              <a:ea typeface="Cambria" pitchFamily="18" charset="0"/>
                            </a:rPr>
                            <m:t>Fe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latin typeface="Cambria" pitchFamily="18" charset="0"/>
                              <a:ea typeface="Cambria" pitchFamily="18" charset="0"/>
                            </a:rPr>
                            <m:t>3+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36" y="2096003"/>
                <a:ext cx="1111522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17211" y="263999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Ox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6197" y="2667000"/>
            <a:ext cx="56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Red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4020" y="3438722"/>
                <a:ext cx="3362908" cy="6853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a:rPr lang="en-US" sz="24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0.0591</m:t>
                    </m:r>
                    <m:r>
                      <a:rPr lang="en-US" sz="24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" pitchFamily="18" charset="0"/>
                            <a:ea typeface="Cambria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2000" b="0" i="0" baseline="30000" dirty="0" smtClean="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atin typeface="Cambria" pitchFamily="18" charset="0"/>
                            <a:ea typeface="Cambria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" pitchFamily="18" charset="0"/>
                            <a:ea typeface="Cambria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atin typeface="Cambria" pitchFamily="18" charset="0"/>
                            <a:ea typeface="Cambria" pitchFamily="18" charset="0"/>
                          </a:rPr>
                          <m:t>3+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020" y="3438722"/>
                <a:ext cx="3362908" cy="685380"/>
              </a:xfrm>
              <a:prstGeom prst="rect">
                <a:avLst/>
              </a:prstGeom>
              <a:blipFill rotWithShape="1">
                <a:blip r:embed="rId3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711980" y="3596746"/>
            <a:ext cx="129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As    n = 1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53922" y="4477327"/>
                <a:ext cx="3362908" cy="6935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a:rPr lang="en-US" sz="24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0.0591</m:t>
                    </m:r>
                    <m:r>
                      <a:rPr lang="en-US" sz="24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000" i="1" dirty="0" smtClean="0">
                            <a:latin typeface="Cambria" pitchFamily="18" charset="0"/>
                            <a:ea typeface="Cambria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latin typeface="Cambria" pitchFamily="18" charset="0"/>
                            <a:ea typeface="Cambria" pitchFamily="18" charset="0"/>
                          </a:rPr>
                          <m:t>ed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" pitchFamily="18" charset="0"/>
                            <a:ea typeface="Cambria" pitchFamily="18" charset="0"/>
                          </a:rPr>
                          <m:t>Ox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22" y="4477327"/>
                <a:ext cx="3362908" cy="693523"/>
              </a:xfrm>
              <a:prstGeom prst="rect">
                <a:avLst/>
              </a:prstGeom>
              <a:blipFill rotWithShape="1">
                <a:blip r:embed="rId4"/>
                <a:stretch>
                  <a:fillRect l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64020" y="5520029"/>
                <a:ext cx="3292376" cy="6873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+0.0591</m:t>
                    </m:r>
                    <m:r>
                      <a:rPr lang="en-US" sz="24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000" b="0" i="1" smtClean="0">
                            <a:latin typeface="Cambria Math"/>
                          </a:rPr>
                          <m:t>Ox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" pitchFamily="18" charset="0"/>
                            <a:ea typeface="Cambria" pitchFamily="18" charset="0"/>
                          </a:rPr>
                          <m:t>Red</m:t>
                        </m:r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020" y="5520029"/>
                <a:ext cx="3292376" cy="687368"/>
              </a:xfrm>
              <a:prstGeom prst="rect">
                <a:avLst/>
              </a:prstGeom>
              <a:blipFill rotWithShape="1">
                <a:blip r:embed="rId5"/>
                <a:stretch>
                  <a:fillRect l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46494" y="766971"/>
            <a:ext cx="4103496" cy="707886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Redox Titration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(Oxidation-Reduction Reaction)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1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-10\Desktop\Red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8366"/>
            <a:ext cx="688336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9853" y="768533"/>
            <a:ext cx="4103496" cy="707886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Redox Titration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(Oxidation-Reduction Reaction)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94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538" y="1120914"/>
            <a:ext cx="2926122" cy="400110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Precipitation Titration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88068"/>
            <a:ext cx="680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+mj-lt"/>
              </a:rPr>
              <a:t>Indicator electrode reversible to one of the ion of the precipitate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331" y="2190690"/>
            <a:ext cx="387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Ex. Titrating  AgNO3 against KCL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085" y="2747389"/>
            <a:ext cx="628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AgNO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KCL                          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AgCl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KNO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3</a:t>
            </a:r>
          </a:p>
          <a:p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Ag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+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NO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(K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+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Cl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)                    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AgCl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K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+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+ NO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-</a:t>
            </a:r>
            <a:endParaRPr lang="en-US" sz="2000" baseline="30000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2971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06628" y="358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4038600"/>
            <a:ext cx="4803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Silver electrode is used with SCE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Reduction is takes place at silver electrode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7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573863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538" y="1120914"/>
            <a:ext cx="2926122" cy="400110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Precipitation Titration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Ag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 + e</a:t>
            </a:r>
            <a:r>
              <a:rPr lang="en-US" sz="2000" baseline="300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                  Ag</a:t>
            </a:r>
            <a:r>
              <a:rPr lang="en-US" sz="2000" baseline="-25000" dirty="0" smtClean="0">
                <a:latin typeface="+mj-lt"/>
              </a:rPr>
              <a:t>(s)</a:t>
            </a:r>
            <a:endParaRPr lang="en-US" sz="2000" baseline="-250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18388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1876042"/>
                <a:ext cx="2078902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𝑎𝐴𝑔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𝑎𝐴𝑔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+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latin typeface="Cambria Math" pitchFamily="18" charset="0"/>
                              <a:ea typeface="Cambria Math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m:t>Ag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76042"/>
                <a:ext cx="2078902" cy="661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9479" y="2743200"/>
                <a:ext cx="3485121" cy="6566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itchFamily="18" charset="0"/>
                        <a:ea typeface="Cambria Math" pitchFamily="18" charset="0"/>
                      </a:rPr>
                      <m:t>Ag</m:t>
                    </m:r>
                    <m:r>
                      <a:rPr lang="en-US" sz="24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  <m:t>0.0591</m:t>
                        </m:r>
                      </m:num>
                      <m:den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𝑎𝐴𝑔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𝐴𝑔</m:t>
                        </m:r>
                        <m:r>
                          <a:rPr lang="en-US" sz="2000" i="1" baseline="30000">
                            <a:latin typeface="Cambria Math"/>
                          </a:rPr>
                          <m:t>+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79" y="2743200"/>
                <a:ext cx="3485121" cy="656655"/>
              </a:xfrm>
              <a:prstGeom prst="rect">
                <a:avLst/>
              </a:prstGeom>
              <a:blipFill rotWithShape="1">
                <a:blip r:embed="rId3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3810000"/>
                <a:ext cx="3568734" cy="6270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Ag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itchFamily="18" charset="0"/>
                        <a:ea typeface="Cambria Math" pitchFamily="18" charset="0"/>
                      </a:rPr>
                      <m:t>Ag</m:t>
                    </m:r>
                    <m:r>
                      <a:rPr lang="en-US" sz="24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0.0591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𝑎𝐴𝑔</m:t>
                        </m:r>
                        <m:r>
                          <a:rPr lang="en-US" sz="2000" i="1" baseline="30000">
                            <a:latin typeface="Cambria Math"/>
                          </a:rPr>
                          <m:t>+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10000"/>
                <a:ext cx="3568734" cy="627031"/>
              </a:xfrm>
              <a:prstGeom prst="rect">
                <a:avLst/>
              </a:prstGeom>
              <a:blipFill rotWithShape="1">
                <a:blip r:embed="rId4"/>
                <a:stretch>
                  <a:fillRect l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7000" y="4876800"/>
                <a:ext cx="3834383" cy="4531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itchFamily="18" charset="0"/>
                        <a:ea typeface="Cambria Math" pitchFamily="18" charset="0"/>
                      </a:rPr>
                      <m:t>Ag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+0.0591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r>
                      <a:rPr lang="en-US" sz="24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𝑎𝐴𝑔</m:t>
                    </m:r>
                  </m:oMath>
                </a14:m>
                <a:r>
                  <a:rPr lang="en-US" sz="2000" baseline="30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endParaRPr lang="en-US" sz="2000" baseline="30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876800"/>
                <a:ext cx="3834383" cy="453137"/>
              </a:xfrm>
              <a:prstGeom prst="rect">
                <a:avLst/>
              </a:prstGeom>
              <a:blipFill rotWithShape="1">
                <a:blip r:embed="rId5"/>
                <a:stretch>
                  <a:fillRect l="-158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44536" y="5638800"/>
            <a:ext cx="19942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= </a:t>
            </a:r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Ag</a:t>
            </a:r>
            <a:r>
              <a:rPr lang="en-US" sz="2400" dirty="0" smtClean="0">
                <a:latin typeface="+mj-lt"/>
              </a:rPr>
              <a:t> - E</a:t>
            </a:r>
            <a:r>
              <a:rPr lang="en-US" sz="2400" baseline="-25000" dirty="0" smtClean="0">
                <a:latin typeface="+mj-lt"/>
              </a:rPr>
              <a:t>SCE</a:t>
            </a:r>
            <a:endParaRPr lang="en-US" sz="24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6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Limitations:</a:t>
            </a:r>
            <a:endParaRPr lang="en-US" b="1" u="sn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064" y="2514600"/>
            <a:ext cx="2447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Colored solution  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728" y="3962400"/>
            <a:ext cx="27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Very dilute solution  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064" y="1295400"/>
            <a:ext cx="352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Unavailability of indicator   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064" y="5486400"/>
            <a:ext cx="275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Forming precipitate 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46" y="1147762"/>
            <a:ext cx="547748" cy="5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80" y="2346702"/>
            <a:ext cx="858207" cy="80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34" y="3588538"/>
            <a:ext cx="835971" cy="11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4657">
            <a:off x="5124087" y="5191543"/>
            <a:ext cx="551790" cy="9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7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538" y="609600"/>
            <a:ext cx="2926122" cy="400110"/>
          </a:xfrm>
          <a:prstGeom prst="rect">
            <a:avLst/>
          </a:prstGeom>
          <a:ln>
            <a:solidFill>
              <a:srgbClr val="F01C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Precipitation Titration</a:t>
            </a:r>
          </a:p>
        </p:txBody>
      </p:sp>
      <p:pic>
        <p:nvPicPr>
          <p:cNvPr id="7170" name="Picture 2" descr="C:\Users\win-10\Desktop\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49" y="1676400"/>
            <a:ext cx="6549852" cy="37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20110"/>
            <a:ext cx="5688288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Advantages of 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15534"/>
            <a:ext cx="7776552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Used for diluted and colored solution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Used for Weak acid against weak base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Used for polybasic acids/ mixed acid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Used for titrating </a:t>
            </a:r>
            <a:r>
              <a:rPr lang="en-US" sz="2000" dirty="0" err="1" smtClean="0">
                <a:latin typeface="+mj-lt"/>
              </a:rPr>
              <a:t>oxidising</a:t>
            </a:r>
            <a:r>
              <a:rPr lang="en-US" sz="2000" dirty="0" smtClean="0">
                <a:latin typeface="+mj-lt"/>
              </a:rPr>
              <a:t> agents against </a:t>
            </a:r>
            <a:r>
              <a:rPr lang="en-US" sz="2000" dirty="0" err="1" smtClean="0">
                <a:latin typeface="+mj-lt"/>
              </a:rPr>
              <a:t>redusing</a:t>
            </a:r>
            <a:r>
              <a:rPr lang="en-US" sz="2000" dirty="0" smtClean="0">
                <a:latin typeface="+mj-lt"/>
              </a:rPr>
              <a:t> agents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Used for analyze chloride, bromide, iodide using silver electrode  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2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609600"/>
            <a:ext cx="2414315" cy="461665"/>
          </a:xfrm>
          <a:prstGeom prst="rect">
            <a:avLst/>
          </a:prstGeom>
          <a:solidFill>
            <a:srgbClr val="BEE39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Circuit Diagram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5" name="Picture 3" descr="C:\Users\win-10\Desktop\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3995"/>
            <a:ext cx="6019800" cy="45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39125">
            <a:off x="1965927" y="2733102"/>
            <a:ext cx="5137945" cy="1200329"/>
          </a:xfrm>
          <a:prstGeom prst="rect">
            <a:avLst/>
          </a:prstGeom>
          <a:solidFill>
            <a:srgbClr val="A9DA7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US" sz="72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365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Potentiometric Titration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664" y="1654314"/>
            <a:ext cx="735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Potentiometric titration is a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physico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-chemical method which is</a:t>
            </a:r>
          </a:p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used to find out the end point in volumetric analysis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7575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In potentiometric titration end point was find out by measuring</a:t>
            </a:r>
          </a:p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the </a:t>
            </a:r>
            <a:r>
              <a:rPr lang="en-US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potential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of 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indicator electrode</a:t>
            </a:r>
            <a:endParaRPr lang="en-US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267200"/>
            <a:ext cx="7667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Indicator electrode: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Electrode, whose potential is depends upon </a:t>
            </a:r>
          </a:p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                                         activity or concentration of the ions present</a:t>
            </a:r>
          </a:p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                                         in the solution 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2185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567" y="4791670"/>
            <a:ext cx="406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Electromotive force/ cell potential:</a:t>
            </a:r>
            <a:r>
              <a:rPr lang="en-US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just"/>
            <a:r>
              <a:rPr lang="en-US" dirty="0" smtClean="0">
                <a:latin typeface="Cambria" pitchFamily="18" charset="0"/>
                <a:ea typeface="Cambria" pitchFamily="18" charset="0"/>
              </a:rPr>
              <a:t>Difference between electrode potential </a:t>
            </a:r>
          </a:p>
          <a:p>
            <a:pPr algn="just"/>
            <a:r>
              <a:rPr lang="en-US" dirty="0" smtClean="0">
                <a:latin typeface="Cambria" pitchFamily="18" charset="0"/>
                <a:ea typeface="Cambria" pitchFamily="18" charset="0"/>
              </a:rPr>
              <a:t>when the cell is under operation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The Cell Potential - Chemistr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28" y="4572000"/>
            <a:ext cx="2416933" cy="17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2379" y="5879068"/>
            <a:ext cx="111120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Oxidation</a:t>
            </a:r>
            <a:endParaRPr lang="en-US" sz="16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91050" y="5673228"/>
            <a:ext cx="666750" cy="194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5879068"/>
            <a:ext cx="133686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Reduction</a:t>
            </a:r>
            <a:endParaRPr lang="en-US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90316" y="5702602"/>
            <a:ext cx="596284" cy="176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948434"/>
            <a:ext cx="742300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Electrode: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An electrode is a solid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electric conductor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that carries electric current into non-metallic solids,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or liquids, or gases, or plasmas, or vacuums 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" name="Picture 2" descr="Electrodes: Definition &amp; Types - Video &amp; Lesson Transcript | Stud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796034"/>
            <a:ext cx="1600200" cy="1337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746369" y="2362200"/>
            <a:ext cx="7377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Electrode Potential: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tendency of metal electrode to loose or gain 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electrons when it is in contact with a solution of its own salt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3251537"/>
            <a:ext cx="7638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Standard Electrode Potential:</a:t>
            </a:r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tendency of metal electrode to loose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or gain electrons when it is in contact with a solution of its own salt 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of 1M con. at 25˚C</a:t>
            </a:r>
          </a:p>
        </p:txBody>
      </p:sp>
    </p:spTree>
    <p:extLst>
      <p:ext uri="{BB962C8B-B14F-4D97-AF65-F5344CB8AC3E}">
        <p14:creationId xmlns:p14="http://schemas.microsoft.com/office/powerpoint/2010/main" val="26105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3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89707" y="1115878"/>
                <a:ext cx="2149435" cy="61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𝑎𝑀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+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latin typeface="Cambria Math" pitchFamily="18" charset="0"/>
                              <a:ea typeface="Cambria Math" pitchFamily="18" charset="0"/>
                            </a:rPr>
                            <m:t>aM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latin typeface="Cambria Math" pitchFamily="18" charset="0"/>
                              <a:ea typeface="Cambria Math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07" y="1115878"/>
                <a:ext cx="2149435" cy="6156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1676400"/>
            <a:ext cx="267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Q=Reaction quotient </a:t>
            </a:r>
            <a:endParaRPr 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199" y="621268"/>
            <a:ext cx="440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ea typeface="Cambria" pitchFamily="18" charset="0"/>
              </a:rPr>
              <a:t>Half cell reaction of the metal ion electrode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060" y="111587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M</a:t>
            </a:r>
            <a:r>
              <a:rPr lang="en-US" sz="2000" baseline="30000" dirty="0" err="1" smtClean="0">
                <a:latin typeface="Cambria" pitchFamily="18" charset="0"/>
                <a:ea typeface="Cambria" pitchFamily="18" charset="0"/>
              </a:rPr>
              <a:t>n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+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+ ne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               M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 </a:t>
            </a:r>
            <a:endParaRPr lang="en-US" sz="2000" baseline="30000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129544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57400" y="1371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5060" y="2057400"/>
            <a:ext cx="74892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Cambria" pitchFamily="18" charset="0"/>
                <a:ea typeface="Cambria" pitchFamily="18" charset="0"/>
              </a:rPr>
              <a:t>The reaction quotient Q is a measure of the relative 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amounts</a:t>
            </a:r>
          </a:p>
          <a:p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of products and reactants present in a reaction at a given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2743200"/>
            <a:ext cx="6750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According to 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Nernst equation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potential of metal electrode is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 expressed as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3489960"/>
                <a:ext cx="2779543" cy="529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0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20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𝑛𝐹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Q</m:t>
                    </m:r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89960"/>
                <a:ext cx="2779543" cy="529376"/>
              </a:xfrm>
              <a:prstGeom prst="rect">
                <a:avLst/>
              </a:prstGeom>
              <a:blipFill rotWithShape="1">
                <a:blip r:embed="rId3"/>
                <a:stretch>
                  <a:fillRect l="-2183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4215927"/>
                <a:ext cx="3474541" cy="6168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24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𝑛𝐹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𝑎𝑀</m:t>
                        </m:r>
                        <m:r>
                          <a:rPr lang="en-US" sz="2000" i="1" baseline="30000">
                            <a:latin typeface="Cambria Math"/>
                          </a:rPr>
                          <m:t>𝑛</m:t>
                        </m:r>
                        <m:r>
                          <a:rPr lang="en-US" sz="2000" i="1" baseline="30000">
                            <a:latin typeface="Cambria Math"/>
                          </a:rPr>
                          <m:t>+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5927"/>
                <a:ext cx="3474541" cy="616836"/>
              </a:xfrm>
              <a:prstGeom prst="rect">
                <a:avLst/>
              </a:prstGeom>
              <a:blipFill rotWithShape="1">
                <a:blip r:embed="rId4"/>
                <a:stretch>
                  <a:fillRect l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5550298"/>
                <a:ext cx="3305841" cy="6219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2400" b="0" i="1" baseline="-2500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  <m:t>0.0591</m:t>
                        </m:r>
                      </m:num>
                      <m:den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𝑎𝑀</m:t>
                        </m:r>
                        <m:r>
                          <a:rPr lang="en-US" sz="2000" i="1" baseline="30000">
                            <a:latin typeface="Cambria Math"/>
                          </a:rPr>
                          <m:t>𝑛</m:t>
                        </m:r>
                        <m:r>
                          <a:rPr lang="en-US" sz="2000" i="1" baseline="30000">
                            <a:latin typeface="Cambria Math"/>
                          </a:rPr>
                          <m:t>+</m:t>
                        </m:r>
                      </m:den>
                    </m:f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50298"/>
                <a:ext cx="3305841" cy="621902"/>
              </a:xfrm>
              <a:prstGeom prst="rect">
                <a:avLst/>
              </a:prstGeom>
              <a:blipFill rotWithShape="1">
                <a:blip r:embed="rId5"/>
                <a:stretch>
                  <a:fillRect l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47887" y="3492898"/>
                <a:ext cx="3364511" cy="6219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4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  <m:t>0.0591</m:t>
                        </m:r>
                      </m:num>
                      <m:den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aM</a:t>
                </a:r>
                <a:r>
                  <a:rPr lang="en-US" sz="2000" baseline="30000" dirty="0" smtClean="0">
                    <a:latin typeface="Cambria Math" pitchFamily="18" charset="0"/>
                    <a:ea typeface="Cambria Math" pitchFamily="18" charset="0"/>
                  </a:rPr>
                  <a:t>n+</a:t>
                </a:r>
                <a:endParaRPr lang="en-US" sz="2000" baseline="30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87" y="3492898"/>
                <a:ext cx="3364511" cy="621902"/>
              </a:xfrm>
              <a:prstGeom prst="rect">
                <a:avLst/>
              </a:prstGeom>
              <a:blipFill rotWithShape="1">
                <a:blip r:embed="rId6"/>
                <a:stretch>
                  <a:fillRect l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45060" y="4946192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a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t 298K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1555" y="4126468"/>
            <a:ext cx="251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= reduction potential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57800" y="4535269"/>
                <a:ext cx="2667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i="1" dirty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itchFamily="18" charset="0"/>
                        <a:ea typeface="Cambria Math" pitchFamily="18" charset="0"/>
                      </a:rPr>
                      <m:t>M</m:t>
                    </m:r>
                    <m:r>
                      <a:rPr lang="en-US" i="1" baseline="-25000" dirty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" pitchFamily="18" charset="0"/>
                    <a:ea typeface="Cambria" pitchFamily="18" charset="0"/>
                  </a:rPr>
                  <a:t>=Std. red. Potential of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Cambria" pitchFamily="18" charset="0"/>
                    <a:ea typeface="Cambria" pitchFamily="18" charset="0"/>
                  </a:rPr>
                  <a:t>         electrode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35269"/>
                <a:ext cx="2667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5660" r="-274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410200" y="52210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n=no. electron involved   </a:t>
            </a:r>
          </a:p>
          <a:p>
            <a:r>
              <a:rPr lang="en-US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in electrode reaction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29200" y="5867400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aM</a:t>
            </a:r>
            <a:r>
              <a:rPr lang="en-US" baseline="3000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=Activity of metal 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 animBg="1"/>
      <p:bldP spid="17" grpId="0"/>
      <p:bldP spid="2" grpId="0" animBg="1"/>
      <p:bldP spid="11" grpId="0" animBg="1"/>
      <p:bldP spid="15" grpId="0" animBg="1"/>
      <p:bldP spid="19" grpId="0" animBg="1"/>
      <p:bldP spid="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7558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Determination of pH                      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906367"/>
            <a:ext cx="279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itchFamily="18" charset="0"/>
                <a:ea typeface="Cambria" pitchFamily="18" charset="0"/>
              </a:rPr>
              <a:t>2) Potentiometric titration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367135"/>
            <a:ext cx="308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Determination of pH</a:t>
            </a:r>
            <a:endParaRPr lang="en-US" sz="2400" b="1" u="sn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39015"/>
            <a:ext cx="317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Determination of pH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384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Ex. Std. hydrogen electrode (SHE)</a:t>
            </a:r>
          </a:p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      reverse electrode 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1289974"/>
                <a:ext cx="228600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H</a:t>
                </a:r>
                <a:r>
                  <a:rPr lang="en-US" sz="2000" baseline="30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+ e</a:t>
                </a:r>
                <a:r>
                  <a:rPr lang="en-US" sz="2000" baseline="30000" dirty="0" smtClean="0">
                    <a:latin typeface="Cambria Math" pitchFamily="18" charset="0"/>
                    <a:ea typeface="Cambria Math" pitchFamily="18" charset="0"/>
                  </a:rPr>
                  <a:t>-                       </a:t>
                </a:r>
                <a14:m>
                  <m:oMath xmlns:m="http://schemas.openxmlformats.org/officeDocument/2006/math">
                    <m:r>
                      <a:rPr lang="en-US" sz="2000" b="0" i="0" baseline="30000" smtClean="0">
                        <a:latin typeface="Cambria Math" pitchFamily="18" charset="0"/>
                        <a:ea typeface="Cambria Math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 baseline="3000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H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endParaRPr lang="en-US" sz="2000" baseline="-25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289974"/>
                <a:ext cx="2286000" cy="526939"/>
              </a:xfrm>
              <a:prstGeom prst="rect">
                <a:avLst/>
              </a:prstGeom>
              <a:blipFill rotWithShape="1">
                <a:blip r:embed="rId3"/>
                <a:stretch>
                  <a:fillRect l="-2667" t="-465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33138"/>
              </p:ext>
            </p:extLst>
          </p:nvPr>
        </p:nvGraphicFramePr>
        <p:xfrm>
          <a:off x="6831013" y="1443111"/>
          <a:ext cx="865187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S ChemDraw Drawing" r:id="rId4" imgW="865800" imgH="220680" progId="ChemDraw.Document.6.0">
                  <p:embed/>
                </p:oleObj>
              </mc:Choice>
              <mc:Fallback>
                <p:oleObj name="CS ChemDraw Drawing" r:id="rId4" imgW="865800" imgH="220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1013" y="1443111"/>
                        <a:ext cx="865187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215427"/>
                <a:ext cx="3174587" cy="5277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H2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latin typeface="Cambria Math" pitchFamily="18" charset="0"/>
                        <a:ea typeface="Cambria Math" pitchFamily="18" charset="0"/>
                      </a:rPr>
                      <m:t>E</m:t>
                    </m:r>
                    <m:r>
                      <a:rPr lang="en-US" sz="2000" i="1" dirty="0" smtClean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itchFamily="18" charset="0"/>
                        <a:ea typeface="Cambria Math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itchFamily="18" charset="0"/>
                        <a:ea typeface="Cambria Math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C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H+</a:t>
                </a:r>
                <a:endParaRPr lang="en-US" sz="2000" baseline="-25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15427"/>
                <a:ext cx="3174587" cy="527773"/>
              </a:xfrm>
              <a:prstGeom prst="rect">
                <a:avLst/>
              </a:prstGeom>
              <a:blipFill rotWithShape="1">
                <a:blip r:embed="rId6"/>
                <a:stretch>
                  <a:fillRect l="-1718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025914"/>
                <a:ext cx="3231013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" pitchFamily="18" charset="0"/>
                    <a:ea typeface="Cambria" pitchFamily="18" charset="0"/>
                  </a:rPr>
                  <a:t>For std. hydrogen electrode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dirty="0" smtClean="0">
                        <a:latin typeface="Cambria" pitchFamily="18" charset="0"/>
                        <a:ea typeface="Cambria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en-US" sz="2000" dirty="0">
                        <a:latin typeface="Cambria" pitchFamily="18" charset="0"/>
                        <a:ea typeface="Cambria" pitchFamily="18" charset="0"/>
                      </a:rPr>
                      <m:t>E</m:t>
                    </m:r>
                    <m:r>
                      <a:rPr lang="en-US" sz="2000" i="1" dirty="0">
                        <a:latin typeface="Cambria Math" pitchFamily="18" charset="0"/>
                        <a:ea typeface="Cambria Math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" pitchFamily="18" charset="0"/>
                        <a:ea typeface="Cambria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" pitchFamily="18" charset="0"/>
                        <a:ea typeface="Cambria" pitchFamily="18" charset="0"/>
                      </a:rPr>
                      <m:t>2</m:t>
                    </m:r>
                  </m:oMath>
                </a14:m>
                <a:r>
                  <a:rPr lang="en-US" sz="2000" dirty="0" smtClean="0">
                    <a:latin typeface="Cambria" pitchFamily="18" charset="0"/>
                    <a:ea typeface="Cambria" pitchFamily="18" charset="0"/>
                  </a:rPr>
                  <a:t>= 0 </a:t>
                </a:r>
                <a:endParaRPr lang="en-US" sz="20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25914"/>
                <a:ext cx="3231013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689" t="-3333" r="-563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968027"/>
                <a:ext cx="2439514" cy="5277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H2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2.303</m:t>
                        </m:r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𝐹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C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H+</a:t>
                </a:r>
                <a:endParaRPr lang="en-US" sz="2000" baseline="-25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968027"/>
                <a:ext cx="2439514" cy="527773"/>
              </a:xfrm>
              <a:prstGeom prst="rect">
                <a:avLst/>
              </a:prstGeom>
              <a:blipFill rotWithShape="1">
                <a:blip r:embed="rId8"/>
                <a:stretch>
                  <a:fillRect l="-223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5800" y="458366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at 298K  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5086290"/>
                <a:ext cx="2444002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H2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  <a:ea typeface="Cambria Math" pitchFamily="18" charset="0"/>
                      </a:rPr>
                      <m:t>0.0591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itchFamily="18" charset="0"/>
                        <a:ea typeface="Cambria Math" pitchFamily="18" charset="0"/>
                      </a:rPr>
                      <m:t>log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C</a:t>
                </a:r>
                <a:r>
                  <a:rPr lang="en-US" sz="2000" baseline="-25000" dirty="0" smtClean="0">
                    <a:latin typeface="Cambria Math" pitchFamily="18" charset="0"/>
                    <a:ea typeface="Cambria Math" pitchFamily="18" charset="0"/>
                  </a:rPr>
                  <a:t>H+</a:t>
                </a:r>
                <a:endParaRPr lang="en-US" sz="2000" baseline="-25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86290"/>
                <a:ext cx="2444002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228" t="-579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5772090"/>
                <a:ext cx="2195024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H2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  <a:ea typeface="Cambria Math" pitchFamily="18" charset="0"/>
                      </a:rPr>
                      <m:t>−0.0591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𝑝𝐻</m:t>
                    </m:r>
                  </m:oMath>
                </a14:m>
                <a:endParaRPr lang="en-US" sz="2000" baseline="-25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72090"/>
                <a:ext cx="2195024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2479" t="-579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35416" y="2209800"/>
            <a:ext cx="41465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Pt,H</a:t>
            </a:r>
            <a:r>
              <a:rPr lang="en-US" sz="2000" baseline="-2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(g,1atm)</a:t>
            </a:r>
            <a:r>
              <a:rPr lang="az-Cyrl-AZ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І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en-US" sz="2000" baseline="30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+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(C=unknown)</a:t>
            </a:r>
            <a:r>
              <a:rPr lang="az-Cyrl-AZ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ІІ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SCE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7509" y="2800290"/>
            <a:ext cx="10518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E=E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-E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L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054" y="3486090"/>
            <a:ext cx="14013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E=E</a:t>
            </a:r>
            <a:r>
              <a:rPr lang="en-US" sz="2000" baseline="-25000" dirty="0" smtClean="0">
                <a:latin typeface="Cambria" pitchFamily="18" charset="0"/>
                <a:ea typeface="Cambria" pitchFamily="18" charset="0"/>
              </a:rPr>
              <a:t>SCE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-E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H2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248090"/>
            <a:ext cx="26917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E=0.2422-(-0.0591pH)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5962" y="4933890"/>
            <a:ext cx="241123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0.0591pH=E-0.2422</a:t>
            </a:r>
            <a:endParaRPr lang="en-US" sz="2000" baseline="-250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5576909"/>
                <a:ext cx="1737976" cy="59529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" pitchFamily="18" charset="0"/>
                    <a:ea typeface="Cambria" pitchFamily="18" charset="0"/>
                  </a:rPr>
                  <a:t>pH=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Cambria" pitchFamily="18" charset="0"/>
                            <a:ea typeface="Cambria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" pitchFamily="18" charset="0"/>
                            <a:ea typeface="Cambria" pitchFamily="18" charset="0"/>
                          </a:rPr>
                          <m:t>−0.2422 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Cambria" pitchFamily="18" charset="0"/>
                            <a:ea typeface="Cambria" pitchFamily="18" charset="0"/>
                          </a:rPr>
                          <m:t>0.0591</m:t>
                        </m:r>
                      </m:den>
                    </m:f>
                  </m:oMath>
                </a14:m>
                <a:endParaRPr lang="en-US" sz="2000" baseline="-250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76909"/>
                <a:ext cx="1737976" cy="595291"/>
              </a:xfrm>
              <a:prstGeom prst="rect">
                <a:avLst/>
              </a:prstGeom>
              <a:blipFill rotWithShape="1">
                <a:blip r:embed="rId11"/>
                <a:stretch>
                  <a:fillRect l="-3125" b="-99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3735"/>
            <a:ext cx="291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Indicator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Electrode</a:t>
            </a:r>
            <a:endParaRPr lang="en-US" sz="2400" b="1" u="sn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324" y="1447800"/>
            <a:ext cx="6506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Electrode whose potential is depends upon the activity or 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concentration of ions present in that solution is called as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 indicator Electrode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462" y="26670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Hydrogen gas electrode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Saturated calomel electrode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Quinhydrone electrode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Glass electrode</a:t>
            </a:r>
            <a:endParaRPr lang="en-US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1668</TotalTime>
  <Words>1441</Words>
  <Application>Microsoft Office PowerPoint</Application>
  <PresentationFormat>On-screen Show (4:3)</PresentationFormat>
  <Paragraphs>238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Pushpin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win-10</dc:creator>
  <cp:lastModifiedBy>Windows User</cp:lastModifiedBy>
  <cp:revision>109</cp:revision>
  <dcterms:created xsi:type="dcterms:W3CDTF">2006-08-16T00:00:00Z</dcterms:created>
  <dcterms:modified xsi:type="dcterms:W3CDTF">2021-01-19T14:39:35Z</dcterms:modified>
</cp:coreProperties>
</file>