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61" r:id="rId3"/>
    <p:sldId id="259" r:id="rId4"/>
    <p:sldId id="260" r:id="rId5"/>
    <p:sldId id="262" r:id="rId6"/>
    <p:sldId id="263" r:id="rId7"/>
    <p:sldId id="265" r:id="rId8"/>
    <p:sldId id="264" r:id="rId9"/>
    <p:sldId id="266" r:id="rId10"/>
    <p:sldId id="267" r:id="rId11"/>
    <p:sldId id="268" r:id="rId12"/>
    <p:sldId id="269" r:id="rId13"/>
    <p:sldId id="270" r:id="rId14"/>
    <p:sldId id="271" r:id="rId15"/>
    <p:sldId id="257" r:id="rId16"/>
    <p:sldId id="272" r:id="rId17"/>
    <p:sldId id="273" r:id="rId18"/>
    <p:sldId id="258"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88" r:id="rId35"/>
    <p:sldId id="290"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61" d="100"/>
          <a:sy n="61" d="100"/>
        </p:scale>
        <p:origin x="-153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4A0C3-DF83-457C-804A-9AE5BB8B2051}" type="datetimeFigureOut">
              <a:rPr lang="en-US" smtClean="0"/>
              <a:t>8/4/2021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2C0006-6207-4448-8E0C-8BE3539C6BD4}" type="slidenum">
              <a:rPr lang="en-US" smtClean="0"/>
              <a:t>‹#›</a:t>
            </a:fld>
            <a:endParaRPr lang="en-US" dirty="0"/>
          </a:p>
        </p:txBody>
      </p:sp>
    </p:spTree>
    <p:extLst>
      <p:ext uri="{BB962C8B-B14F-4D97-AF65-F5344CB8AC3E}">
        <p14:creationId xmlns:p14="http://schemas.microsoft.com/office/powerpoint/2010/main" val="263169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C0006-6207-4448-8E0C-8BE3539C6BD4}" type="slidenum">
              <a:rPr lang="en-US" smtClean="0"/>
              <a:t>16</a:t>
            </a:fld>
            <a:endParaRPr lang="en-US"/>
          </a:p>
        </p:txBody>
      </p:sp>
    </p:spTree>
    <p:extLst>
      <p:ext uri="{BB962C8B-B14F-4D97-AF65-F5344CB8AC3E}">
        <p14:creationId xmlns:p14="http://schemas.microsoft.com/office/powerpoint/2010/main" val="723759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8/4/2021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1371224" y="1105585"/>
            <a:ext cx="65865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rgbClr val="FF0000"/>
                </a:solidFill>
                <a:latin typeface="Cambria" pitchFamily="18" charset="0"/>
              </a:rPr>
              <a:t>“Dissemination of Education for Knowledge, Science and Culture”</a:t>
            </a:r>
          </a:p>
          <a:p>
            <a:pPr eaLnBrk="1" hangingPunct="1"/>
            <a:r>
              <a:rPr lang="en-US" dirty="0">
                <a:solidFill>
                  <a:srgbClr val="FF0000"/>
                </a:solidFill>
                <a:latin typeface="Cambria" pitchFamily="18" charset="0"/>
              </a:rPr>
              <a:t>                                  - </a:t>
            </a:r>
            <a:r>
              <a:rPr lang="en-US" dirty="0" err="1">
                <a:solidFill>
                  <a:srgbClr val="FF0000"/>
                </a:solidFill>
                <a:latin typeface="Cambria" pitchFamily="18" charset="0"/>
              </a:rPr>
              <a:t>Shikshanmaharashi</a:t>
            </a:r>
            <a:r>
              <a:rPr lang="en-US" dirty="0">
                <a:solidFill>
                  <a:srgbClr val="FF0000"/>
                </a:solidFill>
                <a:latin typeface="Cambria" pitchFamily="18" charset="0"/>
              </a:rPr>
              <a:t> Dr. </a:t>
            </a:r>
            <a:r>
              <a:rPr lang="en-US" dirty="0" err="1">
                <a:solidFill>
                  <a:srgbClr val="FF0000"/>
                </a:solidFill>
                <a:latin typeface="Cambria" pitchFamily="18" charset="0"/>
              </a:rPr>
              <a:t>Bapuji</a:t>
            </a:r>
            <a:r>
              <a:rPr lang="en-US" dirty="0">
                <a:solidFill>
                  <a:srgbClr val="FF0000"/>
                </a:solidFill>
                <a:latin typeface="Cambria" pitchFamily="18" charset="0"/>
              </a:rPr>
              <a:t> </a:t>
            </a:r>
            <a:r>
              <a:rPr lang="en-US" dirty="0" err="1">
                <a:solidFill>
                  <a:srgbClr val="FF0000"/>
                </a:solidFill>
                <a:latin typeface="Cambria" pitchFamily="18" charset="0"/>
              </a:rPr>
              <a:t>Salunkhe</a:t>
            </a:r>
            <a:endParaRPr lang="en-US" dirty="0">
              <a:solidFill>
                <a:srgbClr val="FF0000"/>
              </a:solidFill>
              <a:latin typeface="Cambria"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2263" y="8623"/>
            <a:ext cx="1201737"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9864"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3902868" y="10211"/>
            <a:ext cx="1219200" cy="1086752"/>
          </a:xfrm>
          <a:prstGeom prst="rect">
            <a:avLst/>
          </a:prstGeom>
          <a:noFill/>
        </p:spPr>
      </p:pic>
      <p:sp>
        <p:nvSpPr>
          <p:cNvPr id="7" name="Rectangle 12"/>
          <p:cNvSpPr>
            <a:spLocks noChangeArrowheads="1"/>
          </p:cNvSpPr>
          <p:nvPr/>
        </p:nvSpPr>
        <p:spPr bwMode="auto">
          <a:xfrm>
            <a:off x="1371224" y="1828800"/>
            <a:ext cx="6481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err="1">
                <a:solidFill>
                  <a:srgbClr val="C00000"/>
                </a:solidFill>
                <a:latin typeface="Cambria" pitchFamily="18" charset="0"/>
              </a:rPr>
              <a:t>Shri</a:t>
            </a:r>
            <a:r>
              <a:rPr lang="en-US" b="1" dirty="0">
                <a:solidFill>
                  <a:srgbClr val="C00000"/>
                </a:solidFill>
                <a:latin typeface="Cambria" pitchFamily="18" charset="0"/>
              </a:rPr>
              <a:t> Swami </a:t>
            </a:r>
            <a:r>
              <a:rPr lang="en-US" b="1" dirty="0" err="1">
                <a:solidFill>
                  <a:srgbClr val="C00000"/>
                </a:solidFill>
                <a:latin typeface="Cambria" pitchFamily="18" charset="0"/>
              </a:rPr>
              <a:t>Vivekanand</a:t>
            </a:r>
            <a:r>
              <a:rPr lang="en-US" b="1" dirty="0">
                <a:solidFill>
                  <a:srgbClr val="C00000"/>
                </a:solidFill>
                <a:latin typeface="Cambria" pitchFamily="18" charset="0"/>
              </a:rPr>
              <a:t> </a:t>
            </a:r>
            <a:r>
              <a:rPr lang="en-US" b="1" dirty="0" err="1">
                <a:solidFill>
                  <a:srgbClr val="C00000"/>
                </a:solidFill>
                <a:latin typeface="Cambria" pitchFamily="18" charset="0"/>
              </a:rPr>
              <a:t>Shikshan</a:t>
            </a:r>
            <a:r>
              <a:rPr lang="en-US" b="1" dirty="0">
                <a:solidFill>
                  <a:srgbClr val="C00000"/>
                </a:solidFill>
                <a:latin typeface="Cambria" pitchFamily="18" charset="0"/>
              </a:rPr>
              <a:t> </a:t>
            </a:r>
            <a:r>
              <a:rPr lang="en-US" b="1" dirty="0" err="1">
                <a:solidFill>
                  <a:srgbClr val="C00000"/>
                </a:solidFill>
                <a:latin typeface="Cambria" pitchFamily="18" charset="0"/>
              </a:rPr>
              <a:t>Sanstha’s</a:t>
            </a:r>
            <a:r>
              <a:rPr lang="en-US" b="1" dirty="0">
                <a:solidFill>
                  <a:srgbClr val="C00000"/>
                </a:solidFill>
                <a:latin typeface="Cambria" pitchFamily="18" charset="0"/>
              </a:rPr>
              <a:t> Kolhapur</a:t>
            </a:r>
            <a:endParaRPr lang="en-US" dirty="0">
              <a:solidFill>
                <a:srgbClr val="C00000"/>
              </a:solidFill>
              <a:latin typeface="Cambria" pitchFamily="18" charset="0"/>
            </a:endParaRPr>
          </a:p>
        </p:txBody>
      </p:sp>
      <p:sp>
        <p:nvSpPr>
          <p:cNvPr id="8" name="Rectangle 7"/>
          <p:cNvSpPr/>
          <p:nvPr/>
        </p:nvSpPr>
        <p:spPr>
          <a:xfrm>
            <a:off x="304800" y="2286000"/>
            <a:ext cx="8534400" cy="113877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2400" b="1" dirty="0" smtClean="0">
                <a:solidFill>
                  <a:srgbClr val="00B050"/>
                </a:solidFill>
                <a:latin typeface="Cambria" pitchFamily="18" charset="0"/>
                <a:ea typeface="Cambria" pitchFamily="18" charset="0"/>
              </a:rPr>
              <a:t>PADMABHUSHAN DR. VASANTRAODADA PATIL MAHAVIDYALAYA, TASGAON DIST. SANGLI</a:t>
            </a:r>
          </a:p>
          <a:p>
            <a:pPr algn="ctr">
              <a:defRPr/>
            </a:pPr>
            <a:r>
              <a:rPr lang="en-US" sz="2000" dirty="0" smtClean="0">
                <a:solidFill>
                  <a:srgbClr val="00B050"/>
                </a:solidFill>
                <a:latin typeface="Cambria" pitchFamily="18" charset="0"/>
                <a:ea typeface="Cambria" pitchFamily="18" charset="0"/>
              </a:rPr>
              <a:t>(Affiliated to </a:t>
            </a:r>
            <a:r>
              <a:rPr lang="en-US" sz="2000" dirty="0" err="1" smtClean="0">
                <a:solidFill>
                  <a:srgbClr val="00B050"/>
                </a:solidFill>
                <a:latin typeface="Cambria" pitchFamily="18" charset="0"/>
                <a:ea typeface="Cambria" pitchFamily="18" charset="0"/>
              </a:rPr>
              <a:t>Shivaji</a:t>
            </a:r>
            <a:r>
              <a:rPr lang="en-US" sz="2000" dirty="0" smtClean="0">
                <a:solidFill>
                  <a:srgbClr val="00B050"/>
                </a:solidFill>
                <a:latin typeface="Cambria" pitchFamily="18" charset="0"/>
                <a:ea typeface="Cambria" pitchFamily="18" charset="0"/>
              </a:rPr>
              <a:t> University, Kolhapur)</a:t>
            </a:r>
            <a:endParaRPr lang="en-US" sz="2000" dirty="0">
              <a:solidFill>
                <a:srgbClr val="00B050"/>
              </a:solidFill>
              <a:latin typeface="Cambria" pitchFamily="18" charset="0"/>
              <a:ea typeface="Cambria" pitchFamily="18" charset="0"/>
            </a:endParaRPr>
          </a:p>
        </p:txBody>
      </p:sp>
      <p:sp>
        <p:nvSpPr>
          <p:cNvPr id="9" name="Rectangle 8"/>
          <p:cNvSpPr/>
          <p:nvPr/>
        </p:nvSpPr>
        <p:spPr>
          <a:xfrm>
            <a:off x="0" y="3581400"/>
            <a:ext cx="4361707" cy="46166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2400" b="1" dirty="0">
                <a:solidFill>
                  <a:srgbClr val="FFFF00"/>
                </a:solidFill>
                <a:latin typeface="Cambria" pitchFamily="18" charset="0"/>
                <a:ea typeface="Cambria" pitchFamily="18" charset="0"/>
              </a:rPr>
              <a:t>DEPARTMENT OF CHEMISTRY</a:t>
            </a:r>
            <a:endParaRPr lang="en-US" sz="2400" dirty="0">
              <a:solidFill>
                <a:srgbClr val="FFFF00"/>
              </a:solidFill>
              <a:latin typeface="Cambria" pitchFamily="18" charset="0"/>
              <a:ea typeface="Cambria" pitchFamily="18" charset="0"/>
            </a:endParaRPr>
          </a:p>
        </p:txBody>
      </p:sp>
      <p:sp>
        <p:nvSpPr>
          <p:cNvPr id="3" name="TextBox 2"/>
          <p:cNvSpPr txBox="1"/>
          <p:nvPr/>
        </p:nvSpPr>
        <p:spPr>
          <a:xfrm>
            <a:off x="3429000" y="426720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sp>
        <p:nvSpPr>
          <p:cNvPr id="11" name="Rectangle 110"/>
          <p:cNvSpPr txBox="1">
            <a:spLocks noChangeArrowheads="1"/>
          </p:cNvSpPr>
          <p:nvPr/>
        </p:nvSpPr>
        <p:spPr>
          <a:xfrm>
            <a:off x="6038850" y="6078899"/>
            <a:ext cx="3105150" cy="7778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UY" sz="2800" b="1" dirty="0" smtClean="0">
                <a:solidFill>
                  <a:srgbClr val="7030A0"/>
                </a:solidFill>
                <a:latin typeface="Cambria" pitchFamily="18" charset="0"/>
              </a:rPr>
              <a:t>Dr. </a:t>
            </a:r>
            <a:r>
              <a:rPr lang="es-UY" sz="2800" b="1" dirty="0" err="1" smtClean="0">
                <a:solidFill>
                  <a:srgbClr val="7030A0"/>
                </a:solidFill>
                <a:latin typeface="Cambria" pitchFamily="18" charset="0"/>
              </a:rPr>
              <a:t>Ajay</a:t>
            </a:r>
            <a:r>
              <a:rPr lang="es-UY" sz="2800" b="1" dirty="0" smtClean="0">
                <a:solidFill>
                  <a:srgbClr val="7030A0"/>
                </a:solidFill>
                <a:latin typeface="Cambria" pitchFamily="18" charset="0"/>
              </a:rPr>
              <a:t> Ambhore</a:t>
            </a:r>
            <a:br>
              <a:rPr lang="es-UY" sz="2800" b="1" dirty="0" smtClean="0">
                <a:solidFill>
                  <a:srgbClr val="7030A0"/>
                </a:solidFill>
                <a:latin typeface="Cambria" pitchFamily="18" charset="0"/>
              </a:rPr>
            </a:br>
            <a:r>
              <a:rPr lang="es-UY" sz="2000" b="1" dirty="0" err="1" smtClean="0">
                <a:solidFill>
                  <a:srgbClr val="7030A0"/>
                </a:solidFill>
                <a:latin typeface="Cambria" pitchFamily="18" charset="0"/>
              </a:rPr>
              <a:t>M.Sc</a:t>
            </a:r>
            <a:r>
              <a:rPr lang="es-UY" sz="2000" b="1" dirty="0" smtClean="0">
                <a:solidFill>
                  <a:srgbClr val="7030A0"/>
                </a:solidFill>
                <a:latin typeface="Cambria" pitchFamily="18" charset="0"/>
              </a:rPr>
              <a:t>. </a:t>
            </a:r>
            <a:r>
              <a:rPr lang="es-UY" sz="2000" b="1" dirty="0" err="1" smtClean="0">
                <a:solidFill>
                  <a:srgbClr val="7030A0"/>
                </a:solidFill>
                <a:latin typeface="Cambria" pitchFamily="18" charset="0"/>
              </a:rPr>
              <a:t>B.Ed</a:t>
            </a:r>
            <a:r>
              <a:rPr lang="es-UY" sz="2000" b="1" dirty="0" smtClean="0">
                <a:solidFill>
                  <a:srgbClr val="7030A0"/>
                </a:solidFill>
                <a:latin typeface="Cambria" pitchFamily="18" charset="0"/>
              </a:rPr>
              <a:t>. NET </a:t>
            </a:r>
            <a:r>
              <a:rPr lang="es-UY" sz="2000" b="1" dirty="0" err="1" smtClean="0">
                <a:solidFill>
                  <a:srgbClr val="7030A0"/>
                </a:solidFill>
                <a:latin typeface="Cambria" pitchFamily="18" charset="0"/>
              </a:rPr>
              <a:t>Ph.D</a:t>
            </a:r>
            <a:r>
              <a:rPr lang="es-UY" sz="2000" b="1" dirty="0" smtClean="0">
                <a:solidFill>
                  <a:srgbClr val="7030A0"/>
                </a:solidFill>
                <a:latin typeface="Cambria" pitchFamily="18" charset="0"/>
              </a:rPr>
              <a:t>.</a:t>
            </a:r>
            <a:endParaRPr lang="es-ES" sz="2800" b="1" dirty="0" smtClean="0">
              <a:solidFill>
                <a:srgbClr val="7030A0"/>
              </a:solidFill>
              <a:latin typeface="Cambria" pitchFamily="18" charset="0"/>
            </a:endParaRP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91047"/>
            <a:ext cx="4838713" cy="1965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5447154" y="3581400"/>
            <a:ext cx="3696846" cy="461665"/>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a:defRPr/>
            </a:pPr>
            <a:r>
              <a:rPr lang="en-US" sz="2400" b="1" dirty="0" smtClean="0">
                <a:solidFill>
                  <a:srgbClr val="FFFF00"/>
                </a:solidFill>
                <a:latin typeface="Cambria" pitchFamily="18" charset="0"/>
                <a:ea typeface="Cambria" pitchFamily="18" charset="0"/>
              </a:rPr>
              <a:t>INDUSTRIAL CHEMISTRY</a:t>
            </a:r>
            <a:endParaRPr lang="en-US" sz="2400" dirty="0">
              <a:solidFill>
                <a:srgbClr val="FFFF00"/>
              </a:solidFill>
              <a:latin typeface="Cambria" pitchFamily="18" charset="0"/>
              <a:ea typeface="Cambria" pitchFamily="18" charset="0"/>
            </a:endParaRPr>
          </a:p>
        </p:txBody>
      </p:sp>
    </p:spTree>
    <p:extLst>
      <p:ext uri="{BB962C8B-B14F-4D97-AF65-F5344CB8AC3E}">
        <p14:creationId xmlns:p14="http://schemas.microsoft.com/office/powerpoint/2010/main" val="122486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673" y="914400"/>
            <a:ext cx="762012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24200" y="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spTree>
    <p:extLst>
      <p:ext uri="{BB962C8B-B14F-4D97-AF65-F5344CB8AC3E}">
        <p14:creationId xmlns:p14="http://schemas.microsoft.com/office/powerpoint/2010/main" val="989977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sp>
        <p:nvSpPr>
          <p:cNvPr id="3" name="TextBox 2"/>
          <p:cNvSpPr txBox="1"/>
          <p:nvPr/>
        </p:nvSpPr>
        <p:spPr>
          <a:xfrm>
            <a:off x="3124201" y="609600"/>
            <a:ext cx="28194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solidFill>
                  <a:srgbClr val="7030A0"/>
                </a:solidFill>
                <a:latin typeface="Bernard MT Condensed" pitchFamily="18" charset="0"/>
              </a:rPr>
              <a:t>Manufacture of Sugar </a:t>
            </a:r>
            <a:endParaRPr lang="en-US" sz="2400" dirty="0">
              <a:solidFill>
                <a:srgbClr val="7030A0"/>
              </a:solidFill>
              <a:latin typeface="Bernard MT Condensed" pitchFamily="18" charset="0"/>
            </a:endParaRPr>
          </a:p>
        </p:txBody>
      </p:sp>
      <p:sp>
        <p:nvSpPr>
          <p:cNvPr id="4" name="TextBox 3"/>
          <p:cNvSpPr txBox="1"/>
          <p:nvPr/>
        </p:nvSpPr>
        <p:spPr>
          <a:xfrm>
            <a:off x="2743200" y="1295400"/>
            <a:ext cx="3581400" cy="5262979"/>
          </a:xfrm>
          <a:prstGeom prst="rect">
            <a:avLst/>
          </a:prstGeom>
          <a:noFill/>
        </p:spPr>
        <p:txBody>
          <a:bodyPr wrap="square" rtlCol="0">
            <a:spAutoFit/>
          </a:bodyPr>
          <a:lstStyle/>
          <a:p>
            <a:pPr marL="457200" indent="-457200">
              <a:lnSpc>
                <a:spcPct val="200000"/>
              </a:lnSpc>
              <a:buFont typeface="Wingdings" pitchFamily="2" charset="2"/>
              <a:buChar char="ü"/>
            </a:pPr>
            <a:r>
              <a:rPr lang="en-US" sz="2800" b="1" dirty="0" smtClean="0">
                <a:solidFill>
                  <a:srgbClr val="0070C0"/>
                </a:solidFill>
                <a:latin typeface="Times New Roman" pitchFamily="18" charset="0"/>
                <a:cs typeface="Times New Roman" pitchFamily="18" charset="0"/>
              </a:rPr>
              <a:t>Extraction</a:t>
            </a:r>
          </a:p>
          <a:p>
            <a:pPr marL="457200" indent="-457200">
              <a:lnSpc>
                <a:spcPct val="200000"/>
              </a:lnSpc>
              <a:buFont typeface="Wingdings" pitchFamily="2" charset="2"/>
              <a:buChar char="ü"/>
            </a:pPr>
            <a:r>
              <a:rPr lang="en-US" sz="2800" b="1" dirty="0" smtClean="0">
                <a:solidFill>
                  <a:srgbClr val="0070C0"/>
                </a:solidFill>
                <a:latin typeface="Times New Roman" pitchFamily="18" charset="0"/>
                <a:cs typeface="Times New Roman" pitchFamily="18" charset="0"/>
              </a:rPr>
              <a:t>Clarification</a:t>
            </a:r>
          </a:p>
          <a:p>
            <a:pPr marL="457200" indent="-457200">
              <a:lnSpc>
                <a:spcPct val="200000"/>
              </a:lnSpc>
              <a:buFont typeface="Wingdings" pitchFamily="2" charset="2"/>
              <a:buChar char="ü"/>
            </a:pPr>
            <a:r>
              <a:rPr lang="en-US" sz="2800" b="1" dirty="0" smtClean="0">
                <a:solidFill>
                  <a:srgbClr val="0070C0"/>
                </a:solidFill>
                <a:latin typeface="Times New Roman" pitchFamily="18" charset="0"/>
                <a:cs typeface="Times New Roman" pitchFamily="18" charset="0"/>
              </a:rPr>
              <a:t>Concentration</a:t>
            </a:r>
          </a:p>
          <a:p>
            <a:pPr marL="457200" indent="-457200">
              <a:lnSpc>
                <a:spcPct val="200000"/>
              </a:lnSpc>
              <a:buFont typeface="Wingdings" pitchFamily="2" charset="2"/>
              <a:buChar char="ü"/>
            </a:pPr>
            <a:r>
              <a:rPr lang="en-US" sz="2800" b="1" dirty="0" smtClean="0">
                <a:solidFill>
                  <a:srgbClr val="0070C0"/>
                </a:solidFill>
                <a:latin typeface="Times New Roman" pitchFamily="18" charset="0"/>
                <a:cs typeface="Times New Roman" pitchFamily="18" charset="0"/>
              </a:rPr>
              <a:t>Crystallization</a:t>
            </a:r>
          </a:p>
          <a:p>
            <a:pPr marL="457200" indent="-457200">
              <a:lnSpc>
                <a:spcPct val="200000"/>
              </a:lnSpc>
              <a:buFont typeface="Wingdings" pitchFamily="2" charset="2"/>
              <a:buChar char="ü"/>
            </a:pPr>
            <a:r>
              <a:rPr lang="en-US" sz="2800" b="1" dirty="0" smtClean="0">
                <a:solidFill>
                  <a:srgbClr val="0070C0"/>
                </a:solidFill>
                <a:latin typeface="Times New Roman" pitchFamily="18" charset="0"/>
                <a:cs typeface="Times New Roman" pitchFamily="18" charset="0"/>
              </a:rPr>
              <a:t>Centrifugation</a:t>
            </a:r>
          </a:p>
          <a:p>
            <a:pPr marL="457200" indent="-457200">
              <a:lnSpc>
                <a:spcPct val="200000"/>
              </a:lnSpc>
              <a:buFont typeface="Wingdings" pitchFamily="2" charset="2"/>
              <a:buChar char="ü"/>
            </a:pPr>
            <a:r>
              <a:rPr lang="en-US" sz="2800" b="1" dirty="0" smtClean="0">
                <a:solidFill>
                  <a:srgbClr val="0070C0"/>
                </a:solidFill>
                <a:latin typeface="Times New Roman" pitchFamily="18" charset="0"/>
                <a:cs typeface="Times New Roman" pitchFamily="18" charset="0"/>
              </a:rPr>
              <a:t>Refining</a:t>
            </a:r>
            <a:endParaRPr lang="en-US" sz="28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420570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0"/>
            <a:ext cx="2764155"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sp>
        <p:nvSpPr>
          <p:cNvPr id="3" name="TextBox 2"/>
          <p:cNvSpPr txBox="1"/>
          <p:nvPr/>
        </p:nvSpPr>
        <p:spPr>
          <a:xfrm>
            <a:off x="3124200" y="685800"/>
            <a:ext cx="2764155"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dirty="0" smtClean="0">
                <a:solidFill>
                  <a:srgbClr val="7030A0"/>
                </a:solidFill>
                <a:latin typeface="Bernard MT Condensed" pitchFamily="18" charset="0"/>
              </a:rPr>
              <a:t>Manufacture of Sugar </a:t>
            </a:r>
            <a:endParaRPr lang="en-US" sz="2400" dirty="0">
              <a:solidFill>
                <a:srgbClr val="7030A0"/>
              </a:solidFill>
              <a:latin typeface="Bernard MT Condensed"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4364067"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219200"/>
            <a:ext cx="3809999"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4099" y="3505200"/>
            <a:ext cx="5029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314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sp>
        <p:nvSpPr>
          <p:cNvPr id="3" name="TextBox 2"/>
          <p:cNvSpPr txBox="1"/>
          <p:nvPr/>
        </p:nvSpPr>
        <p:spPr>
          <a:xfrm>
            <a:off x="3179445" y="681335"/>
            <a:ext cx="2764155"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dirty="0" smtClean="0">
                <a:solidFill>
                  <a:srgbClr val="7030A0"/>
                </a:solidFill>
                <a:latin typeface="Bernard MT Condensed" pitchFamily="18" charset="0"/>
              </a:rPr>
              <a:t>Manufacture of Sugar </a:t>
            </a:r>
            <a:endParaRPr lang="en-US" sz="2400" dirty="0">
              <a:solidFill>
                <a:srgbClr val="7030A0"/>
              </a:solidFill>
              <a:latin typeface="Bernard MT Condensed" pitchFamily="18" charset="0"/>
            </a:endParaRPr>
          </a:p>
        </p:txBody>
      </p:sp>
      <p:sp>
        <p:nvSpPr>
          <p:cNvPr id="4" name="TextBox 3"/>
          <p:cNvSpPr txBox="1"/>
          <p:nvPr/>
        </p:nvSpPr>
        <p:spPr>
          <a:xfrm>
            <a:off x="152400" y="1371600"/>
            <a:ext cx="2869825"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b="1" dirty="0" smtClean="0">
                <a:solidFill>
                  <a:srgbClr val="FF0000"/>
                </a:solidFill>
                <a:latin typeface="+mj-lt"/>
              </a:rPr>
              <a:t>Extraction of juice</a:t>
            </a:r>
            <a:endParaRPr lang="en-US" sz="2800" b="1" dirty="0">
              <a:solidFill>
                <a:srgbClr val="FF0000"/>
              </a:solidFill>
              <a:latin typeface="+mj-lt"/>
            </a:endParaRP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747" b="13375"/>
          <a:stretch/>
        </p:blipFill>
        <p:spPr bwMode="auto">
          <a:xfrm>
            <a:off x="567709" y="2057400"/>
            <a:ext cx="7932405" cy="2278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93" y="4291739"/>
            <a:ext cx="2757407"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6966" y="4124972"/>
            <a:ext cx="3791536" cy="2513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943626" y="1595735"/>
            <a:ext cx="1766766"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b="1" dirty="0" smtClean="0">
                <a:solidFill>
                  <a:srgbClr val="C00000"/>
                </a:solidFill>
                <a:latin typeface="+mj-lt"/>
              </a:rPr>
              <a:t>Milling Train</a:t>
            </a:r>
            <a:endParaRPr lang="en-US" sz="2400" b="1" dirty="0">
              <a:solidFill>
                <a:srgbClr val="C00000"/>
              </a:solidFill>
              <a:latin typeface="+mj-lt"/>
            </a:endParaRPr>
          </a:p>
        </p:txBody>
      </p:sp>
    </p:spTree>
    <p:extLst>
      <p:ext uri="{BB962C8B-B14F-4D97-AF65-F5344CB8AC3E}">
        <p14:creationId xmlns:p14="http://schemas.microsoft.com/office/powerpoint/2010/main" val="2917812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sp>
        <p:nvSpPr>
          <p:cNvPr id="3" name="TextBox 2"/>
          <p:cNvSpPr txBox="1"/>
          <p:nvPr/>
        </p:nvSpPr>
        <p:spPr>
          <a:xfrm>
            <a:off x="0" y="609600"/>
            <a:ext cx="3394134"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dirty="0" smtClean="0">
                <a:solidFill>
                  <a:srgbClr val="7030A0"/>
                </a:solidFill>
                <a:latin typeface="Bernard MT Condensed" pitchFamily="18" charset="0"/>
              </a:rPr>
              <a:t>Manufacture of cane Sugar </a:t>
            </a:r>
            <a:endParaRPr lang="en-US" sz="2400" dirty="0">
              <a:solidFill>
                <a:srgbClr val="7030A0"/>
              </a:solidFill>
              <a:latin typeface="Bernard MT Condensed" pitchFamily="18" charset="0"/>
            </a:endParaRPr>
          </a:p>
        </p:txBody>
      </p:sp>
      <p:sp>
        <p:nvSpPr>
          <p:cNvPr id="4" name="TextBox 3"/>
          <p:cNvSpPr txBox="1"/>
          <p:nvPr/>
        </p:nvSpPr>
        <p:spPr>
          <a:xfrm>
            <a:off x="6110319" y="578822"/>
            <a:ext cx="2869825"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b="1" dirty="0" smtClean="0">
                <a:solidFill>
                  <a:srgbClr val="FF0000"/>
                </a:solidFill>
                <a:latin typeface="+mj-lt"/>
              </a:rPr>
              <a:t>Extraction of juice</a:t>
            </a:r>
            <a:endParaRPr lang="en-US" sz="2800" b="1" dirty="0">
              <a:solidFill>
                <a:srgbClr val="FF0000"/>
              </a:solidFill>
              <a:latin typeface="+mj-lt"/>
            </a:endParaRPr>
          </a:p>
        </p:txBody>
      </p:sp>
      <p:pic>
        <p:nvPicPr>
          <p:cNvPr id="5"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t="50719"/>
          <a:stretch/>
        </p:blipFill>
        <p:spPr bwMode="auto">
          <a:xfrm>
            <a:off x="1377947" y="1219200"/>
            <a:ext cx="6021317"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947" y="4522922"/>
            <a:ext cx="6021317" cy="2335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7375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White sugar making process | How to make plantation white sug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88392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124200" y="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sp>
        <p:nvSpPr>
          <p:cNvPr id="18" name="TextBox 17"/>
          <p:cNvSpPr txBox="1"/>
          <p:nvPr/>
        </p:nvSpPr>
        <p:spPr>
          <a:xfrm>
            <a:off x="2667000" y="609600"/>
            <a:ext cx="3394134"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dirty="0" smtClean="0">
                <a:solidFill>
                  <a:srgbClr val="7030A0"/>
                </a:solidFill>
                <a:latin typeface="Bernard MT Condensed" pitchFamily="18" charset="0"/>
              </a:rPr>
              <a:t>Manufacture of cane Sugar </a:t>
            </a:r>
            <a:endParaRPr lang="en-US" sz="2400" dirty="0">
              <a:solidFill>
                <a:srgbClr val="7030A0"/>
              </a:solidFill>
              <a:latin typeface="Bernard MT Condensed" pitchFamily="18" charset="0"/>
            </a:endParaRPr>
          </a:p>
        </p:txBody>
      </p:sp>
      <p:sp>
        <p:nvSpPr>
          <p:cNvPr id="19" name="TextBox 18"/>
          <p:cNvSpPr txBox="1"/>
          <p:nvPr/>
        </p:nvSpPr>
        <p:spPr>
          <a:xfrm>
            <a:off x="152400" y="1066800"/>
            <a:ext cx="2869825"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b="1" dirty="0" smtClean="0">
                <a:solidFill>
                  <a:srgbClr val="FF0000"/>
                </a:solidFill>
                <a:latin typeface="+mj-lt"/>
              </a:rPr>
              <a:t>Extraction of juice</a:t>
            </a:r>
            <a:endParaRPr lang="en-US" sz="2800" b="1" dirty="0">
              <a:solidFill>
                <a:srgbClr val="FF0000"/>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022784194"/>
              </p:ext>
            </p:extLst>
          </p:nvPr>
        </p:nvGraphicFramePr>
        <p:xfrm>
          <a:off x="838200" y="5410200"/>
          <a:ext cx="7467600" cy="1219200"/>
        </p:xfrm>
        <a:graphic>
          <a:graphicData uri="http://schemas.openxmlformats.org/drawingml/2006/table">
            <a:tbl>
              <a:tblPr firstRow="1" bandRow="1">
                <a:tableStyleId>{0505E3EF-67EA-436B-97B2-0124C06EBD24}</a:tableStyleId>
              </a:tblPr>
              <a:tblGrid>
                <a:gridCol w="1244600"/>
                <a:gridCol w="1244600"/>
                <a:gridCol w="1244600"/>
                <a:gridCol w="1244600"/>
                <a:gridCol w="1244600"/>
                <a:gridCol w="1244600"/>
              </a:tblGrid>
              <a:tr h="609600">
                <a:tc>
                  <a:txBody>
                    <a:bodyPr/>
                    <a:lstStyle/>
                    <a:p>
                      <a:pPr algn="ctr"/>
                      <a:r>
                        <a:rPr lang="en-US" sz="2400" dirty="0" smtClean="0"/>
                        <a:t>Crusher</a:t>
                      </a:r>
                      <a:endParaRPr lang="en-US" sz="2400" b="1" dirty="0">
                        <a:solidFill>
                          <a:srgbClr val="C00000"/>
                        </a:solidFill>
                        <a:latin typeface="+mj-lt"/>
                      </a:endParaRPr>
                    </a:p>
                  </a:txBody>
                  <a:tcPr/>
                </a:tc>
                <a:tc>
                  <a:txBody>
                    <a:bodyPr/>
                    <a:lstStyle/>
                    <a:p>
                      <a:pPr algn="ctr"/>
                      <a:r>
                        <a:rPr lang="en-US" sz="2400" dirty="0" smtClean="0"/>
                        <a:t>1</a:t>
                      </a:r>
                      <a:r>
                        <a:rPr lang="en-US" sz="2400" baseline="30000" dirty="0" smtClean="0"/>
                        <a:t>st</a:t>
                      </a:r>
                      <a:r>
                        <a:rPr lang="en-US" sz="2400" dirty="0" smtClean="0"/>
                        <a:t> mill</a:t>
                      </a:r>
                      <a:endParaRPr lang="en-US" sz="2400" b="1" dirty="0">
                        <a:solidFill>
                          <a:srgbClr val="C00000"/>
                        </a:solidFill>
                        <a:latin typeface="+mj-lt"/>
                      </a:endParaRPr>
                    </a:p>
                  </a:txBody>
                  <a:tcPr/>
                </a:tc>
                <a:tc>
                  <a:txBody>
                    <a:bodyPr/>
                    <a:lstStyle/>
                    <a:p>
                      <a:pPr algn="ctr"/>
                      <a:r>
                        <a:rPr lang="en-US" sz="2400" dirty="0" smtClean="0"/>
                        <a:t>2</a:t>
                      </a:r>
                      <a:r>
                        <a:rPr lang="en-US" sz="2400" baseline="30000" dirty="0" smtClean="0"/>
                        <a:t>nd</a:t>
                      </a:r>
                      <a:r>
                        <a:rPr lang="en-US" sz="2400" dirty="0" smtClean="0"/>
                        <a:t> mill</a:t>
                      </a:r>
                      <a:endParaRPr lang="en-US" sz="2400" b="1" dirty="0">
                        <a:solidFill>
                          <a:srgbClr val="C00000"/>
                        </a:solidFill>
                        <a:latin typeface="+mj-lt"/>
                      </a:endParaRPr>
                    </a:p>
                  </a:txBody>
                  <a:tcPr/>
                </a:tc>
                <a:tc>
                  <a:txBody>
                    <a:bodyPr/>
                    <a:lstStyle/>
                    <a:p>
                      <a:pPr algn="ctr"/>
                      <a:r>
                        <a:rPr lang="en-US" sz="2400" dirty="0" smtClean="0"/>
                        <a:t>3</a:t>
                      </a:r>
                      <a:r>
                        <a:rPr lang="en-US" sz="2400" baseline="30000" dirty="0" smtClean="0"/>
                        <a:t>rd</a:t>
                      </a:r>
                      <a:r>
                        <a:rPr lang="en-US" sz="2400" dirty="0" smtClean="0"/>
                        <a:t> mill</a:t>
                      </a:r>
                      <a:endParaRPr lang="en-US" sz="2400" b="1" dirty="0">
                        <a:solidFill>
                          <a:srgbClr val="C00000"/>
                        </a:solidFill>
                        <a:latin typeface="+mj-lt"/>
                      </a:endParaRPr>
                    </a:p>
                  </a:txBody>
                  <a:tcPr/>
                </a:tc>
                <a:tc>
                  <a:txBody>
                    <a:bodyPr/>
                    <a:lstStyle/>
                    <a:p>
                      <a:pPr algn="ctr"/>
                      <a:r>
                        <a:rPr lang="en-US" sz="2400" dirty="0" smtClean="0"/>
                        <a:t>4</a:t>
                      </a:r>
                      <a:r>
                        <a:rPr lang="en-US" sz="2400" baseline="30000" dirty="0" smtClean="0"/>
                        <a:t>th</a:t>
                      </a:r>
                      <a:r>
                        <a:rPr lang="en-US" sz="2400" dirty="0" smtClean="0"/>
                        <a:t> mill</a:t>
                      </a:r>
                      <a:endParaRPr lang="en-US" sz="2400" b="1" dirty="0">
                        <a:solidFill>
                          <a:srgbClr val="C00000"/>
                        </a:solidFill>
                        <a:latin typeface="+mj-lt"/>
                      </a:endParaRPr>
                    </a:p>
                  </a:txBody>
                  <a:tcPr/>
                </a:tc>
                <a:tc>
                  <a:txBody>
                    <a:bodyPr/>
                    <a:lstStyle/>
                    <a:p>
                      <a:pPr algn="ctr"/>
                      <a:r>
                        <a:rPr lang="en-US" sz="2400" dirty="0" smtClean="0"/>
                        <a:t>Total</a:t>
                      </a:r>
                      <a:endParaRPr lang="en-US" sz="2400" b="1" dirty="0">
                        <a:solidFill>
                          <a:srgbClr val="C00000"/>
                        </a:solidFill>
                        <a:latin typeface="+mj-lt"/>
                      </a:endParaRPr>
                    </a:p>
                  </a:txBody>
                  <a:tcPr/>
                </a:tc>
              </a:tr>
              <a:tr h="609600">
                <a:tc>
                  <a:txBody>
                    <a:bodyPr/>
                    <a:lstStyle/>
                    <a:p>
                      <a:pPr algn="ctr"/>
                      <a:r>
                        <a:rPr lang="en-US" sz="2400" dirty="0" smtClean="0"/>
                        <a:t>70 %</a:t>
                      </a:r>
                      <a:endParaRPr lang="en-US" sz="2400" b="1" dirty="0">
                        <a:solidFill>
                          <a:srgbClr val="C00000"/>
                        </a:solidFill>
                        <a:latin typeface="+mj-lt"/>
                      </a:endParaRPr>
                    </a:p>
                  </a:txBody>
                  <a:tcPr/>
                </a:tc>
                <a:tc>
                  <a:txBody>
                    <a:bodyPr/>
                    <a:lstStyle/>
                    <a:p>
                      <a:pPr algn="ctr"/>
                      <a:r>
                        <a:rPr lang="en-US" sz="2400" dirty="0" smtClean="0"/>
                        <a:t>12.5 %</a:t>
                      </a:r>
                      <a:endParaRPr lang="en-US" sz="2400" b="1" dirty="0">
                        <a:solidFill>
                          <a:srgbClr val="C00000"/>
                        </a:solidFill>
                        <a:latin typeface="+mj-lt"/>
                      </a:endParaRPr>
                    </a:p>
                  </a:txBody>
                  <a:tcPr/>
                </a:tc>
                <a:tc>
                  <a:txBody>
                    <a:bodyPr/>
                    <a:lstStyle/>
                    <a:p>
                      <a:pPr algn="ctr"/>
                      <a:r>
                        <a:rPr lang="en-US" sz="2400" dirty="0" smtClean="0"/>
                        <a:t>7.0 %</a:t>
                      </a:r>
                      <a:endParaRPr lang="en-US" sz="2400" b="1" dirty="0">
                        <a:solidFill>
                          <a:srgbClr val="C00000"/>
                        </a:solidFill>
                        <a:latin typeface="+mj-lt"/>
                      </a:endParaRPr>
                    </a:p>
                  </a:txBody>
                  <a:tcPr/>
                </a:tc>
                <a:tc>
                  <a:txBody>
                    <a:bodyPr/>
                    <a:lstStyle/>
                    <a:p>
                      <a:pPr algn="ctr"/>
                      <a:r>
                        <a:rPr lang="en-US" sz="2400" dirty="0" smtClean="0"/>
                        <a:t>4.5 %</a:t>
                      </a:r>
                      <a:endParaRPr lang="en-US" sz="2400" b="1" dirty="0">
                        <a:solidFill>
                          <a:srgbClr val="C00000"/>
                        </a:solidFill>
                        <a:latin typeface="+mj-lt"/>
                      </a:endParaRPr>
                    </a:p>
                  </a:txBody>
                  <a:tcPr/>
                </a:tc>
                <a:tc>
                  <a:txBody>
                    <a:bodyPr/>
                    <a:lstStyle/>
                    <a:p>
                      <a:pPr algn="ctr"/>
                      <a:r>
                        <a:rPr lang="en-US" sz="2400" dirty="0" smtClean="0"/>
                        <a:t>2.0 %</a:t>
                      </a:r>
                      <a:endParaRPr lang="en-US" sz="2400" b="1" dirty="0">
                        <a:solidFill>
                          <a:srgbClr val="C00000"/>
                        </a:solidFill>
                        <a:latin typeface="+mj-lt"/>
                      </a:endParaRPr>
                    </a:p>
                  </a:txBody>
                  <a:tcPr/>
                </a:tc>
                <a:tc>
                  <a:txBody>
                    <a:bodyPr/>
                    <a:lstStyle/>
                    <a:p>
                      <a:pPr algn="ctr"/>
                      <a:r>
                        <a:rPr lang="en-US" sz="2400" dirty="0" smtClean="0"/>
                        <a:t>96 %</a:t>
                      </a:r>
                      <a:endParaRPr lang="en-US" sz="2400" b="1" dirty="0">
                        <a:solidFill>
                          <a:srgbClr val="C00000"/>
                        </a:solidFill>
                        <a:latin typeface="+mj-lt"/>
                      </a:endParaRPr>
                    </a:p>
                  </a:txBody>
                  <a:tcPr/>
                </a:tc>
              </a:tr>
            </a:tbl>
          </a:graphicData>
        </a:graphic>
      </p:graphicFrame>
    </p:spTree>
    <p:extLst>
      <p:ext uri="{BB962C8B-B14F-4D97-AF65-F5344CB8AC3E}">
        <p14:creationId xmlns:p14="http://schemas.microsoft.com/office/powerpoint/2010/main" val="2770046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sp>
        <p:nvSpPr>
          <p:cNvPr id="3" name="TextBox 2"/>
          <p:cNvSpPr txBox="1"/>
          <p:nvPr/>
        </p:nvSpPr>
        <p:spPr>
          <a:xfrm>
            <a:off x="2941610" y="685800"/>
            <a:ext cx="3154390"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b="1" dirty="0" smtClean="0">
                <a:solidFill>
                  <a:srgbClr val="FF0000"/>
                </a:solidFill>
                <a:latin typeface="+mj-lt"/>
              </a:rPr>
              <a:t>Clarification of juice</a:t>
            </a:r>
            <a:endParaRPr lang="en-US" sz="2800" b="1" dirty="0">
              <a:solidFill>
                <a:srgbClr val="FF0000"/>
              </a:solidFill>
              <a:latin typeface="+mj-lt"/>
            </a:endParaRPr>
          </a:p>
        </p:txBody>
      </p:sp>
      <p:sp>
        <p:nvSpPr>
          <p:cNvPr id="4" name="TextBox 3"/>
          <p:cNvSpPr txBox="1"/>
          <p:nvPr/>
        </p:nvSpPr>
        <p:spPr>
          <a:xfrm>
            <a:off x="0" y="1219200"/>
            <a:ext cx="9144000" cy="1938992"/>
          </a:xfrm>
          <a:prstGeom prst="rect">
            <a:avLst/>
          </a:prstGeom>
          <a:noFill/>
        </p:spPr>
        <p:txBody>
          <a:bodyPr wrap="square" rtlCol="0">
            <a:spAutoFit/>
          </a:bodyPr>
          <a:lstStyle/>
          <a:p>
            <a:pPr>
              <a:lnSpc>
                <a:spcPct val="150000"/>
              </a:lnSpc>
            </a:pPr>
            <a:r>
              <a:rPr lang="en-US" sz="2400" b="1" dirty="0" smtClean="0">
                <a:solidFill>
                  <a:srgbClr val="0070C0"/>
                </a:solidFill>
                <a:latin typeface="Cambria" pitchFamily="18" charset="0"/>
                <a:ea typeface="Cambria" pitchFamily="18" charset="0"/>
              </a:rPr>
              <a:t>Removing of impurities from cane juice is called </a:t>
            </a:r>
          </a:p>
          <a:p>
            <a:pPr>
              <a:lnSpc>
                <a:spcPct val="150000"/>
              </a:lnSpc>
            </a:pPr>
            <a:r>
              <a:rPr lang="en-US" sz="2400" b="1" dirty="0" smtClean="0">
                <a:solidFill>
                  <a:srgbClr val="FF0000"/>
                </a:solidFill>
                <a:latin typeface="Cambria" pitchFamily="18" charset="0"/>
                <a:ea typeface="Cambria" pitchFamily="18" charset="0"/>
              </a:rPr>
              <a:t>Clarification or defecation.</a:t>
            </a:r>
          </a:p>
          <a:p>
            <a:pPr>
              <a:lnSpc>
                <a:spcPct val="200000"/>
              </a:lnSpc>
            </a:pPr>
            <a:r>
              <a:rPr lang="en-US" sz="2400" b="1" dirty="0" smtClean="0">
                <a:solidFill>
                  <a:srgbClr val="0070C0"/>
                </a:solidFill>
                <a:latin typeface="Cambria" pitchFamily="18" charset="0"/>
                <a:ea typeface="Cambria" pitchFamily="18" charset="0"/>
              </a:rPr>
              <a:t>Raw Juice : </a:t>
            </a:r>
            <a:r>
              <a:rPr lang="en-US" sz="2400" b="1" dirty="0" smtClean="0">
                <a:solidFill>
                  <a:srgbClr val="7030A0"/>
                </a:solidFill>
                <a:latin typeface="Cambria" pitchFamily="18" charset="0"/>
                <a:ea typeface="Cambria" pitchFamily="18" charset="0"/>
              </a:rPr>
              <a:t>Acidic in nature;    Greenish in colour.</a:t>
            </a:r>
          </a:p>
        </p:txBody>
      </p:sp>
      <p:graphicFrame>
        <p:nvGraphicFramePr>
          <p:cNvPr id="5" name="Table 4"/>
          <p:cNvGraphicFramePr>
            <a:graphicFrameLocks noGrp="1"/>
          </p:cNvGraphicFramePr>
          <p:nvPr>
            <p:extLst>
              <p:ext uri="{D42A27DB-BD31-4B8C-83A1-F6EECF244321}">
                <p14:modId xmlns:p14="http://schemas.microsoft.com/office/powerpoint/2010/main" val="164397584"/>
              </p:ext>
            </p:extLst>
          </p:nvPr>
        </p:nvGraphicFramePr>
        <p:xfrm>
          <a:off x="762000" y="3733800"/>
          <a:ext cx="7772400" cy="3048000"/>
        </p:xfrm>
        <a:graphic>
          <a:graphicData uri="http://schemas.openxmlformats.org/drawingml/2006/table">
            <a:tbl>
              <a:tblPr firstRow="1" bandRow="1">
                <a:tableStyleId>{2D5ABB26-0587-4C30-8999-92F81FD0307C}</a:tableStyleId>
              </a:tblPr>
              <a:tblGrid>
                <a:gridCol w="2590800"/>
                <a:gridCol w="2590800"/>
                <a:gridCol w="2590800"/>
              </a:tblGrid>
              <a:tr h="420914">
                <a:tc gridSpan="2">
                  <a:txBody>
                    <a:bodyPr/>
                    <a:lstStyle/>
                    <a:p>
                      <a:pPr algn="ctr"/>
                      <a:r>
                        <a:rPr lang="en-US" sz="2400" b="1" dirty="0" smtClean="0">
                          <a:solidFill>
                            <a:srgbClr val="FF0000"/>
                          </a:solidFill>
                          <a:latin typeface="Cambria" pitchFamily="18" charset="0"/>
                          <a:ea typeface="Cambria" pitchFamily="18" charset="0"/>
                        </a:rPr>
                        <a:t>Soluble</a:t>
                      </a:r>
                      <a:r>
                        <a:rPr lang="en-US" sz="2400" b="1" baseline="0" dirty="0" smtClean="0">
                          <a:solidFill>
                            <a:srgbClr val="FF0000"/>
                          </a:solidFill>
                          <a:latin typeface="Cambria" pitchFamily="18" charset="0"/>
                          <a:ea typeface="Cambria" pitchFamily="18" charset="0"/>
                        </a:rPr>
                        <a:t> impurities</a:t>
                      </a:r>
                      <a:endParaRPr lang="en-US" sz="2400" b="1" dirty="0">
                        <a:solidFill>
                          <a:srgbClr val="FF0000"/>
                        </a:solidFill>
                        <a:latin typeface="Cambria" pitchFamily="18" charset="0"/>
                        <a:ea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rowSpan="2">
                  <a:txBody>
                    <a:bodyPr/>
                    <a:lstStyle/>
                    <a:p>
                      <a:pPr algn="ctr"/>
                      <a:r>
                        <a:rPr lang="en-US" sz="2400" b="1" dirty="0" smtClean="0">
                          <a:solidFill>
                            <a:srgbClr val="FF0000"/>
                          </a:solidFill>
                          <a:latin typeface="Cambria" pitchFamily="18" charset="0"/>
                          <a:ea typeface="Cambria" pitchFamily="18" charset="0"/>
                        </a:rPr>
                        <a:t>Insoluble</a:t>
                      </a:r>
                      <a:r>
                        <a:rPr lang="en-US" sz="2400" b="1" baseline="0" dirty="0" smtClean="0">
                          <a:solidFill>
                            <a:srgbClr val="FF0000"/>
                          </a:solidFill>
                          <a:latin typeface="Cambria" pitchFamily="18" charset="0"/>
                          <a:ea typeface="Cambria" pitchFamily="18" charset="0"/>
                        </a:rPr>
                        <a:t> impurities</a:t>
                      </a:r>
                      <a:endParaRPr lang="en-US" sz="2400" b="1" dirty="0">
                        <a:solidFill>
                          <a:srgbClr val="FF0000"/>
                        </a:solidFill>
                        <a:latin typeface="Cambria" pitchFamily="18" charset="0"/>
                        <a:ea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7646">
                <a:tc>
                  <a:txBody>
                    <a:bodyPr/>
                    <a:lstStyle/>
                    <a:p>
                      <a:pPr algn="ctr"/>
                      <a:r>
                        <a:rPr lang="en-US" sz="2400" b="1" dirty="0" smtClean="0">
                          <a:solidFill>
                            <a:srgbClr val="FF0000"/>
                          </a:solidFill>
                          <a:latin typeface="Cambria" pitchFamily="18" charset="0"/>
                          <a:ea typeface="Cambria" pitchFamily="18" charset="0"/>
                        </a:rPr>
                        <a:t>Organic matters</a:t>
                      </a:r>
                      <a:endParaRPr lang="en-US" sz="2400" b="1" dirty="0">
                        <a:solidFill>
                          <a:srgbClr val="FF0000"/>
                        </a:solidFill>
                        <a:latin typeface="Cambria" pitchFamily="18" charset="0"/>
                        <a:ea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rgbClr val="FF0000"/>
                          </a:solidFill>
                          <a:latin typeface="Cambria" pitchFamily="18" charset="0"/>
                          <a:ea typeface="Cambria" pitchFamily="18" charset="0"/>
                        </a:rPr>
                        <a:t>Inorganic matters</a:t>
                      </a:r>
                      <a:endParaRPr lang="en-US" sz="2400" b="1" dirty="0">
                        <a:solidFill>
                          <a:srgbClr val="FF0000"/>
                        </a:solidFill>
                        <a:latin typeface="Cambria" pitchFamily="18" charset="0"/>
                        <a:ea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tr>
              <a:tr h="1767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70C0"/>
                          </a:solidFill>
                          <a:latin typeface="Cambria" pitchFamily="18" charset="0"/>
                          <a:ea typeface="Cambria" pitchFamily="18" charset="0"/>
                        </a:rPr>
                        <a:t>crystalline sugar/ proteins/organic acids/</a:t>
                      </a:r>
                      <a:r>
                        <a:rPr lang="en-US" sz="2400" dirty="0" err="1" smtClean="0">
                          <a:solidFill>
                            <a:srgbClr val="0070C0"/>
                          </a:solidFill>
                          <a:latin typeface="Cambria" pitchFamily="18" charset="0"/>
                          <a:ea typeface="Cambria" pitchFamily="18" charset="0"/>
                        </a:rPr>
                        <a:t>pectins</a:t>
                      </a:r>
                      <a:r>
                        <a:rPr lang="en-US" sz="2400" dirty="0" smtClean="0">
                          <a:solidFill>
                            <a:srgbClr val="0070C0"/>
                          </a:solidFill>
                          <a:latin typeface="Cambria" pitchFamily="18" charset="0"/>
                          <a:ea typeface="Cambria" pitchFamily="18" charset="0"/>
                        </a:rPr>
                        <a:t> / </a:t>
                      </a:r>
                      <a:r>
                        <a:rPr lang="en-US" sz="2400" dirty="0" err="1" smtClean="0">
                          <a:solidFill>
                            <a:srgbClr val="0070C0"/>
                          </a:solidFill>
                          <a:latin typeface="Cambria" pitchFamily="18" charset="0"/>
                          <a:ea typeface="Cambria" pitchFamily="18" charset="0"/>
                        </a:rPr>
                        <a:t>etc</a:t>
                      </a:r>
                      <a:r>
                        <a:rPr lang="en-US" sz="2400" dirty="0" smtClean="0">
                          <a:solidFill>
                            <a:srgbClr val="0070C0"/>
                          </a:solidFill>
                          <a:latin typeface="Cambria" pitchFamily="18" charset="0"/>
                          <a:ea typeface="Cambria"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70C0"/>
                          </a:solidFill>
                          <a:latin typeface="Cambria" pitchFamily="18" charset="0"/>
                          <a:ea typeface="Cambria" pitchFamily="18" charset="0"/>
                        </a:rPr>
                        <a:t>inorganic Salt</a:t>
                      </a:r>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solidFill>
                            <a:srgbClr val="0070C0"/>
                          </a:solidFill>
                          <a:latin typeface="Cambria" pitchFamily="18" charset="0"/>
                          <a:ea typeface="Cambria" pitchFamily="18" charset="0"/>
                        </a:rPr>
                        <a:t>Clay/ fibers/ path/ </a:t>
                      </a:r>
                      <a:r>
                        <a:rPr lang="en-US" sz="2400" dirty="0" err="1" smtClean="0">
                          <a:solidFill>
                            <a:srgbClr val="0070C0"/>
                          </a:solidFill>
                          <a:latin typeface="Cambria" pitchFamily="18" charset="0"/>
                          <a:ea typeface="Cambria" pitchFamily="18" charset="0"/>
                        </a:rPr>
                        <a:t>etc</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3505200" y="3134380"/>
            <a:ext cx="1800493"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800" b="1" dirty="0" smtClean="0">
                <a:solidFill>
                  <a:srgbClr val="C00000"/>
                </a:solidFill>
                <a:latin typeface="Times New Roman" pitchFamily="18" charset="0"/>
                <a:cs typeface="Times New Roman" pitchFamily="18" charset="0"/>
              </a:rPr>
              <a:t>Impurities</a:t>
            </a:r>
            <a:endParaRPr lang="en-US" sz="2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1560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705" y="633472"/>
            <a:ext cx="8458200" cy="6340197"/>
          </a:xfrm>
          <a:prstGeom prst="rect">
            <a:avLst/>
          </a:prstGeom>
        </p:spPr>
        <p:txBody>
          <a:bodyPr wrap="square">
            <a:spAutoFit/>
          </a:bodyPr>
          <a:lstStyle/>
          <a:p>
            <a:pPr algn="just"/>
            <a:r>
              <a:rPr lang="en-US" sz="2800" b="1" dirty="0">
                <a:solidFill>
                  <a:srgbClr val="FF0000"/>
                </a:solidFill>
                <a:latin typeface="Cambria" pitchFamily="18" charset="0"/>
                <a:ea typeface="Cambria" pitchFamily="18" charset="0"/>
              </a:rPr>
              <a:t>Lime defecation method:</a:t>
            </a:r>
          </a:p>
          <a:p>
            <a:pPr marL="457200" indent="-457200" algn="just">
              <a:lnSpc>
                <a:spcPct val="150000"/>
              </a:lnSpc>
              <a:buFont typeface="Wingdings" pitchFamily="2" charset="2"/>
              <a:buChar char="Ø"/>
            </a:pPr>
            <a:r>
              <a:rPr lang="en-US" sz="2800" dirty="0" smtClean="0">
                <a:solidFill>
                  <a:srgbClr val="0070C0"/>
                </a:solidFill>
                <a:latin typeface="Times New Roman" pitchFamily="18" charset="0"/>
                <a:ea typeface="Cambria" pitchFamily="18" charset="0"/>
                <a:cs typeface="Times New Roman" pitchFamily="18" charset="0"/>
              </a:rPr>
              <a:t>Addition </a:t>
            </a:r>
            <a:r>
              <a:rPr lang="en-US" sz="2800" dirty="0">
                <a:solidFill>
                  <a:srgbClr val="0070C0"/>
                </a:solidFill>
                <a:latin typeface="Times New Roman" pitchFamily="18" charset="0"/>
                <a:ea typeface="Cambria" pitchFamily="18" charset="0"/>
                <a:cs typeface="Times New Roman" pitchFamily="18" charset="0"/>
              </a:rPr>
              <a:t>of lime (Cao)</a:t>
            </a:r>
          </a:p>
          <a:p>
            <a:pPr marL="457200" indent="-457200" algn="just">
              <a:lnSpc>
                <a:spcPct val="150000"/>
              </a:lnSpc>
              <a:buFont typeface="Wingdings" pitchFamily="2" charset="2"/>
              <a:buChar char="Ø"/>
            </a:pPr>
            <a:r>
              <a:rPr lang="en-US" sz="2800" dirty="0">
                <a:solidFill>
                  <a:srgbClr val="0070C0"/>
                </a:solidFill>
                <a:latin typeface="Times New Roman" pitchFamily="18" charset="0"/>
                <a:ea typeface="Cambria" pitchFamily="18" charset="0"/>
                <a:cs typeface="Times New Roman" pitchFamily="18" charset="0"/>
              </a:rPr>
              <a:t>Calculated amount: 0.5 Kg/ ton of cane</a:t>
            </a:r>
          </a:p>
          <a:p>
            <a:pPr marL="457200" indent="-457200" algn="just">
              <a:lnSpc>
                <a:spcPct val="150000"/>
              </a:lnSpc>
              <a:buFont typeface="Wingdings" pitchFamily="2" charset="2"/>
              <a:buChar char="Ø"/>
            </a:pPr>
            <a:r>
              <a:rPr lang="en-US" sz="2800" dirty="0">
                <a:solidFill>
                  <a:srgbClr val="0070C0"/>
                </a:solidFill>
                <a:latin typeface="Times New Roman" pitchFamily="18" charset="0"/>
                <a:ea typeface="Cambria" pitchFamily="18" charset="0"/>
                <a:cs typeface="Times New Roman" pitchFamily="18" charset="0"/>
              </a:rPr>
              <a:t>Increase pH up to 8.5</a:t>
            </a:r>
          </a:p>
          <a:p>
            <a:pPr marL="457200" indent="-457200" algn="just">
              <a:lnSpc>
                <a:spcPct val="150000"/>
              </a:lnSpc>
              <a:buFont typeface="Wingdings" pitchFamily="2" charset="2"/>
              <a:buChar char="Ø"/>
            </a:pPr>
            <a:r>
              <a:rPr lang="en-US" sz="2800" dirty="0">
                <a:solidFill>
                  <a:srgbClr val="0070C0"/>
                </a:solidFill>
                <a:latin typeface="Times New Roman" pitchFamily="18" charset="0"/>
                <a:ea typeface="Cambria" pitchFamily="18" charset="0"/>
                <a:cs typeface="Times New Roman" pitchFamily="18" charset="0"/>
              </a:rPr>
              <a:t>Reduce loss of sucrose by hydrolysis</a:t>
            </a:r>
          </a:p>
          <a:p>
            <a:pPr marL="457200" indent="-457200" algn="just">
              <a:lnSpc>
                <a:spcPct val="150000"/>
              </a:lnSpc>
              <a:buFont typeface="Wingdings" pitchFamily="2" charset="2"/>
              <a:buChar char="Ø"/>
            </a:pPr>
            <a:r>
              <a:rPr lang="en-US" sz="2800" dirty="0">
                <a:solidFill>
                  <a:srgbClr val="0070C0"/>
                </a:solidFill>
                <a:latin typeface="Times New Roman" pitchFamily="18" charset="0"/>
                <a:ea typeface="Cambria" pitchFamily="18" charset="0"/>
                <a:cs typeface="Times New Roman" pitchFamily="18" charset="0"/>
              </a:rPr>
              <a:t>Precipitate soluble acids and phosphates</a:t>
            </a:r>
          </a:p>
          <a:p>
            <a:pPr marL="457200" indent="-457200" algn="just">
              <a:lnSpc>
                <a:spcPct val="150000"/>
              </a:lnSpc>
              <a:buFont typeface="Wingdings" pitchFamily="2" charset="2"/>
              <a:buChar char="Ø"/>
            </a:pPr>
            <a:r>
              <a:rPr lang="en-US" sz="2800" dirty="0">
                <a:solidFill>
                  <a:srgbClr val="0070C0"/>
                </a:solidFill>
                <a:latin typeface="Times New Roman" pitchFamily="18" charset="0"/>
                <a:ea typeface="Cambria" pitchFamily="18" charset="0"/>
                <a:cs typeface="Times New Roman" pitchFamily="18" charset="0"/>
              </a:rPr>
              <a:t>Coagulation of colloidal partials like proteins/</a:t>
            </a:r>
            <a:r>
              <a:rPr lang="en-US" sz="2800" dirty="0" err="1">
                <a:solidFill>
                  <a:srgbClr val="0070C0"/>
                </a:solidFill>
                <a:latin typeface="Times New Roman" pitchFamily="18" charset="0"/>
                <a:ea typeface="Cambria" pitchFamily="18" charset="0"/>
                <a:cs typeface="Times New Roman" pitchFamily="18" charset="0"/>
              </a:rPr>
              <a:t>pectins</a:t>
            </a:r>
            <a:r>
              <a:rPr lang="en-US" sz="2800" dirty="0">
                <a:solidFill>
                  <a:srgbClr val="0070C0"/>
                </a:solidFill>
                <a:latin typeface="Times New Roman" pitchFamily="18" charset="0"/>
                <a:ea typeface="Cambria" pitchFamily="18" charset="0"/>
                <a:cs typeface="Times New Roman" pitchFamily="18" charset="0"/>
              </a:rPr>
              <a:t>/ gum </a:t>
            </a:r>
            <a:r>
              <a:rPr lang="en-US" sz="2800" dirty="0" err="1">
                <a:solidFill>
                  <a:srgbClr val="0070C0"/>
                </a:solidFill>
                <a:latin typeface="Times New Roman" pitchFamily="18" charset="0"/>
                <a:ea typeface="Cambria" pitchFamily="18" charset="0"/>
                <a:cs typeface="Times New Roman" pitchFamily="18" charset="0"/>
              </a:rPr>
              <a:t>etc</a:t>
            </a:r>
            <a:r>
              <a:rPr lang="en-US" sz="2800" dirty="0">
                <a:solidFill>
                  <a:srgbClr val="0070C0"/>
                </a:solidFill>
                <a:latin typeface="Times New Roman" pitchFamily="18" charset="0"/>
                <a:ea typeface="Cambria" pitchFamily="18" charset="0"/>
                <a:cs typeface="Times New Roman" pitchFamily="18" charset="0"/>
              </a:rPr>
              <a:t> due to increase in pH</a:t>
            </a:r>
          </a:p>
          <a:p>
            <a:pPr marL="457200" indent="-457200" algn="just">
              <a:lnSpc>
                <a:spcPct val="150000"/>
              </a:lnSpc>
              <a:buFont typeface="Wingdings" pitchFamily="2" charset="2"/>
              <a:buChar char="Ø"/>
            </a:pPr>
            <a:r>
              <a:rPr lang="en-US" sz="2800" dirty="0">
                <a:solidFill>
                  <a:srgbClr val="0070C0"/>
                </a:solidFill>
                <a:latin typeface="Times New Roman" pitchFamily="18" charset="0"/>
                <a:ea typeface="Cambria" pitchFamily="18" charset="0"/>
                <a:cs typeface="Times New Roman" pitchFamily="18" charset="0"/>
              </a:rPr>
              <a:t>Precipitate out clay/ fibers/ path </a:t>
            </a:r>
            <a:r>
              <a:rPr lang="en-US" sz="2800" dirty="0" err="1">
                <a:solidFill>
                  <a:srgbClr val="0070C0"/>
                </a:solidFill>
                <a:latin typeface="Times New Roman" pitchFamily="18" charset="0"/>
                <a:ea typeface="Cambria" pitchFamily="18" charset="0"/>
                <a:cs typeface="Times New Roman" pitchFamily="18" charset="0"/>
              </a:rPr>
              <a:t>etc</a:t>
            </a:r>
            <a:endParaRPr lang="en-US" sz="2800" dirty="0">
              <a:solidFill>
                <a:srgbClr val="0070C0"/>
              </a:solidFill>
              <a:latin typeface="Times New Roman" pitchFamily="18" charset="0"/>
              <a:ea typeface="Cambria" pitchFamily="18" charset="0"/>
              <a:cs typeface="Times New Roman" pitchFamily="18" charset="0"/>
            </a:endParaRPr>
          </a:p>
          <a:p>
            <a:pPr marL="457200" indent="-457200" algn="just">
              <a:lnSpc>
                <a:spcPct val="150000"/>
              </a:lnSpc>
              <a:buFont typeface="Wingdings" pitchFamily="2" charset="2"/>
              <a:buChar char="Ø"/>
            </a:pPr>
            <a:r>
              <a:rPr lang="en-US" sz="2800" dirty="0">
                <a:solidFill>
                  <a:srgbClr val="0070C0"/>
                </a:solidFill>
                <a:latin typeface="Times New Roman" pitchFamily="18" charset="0"/>
                <a:ea typeface="Cambria" pitchFamily="18" charset="0"/>
                <a:cs typeface="Times New Roman" pitchFamily="18" charset="0"/>
              </a:rPr>
              <a:t>Addition of phosphoric acid and super phosphate</a:t>
            </a:r>
            <a:r>
              <a:rPr lang="en-US" sz="2800" dirty="0" smtClean="0">
                <a:solidFill>
                  <a:srgbClr val="0070C0"/>
                </a:solidFill>
                <a:latin typeface="Times New Roman" pitchFamily="18" charset="0"/>
                <a:ea typeface="Cambria" pitchFamily="18" charset="0"/>
                <a:cs typeface="Times New Roman" pitchFamily="18" charset="0"/>
              </a:rPr>
              <a:t>:</a:t>
            </a:r>
            <a:endParaRPr lang="en-US" sz="2800" dirty="0">
              <a:solidFill>
                <a:srgbClr val="0070C0"/>
              </a:solidFill>
              <a:latin typeface="Times New Roman" pitchFamily="18" charset="0"/>
              <a:ea typeface="Cambria" pitchFamily="18" charset="0"/>
              <a:cs typeface="Times New Roman" pitchFamily="18" charset="0"/>
            </a:endParaRPr>
          </a:p>
        </p:txBody>
      </p:sp>
      <p:sp>
        <p:nvSpPr>
          <p:cNvPr id="3" name="TextBox 2"/>
          <p:cNvSpPr txBox="1"/>
          <p:nvPr/>
        </p:nvSpPr>
        <p:spPr>
          <a:xfrm>
            <a:off x="0" y="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sp>
        <p:nvSpPr>
          <p:cNvPr id="4" name="TextBox 3"/>
          <p:cNvSpPr txBox="1"/>
          <p:nvPr/>
        </p:nvSpPr>
        <p:spPr>
          <a:xfrm>
            <a:off x="5989610" y="0"/>
            <a:ext cx="3154390"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b="1" dirty="0" smtClean="0">
                <a:solidFill>
                  <a:srgbClr val="FF0000"/>
                </a:solidFill>
                <a:latin typeface="+mj-lt"/>
              </a:rPr>
              <a:t>Clarification of juice</a:t>
            </a:r>
            <a:endParaRPr lang="en-US" sz="2800" b="1" dirty="0">
              <a:solidFill>
                <a:srgbClr val="FF0000"/>
              </a:solidFill>
              <a:latin typeface="+mj-lt"/>
            </a:endParaRPr>
          </a:p>
        </p:txBody>
      </p:sp>
    </p:spTree>
    <p:extLst>
      <p:ext uri="{BB962C8B-B14F-4D97-AF65-F5344CB8AC3E}">
        <p14:creationId xmlns:p14="http://schemas.microsoft.com/office/powerpoint/2010/main" val="797381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99" t="8273" r="23762" b="12723"/>
          <a:stretch/>
        </p:blipFill>
        <p:spPr bwMode="auto">
          <a:xfrm>
            <a:off x="1524000" y="914401"/>
            <a:ext cx="6248399" cy="2819399"/>
          </a:xfrm>
          <a:prstGeom prst="rect">
            <a:avLst/>
          </a:prstGeom>
          <a:ln/>
          <a:extLst/>
        </p:spPr>
        <p:style>
          <a:lnRef idx="2">
            <a:schemeClr val="dk1"/>
          </a:lnRef>
          <a:fillRef idx="1">
            <a:schemeClr val="lt1"/>
          </a:fillRef>
          <a:effectRef idx="0">
            <a:schemeClr val="dk1"/>
          </a:effectRef>
          <a:fontRef idx="minor">
            <a:schemeClr val="dk1"/>
          </a:fontRef>
        </p:style>
      </p:pic>
      <p:sp>
        <p:nvSpPr>
          <p:cNvPr id="5" name="TextBox 4"/>
          <p:cNvSpPr txBox="1"/>
          <p:nvPr/>
        </p:nvSpPr>
        <p:spPr>
          <a:xfrm>
            <a:off x="5989610" y="0"/>
            <a:ext cx="3154390"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b="1" dirty="0" smtClean="0">
                <a:solidFill>
                  <a:srgbClr val="FF0000"/>
                </a:solidFill>
                <a:latin typeface="+mj-lt"/>
              </a:rPr>
              <a:t>Clarification of juice</a:t>
            </a:r>
            <a:endParaRPr lang="en-US" sz="2800" b="1" dirty="0">
              <a:solidFill>
                <a:srgbClr val="FF0000"/>
              </a:solidFill>
              <a:latin typeface="+mj-lt"/>
            </a:endParaRPr>
          </a:p>
        </p:txBody>
      </p:sp>
      <p:sp>
        <p:nvSpPr>
          <p:cNvPr id="3" name="TextBox 2"/>
          <p:cNvSpPr txBox="1"/>
          <p:nvPr/>
        </p:nvSpPr>
        <p:spPr>
          <a:xfrm>
            <a:off x="3429000" y="381000"/>
            <a:ext cx="2125903"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800" b="1" dirty="0" smtClean="0">
                <a:solidFill>
                  <a:srgbClr val="FF0000"/>
                </a:solidFill>
                <a:latin typeface="Times New Roman" pitchFamily="18" charset="0"/>
                <a:cs typeface="Times New Roman" pitchFamily="18" charset="0"/>
              </a:rPr>
              <a:t>Juice Heater</a:t>
            </a:r>
            <a:endParaRPr lang="en-US" sz="2800" b="1" dirty="0">
              <a:solidFill>
                <a:srgbClr val="FF0000"/>
              </a:solidFill>
              <a:latin typeface="Times New Roman" pitchFamily="18" charset="0"/>
              <a:cs typeface="Times New Roman" pitchFamily="18" charset="0"/>
            </a:endParaRPr>
          </a:p>
        </p:txBody>
      </p:sp>
      <p:sp>
        <p:nvSpPr>
          <p:cNvPr id="4" name="TextBox 3"/>
          <p:cNvSpPr txBox="1"/>
          <p:nvPr/>
        </p:nvSpPr>
        <p:spPr>
          <a:xfrm>
            <a:off x="20475" y="4343400"/>
            <a:ext cx="8520281" cy="2308324"/>
          </a:xfrm>
          <a:prstGeom prst="rect">
            <a:avLst/>
          </a:prstGeom>
          <a:noFill/>
        </p:spPr>
        <p:txBody>
          <a:bodyPr wrap="none" rtlCol="0">
            <a:spAutoFit/>
          </a:bodyPr>
          <a:lstStyle/>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Juice heater having brass tubes.</a:t>
            </a:r>
          </a:p>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Juice heated by high pressure hot steam.</a:t>
            </a:r>
          </a:p>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Juice and steam are travel through the tubes in opposite direction.</a:t>
            </a:r>
          </a:p>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Juice heated up to its boiling point. </a:t>
            </a:r>
          </a:p>
        </p:txBody>
      </p:sp>
      <p:sp>
        <p:nvSpPr>
          <p:cNvPr id="6" name="TextBox 5"/>
          <p:cNvSpPr txBox="1"/>
          <p:nvPr/>
        </p:nvSpPr>
        <p:spPr>
          <a:xfrm>
            <a:off x="1219199" y="3974068"/>
            <a:ext cx="5943601" cy="400110"/>
          </a:xfrm>
          <a:prstGeom prst="rect">
            <a:avLst/>
          </a:prstGeom>
          <a:noFill/>
        </p:spPr>
        <p:txBody>
          <a:bodyPr wrap="square" rtlCol="0">
            <a:spAutoFit/>
          </a:bodyPr>
          <a:lstStyle/>
          <a:p>
            <a:pPr algn="ctr"/>
            <a:r>
              <a:rPr lang="en-US" sz="2000" dirty="0" smtClean="0">
                <a:solidFill>
                  <a:srgbClr val="FF0000"/>
                </a:solidFill>
                <a:latin typeface="Times New Roman" pitchFamily="18" charset="0"/>
                <a:cs typeface="Times New Roman" pitchFamily="18" charset="0"/>
              </a:rPr>
              <a:t>Heating for coagulation and settling of soluble proteins</a:t>
            </a:r>
            <a:endParaRPr lang="en-US"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59084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1295400"/>
            <a:ext cx="1371600" cy="156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989610" y="0"/>
            <a:ext cx="3154390"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b="1" dirty="0" smtClean="0">
                <a:solidFill>
                  <a:srgbClr val="FF0000"/>
                </a:solidFill>
                <a:latin typeface="+mj-lt"/>
              </a:rPr>
              <a:t>Clarification of juice</a:t>
            </a:r>
            <a:endParaRPr lang="en-US" sz="2800" b="1" dirty="0">
              <a:solidFill>
                <a:srgbClr val="FF0000"/>
              </a:solidFill>
              <a:latin typeface="+mj-lt"/>
            </a:endParaRPr>
          </a:p>
        </p:txBody>
      </p:sp>
      <p:sp>
        <p:nvSpPr>
          <p:cNvPr id="6" name="TextBox 5"/>
          <p:cNvSpPr txBox="1"/>
          <p:nvPr/>
        </p:nvSpPr>
        <p:spPr>
          <a:xfrm>
            <a:off x="3587036" y="0"/>
            <a:ext cx="1518364"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800" b="1" dirty="0" smtClean="0">
                <a:solidFill>
                  <a:srgbClr val="FF0000"/>
                </a:solidFill>
                <a:latin typeface="Times New Roman" pitchFamily="18" charset="0"/>
                <a:cs typeface="Times New Roman" pitchFamily="18" charset="0"/>
              </a:rPr>
              <a:t>Clarifier</a:t>
            </a:r>
            <a:endParaRPr lang="en-US" sz="2800" b="1"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32" t="43729" r="4520" b="37203"/>
          <a:stretch/>
        </p:blipFill>
        <p:spPr bwMode="auto">
          <a:xfrm>
            <a:off x="1447126" y="685800"/>
            <a:ext cx="579729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47" y="3505200"/>
            <a:ext cx="4730013" cy="1569660"/>
          </a:xfrm>
          <a:prstGeom prst="rect">
            <a:avLst/>
          </a:prstGeom>
          <a:noFill/>
        </p:spPr>
        <p:txBody>
          <a:bodyPr wrap="none" rtlCol="0">
            <a:spAutoFit/>
          </a:bodyPr>
          <a:lstStyle/>
          <a:p>
            <a:r>
              <a:rPr lang="en-US" sz="2400" b="1" dirty="0" smtClean="0">
                <a:solidFill>
                  <a:srgbClr val="FF0000"/>
                </a:solidFill>
                <a:latin typeface="Times New Roman" pitchFamily="18" charset="0"/>
                <a:cs typeface="Times New Roman" pitchFamily="18" charset="0"/>
              </a:rPr>
              <a:t>Clarifier: </a:t>
            </a:r>
            <a:r>
              <a:rPr lang="en-US" sz="2400" dirty="0" smtClean="0">
                <a:solidFill>
                  <a:srgbClr val="0070C0"/>
                </a:solidFill>
                <a:latin typeface="Times New Roman" pitchFamily="18" charset="0"/>
                <a:cs typeface="Times New Roman" pitchFamily="18" charset="0"/>
              </a:rPr>
              <a:t>settling tank</a:t>
            </a:r>
          </a:p>
          <a:p>
            <a:r>
              <a:rPr lang="en-US" sz="2400" b="1" dirty="0" smtClean="0">
                <a:solidFill>
                  <a:schemeClr val="accent2"/>
                </a:solidFill>
                <a:latin typeface="Times New Roman" pitchFamily="18" charset="0"/>
                <a:cs typeface="Times New Roman" pitchFamily="18" charset="0"/>
              </a:rPr>
              <a:t>Upper layer:   </a:t>
            </a:r>
            <a:r>
              <a:rPr lang="en-US" sz="2400" dirty="0" smtClean="0">
                <a:solidFill>
                  <a:srgbClr val="0070C0"/>
                </a:solidFill>
                <a:latin typeface="Times New Roman" pitchFamily="18" charset="0"/>
                <a:cs typeface="Times New Roman" pitchFamily="18" charset="0"/>
              </a:rPr>
              <a:t>Scum : </a:t>
            </a:r>
            <a:r>
              <a:rPr lang="en-US" sz="2400" dirty="0" smtClean="0">
                <a:latin typeface="Times New Roman" pitchFamily="18" charset="0"/>
                <a:cs typeface="Times New Roman" pitchFamily="18" charset="0"/>
              </a:rPr>
              <a:t>fiber particles</a:t>
            </a:r>
          </a:p>
          <a:p>
            <a:r>
              <a:rPr lang="en-US" sz="2400" b="1" dirty="0" smtClean="0">
                <a:solidFill>
                  <a:srgbClr val="00B050"/>
                </a:solidFill>
                <a:latin typeface="Times New Roman" pitchFamily="18" charset="0"/>
                <a:cs typeface="Times New Roman" pitchFamily="18" charset="0"/>
              </a:rPr>
              <a:t>Middle layer:  </a:t>
            </a:r>
            <a:r>
              <a:rPr lang="en-US" sz="2400" dirty="0" smtClean="0">
                <a:solidFill>
                  <a:srgbClr val="0070C0"/>
                </a:solidFill>
                <a:latin typeface="Times New Roman" pitchFamily="18" charset="0"/>
                <a:cs typeface="Times New Roman" pitchFamily="18" charset="0"/>
              </a:rPr>
              <a:t>clear juice</a:t>
            </a:r>
          </a:p>
          <a:p>
            <a:r>
              <a:rPr lang="en-US" sz="2400" b="1" dirty="0" smtClean="0">
                <a:solidFill>
                  <a:srgbClr val="C00000"/>
                </a:solidFill>
                <a:latin typeface="Times New Roman" pitchFamily="18" charset="0"/>
                <a:cs typeface="Times New Roman" pitchFamily="18" charset="0"/>
              </a:rPr>
              <a:t>Lower level:    </a:t>
            </a:r>
            <a:r>
              <a:rPr lang="en-US" sz="2400" dirty="0" smtClean="0">
                <a:solidFill>
                  <a:srgbClr val="0070C0"/>
                </a:solidFill>
                <a:latin typeface="Times New Roman" pitchFamily="18" charset="0"/>
                <a:cs typeface="Times New Roman" pitchFamily="18" charset="0"/>
              </a:rPr>
              <a:t>heavy particles : </a:t>
            </a:r>
            <a:r>
              <a:rPr lang="en-US" sz="2400" dirty="0" smtClean="0">
                <a:latin typeface="Times New Roman" pitchFamily="18" charset="0"/>
                <a:cs typeface="Times New Roman" pitchFamily="18" charset="0"/>
              </a:rPr>
              <a:t>mud</a:t>
            </a:r>
            <a:endParaRPr lang="en-US" sz="2400" dirty="0">
              <a:latin typeface="Times New Roman" pitchFamily="18" charset="0"/>
              <a:cs typeface="Times New Roman" pitchFamily="18" charset="0"/>
            </a:endParaRPr>
          </a:p>
        </p:txBody>
      </p:sp>
      <p:sp>
        <p:nvSpPr>
          <p:cNvPr id="8" name="TextBox 7"/>
          <p:cNvSpPr txBox="1"/>
          <p:nvPr/>
        </p:nvSpPr>
        <p:spPr>
          <a:xfrm>
            <a:off x="1968831" y="5257800"/>
            <a:ext cx="4279569" cy="461665"/>
          </a:xfrm>
          <a:prstGeom prst="rect">
            <a:avLst/>
          </a:prstGeom>
          <a:noFill/>
        </p:spPr>
        <p:txBody>
          <a:bodyPr wrap="none" rtlCol="0">
            <a:spAutoFit/>
          </a:bodyPr>
          <a:lstStyle/>
          <a:p>
            <a:r>
              <a:rPr lang="en-US" sz="2400" dirty="0" smtClean="0">
                <a:solidFill>
                  <a:srgbClr val="0070C0"/>
                </a:solidFill>
                <a:latin typeface="Times New Roman" pitchFamily="18" charset="0"/>
                <a:cs typeface="Times New Roman" pitchFamily="18" charset="0"/>
              </a:rPr>
              <a:t>By product of this step : </a:t>
            </a:r>
            <a:r>
              <a:rPr lang="en-US" sz="2400" b="1" dirty="0" smtClean="0">
                <a:solidFill>
                  <a:srgbClr val="FF0000"/>
                </a:solidFill>
                <a:latin typeface="Times New Roman" pitchFamily="18" charset="0"/>
                <a:cs typeface="Times New Roman" pitchFamily="18" charset="0"/>
              </a:rPr>
              <a:t>Manure</a:t>
            </a:r>
            <a:endParaRPr lang="en-US" sz="2400" b="1" dirty="0">
              <a:solidFill>
                <a:srgbClr val="FF0000"/>
              </a:solidFill>
              <a:latin typeface="Times New Roman" pitchFamily="18" charset="0"/>
              <a:cs typeface="Times New Roman" pitchFamily="18" charset="0"/>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2351" r="10206"/>
          <a:stretch/>
        </p:blipFill>
        <p:spPr bwMode="auto">
          <a:xfrm>
            <a:off x="6741426" y="5572125"/>
            <a:ext cx="2402574"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622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65680"/>
            <a:ext cx="3084513"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9325" y="2208510"/>
            <a:ext cx="8714746" cy="4420890"/>
          </a:xfrm>
          <a:prstGeom prst="rect">
            <a:avLst/>
          </a:prstGeom>
          <a:noFill/>
        </p:spPr>
        <p:txBody>
          <a:bodyPr wrap="square" rtlCol="0">
            <a:spAutoFit/>
          </a:bodyPr>
          <a:lstStyle/>
          <a:p>
            <a:pPr marL="342900" indent="-342900">
              <a:lnSpc>
                <a:spcPct val="200000"/>
              </a:lnSpc>
              <a:buFont typeface="Wingdings" pitchFamily="2" charset="2"/>
              <a:buChar char="Ø"/>
            </a:pPr>
            <a:r>
              <a:rPr lang="en-US" sz="2400" dirty="0" smtClean="0">
                <a:solidFill>
                  <a:srgbClr val="0070C0"/>
                </a:solidFill>
                <a:latin typeface="+mj-lt"/>
              </a:rPr>
              <a:t>Sugar Production introduced by India in world</a:t>
            </a:r>
          </a:p>
          <a:p>
            <a:pPr marL="342900" indent="-342900">
              <a:lnSpc>
                <a:spcPct val="200000"/>
              </a:lnSpc>
              <a:buFont typeface="Wingdings" pitchFamily="2" charset="2"/>
              <a:buChar char="Ø"/>
            </a:pPr>
            <a:r>
              <a:rPr lang="en-US" sz="2400" dirty="0" smtClean="0">
                <a:solidFill>
                  <a:srgbClr val="0070C0"/>
                </a:solidFill>
                <a:latin typeface="+mj-lt"/>
              </a:rPr>
              <a:t>Cultivation of Sugar cane in Bengal region from 1500-500 BC</a:t>
            </a:r>
          </a:p>
          <a:p>
            <a:pPr marL="342900" indent="-342900">
              <a:lnSpc>
                <a:spcPct val="200000"/>
              </a:lnSpc>
              <a:buFont typeface="Wingdings" pitchFamily="2" charset="2"/>
              <a:buChar char="Ø"/>
            </a:pPr>
            <a:r>
              <a:rPr lang="en-US" sz="2400" dirty="0" smtClean="0">
                <a:solidFill>
                  <a:srgbClr val="0070C0"/>
                </a:solidFill>
                <a:latin typeface="+mj-lt"/>
              </a:rPr>
              <a:t>Extraction of juice from sugar cane from 400 BC</a:t>
            </a:r>
          </a:p>
          <a:p>
            <a:pPr marL="342900" indent="-342900">
              <a:lnSpc>
                <a:spcPct val="200000"/>
              </a:lnSpc>
              <a:buFont typeface="Wingdings" pitchFamily="2" charset="2"/>
              <a:buChar char="Ø"/>
            </a:pPr>
            <a:r>
              <a:rPr lang="en-US" sz="2400" dirty="0">
                <a:solidFill>
                  <a:srgbClr val="0070C0"/>
                </a:solidFill>
                <a:latin typeface="+mj-lt"/>
              </a:rPr>
              <a:t>Sugar production in India from 350 </a:t>
            </a:r>
            <a:r>
              <a:rPr lang="en-US" sz="2400" dirty="0" smtClean="0">
                <a:solidFill>
                  <a:srgbClr val="0070C0"/>
                </a:solidFill>
                <a:latin typeface="+mj-lt"/>
              </a:rPr>
              <a:t>AD</a:t>
            </a:r>
          </a:p>
          <a:p>
            <a:pPr marL="342900" indent="-342900">
              <a:lnSpc>
                <a:spcPct val="200000"/>
              </a:lnSpc>
              <a:buFont typeface="Wingdings" pitchFamily="2" charset="2"/>
              <a:buChar char="Ø"/>
            </a:pPr>
            <a:r>
              <a:rPr lang="en-US" sz="2400" dirty="0" smtClean="0">
                <a:solidFill>
                  <a:srgbClr val="0070C0"/>
                </a:solidFill>
                <a:latin typeface="+mj-lt"/>
              </a:rPr>
              <a:t>Crystallization of sugar in 17</a:t>
            </a:r>
            <a:r>
              <a:rPr lang="en-US" sz="2400" baseline="30000" dirty="0" smtClean="0">
                <a:solidFill>
                  <a:srgbClr val="0070C0"/>
                </a:solidFill>
                <a:latin typeface="+mj-lt"/>
              </a:rPr>
              <a:t>th</a:t>
            </a:r>
            <a:r>
              <a:rPr lang="en-US" sz="2400" dirty="0" smtClean="0">
                <a:solidFill>
                  <a:srgbClr val="0070C0"/>
                </a:solidFill>
                <a:latin typeface="+mj-lt"/>
              </a:rPr>
              <a:t> century.  </a:t>
            </a:r>
          </a:p>
          <a:p>
            <a:pPr marL="342900" indent="-342900">
              <a:lnSpc>
                <a:spcPct val="200000"/>
              </a:lnSpc>
              <a:buFont typeface="Wingdings" pitchFamily="2" charset="2"/>
              <a:buChar char="Ø"/>
            </a:pPr>
            <a:r>
              <a:rPr lang="en-US" sz="2400" dirty="0" smtClean="0">
                <a:solidFill>
                  <a:srgbClr val="0070C0"/>
                </a:solidFill>
                <a:latin typeface="+mj-lt"/>
              </a:rPr>
              <a:t>Commercial production of sugar start in 18</a:t>
            </a:r>
            <a:r>
              <a:rPr lang="en-US" sz="2400" baseline="30000" dirty="0" smtClean="0">
                <a:solidFill>
                  <a:srgbClr val="0070C0"/>
                </a:solidFill>
                <a:latin typeface="+mj-lt"/>
              </a:rPr>
              <a:t>th</a:t>
            </a:r>
            <a:r>
              <a:rPr lang="en-US" sz="2400" dirty="0" smtClean="0">
                <a:solidFill>
                  <a:srgbClr val="0070C0"/>
                </a:solidFill>
                <a:latin typeface="+mj-lt"/>
              </a:rPr>
              <a:t> century. </a:t>
            </a:r>
            <a:endParaRPr lang="en-US" sz="2400" dirty="0">
              <a:solidFill>
                <a:srgbClr val="0070C0"/>
              </a:solidFill>
              <a:latin typeface="+mj-l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5966" y="83761"/>
            <a:ext cx="2697996" cy="2076192"/>
          </a:xfrm>
          <a:prstGeom prst="rect">
            <a:avLst/>
          </a:prstGeom>
          <a:ln/>
          <a:extLst/>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4079055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07" y="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sp>
        <p:nvSpPr>
          <p:cNvPr id="3" name="TextBox 2"/>
          <p:cNvSpPr txBox="1"/>
          <p:nvPr/>
        </p:nvSpPr>
        <p:spPr>
          <a:xfrm>
            <a:off x="5568791" y="0"/>
            <a:ext cx="3575209"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b="1" dirty="0" smtClean="0">
                <a:solidFill>
                  <a:srgbClr val="FF0000"/>
                </a:solidFill>
                <a:latin typeface="+mj-lt"/>
              </a:rPr>
              <a:t>Clarification of juice</a:t>
            </a:r>
            <a:endParaRPr lang="en-US" sz="3200" b="1" dirty="0">
              <a:solidFill>
                <a:srgbClr val="FF0000"/>
              </a:solidFill>
              <a:latin typeface="+mj-lt"/>
            </a:endParaRPr>
          </a:p>
        </p:txBody>
      </p:sp>
      <p:sp>
        <p:nvSpPr>
          <p:cNvPr id="4" name="TextBox 3"/>
          <p:cNvSpPr txBox="1"/>
          <p:nvPr/>
        </p:nvSpPr>
        <p:spPr>
          <a:xfrm>
            <a:off x="1900437" y="609600"/>
            <a:ext cx="4374852"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800" b="1" dirty="0" smtClean="0">
                <a:solidFill>
                  <a:srgbClr val="FF0000"/>
                </a:solidFill>
                <a:latin typeface="Times New Roman" pitchFamily="18" charset="0"/>
                <a:cs typeface="Times New Roman" pitchFamily="18" charset="0"/>
              </a:rPr>
              <a:t>Multiple effect Evaporator </a:t>
            </a:r>
            <a:endParaRPr lang="en-US" sz="2800" b="1" dirty="0">
              <a:solidFill>
                <a:srgbClr val="FF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950" y="1143000"/>
            <a:ext cx="5723466"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6019800" y="2787758"/>
            <a:ext cx="903664" cy="18404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52692" y="2514600"/>
            <a:ext cx="1794082" cy="646331"/>
          </a:xfrm>
          <a:prstGeom prst="rect">
            <a:avLst/>
          </a:prstGeom>
          <a:noFill/>
        </p:spPr>
        <p:txBody>
          <a:bodyPr wrap="none" rtlCol="0">
            <a:spAutoFit/>
          </a:bodyPr>
          <a:lstStyle/>
          <a:p>
            <a:pPr algn="ctr"/>
            <a:r>
              <a:rPr lang="en-US" b="1" dirty="0" smtClean="0">
                <a:solidFill>
                  <a:srgbClr val="0070C0"/>
                </a:solidFill>
                <a:latin typeface="Times New Roman" pitchFamily="18" charset="0"/>
                <a:cs typeface="Times New Roman" pitchFamily="18" charset="0"/>
              </a:rPr>
              <a:t>Steam chamber/</a:t>
            </a:r>
          </a:p>
          <a:p>
            <a:pPr algn="ctr"/>
            <a:r>
              <a:rPr lang="en-US" b="1" dirty="0" err="1" smtClean="0">
                <a:solidFill>
                  <a:srgbClr val="0070C0"/>
                </a:solidFill>
                <a:latin typeface="Times New Roman" pitchFamily="18" charset="0"/>
                <a:cs typeface="Times New Roman" pitchFamily="18" charset="0"/>
              </a:rPr>
              <a:t>Calandria</a:t>
            </a:r>
            <a:endParaRPr lang="en-US" b="1" dirty="0">
              <a:solidFill>
                <a:srgbClr val="0070C0"/>
              </a:solidFill>
              <a:latin typeface="Times New Roman" pitchFamily="18" charset="0"/>
              <a:cs typeface="Times New Roman" pitchFamily="18" charset="0"/>
            </a:endParaRPr>
          </a:p>
        </p:txBody>
      </p:sp>
      <p:cxnSp>
        <p:nvCxnSpPr>
          <p:cNvPr id="9" name="Straight Arrow Connector 8"/>
          <p:cNvCxnSpPr/>
          <p:nvPr/>
        </p:nvCxnSpPr>
        <p:spPr>
          <a:xfrm flipH="1">
            <a:off x="1437037" y="2362199"/>
            <a:ext cx="1195294" cy="2587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395506" y="3121216"/>
            <a:ext cx="1409714" cy="31287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3580" y="2678668"/>
            <a:ext cx="1627369" cy="369332"/>
          </a:xfrm>
          <a:prstGeom prst="rect">
            <a:avLst/>
          </a:prstGeom>
          <a:noFill/>
        </p:spPr>
        <p:txBody>
          <a:bodyPr wrap="none" rtlCol="0">
            <a:spAutoFit/>
          </a:bodyPr>
          <a:lstStyle/>
          <a:p>
            <a:r>
              <a:rPr lang="en-US" b="1" dirty="0" smtClean="0">
                <a:solidFill>
                  <a:schemeClr val="accent1"/>
                </a:solidFill>
                <a:latin typeface="Times New Roman" pitchFamily="18" charset="0"/>
                <a:cs typeface="Times New Roman" pitchFamily="18" charset="0"/>
              </a:rPr>
              <a:t>Juice chamber</a:t>
            </a:r>
            <a:endParaRPr lang="en-US" b="1" dirty="0">
              <a:solidFill>
                <a:schemeClr val="accent1"/>
              </a:solidFill>
              <a:latin typeface="Times New Roman" pitchFamily="18" charset="0"/>
              <a:cs typeface="Times New Roman" pitchFamily="18" charset="0"/>
            </a:endParaRPr>
          </a:p>
        </p:txBody>
      </p:sp>
      <p:sp>
        <p:nvSpPr>
          <p:cNvPr id="5" name="TextBox 4"/>
          <p:cNvSpPr txBox="1"/>
          <p:nvPr/>
        </p:nvSpPr>
        <p:spPr>
          <a:xfrm>
            <a:off x="847264" y="4648200"/>
            <a:ext cx="6224781" cy="2308324"/>
          </a:xfrm>
          <a:prstGeom prst="rect">
            <a:avLst/>
          </a:prstGeom>
          <a:noFill/>
        </p:spPr>
        <p:txBody>
          <a:bodyPr wrap="none" rtlCol="0">
            <a:spAutoFit/>
          </a:bodyPr>
          <a:lstStyle/>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Use steam with reduced pressure.</a:t>
            </a:r>
          </a:p>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Juice become more concentrate to form syrup.</a:t>
            </a:r>
          </a:p>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Multiple effect evaporator is energy economy.</a:t>
            </a:r>
          </a:p>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Reduce loss of sugar due to decomposition.</a:t>
            </a:r>
            <a:endParaRPr lang="en-US" sz="2400" dirty="0">
              <a:solidFill>
                <a:srgbClr val="0070C0"/>
              </a:solidFill>
              <a:latin typeface="Times New Roman" pitchFamily="18" charset="0"/>
              <a:cs typeface="Times New Roman" pitchFamily="18" charset="0"/>
            </a:endParaRPr>
          </a:p>
        </p:txBody>
      </p:sp>
      <p:sp>
        <p:nvSpPr>
          <p:cNvPr id="13" name="TextBox 12"/>
          <p:cNvSpPr txBox="1"/>
          <p:nvPr/>
        </p:nvSpPr>
        <p:spPr>
          <a:xfrm>
            <a:off x="1916046" y="4267200"/>
            <a:ext cx="4390946"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b="1" dirty="0" smtClean="0">
                <a:solidFill>
                  <a:srgbClr val="C00000"/>
                </a:solidFill>
                <a:latin typeface="Times New Roman" pitchFamily="18" charset="0"/>
                <a:cs typeface="Times New Roman" pitchFamily="18" charset="0"/>
              </a:rPr>
              <a:t>Concentration of Juice to Syrup</a:t>
            </a:r>
            <a:endParaRPr lang="en-US" sz="2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39487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sp>
        <p:nvSpPr>
          <p:cNvPr id="3" name="TextBox 2"/>
          <p:cNvSpPr txBox="1"/>
          <p:nvPr/>
        </p:nvSpPr>
        <p:spPr>
          <a:xfrm>
            <a:off x="5029200" y="0"/>
            <a:ext cx="4070538"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b="1" dirty="0" smtClean="0">
                <a:solidFill>
                  <a:srgbClr val="FF0000"/>
                </a:solidFill>
                <a:latin typeface="+mj-lt"/>
              </a:rPr>
              <a:t>Crystallization of Sugar</a:t>
            </a:r>
            <a:endParaRPr lang="en-US" sz="3200" b="1" dirty="0">
              <a:solidFill>
                <a:srgbClr val="FF0000"/>
              </a:solidFill>
              <a:latin typeface="+mj-lt"/>
            </a:endParaRPr>
          </a:p>
        </p:txBody>
      </p:sp>
      <p:sp>
        <p:nvSpPr>
          <p:cNvPr id="4" name="TextBox 3"/>
          <p:cNvSpPr txBox="1"/>
          <p:nvPr/>
        </p:nvSpPr>
        <p:spPr>
          <a:xfrm>
            <a:off x="2133600" y="685800"/>
            <a:ext cx="2139432"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800" b="1" dirty="0" smtClean="0">
                <a:solidFill>
                  <a:srgbClr val="FF0000"/>
                </a:solidFill>
                <a:latin typeface="Times New Roman" pitchFamily="18" charset="0"/>
                <a:cs typeface="Times New Roman" pitchFamily="18" charset="0"/>
              </a:rPr>
              <a:t>Vacuum Pan</a:t>
            </a:r>
            <a:endParaRPr lang="en-US" sz="2800" b="1" dirty="0">
              <a:solidFill>
                <a:srgbClr val="FF0000"/>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19200"/>
            <a:ext cx="6681367" cy="510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631" y="3505200"/>
            <a:ext cx="226158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61781" y="6324600"/>
            <a:ext cx="4655442" cy="400110"/>
          </a:xfrm>
          <a:prstGeom prst="rect">
            <a:avLst/>
          </a:prstGeom>
          <a:noFill/>
        </p:spPr>
        <p:txBody>
          <a:bodyPr wrap="none" rtlCol="0">
            <a:spAutoFit/>
          </a:bodyPr>
          <a:lstStyle/>
          <a:p>
            <a:r>
              <a:rPr lang="en-US" sz="2000" b="1" dirty="0" smtClean="0">
                <a:solidFill>
                  <a:srgbClr val="FF0000"/>
                </a:solidFill>
                <a:latin typeface="Arial" pitchFamily="34" charset="0"/>
                <a:cs typeface="Arial" pitchFamily="34" charset="0"/>
              </a:rPr>
              <a:t>Single effect vacuum pan/ Strike pan</a:t>
            </a:r>
            <a:endParaRPr lang="en-US" sz="20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627467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sp>
        <p:nvSpPr>
          <p:cNvPr id="5" name="TextBox 4"/>
          <p:cNvSpPr txBox="1"/>
          <p:nvPr/>
        </p:nvSpPr>
        <p:spPr>
          <a:xfrm>
            <a:off x="5149662" y="0"/>
            <a:ext cx="4070538"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b="1" dirty="0" smtClean="0">
                <a:solidFill>
                  <a:srgbClr val="FF0000"/>
                </a:solidFill>
                <a:latin typeface="+mj-lt"/>
              </a:rPr>
              <a:t>Crystallization of Sugar</a:t>
            </a:r>
            <a:endParaRPr lang="en-US" sz="3200" b="1" dirty="0">
              <a:solidFill>
                <a:srgbClr val="FF0000"/>
              </a:solidFill>
              <a:latin typeface="+mj-lt"/>
            </a:endParaRPr>
          </a:p>
        </p:txBody>
      </p:sp>
      <p:sp>
        <p:nvSpPr>
          <p:cNvPr id="2" name="TextBox 1"/>
          <p:cNvSpPr txBox="1"/>
          <p:nvPr/>
        </p:nvSpPr>
        <p:spPr>
          <a:xfrm>
            <a:off x="0" y="914400"/>
            <a:ext cx="8915400" cy="3970318"/>
          </a:xfrm>
          <a:prstGeom prst="rect">
            <a:avLst/>
          </a:prstGeom>
          <a:noFill/>
        </p:spPr>
        <p:txBody>
          <a:bodyPr wrap="square" rtlCol="0">
            <a:spAutoFit/>
          </a:bodyPr>
          <a:lstStyle/>
          <a:p>
            <a:r>
              <a:rPr lang="en-US" sz="2400" b="1" dirty="0" smtClean="0">
                <a:solidFill>
                  <a:srgbClr val="FF0000"/>
                </a:solidFill>
                <a:latin typeface="+mj-lt"/>
              </a:rPr>
              <a:t>Graining: </a:t>
            </a:r>
          </a:p>
          <a:p>
            <a:pPr>
              <a:lnSpc>
                <a:spcPct val="150000"/>
              </a:lnSpc>
            </a:pPr>
            <a:r>
              <a:rPr lang="en-US" sz="2400" dirty="0" smtClean="0">
                <a:latin typeface="Times New Roman" pitchFamily="18" charset="0"/>
                <a:cs typeface="Times New Roman" pitchFamily="18" charset="0"/>
              </a:rPr>
              <a:t>Sucrose concentration in the syrup is raise to </a:t>
            </a:r>
            <a:r>
              <a:rPr lang="en-US" sz="2400" dirty="0" err="1" smtClean="0">
                <a:latin typeface="Times New Roman" pitchFamily="18" charset="0"/>
                <a:cs typeface="Times New Roman" pitchFamily="18" charset="0"/>
              </a:rPr>
              <a:t>supersaturation</a:t>
            </a:r>
            <a:endParaRPr lang="en-US" sz="2400" dirty="0" smtClean="0">
              <a:latin typeface="Times New Roman" pitchFamily="18" charset="0"/>
              <a:cs typeface="Times New Roman" pitchFamily="18" charset="0"/>
            </a:endParaRPr>
          </a:p>
          <a:p>
            <a:pPr marL="342900" indent="-342900">
              <a:lnSpc>
                <a:spcPct val="150000"/>
              </a:lnSpc>
              <a:buFont typeface="Wingdings" pitchFamily="2" charset="2"/>
              <a:buChar char="v"/>
            </a:pPr>
            <a:r>
              <a:rPr lang="en-US" sz="2400" dirty="0" smtClean="0">
                <a:latin typeface="Times New Roman" pitchFamily="18" charset="0"/>
                <a:cs typeface="Times New Roman" pitchFamily="18" charset="0"/>
              </a:rPr>
              <a:t>Crystallization done by</a:t>
            </a:r>
          </a:p>
          <a:p>
            <a:pPr marL="342900" indent="-342900">
              <a:lnSpc>
                <a:spcPct val="150000"/>
              </a:lnSpc>
              <a:buFont typeface="Wingdings" pitchFamily="2" charset="2"/>
              <a:buChar char="Ø"/>
            </a:pPr>
            <a:r>
              <a:rPr lang="en-US" sz="2400" dirty="0" smtClean="0"/>
              <a:t> </a:t>
            </a:r>
            <a:r>
              <a:rPr lang="en-US" sz="2400" b="1" u="sng" dirty="0" smtClean="0">
                <a:solidFill>
                  <a:srgbClr val="7030A0"/>
                </a:solidFill>
                <a:latin typeface="+mj-lt"/>
                <a:cs typeface="Times New Roman" pitchFamily="18" charset="0"/>
              </a:rPr>
              <a:t>Waiting method: </a:t>
            </a:r>
          </a:p>
          <a:p>
            <a:pPr>
              <a:lnSpc>
                <a:spcPct val="150000"/>
              </a:lnSpc>
            </a:pPr>
            <a:r>
              <a:rPr lang="en-US" sz="2400" b="1" dirty="0" err="1" smtClean="0">
                <a:solidFill>
                  <a:srgbClr val="0070C0"/>
                </a:solidFill>
                <a:latin typeface="Times New Roman" pitchFamily="18" charset="0"/>
                <a:cs typeface="Times New Roman" pitchFamily="18" charset="0"/>
              </a:rPr>
              <a:t>S</a:t>
            </a:r>
            <a:r>
              <a:rPr lang="en-US" sz="2400" dirty="0" err="1" smtClean="0">
                <a:solidFill>
                  <a:srgbClr val="0070C0"/>
                </a:solidFill>
                <a:latin typeface="Times New Roman" pitchFamily="18" charset="0"/>
                <a:cs typeface="Times New Roman" pitchFamily="18" charset="0"/>
              </a:rPr>
              <a:t>upersatiration</a:t>
            </a:r>
            <a:r>
              <a:rPr lang="en-US" sz="2400" dirty="0" smtClean="0">
                <a:solidFill>
                  <a:srgbClr val="0070C0"/>
                </a:solidFill>
                <a:latin typeface="Times New Roman" pitchFamily="18" charset="0"/>
                <a:cs typeface="Times New Roman" pitchFamily="18" charset="0"/>
              </a:rPr>
              <a:t> is broken by gradually cooling</a:t>
            </a:r>
          </a:p>
          <a:p>
            <a:pPr marL="342900" indent="-342900">
              <a:buFont typeface="Wingdings" pitchFamily="2" charset="2"/>
              <a:buChar char="Ø"/>
            </a:pPr>
            <a:r>
              <a:rPr lang="en-US" sz="2400" dirty="0" smtClean="0">
                <a:latin typeface="Times New Roman" pitchFamily="18" charset="0"/>
                <a:cs typeface="Times New Roman" pitchFamily="18" charset="0"/>
              </a:rPr>
              <a:t> </a:t>
            </a:r>
            <a:r>
              <a:rPr lang="en-US" sz="2400" b="1" u="sng" dirty="0" smtClean="0">
                <a:solidFill>
                  <a:srgbClr val="7030A0"/>
                </a:solidFill>
                <a:latin typeface="+mj-lt"/>
                <a:cs typeface="Times New Roman" pitchFamily="18" charset="0"/>
              </a:rPr>
              <a:t>Shock treatment method</a:t>
            </a:r>
            <a:r>
              <a:rPr lang="en-US" sz="2400" b="1" dirty="0" smtClean="0">
                <a:solidFill>
                  <a:srgbClr val="7030A0"/>
                </a:solidFill>
                <a:latin typeface="+mj-lt"/>
                <a:cs typeface="Times New Roman" pitchFamily="18" charset="0"/>
              </a:rPr>
              <a:t>:  </a:t>
            </a:r>
          </a:p>
          <a:p>
            <a:endParaRPr lang="en-US" sz="2400" b="1" dirty="0" smtClean="0">
              <a:solidFill>
                <a:srgbClr val="7030A0"/>
              </a:solidFill>
              <a:latin typeface="+mj-lt"/>
              <a:cs typeface="Times New Roman" pitchFamily="18" charset="0"/>
            </a:endParaRPr>
          </a:p>
          <a:p>
            <a:pPr>
              <a:lnSpc>
                <a:spcPct val="150000"/>
              </a:lnSpc>
            </a:pPr>
            <a:endParaRPr lang="en-US" sz="2400" dirty="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05891630"/>
              </p:ext>
            </p:extLst>
          </p:nvPr>
        </p:nvGraphicFramePr>
        <p:xfrm>
          <a:off x="228600" y="3962400"/>
          <a:ext cx="8686800" cy="1188720"/>
        </p:xfrm>
        <a:graphic>
          <a:graphicData uri="http://schemas.openxmlformats.org/drawingml/2006/table">
            <a:tbl>
              <a:tblPr firstRow="1" bandRow="1">
                <a:tableStyleId>{2D5ABB26-0587-4C30-8999-92F81FD0307C}</a:tableStyleId>
              </a:tblPr>
              <a:tblGrid>
                <a:gridCol w="3886200"/>
                <a:gridCol w="4800600"/>
              </a:tblGrid>
              <a:tr h="0">
                <a:tc>
                  <a:txBody>
                    <a:bodyPr/>
                    <a:lstStyle/>
                    <a:p>
                      <a:r>
                        <a:rPr lang="en-US" sz="2400" dirty="0" err="1" smtClean="0">
                          <a:solidFill>
                            <a:srgbClr val="0070C0"/>
                          </a:solidFill>
                          <a:latin typeface="Times New Roman" pitchFamily="18" charset="0"/>
                          <a:cs typeface="Times New Roman" pitchFamily="18" charset="0"/>
                        </a:rPr>
                        <a:t>Supersaturation</a:t>
                      </a:r>
                      <a:r>
                        <a:rPr lang="en-US" sz="2400" dirty="0" smtClean="0">
                          <a:solidFill>
                            <a:srgbClr val="0070C0"/>
                          </a:solidFill>
                          <a:latin typeface="Times New Roman" pitchFamily="18" charset="0"/>
                          <a:cs typeface="Times New Roman" pitchFamily="18" charset="0"/>
                        </a:rPr>
                        <a:t> broken by Sudden chilling</a:t>
                      </a:r>
                    </a:p>
                    <a:p>
                      <a:endParaRPr lang="en-US" sz="2400" dirty="0">
                        <a:solidFill>
                          <a:srgbClr val="0070C0"/>
                        </a:solidFill>
                        <a:latin typeface="Times New Roman" pitchFamily="18" charset="0"/>
                        <a:cs typeface="Times New Roman" pitchFamily="18" charset="0"/>
                      </a:endParaRPr>
                    </a:p>
                  </a:txBody>
                  <a:tcPr/>
                </a:tc>
                <a:tc>
                  <a:txBody>
                    <a:bodyPr/>
                    <a:lstStyle/>
                    <a:p>
                      <a:pPr marL="342900" indent="-342900">
                        <a:buFont typeface="Wingdings" pitchFamily="2" charset="2"/>
                        <a:buChar char="ü"/>
                      </a:pPr>
                      <a:r>
                        <a:rPr lang="en-US" sz="2400" dirty="0" smtClean="0">
                          <a:solidFill>
                            <a:srgbClr val="C00000"/>
                          </a:solidFill>
                          <a:latin typeface="Times New Roman" pitchFamily="18" charset="0"/>
                          <a:cs typeface="Times New Roman" pitchFamily="18" charset="0"/>
                        </a:rPr>
                        <a:t>Decreasing rate of</a:t>
                      </a:r>
                      <a:r>
                        <a:rPr lang="en-US" sz="2400" baseline="0" dirty="0" smtClean="0">
                          <a:solidFill>
                            <a:srgbClr val="C00000"/>
                          </a:solidFill>
                          <a:latin typeface="Times New Roman" pitchFamily="18" charset="0"/>
                          <a:cs typeface="Times New Roman" pitchFamily="18" charset="0"/>
                        </a:rPr>
                        <a:t> steam</a:t>
                      </a:r>
                    </a:p>
                    <a:p>
                      <a:pPr marL="342900" indent="-342900">
                        <a:buFont typeface="Wingdings" pitchFamily="2" charset="2"/>
                        <a:buChar char="ü"/>
                      </a:pPr>
                      <a:r>
                        <a:rPr lang="en-US" sz="2400" baseline="0" dirty="0" smtClean="0">
                          <a:solidFill>
                            <a:srgbClr val="00B050"/>
                          </a:solidFill>
                          <a:latin typeface="Times New Roman" pitchFamily="18" charset="0"/>
                          <a:cs typeface="Times New Roman" pitchFamily="18" charset="0"/>
                        </a:rPr>
                        <a:t>Increasing vacuum</a:t>
                      </a:r>
                    </a:p>
                    <a:p>
                      <a:pPr marL="342900" indent="-342900">
                        <a:buFont typeface="Wingdings" pitchFamily="2" charset="2"/>
                        <a:buChar char="ü"/>
                      </a:pPr>
                      <a:r>
                        <a:rPr lang="en-US" sz="2400" baseline="0" dirty="0" smtClean="0">
                          <a:solidFill>
                            <a:srgbClr val="002060"/>
                          </a:solidFill>
                          <a:latin typeface="Times New Roman" pitchFamily="18" charset="0"/>
                          <a:cs typeface="Times New Roman" pitchFamily="18" charset="0"/>
                        </a:rPr>
                        <a:t>Mixing large amount of cold syrup</a:t>
                      </a:r>
                      <a:endParaRPr lang="en-US" sz="2400" dirty="0">
                        <a:solidFill>
                          <a:srgbClr val="002060"/>
                        </a:solidFill>
                        <a:latin typeface="Times New Roman" pitchFamily="18" charset="0"/>
                        <a:cs typeface="Times New Roman" pitchFamily="18" charset="0"/>
                      </a:endParaRPr>
                    </a:p>
                  </a:txBody>
                  <a:tcPr/>
                </a:tc>
              </a:tr>
            </a:tbl>
          </a:graphicData>
        </a:graphic>
      </p:graphicFrame>
      <p:sp>
        <p:nvSpPr>
          <p:cNvPr id="6" name="TextBox 5"/>
          <p:cNvSpPr txBox="1"/>
          <p:nvPr/>
        </p:nvSpPr>
        <p:spPr>
          <a:xfrm>
            <a:off x="381000" y="5334000"/>
            <a:ext cx="7467600" cy="1200329"/>
          </a:xfrm>
          <a:prstGeom prst="rect">
            <a:avLst/>
          </a:prstGeom>
          <a:noFill/>
        </p:spPr>
        <p:txBody>
          <a:bodyPr wrap="square" rtlCol="0">
            <a:spAutoFit/>
          </a:bodyPr>
          <a:lstStyle/>
          <a:p>
            <a:pPr marL="342900" indent="-342900">
              <a:buFont typeface="Wingdings" pitchFamily="2" charset="2"/>
              <a:buChar char="ü"/>
            </a:pPr>
            <a:r>
              <a:rPr lang="en-US" sz="2400" dirty="0" smtClean="0">
                <a:solidFill>
                  <a:srgbClr val="0070C0"/>
                </a:solidFill>
                <a:latin typeface="Times New Roman" pitchFamily="18" charset="0"/>
                <a:cs typeface="Times New Roman" pitchFamily="18" charset="0"/>
              </a:rPr>
              <a:t>In India external seed grains are added for </a:t>
            </a:r>
            <a:r>
              <a:rPr lang="en-US" sz="2400" dirty="0" err="1" smtClean="0">
                <a:solidFill>
                  <a:srgbClr val="0070C0"/>
                </a:solidFill>
                <a:latin typeface="Times New Roman" pitchFamily="18" charset="0"/>
                <a:cs typeface="Times New Roman" pitchFamily="18" charset="0"/>
              </a:rPr>
              <a:t>crystalization</a:t>
            </a:r>
            <a:endParaRPr lang="en-US" sz="2400" dirty="0" smtClean="0">
              <a:solidFill>
                <a:srgbClr val="0070C0"/>
              </a:solidFill>
              <a:latin typeface="Times New Roman" pitchFamily="18" charset="0"/>
              <a:cs typeface="Times New Roman" pitchFamily="18" charset="0"/>
            </a:endParaRPr>
          </a:p>
          <a:p>
            <a:pPr marL="342900" indent="-342900">
              <a:buFont typeface="Wingdings" pitchFamily="2" charset="2"/>
              <a:buChar char="ü"/>
            </a:pPr>
            <a:r>
              <a:rPr lang="en-US" sz="2400" dirty="0" smtClean="0">
                <a:solidFill>
                  <a:srgbClr val="0070C0"/>
                </a:solidFill>
                <a:latin typeface="Times New Roman" pitchFamily="18" charset="0"/>
                <a:cs typeface="Times New Roman" pitchFamily="18" charset="0"/>
              </a:rPr>
              <a:t>About one ton </a:t>
            </a:r>
            <a:r>
              <a:rPr lang="en-US" sz="2400" dirty="0">
                <a:solidFill>
                  <a:srgbClr val="0070C0"/>
                </a:solidFill>
                <a:latin typeface="Times New Roman" pitchFamily="18" charset="0"/>
                <a:cs typeface="Times New Roman" pitchFamily="18" charset="0"/>
              </a:rPr>
              <a:t>added </a:t>
            </a:r>
            <a:r>
              <a:rPr lang="en-US" sz="2400" dirty="0" smtClean="0">
                <a:solidFill>
                  <a:srgbClr val="0070C0"/>
                </a:solidFill>
                <a:latin typeface="Times New Roman" pitchFamily="18" charset="0"/>
                <a:cs typeface="Times New Roman" pitchFamily="18" charset="0"/>
              </a:rPr>
              <a:t> sugar crystals  recover 25 to 30 ton </a:t>
            </a:r>
            <a:r>
              <a:rPr lang="en-US" sz="2400" dirty="0" err="1" smtClean="0">
                <a:solidFill>
                  <a:srgbClr val="0070C0"/>
                </a:solidFill>
                <a:latin typeface="Times New Roman" pitchFamily="18" charset="0"/>
                <a:cs typeface="Times New Roman" pitchFamily="18" charset="0"/>
              </a:rPr>
              <a:t>massecuite</a:t>
            </a:r>
            <a:r>
              <a:rPr lang="en-US" sz="2400" dirty="0" smtClean="0">
                <a:solidFill>
                  <a:srgbClr val="0070C0"/>
                </a:solidFill>
                <a:latin typeface="Times New Roman" pitchFamily="18" charset="0"/>
                <a:cs typeface="Times New Roman" pitchFamily="18" charset="0"/>
              </a:rPr>
              <a:t>  </a:t>
            </a:r>
            <a:endParaRPr lang="en-US" sz="24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139360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sp>
        <p:nvSpPr>
          <p:cNvPr id="3" name="TextBox 2"/>
          <p:cNvSpPr txBox="1"/>
          <p:nvPr/>
        </p:nvSpPr>
        <p:spPr>
          <a:xfrm>
            <a:off x="5073462" y="0"/>
            <a:ext cx="4070538"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b="1" dirty="0" smtClean="0">
                <a:solidFill>
                  <a:srgbClr val="FF0000"/>
                </a:solidFill>
                <a:latin typeface="+mj-lt"/>
              </a:rPr>
              <a:t>Crystallization of Sugar</a:t>
            </a:r>
            <a:endParaRPr lang="en-US" sz="3200" b="1" dirty="0">
              <a:solidFill>
                <a:srgbClr val="FF0000"/>
              </a:solidFill>
              <a:latin typeface="+mj-lt"/>
            </a:endParaRPr>
          </a:p>
        </p:txBody>
      </p:sp>
      <p:sp>
        <p:nvSpPr>
          <p:cNvPr id="4" name="TextBox 3"/>
          <p:cNvSpPr txBox="1"/>
          <p:nvPr/>
        </p:nvSpPr>
        <p:spPr>
          <a:xfrm>
            <a:off x="0" y="685800"/>
            <a:ext cx="9379491" cy="5816977"/>
          </a:xfrm>
          <a:prstGeom prst="rect">
            <a:avLst/>
          </a:prstGeom>
          <a:noFill/>
        </p:spPr>
        <p:txBody>
          <a:bodyPr wrap="none" rtlCol="0">
            <a:spAutoFit/>
          </a:bodyPr>
          <a:lstStyle/>
          <a:p>
            <a:pPr>
              <a:lnSpc>
                <a:spcPct val="150000"/>
              </a:lnSpc>
            </a:pPr>
            <a:r>
              <a:rPr lang="en-US" sz="2400" b="1" dirty="0" smtClean="0">
                <a:solidFill>
                  <a:srgbClr val="FF0000"/>
                </a:solidFill>
                <a:latin typeface="+mj-lt"/>
                <a:cs typeface="Times New Roman" pitchFamily="18" charset="0"/>
              </a:rPr>
              <a:t>Crystal Growth:</a:t>
            </a:r>
          </a:p>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When graining point is reached, sucrose forced out from the syrup by…</a:t>
            </a:r>
          </a:p>
          <a:p>
            <a:pPr marL="342900" indent="-342900">
              <a:lnSpc>
                <a:spcPct val="150000"/>
              </a:lnSpc>
              <a:buFont typeface="Wingdings" pitchFamily="2" charset="2"/>
              <a:buChar char="ü"/>
            </a:pPr>
            <a:r>
              <a:rPr lang="en-US" sz="2400" dirty="0" smtClean="0">
                <a:solidFill>
                  <a:srgbClr val="7030A0"/>
                </a:solidFill>
                <a:latin typeface="Times New Roman" pitchFamily="18" charset="0"/>
                <a:cs typeface="Times New Roman" pitchFamily="18" charset="0"/>
              </a:rPr>
              <a:t>Addition and mixing of syrup in lots</a:t>
            </a:r>
          </a:p>
          <a:p>
            <a:pPr marL="342900" indent="-342900">
              <a:lnSpc>
                <a:spcPct val="150000"/>
              </a:lnSpc>
              <a:buFont typeface="Wingdings" pitchFamily="2" charset="2"/>
              <a:buChar char="ü"/>
            </a:pPr>
            <a:r>
              <a:rPr lang="en-US" sz="2400" dirty="0" smtClean="0">
                <a:solidFill>
                  <a:srgbClr val="7030A0"/>
                </a:solidFill>
                <a:latin typeface="Times New Roman" pitchFamily="18" charset="0"/>
                <a:cs typeface="Times New Roman" pitchFamily="18" charset="0"/>
              </a:rPr>
              <a:t>Maintain the vacuum (28.5 inches)</a:t>
            </a:r>
          </a:p>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Crystal growth till the required grain size is attain</a:t>
            </a:r>
          </a:p>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During this process avoid formation of false grains </a:t>
            </a:r>
          </a:p>
          <a:p>
            <a:r>
              <a:rPr lang="en-US" sz="2400" dirty="0" smtClean="0">
                <a:solidFill>
                  <a:srgbClr val="0070C0"/>
                </a:solidFill>
                <a:latin typeface="Times New Roman" pitchFamily="18" charset="0"/>
                <a:cs typeface="Times New Roman" pitchFamily="18" charset="0"/>
              </a:rPr>
              <a:t>    </a:t>
            </a:r>
            <a:r>
              <a:rPr lang="en-US" sz="2400" dirty="0" smtClean="0">
                <a:solidFill>
                  <a:srgbClr val="C00000"/>
                </a:solidFill>
                <a:latin typeface="Times New Roman" pitchFamily="18" charset="0"/>
                <a:cs typeface="Times New Roman" pitchFamily="18" charset="0"/>
              </a:rPr>
              <a:t>(False grain- minute crystals are formed in between the perfect crystals</a:t>
            </a:r>
          </a:p>
          <a:p>
            <a:r>
              <a:rPr lang="en-US" sz="2400" dirty="0">
                <a:solidFill>
                  <a:srgbClr val="C00000"/>
                </a:solidFill>
                <a:latin typeface="Times New Roman" pitchFamily="18" charset="0"/>
                <a:cs typeface="Times New Roman" pitchFamily="18" charset="0"/>
              </a:rPr>
              <a:t> </a:t>
            </a:r>
            <a:r>
              <a:rPr lang="en-US" sz="2400" dirty="0" smtClean="0">
                <a:solidFill>
                  <a:srgbClr val="C00000"/>
                </a:solidFill>
                <a:latin typeface="Times New Roman" pitchFamily="18" charset="0"/>
                <a:cs typeface="Times New Roman" pitchFamily="18" charset="0"/>
              </a:rPr>
              <a:t>   which hamper the crystal growth)</a:t>
            </a:r>
          </a:p>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Finally formed </a:t>
            </a:r>
            <a:r>
              <a:rPr lang="en-US" sz="2400" dirty="0" err="1" smtClean="0">
                <a:solidFill>
                  <a:srgbClr val="0070C0"/>
                </a:solidFill>
                <a:latin typeface="Times New Roman" pitchFamily="18" charset="0"/>
                <a:cs typeface="Times New Roman" pitchFamily="18" charset="0"/>
              </a:rPr>
              <a:t>Massecuite</a:t>
            </a:r>
            <a:endParaRPr lang="en-US" sz="2400" dirty="0" smtClean="0">
              <a:solidFill>
                <a:srgbClr val="0070C0"/>
              </a:solidFill>
              <a:latin typeface="Times New Roman" pitchFamily="18" charset="0"/>
              <a:cs typeface="Times New Roman" pitchFamily="18" charset="0"/>
            </a:endParaRPr>
          </a:p>
          <a:p>
            <a:pPr>
              <a:lnSpc>
                <a:spcPct val="150000"/>
              </a:lnSpc>
            </a:pPr>
            <a:r>
              <a:rPr lang="en-US" sz="2400" dirty="0" smtClean="0">
                <a:solidFill>
                  <a:srgbClr val="0070C0"/>
                </a:solidFill>
                <a:latin typeface="Times New Roman" pitchFamily="18" charset="0"/>
                <a:cs typeface="Times New Roman" pitchFamily="18" charset="0"/>
              </a:rPr>
              <a:t>    </a:t>
            </a:r>
            <a:r>
              <a:rPr lang="en-US" sz="2400" dirty="0" smtClean="0">
                <a:solidFill>
                  <a:srgbClr val="C00000"/>
                </a:solidFill>
                <a:latin typeface="Times New Roman" pitchFamily="18" charset="0"/>
                <a:cs typeface="Times New Roman" pitchFamily="18" charset="0"/>
              </a:rPr>
              <a:t>(</a:t>
            </a:r>
            <a:r>
              <a:rPr lang="en-US" sz="2400" dirty="0" err="1" smtClean="0">
                <a:solidFill>
                  <a:srgbClr val="C00000"/>
                </a:solidFill>
                <a:latin typeface="Times New Roman" pitchFamily="18" charset="0"/>
                <a:cs typeface="Times New Roman" pitchFamily="18" charset="0"/>
              </a:rPr>
              <a:t>Massecuite</a:t>
            </a:r>
            <a:r>
              <a:rPr lang="en-US" sz="2400" dirty="0" smtClean="0">
                <a:solidFill>
                  <a:srgbClr val="C00000"/>
                </a:solidFill>
                <a:latin typeface="Times New Roman" pitchFamily="18" charset="0"/>
                <a:cs typeface="Times New Roman" pitchFamily="18" charset="0"/>
              </a:rPr>
              <a:t> = Sucrose + Molasses and 10 % water)</a:t>
            </a:r>
          </a:p>
          <a:p>
            <a:pPr marL="342900" indent="-342900">
              <a:lnSpc>
                <a:spcPct val="150000"/>
              </a:lnSpc>
              <a:buFont typeface="Arial" pitchFamily="34" charset="0"/>
              <a:buChar char="•"/>
            </a:pPr>
            <a:r>
              <a:rPr lang="en-US" sz="2400" dirty="0" err="1" smtClean="0">
                <a:solidFill>
                  <a:srgbClr val="0070C0"/>
                </a:solidFill>
                <a:latin typeface="Times New Roman" pitchFamily="18" charset="0"/>
                <a:cs typeface="Times New Roman" pitchFamily="18" charset="0"/>
              </a:rPr>
              <a:t>Massecuite</a:t>
            </a:r>
            <a:r>
              <a:rPr lang="en-US" sz="2400" dirty="0" smtClean="0">
                <a:solidFill>
                  <a:srgbClr val="0070C0"/>
                </a:solidFill>
                <a:latin typeface="Times New Roman" pitchFamily="18" charset="0"/>
                <a:cs typeface="Times New Roman" pitchFamily="18" charset="0"/>
              </a:rPr>
              <a:t> sent to crystallization tank</a:t>
            </a:r>
            <a:endParaRPr lang="en-US" sz="24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623582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sp>
        <p:nvSpPr>
          <p:cNvPr id="3" name="TextBox 2"/>
          <p:cNvSpPr txBox="1"/>
          <p:nvPr/>
        </p:nvSpPr>
        <p:spPr>
          <a:xfrm>
            <a:off x="5073462" y="0"/>
            <a:ext cx="4070538"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b="1" dirty="0" smtClean="0">
                <a:solidFill>
                  <a:srgbClr val="FF0000"/>
                </a:solidFill>
                <a:latin typeface="+mj-lt"/>
              </a:rPr>
              <a:t>Crystallization of Sugar</a:t>
            </a:r>
            <a:endParaRPr lang="en-US" sz="3200" b="1" dirty="0">
              <a:solidFill>
                <a:srgbClr val="FF0000"/>
              </a:solidFill>
              <a:latin typeface="+mj-lt"/>
            </a:endParaRPr>
          </a:p>
        </p:txBody>
      </p:sp>
      <p:sp>
        <p:nvSpPr>
          <p:cNvPr id="4" name="TextBox 3"/>
          <p:cNvSpPr txBox="1"/>
          <p:nvPr/>
        </p:nvSpPr>
        <p:spPr>
          <a:xfrm>
            <a:off x="0" y="609600"/>
            <a:ext cx="9206366" cy="3970318"/>
          </a:xfrm>
          <a:prstGeom prst="rect">
            <a:avLst/>
          </a:prstGeom>
          <a:noFill/>
        </p:spPr>
        <p:txBody>
          <a:bodyPr wrap="none" rtlCol="0">
            <a:spAutoFit/>
          </a:bodyPr>
          <a:lstStyle/>
          <a:p>
            <a:pPr>
              <a:lnSpc>
                <a:spcPct val="150000"/>
              </a:lnSpc>
            </a:pPr>
            <a:r>
              <a:rPr lang="en-US" sz="2400" b="1" dirty="0" smtClean="0">
                <a:solidFill>
                  <a:srgbClr val="FF0000"/>
                </a:solidFill>
                <a:latin typeface="+mj-lt"/>
                <a:cs typeface="Times New Roman" pitchFamily="18" charset="0"/>
              </a:rPr>
              <a:t>Crystallization Tank:</a:t>
            </a:r>
          </a:p>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Horizontally rotating tank which moves slowly and having cooling </a:t>
            </a:r>
          </a:p>
          <a:p>
            <a:pPr>
              <a:lnSpc>
                <a:spcPct val="150000"/>
              </a:lnSpc>
            </a:pPr>
            <a:r>
              <a:rPr lang="en-US" sz="2400" dirty="0" smtClean="0">
                <a:solidFill>
                  <a:srgbClr val="0070C0"/>
                </a:solidFill>
                <a:latin typeface="Times New Roman" pitchFamily="18" charset="0"/>
                <a:cs typeface="Times New Roman" pitchFamily="18" charset="0"/>
              </a:rPr>
              <a:t>    attachment</a:t>
            </a:r>
          </a:p>
          <a:p>
            <a:pPr marL="342900" indent="-342900">
              <a:lnSpc>
                <a:spcPct val="150000"/>
              </a:lnSpc>
              <a:buFont typeface="Arial" pitchFamily="34" charset="0"/>
              <a:buChar char="•"/>
            </a:pPr>
            <a:r>
              <a:rPr lang="en-US" sz="2400" dirty="0" err="1" smtClean="0">
                <a:solidFill>
                  <a:srgbClr val="0070C0"/>
                </a:solidFill>
                <a:latin typeface="Times New Roman" pitchFamily="18" charset="0"/>
                <a:cs typeface="Times New Roman" pitchFamily="18" charset="0"/>
              </a:rPr>
              <a:t>Massecuite</a:t>
            </a:r>
            <a:r>
              <a:rPr lang="en-US" sz="2400" dirty="0" smtClean="0">
                <a:solidFill>
                  <a:srgbClr val="0070C0"/>
                </a:solidFill>
                <a:latin typeface="Times New Roman" pitchFamily="18" charset="0"/>
                <a:cs typeface="Times New Roman" pitchFamily="18" charset="0"/>
              </a:rPr>
              <a:t> cool gradually at 336-341 K which reduce the solubility of</a:t>
            </a:r>
          </a:p>
          <a:p>
            <a:pPr>
              <a:lnSpc>
                <a:spcPct val="150000"/>
              </a:lnSpc>
            </a:pPr>
            <a:r>
              <a:rPr lang="en-US" sz="2400" dirty="0" smtClean="0">
                <a:solidFill>
                  <a:srgbClr val="0070C0"/>
                </a:solidFill>
                <a:latin typeface="Times New Roman" pitchFamily="18" charset="0"/>
                <a:cs typeface="Times New Roman" pitchFamily="18" charset="0"/>
              </a:rPr>
              <a:t>    sucrose and crystallization occurs</a:t>
            </a:r>
          </a:p>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Crystallization of sugar in vacuum pan is called Sugar Boiling</a:t>
            </a:r>
          </a:p>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Three boiling are required for maximum recovery of sugar</a:t>
            </a:r>
          </a:p>
        </p:txBody>
      </p:sp>
      <p:graphicFrame>
        <p:nvGraphicFramePr>
          <p:cNvPr id="5" name="Table 4"/>
          <p:cNvGraphicFramePr>
            <a:graphicFrameLocks noGrp="1"/>
          </p:cNvGraphicFramePr>
          <p:nvPr>
            <p:extLst>
              <p:ext uri="{D42A27DB-BD31-4B8C-83A1-F6EECF244321}">
                <p14:modId xmlns:p14="http://schemas.microsoft.com/office/powerpoint/2010/main" val="3658270424"/>
              </p:ext>
            </p:extLst>
          </p:nvPr>
        </p:nvGraphicFramePr>
        <p:xfrm>
          <a:off x="457200" y="4579917"/>
          <a:ext cx="8229600" cy="1744683"/>
        </p:xfrm>
        <a:graphic>
          <a:graphicData uri="http://schemas.openxmlformats.org/drawingml/2006/table">
            <a:tbl>
              <a:tblPr firstRow="1" bandRow="1">
                <a:tableStyleId>{2D5ABB26-0587-4C30-8999-92F81FD0307C}</a:tableStyleId>
              </a:tblPr>
              <a:tblGrid>
                <a:gridCol w="2743200"/>
                <a:gridCol w="2743200"/>
                <a:gridCol w="2743200"/>
              </a:tblGrid>
              <a:tr h="581561">
                <a:tc>
                  <a:txBody>
                    <a:bodyPr/>
                    <a:lstStyle/>
                    <a:p>
                      <a:r>
                        <a:rPr lang="en-US" sz="2400" b="1" dirty="0" smtClean="0">
                          <a:solidFill>
                            <a:srgbClr val="00B050"/>
                          </a:solidFill>
                          <a:latin typeface="Times New Roman" pitchFamily="18" charset="0"/>
                          <a:cs typeface="Times New Roman" pitchFamily="18" charset="0"/>
                        </a:rPr>
                        <a:t>Boiling 1</a:t>
                      </a:r>
                      <a:r>
                        <a:rPr lang="en-US" sz="2400" b="1" baseline="30000" dirty="0" smtClean="0">
                          <a:solidFill>
                            <a:srgbClr val="00B050"/>
                          </a:solidFill>
                          <a:latin typeface="Times New Roman" pitchFamily="18" charset="0"/>
                          <a:cs typeface="Times New Roman" pitchFamily="18" charset="0"/>
                        </a:rPr>
                        <a:t>st</a:t>
                      </a:r>
                      <a:r>
                        <a:rPr lang="en-US" sz="2400" b="1" dirty="0" smtClean="0">
                          <a:solidFill>
                            <a:srgbClr val="00B050"/>
                          </a:solidFill>
                          <a:latin typeface="Times New Roman" pitchFamily="18" charset="0"/>
                          <a:cs typeface="Times New Roman" pitchFamily="18" charset="0"/>
                        </a:rPr>
                        <a:t> </a:t>
                      </a:r>
                      <a:endParaRPr lang="en-US" sz="2400" b="1" dirty="0">
                        <a:solidFill>
                          <a:srgbClr val="00B050"/>
                        </a:solidFill>
                        <a:latin typeface="Times New Roman" pitchFamily="18" charset="0"/>
                        <a:cs typeface="Times New Roman" pitchFamily="18" charset="0"/>
                      </a:endParaRPr>
                    </a:p>
                  </a:txBody>
                  <a:tcPr/>
                </a:tc>
                <a:tc>
                  <a:txBody>
                    <a:bodyPr/>
                    <a:lstStyle/>
                    <a:p>
                      <a:r>
                        <a:rPr lang="en-US" sz="2400" b="1" dirty="0" err="1" smtClean="0">
                          <a:solidFill>
                            <a:srgbClr val="00B050"/>
                          </a:solidFill>
                          <a:latin typeface="Times New Roman" pitchFamily="18" charset="0"/>
                          <a:cs typeface="Times New Roman" pitchFamily="18" charset="0"/>
                        </a:rPr>
                        <a:t>Massecuite</a:t>
                      </a:r>
                      <a:r>
                        <a:rPr lang="en-US" sz="2400" b="1" dirty="0" smtClean="0">
                          <a:solidFill>
                            <a:srgbClr val="00B050"/>
                          </a:solidFill>
                          <a:latin typeface="Times New Roman" pitchFamily="18" charset="0"/>
                          <a:cs typeface="Times New Roman" pitchFamily="18" charset="0"/>
                        </a:rPr>
                        <a:t> -A</a:t>
                      </a:r>
                      <a:endParaRPr lang="en-US" sz="2400" b="1" dirty="0">
                        <a:solidFill>
                          <a:srgbClr val="00B050"/>
                        </a:solidFill>
                        <a:latin typeface="Times New Roman" pitchFamily="18" charset="0"/>
                        <a:cs typeface="Times New Roman" pitchFamily="18" charset="0"/>
                      </a:endParaRPr>
                    </a:p>
                  </a:txBody>
                  <a:tcPr/>
                </a:tc>
                <a:tc>
                  <a:txBody>
                    <a:bodyPr/>
                    <a:lstStyle/>
                    <a:p>
                      <a:r>
                        <a:rPr lang="en-US" sz="2400" b="1" dirty="0" smtClean="0">
                          <a:solidFill>
                            <a:srgbClr val="00B050"/>
                          </a:solidFill>
                          <a:latin typeface="Times New Roman" pitchFamily="18" charset="0"/>
                          <a:cs typeface="Times New Roman" pitchFamily="18" charset="0"/>
                        </a:rPr>
                        <a:t>Molasses - A</a:t>
                      </a:r>
                      <a:endParaRPr lang="en-US" sz="2400" b="1" dirty="0">
                        <a:solidFill>
                          <a:srgbClr val="00B050"/>
                        </a:solidFill>
                        <a:latin typeface="Times New Roman" pitchFamily="18" charset="0"/>
                        <a:cs typeface="Times New Roman" pitchFamily="18" charset="0"/>
                      </a:endParaRPr>
                    </a:p>
                  </a:txBody>
                  <a:tcPr/>
                </a:tc>
              </a:tr>
              <a:tr h="581561">
                <a:tc>
                  <a:txBody>
                    <a:bodyPr/>
                    <a:lstStyle/>
                    <a:p>
                      <a:r>
                        <a:rPr lang="en-US" sz="2400" b="1" dirty="0" smtClean="0">
                          <a:solidFill>
                            <a:srgbClr val="7030A0"/>
                          </a:solidFill>
                          <a:latin typeface="Times New Roman" pitchFamily="18" charset="0"/>
                          <a:cs typeface="Times New Roman" pitchFamily="18" charset="0"/>
                        </a:rPr>
                        <a:t>Boiling 2</a:t>
                      </a:r>
                      <a:r>
                        <a:rPr lang="en-US" sz="2400" b="1" baseline="30000" dirty="0" smtClean="0">
                          <a:solidFill>
                            <a:srgbClr val="7030A0"/>
                          </a:solidFill>
                          <a:latin typeface="Times New Roman" pitchFamily="18" charset="0"/>
                          <a:cs typeface="Times New Roman" pitchFamily="18" charset="0"/>
                        </a:rPr>
                        <a:t>nd</a:t>
                      </a:r>
                      <a:r>
                        <a:rPr lang="en-US" sz="2400" b="1" dirty="0" smtClean="0">
                          <a:solidFill>
                            <a:srgbClr val="7030A0"/>
                          </a:solidFill>
                          <a:latin typeface="Times New Roman" pitchFamily="18" charset="0"/>
                          <a:cs typeface="Times New Roman" pitchFamily="18" charset="0"/>
                        </a:rPr>
                        <a:t> </a:t>
                      </a:r>
                      <a:endParaRPr lang="en-US" sz="2400" b="1" dirty="0">
                        <a:solidFill>
                          <a:srgbClr val="7030A0"/>
                        </a:solidFill>
                        <a:latin typeface="Times New Roman" pitchFamily="18" charset="0"/>
                        <a:cs typeface="Times New Roman" pitchFamily="18" charset="0"/>
                      </a:endParaRPr>
                    </a:p>
                  </a:txBody>
                  <a:tcPr/>
                </a:tc>
                <a:tc>
                  <a:txBody>
                    <a:bodyPr/>
                    <a:lstStyle/>
                    <a:p>
                      <a:r>
                        <a:rPr lang="en-US" sz="2400" b="1" dirty="0" err="1" smtClean="0">
                          <a:solidFill>
                            <a:srgbClr val="7030A0"/>
                          </a:solidFill>
                          <a:latin typeface="Times New Roman" pitchFamily="18" charset="0"/>
                          <a:cs typeface="Times New Roman" pitchFamily="18" charset="0"/>
                        </a:rPr>
                        <a:t>Massecuite</a:t>
                      </a:r>
                      <a:r>
                        <a:rPr lang="en-US" sz="2400" b="1" dirty="0" smtClean="0">
                          <a:solidFill>
                            <a:srgbClr val="7030A0"/>
                          </a:solidFill>
                          <a:latin typeface="Times New Roman" pitchFamily="18" charset="0"/>
                          <a:cs typeface="Times New Roman" pitchFamily="18" charset="0"/>
                        </a:rPr>
                        <a:t> -B</a:t>
                      </a:r>
                      <a:endParaRPr lang="en-US" sz="2400" b="1" dirty="0">
                        <a:solidFill>
                          <a:srgbClr val="7030A0"/>
                        </a:solidFill>
                        <a:latin typeface="Times New Roman" pitchFamily="18" charset="0"/>
                        <a:cs typeface="Times New Roman" pitchFamily="18" charset="0"/>
                      </a:endParaRPr>
                    </a:p>
                  </a:txBody>
                  <a:tcPr/>
                </a:tc>
                <a:tc>
                  <a:txBody>
                    <a:bodyPr/>
                    <a:lstStyle/>
                    <a:p>
                      <a:r>
                        <a:rPr lang="en-US" sz="2400" b="1" dirty="0" smtClean="0">
                          <a:solidFill>
                            <a:srgbClr val="7030A0"/>
                          </a:solidFill>
                          <a:latin typeface="Times New Roman" pitchFamily="18" charset="0"/>
                          <a:cs typeface="Times New Roman" pitchFamily="18" charset="0"/>
                        </a:rPr>
                        <a:t>Molasses - B</a:t>
                      </a:r>
                      <a:endParaRPr lang="en-US" sz="2400" b="1" dirty="0">
                        <a:solidFill>
                          <a:srgbClr val="7030A0"/>
                        </a:solidFill>
                        <a:latin typeface="Times New Roman" pitchFamily="18" charset="0"/>
                        <a:cs typeface="Times New Roman" pitchFamily="18" charset="0"/>
                      </a:endParaRPr>
                    </a:p>
                  </a:txBody>
                  <a:tcPr/>
                </a:tc>
              </a:tr>
              <a:tr h="581561">
                <a:tc>
                  <a:txBody>
                    <a:bodyPr/>
                    <a:lstStyle/>
                    <a:p>
                      <a:r>
                        <a:rPr lang="en-US" sz="2400" b="1" dirty="0" smtClean="0">
                          <a:solidFill>
                            <a:srgbClr val="FF0000"/>
                          </a:solidFill>
                          <a:latin typeface="Times New Roman" pitchFamily="18" charset="0"/>
                          <a:cs typeface="Times New Roman" pitchFamily="18" charset="0"/>
                        </a:rPr>
                        <a:t>Boiling</a:t>
                      </a:r>
                      <a:r>
                        <a:rPr lang="en-US" sz="2400" b="1" baseline="0" dirty="0" smtClean="0">
                          <a:solidFill>
                            <a:srgbClr val="FF0000"/>
                          </a:solidFill>
                          <a:latin typeface="Times New Roman" pitchFamily="18" charset="0"/>
                          <a:cs typeface="Times New Roman" pitchFamily="18" charset="0"/>
                        </a:rPr>
                        <a:t> 3</a:t>
                      </a:r>
                      <a:r>
                        <a:rPr lang="en-US" sz="2400" b="1" baseline="30000" dirty="0" smtClean="0">
                          <a:solidFill>
                            <a:srgbClr val="FF0000"/>
                          </a:solidFill>
                          <a:latin typeface="Times New Roman" pitchFamily="18" charset="0"/>
                          <a:cs typeface="Times New Roman" pitchFamily="18" charset="0"/>
                        </a:rPr>
                        <a:t>rd</a:t>
                      </a:r>
                      <a:r>
                        <a:rPr lang="en-US" sz="2400" b="1" baseline="0" dirty="0" smtClean="0">
                          <a:solidFill>
                            <a:srgbClr val="FF0000"/>
                          </a:solidFill>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a:txBody>
                  <a:tcPr/>
                </a:tc>
                <a:tc>
                  <a:txBody>
                    <a:bodyPr/>
                    <a:lstStyle/>
                    <a:p>
                      <a:r>
                        <a:rPr lang="en-US" sz="2400" b="1" dirty="0" err="1" smtClean="0">
                          <a:solidFill>
                            <a:srgbClr val="0070C0"/>
                          </a:solidFill>
                          <a:latin typeface="Times New Roman" pitchFamily="18" charset="0"/>
                          <a:cs typeface="Times New Roman" pitchFamily="18" charset="0"/>
                        </a:rPr>
                        <a:t>Massecuite</a:t>
                      </a:r>
                      <a:r>
                        <a:rPr lang="en-US" sz="2400" b="1" dirty="0" smtClean="0">
                          <a:solidFill>
                            <a:srgbClr val="0070C0"/>
                          </a:solidFill>
                          <a:latin typeface="Times New Roman" pitchFamily="18" charset="0"/>
                          <a:cs typeface="Times New Roman" pitchFamily="18" charset="0"/>
                        </a:rPr>
                        <a:t> -C</a:t>
                      </a:r>
                      <a:endParaRPr lang="en-US" sz="2400" b="1" dirty="0">
                        <a:solidFill>
                          <a:srgbClr val="0070C0"/>
                        </a:solidFill>
                        <a:latin typeface="Times New Roman" pitchFamily="18" charset="0"/>
                        <a:cs typeface="Times New Roman" pitchFamily="18" charset="0"/>
                      </a:endParaRPr>
                    </a:p>
                  </a:txBody>
                  <a:tcPr/>
                </a:tc>
                <a:tc>
                  <a:txBody>
                    <a:bodyPr/>
                    <a:lstStyle/>
                    <a:p>
                      <a:r>
                        <a:rPr lang="en-US" sz="2400" b="1" dirty="0" smtClean="0">
                          <a:solidFill>
                            <a:srgbClr val="0070C0"/>
                          </a:solidFill>
                          <a:latin typeface="Times New Roman" pitchFamily="18" charset="0"/>
                          <a:cs typeface="Times New Roman" pitchFamily="18" charset="0"/>
                        </a:rPr>
                        <a:t>Molasses - C</a:t>
                      </a:r>
                      <a:endParaRPr lang="en-US" sz="2400" b="1" dirty="0">
                        <a:solidFill>
                          <a:srgbClr val="0070C0"/>
                        </a:solidFill>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3188492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sp>
        <p:nvSpPr>
          <p:cNvPr id="3" name="TextBox 2"/>
          <p:cNvSpPr txBox="1"/>
          <p:nvPr/>
        </p:nvSpPr>
        <p:spPr>
          <a:xfrm>
            <a:off x="5073462" y="0"/>
            <a:ext cx="4070538"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b="1" dirty="0" smtClean="0">
                <a:solidFill>
                  <a:srgbClr val="FF0000"/>
                </a:solidFill>
                <a:latin typeface="+mj-lt"/>
              </a:rPr>
              <a:t>Crystallization of Sugar</a:t>
            </a:r>
            <a:endParaRPr lang="en-US" sz="3200" b="1" dirty="0">
              <a:solidFill>
                <a:srgbClr val="FF0000"/>
              </a:solidFill>
              <a:latin typeface="+mj-lt"/>
            </a:endParaRPr>
          </a:p>
        </p:txBody>
      </p:sp>
      <p:sp>
        <p:nvSpPr>
          <p:cNvPr id="5" name="TextBox 4"/>
          <p:cNvSpPr txBox="1"/>
          <p:nvPr/>
        </p:nvSpPr>
        <p:spPr>
          <a:xfrm>
            <a:off x="0" y="762000"/>
            <a:ext cx="8710718" cy="5816977"/>
          </a:xfrm>
          <a:prstGeom prst="rect">
            <a:avLst/>
          </a:prstGeom>
          <a:noFill/>
        </p:spPr>
        <p:txBody>
          <a:bodyPr wrap="none" rtlCol="0">
            <a:spAutoFit/>
          </a:bodyPr>
          <a:lstStyle/>
          <a:p>
            <a:pPr>
              <a:lnSpc>
                <a:spcPct val="150000"/>
              </a:lnSpc>
            </a:pPr>
            <a:r>
              <a:rPr lang="en-US" sz="2400" dirty="0" err="1" smtClean="0">
                <a:solidFill>
                  <a:srgbClr val="0070C0"/>
                </a:solidFill>
                <a:latin typeface="Times New Roman" pitchFamily="18" charset="0"/>
                <a:cs typeface="Times New Roman" pitchFamily="18" charset="0"/>
              </a:rPr>
              <a:t>Massecuite</a:t>
            </a:r>
            <a:r>
              <a:rPr lang="en-US" sz="2400" dirty="0" smtClean="0">
                <a:solidFill>
                  <a:srgbClr val="0070C0"/>
                </a:solidFill>
                <a:latin typeface="Times New Roman" pitchFamily="18" charset="0"/>
                <a:cs typeface="Times New Roman" pitchFamily="18" charset="0"/>
              </a:rPr>
              <a:t> A = </a:t>
            </a:r>
            <a:r>
              <a:rPr lang="en-US" sz="2400" b="1" dirty="0" smtClean="0">
                <a:solidFill>
                  <a:srgbClr val="0070C0"/>
                </a:solidFill>
                <a:latin typeface="Times New Roman" pitchFamily="18" charset="0"/>
                <a:cs typeface="Times New Roman" pitchFamily="18" charset="0"/>
              </a:rPr>
              <a:t>80-85 % blending syrup </a:t>
            </a:r>
            <a:r>
              <a:rPr lang="en-US" sz="2400" dirty="0" smtClean="0">
                <a:solidFill>
                  <a:srgbClr val="0070C0"/>
                </a:solidFill>
                <a:latin typeface="Times New Roman" pitchFamily="18" charset="0"/>
                <a:cs typeface="Times New Roman" pitchFamily="18" charset="0"/>
              </a:rPr>
              <a:t>with molasses A</a:t>
            </a:r>
          </a:p>
          <a:p>
            <a:pPr>
              <a:lnSpc>
                <a:spcPct val="150000"/>
              </a:lnSpc>
            </a:pPr>
            <a:r>
              <a:rPr lang="en-US" sz="2400" dirty="0" err="1">
                <a:solidFill>
                  <a:srgbClr val="00B050"/>
                </a:solidFill>
                <a:latin typeface="Times New Roman" pitchFamily="18" charset="0"/>
                <a:cs typeface="Times New Roman" pitchFamily="18" charset="0"/>
              </a:rPr>
              <a:t>Massecuite</a:t>
            </a:r>
            <a:r>
              <a:rPr lang="en-US" sz="2400" dirty="0">
                <a:solidFill>
                  <a:srgbClr val="00B050"/>
                </a:solidFill>
                <a:latin typeface="Times New Roman" pitchFamily="18" charset="0"/>
                <a:cs typeface="Times New Roman" pitchFamily="18" charset="0"/>
              </a:rPr>
              <a:t> </a:t>
            </a:r>
            <a:r>
              <a:rPr lang="en-US" sz="2400" dirty="0" smtClean="0">
                <a:solidFill>
                  <a:srgbClr val="00B050"/>
                </a:solidFill>
                <a:latin typeface="Times New Roman" pitchFamily="18" charset="0"/>
                <a:cs typeface="Times New Roman" pitchFamily="18" charset="0"/>
              </a:rPr>
              <a:t>B </a:t>
            </a:r>
            <a:r>
              <a:rPr lang="en-US" sz="2400" dirty="0">
                <a:solidFill>
                  <a:srgbClr val="00B050"/>
                </a:solidFill>
                <a:latin typeface="Times New Roman" pitchFamily="18" charset="0"/>
                <a:cs typeface="Times New Roman" pitchFamily="18" charset="0"/>
              </a:rPr>
              <a:t>= </a:t>
            </a:r>
            <a:r>
              <a:rPr lang="en-US" sz="2400" b="1" dirty="0" smtClean="0">
                <a:solidFill>
                  <a:srgbClr val="00B050"/>
                </a:solidFill>
                <a:latin typeface="Times New Roman" pitchFamily="18" charset="0"/>
                <a:cs typeface="Times New Roman" pitchFamily="18" charset="0"/>
              </a:rPr>
              <a:t>70-75 </a:t>
            </a:r>
            <a:r>
              <a:rPr lang="en-US" sz="2400" b="1" dirty="0">
                <a:solidFill>
                  <a:srgbClr val="00B050"/>
                </a:solidFill>
                <a:latin typeface="Times New Roman" pitchFamily="18" charset="0"/>
                <a:cs typeface="Times New Roman" pitchFamily="18" charset="0"/>
              </a:rPr>
              <a:t>% blending syrup </a:t>
            </a:r>
            <a:r>
              <a:rPr lang="en-US" sz="2400" dirty="0">
                <a:solidFill>
                  <a:srgbClr val="00B050"/>
                </a:solidFill>
                <a:latin typeface="Times New Roman" pitchFamily="18" charset="0"/>
                <a:cs typeface="Times New Roman" pitchFamily="18" charset="0"/>
              </a:rPr>
              <a:t>with molasses </a:t>
            </a:r>
            <a:r>
              <a:rPr lang="en-US" sz="2400" dirty="0" smtClean="0">
                <a:solidFill>
                  <a:srgbClr val="00B050"/>
                </a:solidFill>
                <a:latin typeface="Times New Roman" pitchFamily="18" charset="0"/>
                <a:cs typeface="Times New Roman" pitchFamily="18" charset="0"/>
              </a:rPr>
              <a:t>B</a:t>
            </a:r>
          </a:p>
          <a:p>
            <a:pPr>
              <a:lnSpc>
                <a:spcPct val="150000"/>
              </a:lnSpc>
            </a:pPr>
            <a:r>
              <a:rPr lang="en-US" sz="2400" dirty="0" err="1">
                <a:solidFill>
                  <a:schemeClr val="accent2"/>
                </a:solidFill>
                <a:latin typeface="Times New Roman" pitchFamily="18" charset="0"/>
                <a:cs typeface="Times New Roman" pitchFamily="18" charset="0"/>
              </a:rPr>
              <a:t>Massecuite</a:t>
            </a:r>
            <a:r>
              <a:rPr lang="en-US" sz="2400" dirty="0">
                <a:solidFill>
                  <a:schemeClr val="accent2"/>
                </a:solidFill>
                <a:latin typeface="Times New Roman" pitchFamily="18" charset="0"/>
                <a:cs typeface="Times New Roman" pitchFamily="18" charset="0"/>
              </a:rPr>
              <a:t> </a:t>
            </a:r>
            <a:r>
              <a:rPr lang="en-US" sz="2400" dirty="0" smtClean="0">
                <a:solidFill>
                  <a:schemeClr val="accent2"/>
                </a:solidFill>
                <a:latin typeface="Times New Roman" pitchFamily="18" charset="0"/>
                <a:cs typeface="Times New Roman" pitchFamily="18" charset="0"/>
              </a:rPr>
              <a:t>A </a:t>
            </a:r>
          </a:p>
          <a:p>
            <a:r>
              <a:rPr lang="en-US" sz="2400" dirty="0">
                <a:solidFill>
                  <a:schemeClr val="accent2"/>
                </a:solidFill>
                <a:latin typeface="Times New Roman" pitchFamily="18" charset="0"/>
                <a:cs typeface="Times New Roman" pitchFamily="18" charset="0"/>
              </a:rPr>
              <a:t> </a:t>
            </a:r>
            <a:r>
              <a:rPr lang="en-US" sz="2400" dirty="0" smtClean="0">
                <a:solidFill>
                  <a:schemeClr val="accent2"/>
                </a:solidFill>
                <a:latin typeface="Times New Roman" pitchFamily="18" charset="0"/>
                <a:cs typeface="Times New Roman" pitchFamily="18" charset="0"/>
              </a:rPr>
              <a:t>                           Sent to centrifugation for recovery of Sugar A and B</a:t>
            </a:r>
          </a:p>
          <a:p>
            <a:r>
              <a:rPr lang="en-US" sz="2400" dirty="0" err="1" smtClean="0">
                <a:solidFill>
                  <a:schemeClr val="accent2"/>
                </a:solidFill>
                <a:latin typeface="Times New Roman" pitchFamily="18" charset="0"/>
                <a:cs typeface="Times New Roman" pitchFamily="18" charset="0"/>
              </a:rPr>
              <a:t>Massecuite</a:t>
            </a:r>
            <a:r>
              <a:rPr lang="en-US" sz="2400" dirty="0" smtClean="0">
                <a:solidFill>
                  <a:schemeClr val="accent2"/>
                </a:solidFill>
                <a:latin typeface="Times New Roman" pitchFamily="18" charset="0"/>
                <a:cs typeface="Times New Roman" pitchFamily="18" charset="0"/>
              </a:rPr>
              <a:t> B                      (to form commercial sugar)</a:t>
            </a:r>
            <a:endParaRPr lang="en-US" sz="2400" dirty="0">
              <a:solidFill>
                <a:schemeClr val="accent2"/>
              </a:solidFill>
              <a:latin typeface="Times New Roman" pitchFamily="18" charset="0"/>
              <a:cs typeface="Times New Roman" pitchFamily="18" charset="0"/>
            </a:endParaRPr>
          </a:p>
          <a:p>
            <a:pPr marL="342900" indent="-342900">
              <a:lnSpc>
                <a:spcPct val="150000"/>
              </a:lnSpc>
              <a:buFont typeface="Arial" pitchFamily="34" charset="0"/>
              <a:buChar char="•"/>
            </a:pPr>
            <a:r>
              <a:rPr lang="en-US" sz="2400" dirty="0" err="1">
                <a:solidFill>
                  <a:srgbClr val="0070C0"/>
                </a:solidFill>
                <a:latin typeface="Times New Roman" pitchFamily="18" charset="0"/>
                <a:cs typeface="Times New Roman" pitchFamily="18" charset="0"/>
              </a:rPr>
              <a:t>Massecuite</a:t>
            </a:r>
            <a:r>
              <a:rPr lang="en-US" sz="2400" dirty="0">
                <a:solidFill>
                  <a:srgbClr val="0070C0"/>
                </a:solidFill>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C </a:t>
            </a:r>
            <a:r>
              <a:rPr lang="en-US" sz="2400" dirty="0">
                <a:solidFill>
                  <a:srgbClr val="0070C0"/>
                </a:solidFill>
                <a:latin typeface="Times New Roman" pitchFamily="18" charset="0"/>
                <a:cs typeface="Times New Roman" pitchFamily="18" charset="0"/>
              </a:rPr>
              <a:t>= </a:t>
            </a:r>
            <a:r>
              <a:rPr lang="en-US" sz="2400" b="1" dirty="0" smtClean="0">
                <a:solidFill>
                  <a:srgbClr val="0070C0"/>
                </a:solidFill>
                <a:latin typeface="Times New Roman" pitchFamily="18" charset="0"/>
                <a:cs typeface="Times New Roman" pitchFamily="18" charset="0"/>
              </a:rPr>
              <a:t>60-55 </a:t>
            </a:r>
            <a:r>
              <a:rPr lang="en-US" sz="2400" b="1" dirty="0">
                <a:solidFill>
                  <a:srgbClr val="0070C0"/>
                </a:solidFill>
                <a:latin typeface="Times New Roman" pitchFamily="18" charset="0"/>
                <a:cs typeface="Times New Roman" pitchFamily="18" charset="0"/>
              </a:rPr>
              <a:t>% blending syrup </a:t>
            </a:r>
            <a:r>
              <a:rPr lang="en-US" sz="2400" dirty="0">
                <a:solidFill>
                  <a:srgbClr val="0070C0"/>
                </a:solidFill>
                <a:latin typeface="Times New Roman" pitchFamily="18" charset="0"/>
                <a:cs typeface="Times New Roman" pitchFamily="18" charset="0"/>
              </a:rPr>
              <a:t>with molasses </a:t>
            </a:r>
            <a:r>
              <a:rPr lang="en-US" sz="2400" dirty="0" smtClean="0">
                <a:solidFill>
                  <a:srgbClr val="0070C0"/>
                </a:solidFill>
                <a:latin typeface="Times New Roman" pitchFamily="18" charset="0"/>
                <a:cs typeface="Times New Roman" pitchFamily="18" charset="0"/>
              </a:rPr>
              <a:t>C</a:t>
            </a:r>
          </a:p>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Low purity and highly </a:t>
            </a:r>
            <a:r>
              <a:rPr lang="en-US" sz="2400" dirty="0" err="1" smtClean="0">
                <a:solidFill>
                  <a:srgbClr val="0070C0"/>
                </a:solidFill>
                <a:latin typeface="Times New Roman" pitchFamily="18" charset="0"/>
                <a:cs typeface="Times New Roman" pitchFamily="18" charset="0"/>
              </a:rPr>
              <a:t>viscuss</a:t>
            </a:r>
            <a:endParaRPr lang="en-US" sz="2400" dirty="0" smtClean="0">
              <a:solidFill>
                <a:srgbClr val="0070C0"/>
              </a:solidFill>
              <a:latin typeface="Times New Roman" pitchFamily="18" charset="0"/>
              <a:cs typeface="Times New Roman" pitchFamily="18" charset="0"/>
            </a:endParaRPr>
          </a:p>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Sent to crystallization and allow to stay for 4-5 days</a:t>
            </a:r>
          </a:p>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Add additional sugar and sent to centrifuge to recover sugar C </a:t>
            </a:r>
          </a:p>
          <a:p>
            <a:pPr>
              <a:lnSpc>
                <a:spcPct val="150000"/>
              </a:lnSpc>
            </a:pPr>
            <a:r>
              <a:rPr lang="en-US" sz="2400" dirty="0" smtClean="0">
                <a:solidFill>
                  <a:srgbClr val="0070C0"/>
                </a:solidFill>
                <a:latin typeface="Times New Roman" pitchFamily="18" charset="0"/>
                <a:cs typeface="Times New Roman" pitchFamily="18" charset="0"/>
              </a:rPr>
              <a:t>    and molasses C (black strap)</a:t>
            </a:r>
          </a:p>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Sugar C is used for seeding purpose in boiling </a:t>
            </a:r>
            <a:endParaRPr lang="en-US" sz="2400" dirty="0">
              <a:solidFill>
                <a:srgbClr val="0070C0"/>
              </a:solidFill>
              <a:latin typeface="Times New Roman" pitchFamily="18" charset="0"/>
              <a:cs typeface="Times New Roman" pitchFamily="18" charset="0"/>
            </a:endParaRPr>
          </a:p>
        </p:txBody>
      </p:sp>
      <p:sp>
        <p:nvSpPr>
          <p:cNvPr id="8" name="Right Brace 7"/>
          <p:cNvSpPr/>
          <p:nvPr/>
        </p:nvSpPr>
        <p:spPr>
          <a:xfrm>
            <a:off x="1828800" y="2286000"/>
            <a:ext cx="304800" cy="76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634136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sp>
        <p:nvSpPr>
          <p:cNvPr id="3" name="TextBox 2"/>
          <p:cNvSpPr txBox="1"/>
          <p:nvPr/>
        </p:nvSpPr>
        <p:spPr>
          <a:xfrm>
            <a:off x="5989610" y="0"/>
            <a:ext cx="3154390"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b="1" dirty="0" smtClean="0">
                <a:solidFill>
                  <a:srgbClr val="FF0000"/>
                </a:solidFill>
                <a:latin typeface="+mj-lt"/>
              </a:rPr>
              <a:t>Clarification of juice</a:t>
            </a:r>
            <a:endParaRPr lang="en-US" sz="2800" b="1" dirty="0">
              <a:solidFill>
                <a:srgbClr val="FF0000"/>
              </a:solidFill>
              <a:latin typeface="+mj-lt"/>
            </a:endParaRPr>
          </a:p>
        </p:txBody>
      </p:sp>
      <p:sp>
        <p:nvSpPr>
          <p:cNvPr id="4" name="TextBox 3"/>
          <p:cNvSpPr txBox="1"/>
          <p:nvPr/>
        </p:nvSpPr>
        <p:spPr>
          <a:xfrm>
            <a:off x="3200400" y="467380"/>
            <a:ext cx="2460930"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800" b="1" dirty="0" smtClean="0">
                <a:solidFill>
                  <a:srgbClr val="FF0000"/>
                </a:solidFill>
                <a:latin typeface="Times New Roman" pitchFamily="18" charset="0"/>
                <a:cs typeface="Times New Roman" pitchFamily="18" charset="0"/>
              </a:rPr>
              <a:t>Centrifugation</a:t>
            </a:r>
            <a:endParaRPr lang="en-US" sz="2800" b="1" dirty="0">
              <a:solidFill>
                <a:srgbClr val="FF0000"/>
              </a:solidFill>
              <a:latin typeface="Times New Roman" pitchFamily="18" charset="0"/>
              <a:cs typeface="Times New Roman" pitchFamily="18" charset="0"/>
            </a:endParaRPr>
          </a:p>
        </p:txBody>
      </p:sp>
      <p:sp>
        <p:nvSpPr>
          <p:cNvPr id="5" name="TextBox 4"/>
          <p:cNvSpPr txBox="1"/>
          <p:nvPr/>
        </p:nvSpPr>
        <p:spPr>
          <a:xfrm>
            <a:off x="0" y="1066800"/>
            <a:ext cx="9265678" cy="1200329"/>
          </a:xfrm>
          <a:prstGeom prst="rect">
            <a:avLst/>
          </a:prstGeom>
          <a:noFill/>
        </p:spPr>
        <p:txBody>
          <a:bodyPr wrap="none" rtlCol="0">
            <a:spAutoFit/>
          </a:bodyPr>
          <a:lstStyle/>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Separation of sugar crystals from mother liquor by centrifugation force</a:t>
            </a:r>
          </a:p>
          <a:p>
            <a:pPr marL="342900" indent="-342900">
              <a:lnSpc>
                <a:spcPct val="150000"/>
              </a:lnSpc>
              <a:buFont typeface="Arial" pitchFamily="34" charset="0"/>
              <a:buChar char="•"/>
            </a:pPr>
            <a:r>
              <a:rPr lang="en-US" sz="2400" dirty="0">
                <a:solidFill>
                  <a:srgbClr val="FF0000"/>
                </a:solidFill>
                <a:latin typeface="Times New Roman" pitchFamily="18" charset="0"/>
                <a:cs typeface="Times New Roman" pitchFamily="18" charset="0"/>
              </a:rPr>
              <a:t>Centrifugation tank</a:t>
            </a:r>
            <a:r>
              <a:rPr lang="en-US" sz="2400"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5181600" cy="388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150" y="2851759"/>
            <a:ext cx="3600450" cy="30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09880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6596"/>
            <a:ext cx="8915400" cy="6186309"/>
          </a:xfrm>
          <a:prstGeom prst="rect">
            <a:avLst/>
          </a:prstGeom>
        </p:spPr>
        <p:txBody>
          <a:bodyPr wrap="square">
            <a:spAutoFit/>
          </a:bodyPr>
          <a:lstStyle/>
          <a:p>
            <a:pPr marL="342900" indent="-342900">
              <a:lnSpc>
                <a:spcPct val="150000"/>
              </a:lnSpc>
              <a:buFont typeface="Arial" pitchFamily="34" charset="0"/>
              <a:buChar char="•"/>
            </a:pPr>
            <a:r>
              <a:rPr lang="en-US" sz="2400" dirty="0">
                <a:solidFill>
                  <a:srgbClr val="FF0000"/>
                </a:solidFill>
                <a:latin typeface="Times New Roman" pitchFamily="18" charset="0"/>
                <a:cs typeface="Times New Roman" pitchFamily="18" charset="0"/>
              </a:rPr>
              <a:t>Centrifugation tank:</a:t>
            </a:r>
          </a:p>
          <a:p>
            <a:pPr marL="342900" indent="-342900">
              <a:lnSpc>
                <a:spcPct val="150000"/>
              </a:lnSpc>
              <a:buFont typeface="Arial" pitchFamily="34" charset="0"/>
              <a:buChar char="•"/>
            </a:pPr>
            <a:r>
              <a:rPr lang="en-US" sz="2400" dirty="0">
                <a:solidFill>
                  <a:srgbClr val="0070C0"/>
                </a:solidFill>
                <a:latin typeface="Times New Roman" pitchFamily="18" charset="0"/>
                <a:cs typeface="Times New Roman" pitchFamily="18" charset="0"/>
              </a:rPr>
              <a:t>Cylinder perforated basket (400-600 perforation per inch)</a:t>
            </a:r>
          </a:p>
          <a:p>
            <a:pPr marL="342900" indent="-342900">
              <a:lnSpc>
                <a:spcPct val="150000"/>
              </a:lnSpc>
              <a:buFont typeface="Arial" pitchFamily="34" charset="0"/>
              <a:buChar char="•"/>
            </a:pPr>
            <a:r>
              <a:rPr lang="en-US" sz="2400" dirty="0">
                <a:solidFill>
                  <a:srgbClr val="0070C0"/>
                </a:solidFill>
                <a:latin typeface="Times New Roman" pitchFamily="18" charset="0"/>
                <a:cs typeface="Times New Roman" pitchFamily="18" charset="0"/>
              </a:rPr>
              <a:t>Hot </a:t>
            </a:r>
            <a:r>
              <a:rPr lang="en-US" sz="2400" dirty="0" err="1">
                <a:solidFill>
                  <a:srgbClr val="0070C0"/>
                </a:solidFill>
                <a:latin typeface="Times New Roman" pitchFamily="18" charset="0"/>
                <a:cs typeface="Times New Roman" pitchFamily="18" charset="0"/>
              </a:rPr>
              <a:t>massecuite</a:t>
            </a:r>
            <a:r>
              <a:rPr lang="en-US" sz="2400" dirty="0">
                <a:solidFill>
                  <a:srgbClr val="0070C0"/>
                </a:solidFill>
                <a:latin typeface="Times New Roman" pitchFamily="18" charset="0"/>
                <a:cs typeface="Times New Roman" pitchFamily="18" charset="0"/>
              </a:rPr>
              <a:t> rotate in the basket at the speed of 1800-2400 rpm</a:t>
            </a:r>
          </a:p>
          <a:p>
            <a:pPr marL="342900" indent="-342900">
              <a:lnSpc>
                <a:spcPct val="150000"/>
              </a:lnSpc>
              <a:buFont typeface="Arial" pitchFamily="34" charset="0"/>
              <a:buChar char="•"/>
            </a:pPr>
            <a:r>
              <a:rPr lang="en-US" sz="2400" dirty="0">
                <a:solidFill>
                  <a:srgbClr val="0070C0"/>
                </a:solidFill>
                <a:latin typeface="Times New Roman" pitchFamily="18" charset="0"/>
                <a:cs typeface="Times New Roman" pitchFamily="18" charset="0"/>
              </a:rPr>
              <a:t>Due to centrifugation force </a:t>
            </a:r>
            <a:r>
              <a:rPr lang="en-US" sz="2400" dirty="0" err="1">
                <a:solidFill>
                  <a:srgbClr val="0070C0"/>
                </a:solidFill>
                <a:latin typeface="Times New Roman" pitchFamily="18" charset="0"/>
                <a:cs typeface="Times New Roman" pitchFamily="18" charset="0"/>
              </a:rPr>
              <a:t>massecuite</a:t>
            </a:r>
            <a:r>
              <a:rPr lang="en-US" sz="2400" dirty="0">
                <a:solidFill>
                  <a:srgbClr val="0070C0"/>
                </a:solidFill>
                <a:latin typeface="Times New Roman" pitchFamily="18" charset="0"/>
                <a:cs typeface="Times New Roman" pitchFamily="18" charset="0"/>
              </a:rPr>
              <a:t>  drawn to the wall of cylinder</a:t>
            </a:r>
          </a:p>
          <a:p>
            <a:pPr marL="342900" indent="-342900">
              <a:lnSpc>
                <a:spcPct val="150000"/>
              </a:lnSpc>
              <a:buFont typeface="Arial" pitchFamily="34" charset="0"/>
              <a:buChar char="•"/>
            </a:pPr>
            <a:r>
              <a:rPr lang="en-US" sz="2400" dirty="0">
                <a:solidFill>
                  <a:srgbClr val="0070C0"/>
                </a:solidFill>
                <a:latin typeface="Times New Roman" pitchFamily="18" charset="0"/>
                <a:cs typeface="Times New Roman" pitchFamily="18" charset="0"/>
              </a:rPr>
              <a:t>The syrup drain through perforation where as sugar crystals held within</a:t>
            </a:r>
          </a:p>
          <a:p>
            <a:pPr marL="342900" indent="-342900">
              <a:lnSpc>
                <a:spcPct val="150000"/>
              </a:lnSpc>
              <a:buFont typeface="Arial" pitchFamily="34" charset="0"/>
              <a:buChar char="•"/>
            </a:pPr>
            <a:r>
              <a:rPr lang="en-US" sz="2400" dirty="0">
                <a:solidFill>
                  <a:srgbClr val="0070C0"/>
                </a:solidFill>
                <a:latin typeface="Times New Roman" pitchFamily="18" charset="0"/>
                <a:cs typeface="Times New Roman" pitchFamily="18" charset="0"/>
              </a:rPr>
              <a:t>Crystals covered with </a:t>
            </a:r>
            <a:r>
              <a:rPr lang="en-US" sz="2400" dirty="0" err="1">
                <a:solidFill>
                  <a:srgbClr val="0070C0"/>
                </a:solidFill>
                <a:latin typeface="Times New Roman" pitchFamily="18" charset="0"/>
                <a:cs typeface="Times New Roman" pitchFamily="18" charset="0"/>
              </a:rPr>
              <a:t>massecuite</a:t>
            </a:r>
            <a:r>
              <a:rPr lang="en-US" sz="2400" dirty="0">
                <a:solidFill>
                  <a:srgbClr val="0070C0"/>
                </a:solidFill>
                <a:latin typeface="Times New Roman" pitchFamily="18" charset="0"/>
                <a:cs typeface="Times New Roman" pitchFamily="18" charset="0"/>
              </a:rPr>
              <a:t> hence brown in colour which is </a:t>
            </a:r>
            <a:r>
              <a:rPr lang="en-US" sz="2400" dirty="0" smtClean="0">
                <a:solidFill>
                  <a:srgbClr val="0070C0"/>
                </a:solidFill>
                <a:latin typeface="Times New Roman" pitchFamily="18" charset="0"/>
                <a:cs typeface="Times New Roman" pitchFamily="18" charset="0"/>
              </a:rPr>
              <a:t>then wash </a:t>
            </a:r>
            <a:r>
              <a:rPr lang="en-US" sz="2400" dirty="0">
                <a:solidFill>
                  <a:srgbClr val="0070C0"/>
                </a:solidFill>
                <a:latin typeface="Times New Roman" pitchFamily="18" charset="0"/>
                <a:cs typeface="Times New Roman" pitchFamily="18" charset="0"/>
              </a:rPr>
              <a:t>with water spray</a:t>
            </a:r>
          </a:p>
          <a:p>
            <a:pPr marL="342900" indent="-342900">
              <a:lnSpc>
                <a:spcPct val="150000"/>
              </a:lnSpc>
              <a:buFont typeface="Arial" pitchFamily="34" charset="0"/>
              <a:buChar char="•"/>
            </a:pPr>
            <a:r>
              <a:rPr lang="en-US" sz="2400" dirty="0">
                <a:solidFill>
                  <a:srgbClr val="0070C0"/>
                </a:solidFill>
                <a:latin typeface="Times New Roman" pitchFamily="18" charset="0"/>
                <a:cs typeface="Times New Roman" pitchFamily="18" charset="0"/>
              </a:rPr>
              <a:t>Centrifugal basket rotate till the sugar crystals is dry which then </a:t>
            </a:r>
          </a:p>
          <a:p>
            <a:pPr>
              <a:lnSpc>
                <a:spcPct val="150000"/>
              </a:lnSpc>
            </a:pPr>
            <a:r>
              <a:rPr lang="en-US" sz="2400" dirty="0">
                <a:solidFill>
                  <a:srgbClr val="0070C0"/>
                </a:solidFill>
                <a:latin typeface="Times New Roman" pitchFamily="18" charset="0"/>
                <a:cs typeface="Times New Roman" pitchFamily="18" charset="0"/>
              </a:rPr>
              <a:t>    collect manually   </a:t>
            </a:r>
          </a:p>
        </p:txBody>
      </p:sp>
    </p:spTree>
    <p:extLst>
      <p:ext uri="{BB962C8B-B14F-4D97-AF65-F5344CB8AC3E}">
        <p14:creationId xmlns:p14="http://schemas.microsoft.com/office/powerpoint/2010/main" val="3850880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sp>
        <p:nvSpPr>
          <p:cNvPr id="3" name="TextBox 2"/>
          <p:cNvSpPr txBox="1"/>
          <p:nvPr/>
        </p:nvSpPr>
        <p:spPr>
          <a:xfrm>
            <a:off x="5251588" y="0"/>
            <a:ext cx="3892412"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b="1" dirty="0" smtClean="0">
                <a:solidFill>
                  <a:srgbClr val="FF0000"/>
                </a:solidFill>
                <a:latin typeface="+mj-lt"/>
              </a:rPr>
              <a:t>Refining of Raw Sugar</a:t>
            </a:r>
            <a:endParaRPr lang="en-US" sz="3200" b="1" dirty="0">
              <a:solidFill>
                <a:srgbClr val="FF0000"/>
              </a:solidFill>
              <a:latin typeface="+mj-lt"/>
            </a:endParaRPr>
          </a:p>
        </p:txBody>
      </p:sp>
      <p:sp>
        <p:nvSpPr>
          <p:cNvPr id="4" name="TextBox 3"/>
          <p:cNvSpPr txBox="1"/>
          <p:nvPr/>
        </p:nvSpPr>
        <p:spPr>
          <a:xfrm>
            <a:off x="609600" y="685800"/>
            <a:ext cx="4992072" cy="5632311"/>
          </a:xfrm>
          <a:prstGeom prst="rect">
            <a:avLst/>
          </a:prstGeom>
          <a:noFill/>
        </p:spPr>
        <p:txBody>
          <a:bodyPr wrap="none" rtlCol="0">
            <a:spAutoFit/>
          </a:bodyPr>
          <a:lstStyle/>
          <a:p>
            <a:pPr>
              <a:lnSpc>
                <a:spcPct val="250000"/>
              </a:lnSpc>
            </a:pPr>
            <a:r>
              <a:rPr lang="en-US" sz="2400" b="1" dirty="0" smtClean="0">
                <a:solidFill>
                  <a:srgbClr val="FF0000"/>
                </a:solidFill>
                <a:latin typeface="Times New Roman" pitchFamily="18" charset="0"/>
                <a:cs typeface="Times New Roman" pitchFamily="18" charset="0"/>
              </a:rPr>
              <a:t>Unit Operations</a:t>
            </a:r>
          </a:p>
          <a:p>
            <a:pPr marL="342900" indent="-342900">
              <a:lnSpc>
                <a:spcPct val="250000"/>
              </a:lnSpc>
              <a:buAutoNum type="arabicPeriod"/>
            </a:pPr>
            <a:r>
              <a:rPr lang="en-US" sz="2400" b="1" dirty="0" err="1" smtClean="0">
                <a:solidFill>
                  <a:srgbClr val="002060"/>
                </a:solidFill>
                <a:latin typeface="Times New Roman" pitchFamily="18" charset="0"/>
                <a:cs typeface="Times New Roman" pitchFamily="18" charset="0"/>
              </a:rPr>
              <a:t>Affination</a:t>
            </a:r>
            <a:endParaRPr lang="en-US" sz="2400" b="1" dirty="0" smtClean="0">
              <a:solidFill>
                <a:srgbClr val="002060"/>
              </a:solidFill>
              <a:latin typeface="Times New Roman" pitchFamily="18" charset="0"/>
              <a:cs typeface="Times New Roman" pitchFamily="18" charset="0"/>
            </a:endParaRPr>
          </a:p>
          <a:p>
            <a:pPr marL="342900" indent="-342900">
              <a:lnSpc>
                <a:spcPct val="250000"/>
              </a:lnSpc>
              <a:buAutoNum type="arabicPeriod"/>
            </a:pPr>
            <a:r>
              <a:rPr lang="en-US" sz="2400" b="1" dirty="0" smtClean="0">
                <a:solidFill>
                  <a:srgbClr val="002060"/>
                </a:solidFill>
                <a:latin typeface="Times New Roman" pitchFamily="18" charset="0"/>
                <a:cs typeface="Times New Roman" pitchFamily="18" charset="0"/>
              </a:rPr>
              <a:t>Defecation</a:t>
            </a:r>
          </a:p>
          <a:p>
            <a:pPr marL="342900" indent="-342900">
              <a:lnSpc>
                <a:spcPct val="250000"/>
              </a:lnSpc>
              <a:buAutoNum type="arabicPeriod"/>
            </a:pPr>
            <a:r>
              <a:rPr lang="en-US" sz="2400" b="1" dirty="0" smtClean="0">
                <a:solidFill>
                  <a:srgbClr val="002060"/>
                </a:solidFill>
                <a:latin typeface="Times New Roman" pitchFamily="18" charset="0"/>
                <a:cs typeface="Times New Roman" pitchFamily="18" charset="0"/>
              </a:rPr>
              <a:t>Decolorization</a:t>
            </a:r>
          </a:p>
          <a:p>
            <a:pPr marL="342900" indent="-342900">
              <a:lnSpc>
                <a:spcPct val="250000"/>
              </a:lnSpc>
              <a:buAutoNum type="arabicPeriod"/>
            </a:pPr>
            <a:r>
              <a:rPr lang="en-US" sz="2400" b="1" dirty="0" smtClean="0">
                <a:solidFill>
                  <a:srgbClr val="002060"/>
                </a:solidFill>
                <a:latin typeface="Times New Roman" pitchFamily="18" charset="0"/>
                <a:cs typeface="Times New Roman" pitchFamily="18" charset="0"/>
              </a:rPr>
              <a:t>Crystallization and centrifugation</a:t>
            </a:r>
          </a:p>
          <a:p>
            <a:pPr marL="342900" indent="-342900">
              <a:lnSpc>
                <a:spcPct val="250000"/>
              </a:lnSpc>
              <a:buAutoNum type="arabicPeriod"/>
            </a:pPr>
            <a:r>
              <a:rPr lang="en-US" sz="2400" b="1" dirty="0" smtClean="0">
                <a:solidFill>
                  <a:srgbClr val="002060"/>
                </a:solidFill>
                <a:latin typeface="Times New Roman" pitchFamily="18" charset="0"/>
                <a:cs typeface="Times New Roman" pitchFamily="18" charset="0"/>
              </a:rPr>
              <a:t>drying</a:t>
            </a:r>
            <a:endParaRPr lang="en-US"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1815101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sp>
        <p:nvSpPr>
          <p:cNvPr id="3" name="TextBox 2"/>
          <p:cNvSpPr txBox="1"/>
          <p:nvPr/>
        </p:nvSpPr>
        <p:spPr>
          <a:xfrm>
            <a:off x="5251588" y="0"/>
            <a:ext cx="3892412"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b="1" dirty="0" smtClean="0">
                <a:solidFill>
                  <a:srgbClr val="FF0000"/>
                </a:solidFill>
                <a:latin typeface="+mj-lt"/>
              </a:rPr>
              <a:t>Refining of Raw Sugar</a:t>
            </a:r>
            <a:endParaRPr lang="en-US" sz="3200" b="1" dirty="0">
              <a:solidFill>
                <a:srgbClr val="FF0000"/>
              </a:solidFill>
              <a:latin typeface="+mj-lt"/>
            </a:endParaRPr>
          </a:p>
        </p:txBody>
      </p:sp>
      <p:sp>
        <p:nvSpPr>
          <p:cNvPr id="4" name="TextBox 3"/>
          <p:cNvSpPr txBox="1"/>
          <p:nvPr/>
        </p:nvSpPr>
        <p:spPr>
          <a:xfrm>
            <a:off x="2854322" y="609600"/>
            <a:ext cx="2403478"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b="1" dirty="0" smtClean="0">
                <a:solidFill>
                  <a:srgbClr val="7030A0"/>
                </a:solidFill>
                <a:latin typeface="Times New Roman" pitchFamily="18" charset="0"/>
                <a:cs typeface="Times New Roman" pitchFamily="18" charset="0"/>
              </a:rPr>
              <a:t>1. AFFINATION</a:t>
            </a:r>
            <a:endParaRPr lang="en-US" sz="2400" b="1" dirty="0">
              <a:solidFill>
                <a:srgbClr val="7030A0"/>
              </a:solidFill>
              <a:latin typeface="Times New Roman" pitchFamily="18" charset="0"/>
              <a:cs typeface="Times New Roman" pitchFamily="18" charset="0"/>
            </a:endParaRPr>
          </a:p>
        </p:txBody>
      </p:sp>
      <p:sp>
        <p:nvSpPr>
          <p:cNvPr id="5" name="TextBox 4"/>
          <p:cNvSpPr txBox="1"/>
          <p:nvPr/>
        </p:nvSpPr>
        <p:spPr>
          <a:xfrm>
            <a:off x="76200" y="1143000"/>
            <a:ext cx="8821646" cy="5632311"/>
          </a:xfrm>
          <a:prstGeom prst="rect">
            <a:avLst/>
          </a:prstGeom>
          <a:noFill/>
        </p:spPr>
        <p:txBody>
          <a:bodyPr wrap="none" rtlCol="0">
            <a:spAutoFit/>
          </a:bodyPr>
          <a:lstStyle/>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Raw sugar are further mixed with heavy syrup (mother liquor) </a:t>
            </a:r>
          </a:p>
          <a:p>
            <a:pPr>
              <a:lnSpc>
                <a:spcPct val="150000"/>
              </a:lnSpc>
            </a:pPr>
            <a:r>
              <a:rPr lang="en-US" sz="2400" dirty="0">
                <a:solidFill>
                  <a:srgbClr val="0070C0"/>
                </a:solidFill>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   of 60˚-80</a:t>
            </a:r>
            <a:r>
              <a:rPr lang="en-US" sz="2400" dirty="0">
                <a:solidFill>
                  <a:srgbClr val="0070C0"/>
                </a:solidFill>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 brix      </a:t>
            </a:r>
            <a:r>
              <a:rPr lang="en-US" sz="2400" dirty="0" smtClean="0">
                <a:solidFill>
                  <a:srgbClr val="C00000"/>
                </a:solidFill>
                <a:latin typeface="Times New Roman" pitchFamily="18" charset="0"/>
                <a:cs typeface="Times New Roman" pitchFamily="18" charset="0"/>
              </a:rPr>
              <a:t>(Brix = Density scale of sucrose solution)</a:t>
            </a:r>
          </a:p>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Mixing in a vessel having stirrer called </a:t>
            </a:r>
            <a:r>
              <a:rPr lang="en-US" sz="2400" b="1" dirty="0" err="1" smtClean="0">
                <a:solidFill>
                  <a:srgbClr val="7030A0"/>
                </a:solidFill>
                <a:latin typeface="Times New Roman" pitchFamily="18" charset="0"/>
                <a:cs typeface="Times New Roman" pitchFamily="18" charset="0"/>
              </a:rPr>
              <a:t>Mingler</a:t>
            </a:r>
            <a:endParaRPr lang="en-US" sz="2400" b="1" dirty="0" smtClean="0">
              <a:solidFill>
                <a:srgbClr val="7030A0"/>
              </a:solidFill>
              <a:latin typeface="Times New Roman" pitchFamily="18" charset="0"/>
              <a:cs typeface="Times New Roman" pitchFamily="18" charset="0"/>
            </a:endParaRPr>
          </a:p>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Remove only the colored impurities of molasses film around the </a:t>
            </a:r>
          </a:p>
          <a:p>
            <a:pPr>
              <a:lnSpc>
                <a:spcPct val="150000"/>
              </a:lnSpc>
            </a:pPr>
            <a:r>
              <a:rPr lang="en-US" sz="2400" dirty="0">
                <a:solidFill>
                  <a:srgbClr val="0070C0"/>
                </a:solidFill>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    sugar crystals</a:t>
            </a:r>
          </a:p>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Crystals then centrifuge to separate from mother liquor and washed</a:t>
            </a:r>
          </a:p>
          <a:p>
            <a:pPr>
              <a:lnSpc>
                <a:spcPct val="150000"/>
              </a:lnSpc>
            </a:pPr>
            <a:r>
              <a:rPr lang="en-US" sz="2400" dirty="0">
                <a:solidFill>
                  <a:srgbClr val="0070C0"/>
                </a:solidFill>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    with </a:t>
            </a:r>
            <a:r>
              <a:rPr lang="en-US" sz="2400" dirty="0" smtClean="0">
                <a:solidFill>
                  <a:srgbClr val="C00000"/>
                </a:solidFill>
                <a:latin typeface="Times New Roman" pitchFamily="18" charset="0"/>
                <a:cs typeface="Times New Roman" pitchFamily="18" charset="0"/>
              </a:rPr>
              <a:t>hot potable water</a:t>
            </a:r>
          </a:p>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During washing sugar crystals melted in water at </a:t>
            </a:r>
            <a:r>
              <a:rPr lang="en-US" sz="2400" dirty="0" smtClean="0">
                <a:solidFill>
                  <a:srgbClr val="C00000"/>
                </a:solidFill>
                <a:latin typeface="Times New Roman" pitchFamily="18" charset="0"/>
                <a:cs typeface="Times New Roman" pitchFamily="18" charset="0"/>
              </a:rPr>
              <a:t>55-60 brix</a:t>
            </a:r>
          </a:p>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Melting of sugar is done in a melting vessel called </a:t>
            </a:r>
            <a:r>
              <a:rPr lang="en-US" sz="2400" b="1" dirty="0" err="1" smtClean="0">
                <a:solidFill>
                  <a:srgbClr val="7030A0"/>
                </a:solidFill>
                <a:latin typeface="Times New Roman" pitchFamily="18" charset="0"/>
                <a:cs typeface="Times New Roman" pitchFamily="18" charset="0"/>
              </a:rPr>
              <a:t>Melter</a:t>
            </a:r>
            <a:endParaRPr lang="en-US" sz="2400" b="1" dirty="0" smtClean="0">
              <a:solidFill>
                <a:srgbClr val="7030A0"/>
              </a:solidFill>
              <a:latin typeface="Times New Roman" pitchFamily="18" charset="0"/>
              <a:cs typeface="Times New Roman" pitchFamily="18" charset="0"/>
            </a:endParaRPr>
          </a:p>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This syrup then sent to defecation process</a:t>
            </a:r>
          </a:p>
        </p:txBody>
      </p:sp>
    </p:spTree>
    <p:extLst>
      <p:ext uri="{BB962C8B-B14F-4D97-AF65-F5344CB8AC3E}">
        <p14:creationId xmlns:p14="http://schemas.microsoft.com/office/powerpoint/2010/main" val="218878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22860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8178" y="1517254"/>
            <a:ext cx="1717091" cy="172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72212">
            <a:off x="2115650" y="1512314"/>
            <a:ext cx="981052" cy="563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664" y="838200"/>
            <a:ext cx="1838846" cy="189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4110" y="4419600"/>
            <a:ext cx="3197490" cy="2243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1200" y="1940058"/>
            <a:ext cx="977419" cy="743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7514" y="4563621"/>
            <a:ext cx="3458286" cy="229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87757" y="838200"/>
            <a:ext cx="2092308" cy="2585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7886723" y="3581400"/>
            <a:ext cx="885126" cy="102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200000" flipV="1">
            <a:off x="4724009" y="5310575"/>
            <a:ext cx="849739" cy="97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933" y="3318809"/>
            <a:ext cx="4648939"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0754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sp>
        <p:nvSpPr>
          <p:cNvPr id="3" name="TextBox 2"/>
          <p:cNvSpPr txBox="1"/>
          <p:nvPr/>
        </p:nvSpPr>
        <p:spPr>
          <a:xfrm>
            <a:off x="5251588" y="0"/>
            <a:ext cx="3892412"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b="1" dirty="0" smtClean="0">
                <a:solidFill>
                  <a:srgbClr val="FF0000"/>
                </a:solidFill>
                <a:latin typeface="+mj-lt"/>
              </a:rPr>
              <a:t>Refining of Raw Sugar</a:t>
            </a:r>
            <a:endParaRPr lang="en-US" sz="3200" b="1" dirty="0">
              <a:solidFill>
                <a:srgbClr val="FF0000"/>
              </a:solidFill>
              <a:latin typeface="+mj-lt"/>
            </a:endParaRPr>
          </a:p>
        </p:txBody>
      </p:sp>
      <p:sp>
        <p:nvSpPr>
          <p:cNvPr id="4" name="TextBox 3"/>
          <p:cNvSpPr txBox="1"/>
          <p:nvPr/>
        </p:nvSpPr>
        <p:spPr>
          <a:xfrm>
            <a:off x="3213421" y="533400"/>
            <a:ext cx="1739579"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b="1" dirty="0">
                <a:solidFill>
                  <a:srgbClr val="7030A0"/>
                </a:solidFill>
                <a:latin typeface="Times New Roman" pitchFamily="18" charset="0"/>
                <a:cs typeface="Times New Roman" pitchFamily="18" charset="0"/>
              </a:rPr>
              <a:t>2</a:t>
            </a:r>
            <a:r>
              <a:rPr lang="en-US" sz="2400" b="1" dirty="0" smtClean="0">
                <a:solidFill>
                  <a:srgbClr val="7030A0"/>
                </a:solidFill>
                <a:latin typeface="Times New Roman" pitchFamily="18" charset="0"/>
                <a:cs typeface="Times New Roman" pitchFamily="18" charset="0"/>
              </a:rPr>
              <a:t>. Defection</a:t>
            </a:r>
            <a:endParaRPr lang="en-US" sz="2400" b="1" dirty="0">
              <a:solidFill>
                <a:srgbClr val="7030A0"/>
              </a:solidFill>
              <a:latin typeface="Times New Roman" pitchFamily="18" charset="0"/>
              <a:cs typeface="Times New Roman" pitchFamily="18" charset="0"/>
            </a:endParaRPr>
          </a:p>
        </p:txBody>
      </p:sp>
      <p:sp>
        <p:nvSpPr>
          <p:cNvPr id="6" name="TextBox 5"/>
          <p:cNvSpPr txBox="1"/>
          <p:nvPr/>
        </p:nvSpPr>
        <p:spPr>
          <a:xfrm>
            <a:off x="0" y="1143000"/>
            <a:ext cx="8983550" cy="6001643"/>
          </a:xfrm>
          <a:prstGeom prst="rect">
            <a:avLst/>
          </a:prstGeom>
          <a:noFill/>
        </p:spPr>
        <p:txBody>
          <a:bodyPr wrap="none" rtlCol="0">
            <a:spAutoFit/>
          </a:bodyPr>
          <a:lstStyle/>
          <a:p>
            <a:pPr marL="342900" indent="-342900">
              <a:lnSpc>
                <a:spcPct val="200000"/>
              </a:lnSpc>
              <a:buFont typeface="Wingdings" pitchFamily="2" charset="2"/>
              <a:buChar char="Ø"/>
            </a:pPr>
            <a:r>
              <a:rPr lang="en-US" sz="2400" dirty="0" smtClean="0">
                <a:solidFill>
                  <a:srgbClr val="0070C0"/>
                </a:solidFill>
                <a:latin typeface="Times New Roman" pitchFamily="18" charset="0"/>
                <a:cs typeface="Times New Roman" pitchFamily="18" charset="0"/>
              </a:rPr>
              <a:t>At this stage sugar syrup having some insoluble impurities like </a:t>
            </a:r>
          </a:p>
          <a:p>
            <a:pPr>
              <a:lnSpc>
                <a:spcPct val="200000"/>
              </a:lnSpc>
            </a:pPr>
            <a:r>
              <a:rPr lang="en-US" sz="2400" dirty="0">
                <a:solidFill>
                  <a:srgbClr val="0070C0"/>
                </a:solidFill>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   clay, gum, pectins, </a:t>
            </a:r>
            <a:r>
              <a:rPr lang="en-US" sz="2400" dirty="0" err="1" smtClean="0">
                <a:solidFill>
                  <a:srgbClr val="0070C0"/>
                </a:solidFill>
                <a:latin typeface="Times New Roman" pitchFamily="18" charset="0"/>
                <a:cs typeface="Times New Roman" pitchFamily="18" charset="0"/>
              </a:rPr>
              <a:t>etc</a:t>
            </a:r>
            <a:endParaRPr lang="en-US" sz="2400" dirty="0" smtClean="0">
              <a:solidFill>
                <a:srgbClr val="0070C0"/>
              </a:solidFill>
              <a:latin typeface="Times New Roman" pitchFamily="18" charset="0"/>
              <a:cs typeface="Times New Roman" pitchFamily="18" charset="0"/>
            </a:endParaRPr>
          </a:p>
          <a:p>
            <a:pPr marL="342900" indent="-342900">
              <a:lnSpc>
                <a:spcPct val="200000"/>
              </a:lnSpc>
              <a:buFont typeface="Wingdings" pitchFamily="2" charset="2"/>
              <a:buChar char="Ø"/>
            </a:pPr>
            <a:r>
              <a:rPr lang="en-US" sz="2400" dirty="0" smtClean="0">
                <a:solidFill>
                  <a:srgbClr val="0070C0"/>
                </a:solidFill>
                <a:latin typeface="Times New Roman" pitchFamily="18" charset="0"/>
                <a:cs typeface="Times New Roman" pitchFamily="18" charset="0"/>
              </a:rPr>
              <a:t>These impurities are removed by the process of liming, sulphonation</a:t>
            </a:r>
          </a:p>
          <a:p>
            <a:pPr>
              <a:lnSpc>
                <a:spcPct val="200000"/>
              </a:lnSpc>
            </a:pPr>
            <a:r>
              <a:rPr lang="en-US" sz="2400" dirty="0">
                <a:solidFill>
                  <a:srgbClr val="0070C0"/>
                </a:solidFill>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    and carbonation</a:t>
            </a:r>
          </a:p>
          <a:p>
            <a:pPr marL="342900" indent="-342900">
              <a:lnSpc>
                <a:spcPct val="200000"/>
              </a:lnSpc>
              <a:buFont typeface="Wingdings" pitchFamily="2" charset="2"/>
              <a:buChar char="Ø"/>
            </a:pPr>
            <a:r>
              <a:rPr lang="en-US" sz="2400" dirty="0" smtClean="0">
                <a:solidFill>
                  <a:srgbClr val="0070C0"/>
                </a:solidFill>
                <a:latin typeface="Times New Roman" pitchFamily="18" charset="0"/>
                <a:cs typeface="Times New Roman" pitchFamily="18" charset="0"/>
              </a:rPr>
              <a:t>Lime is added up to natural pH and then heat the syrup</a:t>
            </a:r>
          </a:p>
          <a:p>
            <a:pPr marL="342900" indent="-342900">
              <a:lnSpc>
                <a:spcPct val="200000"/>
              </a:lnSpc>
              <a:buFont typeface="Wingdings" pitchFamily="2" charset="2"/>
              <a:buChar char="Ø"/>
            </a:pPr>
            <a:r>
              <a:rPr lang="en-US" sz="2400" dirty="0" smtClean="0">
                <a:solidFill>
                  <a:srgbClr val="0070C0"/>
                </a:solidFill>
                <a:latin typeface="Times New Roman" pitchFamily="18" charset="0"/>
                <a:cs typeface="Times New Roman" pitchFamily="18" charset="0"/>
              </a:rPr>
              <a:t>Impurities are precipitated out which then filtered</a:t>
            </a:r>
          </a:p>
          <a:p>
            <a:pPr marL="342900" indent="-342900">
              <a:lnSpc>
                <a:spcPct val="200000"/>
              </a:lnSpc>
              <a:buFont typeface="Wingdings" pitchFamily="2" charset="2"/>
              <a:buChar char="Ø"/>
            </a:pPr>
            <a:r>
              <a:rPr lang="en-US" sz="2400" dirty="0" smtClean="0">
                <a:solidFill>
                  <a:srgbClr val="0070C0"/>
                </a:solidFill>
                <a:latin typeface="Times New Roman" pitchFamily="18" charset="0"/>
                <a:cs typeface="Times New Roman" pitchFamily="18" charset="0"/>
              </a:rPr>
              <a:t>Addition of diatomaceous earth enhance the process of defection </a:t>
            </a:r>
          </a:p>
          <a:p>
            <a:pPr marL="342900" indent="-342900">
              <a:lnSpc>
                <a:spcPct val="200000"/>
              </a:lnSpc>
              <a:buFont typeface="Wingdings" pitchFamily="2" charset="2"/>
              <a:buChar char="Ø"/>
            </a:pPr>
            <a:endParaRPr lang="en-US" sz="24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86930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sp>
        <p:nvSpPr>
          <p:cNvPr id="3" name="TextBox 2"/>
          <p:cNvSpPr txBox="1"/>
          <p:nvPr/>
        </p:nvSpPr>
        <p:spPr>
          <a:xfrm>
            <a:off x="5251588" y="0"/>
            <a:ext cx="3892412"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b="1" dirty="0" smtClean="0">
                <a:solidFill>
                  <a:srgbClr val="FF0000"/>
                </a:solidFill>
                <a:latin typeface="+mj-lt"/>
              </a:rPr>
              <a:t>Refining of Raw Sugar</a:t>
            </a:r>
            <a:endParaRPr lang="en-US" sz="3200" b="1" dirty="0">
              <a:solidFill>
                <a:srgbClr val="FF0000"/>
              </a:solidFill>
              <a:latin typeface="+mj-lt"/>
            </a:endParaRPr>
          </a:p>
        </p:txBody>
      </p:sp>
      <p:sp>
        <p:nvSpPr>
          <p:cNvPr id="4" name="TextBox 3"/>
          <p:cNvSpPr txBox="1"/>
          <p:nvPr/>
        </p:nvSpPr>
        <p:spPr>
          <a:xfrm>
            <a:off x="2743200" y="609600"/>
            <a:ext cx="2481770"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b="1" dirty="0">
                <a:solidFill>
                  <a:srgbClr val="7030A0"/>
                </a:solidFill>
                <a:latin typeface="Times New Roman" pitchFamily="18" charset="0"/>
                <a:cs typeface="Times New Roman" pitchFamily="18" charset="0"/>
              </a:rPr>
              <a:t>3</a:t>
            </a:r>
            <a:r>
              <a:rPr lang="en-US" sz="2400" b="1" dirty="0" smtClean="0">
                <a:solidFill>
                  <a:srgbClr val="7030A0"/>
                </a:solidFill>
                <a:latin typeface="Times New Roman" pitchFamily="18" charset="0"/>
                <a:cs typeface="Times New Roman" pitchFamily="18" charset="0"/>
              </a:rPr>
              <a:t>. Decolorization </a:t>
            </a:r>
            <a:endParaRPr lang="en-US" sz="2400" b="1" dirty="0">
              <a:solidFill>
                <a:srgbClr val="7030A0"/>
              </a:solidFill>
              <a:latin typeface="Times New Roman" pitchFamily="18" charset="0"/>
              <a:cs typeface="Times New Roman" pitchFamily="18" charset="0"/>
            </a:endParaRPr>
          </a:p>
        </p:txBody>
      </p:sp>
      <p:sp>
        <p:nvSpPr>
          <p:cNvPr id="5" name="TextBox 4"/>
          <p:cNvSpPr txBox="1"/>
          <p:nvPr/>
        </p:nvSpPr>
        <p:spPr>
          <a:xfrm>
            <a:off x="0" y="1143000"/>
            <a:ext cx="9022022" cy="5632311"/>
          </a:xfrm>
          <a:prstGeom prst="rect">
            <a:avLst/>
          </a:prstGeom>
          <a:noFill/>
        </p:spPr>
        <p:txBody>
          <a:bodyPr wrap="none" rtlCol="0">
            <a:spAutoFit/>
          </a:bodyPr>
          <a:lstStyle/>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Filtered syrup obtained from defecation process has dark brown </a:t>
            </a:r>
          </a:p>
          <a:p>
            <a:pPr>
              <a:lnSpc>
                <a:spcPct val="150000"/>
              </a:lnSpc>
            </a:pPr>
            <a:r>
              <a:rPr lang="en-US" sz="2400" dirty="0">
                <a:solidFill>
                  <a:srgbClr val="0070C0"/>
                </a:solidFill>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    in colour  because  of impurities still remain in it</a:t>
            </a:r>
          </a:p>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It pass through bed of bone charcoal in a char tank</a:t>
            </a:r>
          </a:p>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The colored impurities are selectively adsorbed on charcoal to obtain</a:t>
            </a:r>
          </a:p>
          <a:p>
            <a:pPr>
              <a:lnSpc>
                <a:spcPct val="150000"/>
              </a:lnSpc>
            </a:pPr>
            <a:r>
              <a:rPr lang="en-US" sz="2400" dirty="0">
                <a:solidFill>
                  <a:srgbClr val="0070C0"/>
                </a:solidFill>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    clear, pure and colorless syrup  </a:t>
            </a:r>
          </a:p>
          <a:p>
            <a:pPr marL="1714500" lvl="3" indent="-342900">
              <a:lnSpc>
                <a:spcPct val="150000"/>
              </a:lnSpc>
              <a:buFont typeface="Wingdings" pitchFamily="2" charset="2"/>
              <a:buChar char="v"/>
            </a:pPr>
            <a:r>
              <a:rPr lang="en-US" sz="2400" b="1" dirty="0" smtClean="0">
                <a:solidFill>
                  <a:srgbClr val="FF0000"/>
                </a:solidFill>
                <a:latin typeface="Times New Roman" pitchFamily="18" charset="0"/>
                <a:cs typeface="Times New Roman" pitchFamily="18" charset="0"/>
              </a:rPr>
              <a:t>Disadvantages:</a:t>
            </a:r>
          </a:p>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Takes longer time</a:t>
            </a:r>
          </a:p>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Inorganic salts are not removed</a:t>
            </a:r>
          </a:p>
          <a:p>
            <a:pPr marL="342900" indent="-342900">
              <a:lnSpc>
                <a:spcPct val="150000"/>
              </a:lnSpc>
              <a:buFont typeface="Wingdings" pitchFamily="2" charset="2"/>
              <a:buChar char="Ø"/>
            </a:pPr>
            <a:endParaRPr lang="en-US" sz="2400" dirty="0" smtClean="0">
              <a:solidFill>
                <a:srgbClr val="0070C0"/>
              </a:solidFill>
              <a:latin typeface="Times New Roman" pitchFamily="18" charset="0"/>
              <a:cs typeface="Times New Roman" pitchFamily="18" charset="0"/>
            </a:endParaRPr>
          </a:p>
          <a:p>
            <a:pPr marL="342900" indent="-342900">
              <a:lnSpc>
                <a:spcPct val="150000"/>
              </a:lnSpc>
              <a:buFont typeface="Wingdings" pitchFamily="2" charset="2"/>
              <a:buChar char="ü"/>
            </a:pPr>
            <a:r>
              <a:rPr lang="en-US" sz="2400" dirty="0" smtClean="0">
                <a:solidFill>
                  <a:srgbClr val="FF0000"/>
                </a:solidFill>
                <a:latin typeface="Times New Roman" pitchFamily="18" charset="0"/>
                <a:cs typeface="Times New Roman" pitchFamily="18" charset="0"/>
              </a:rPr>
              <a:t>After the process charcoals are reactivated and use for next batch </a:t>
            </a:r>
          </a:p>
        </p:txBody>
      </p:sp>
    </p:spTree>
    <p:extLst>
      <p:ext uri="{BB962C8B-B14F-4D97-AF65-F5344CB8AC3E}">
        <p14:creationId xmlns:p14="http://schemas.microsoft.com/office/powerpoint/2010/main" val="70050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sp>
        <p:nvSpPr>
          <p:cNvPr id="3" name="TextBox 2"/>
          <p:cNvSpPr txBox="1"/>
          <p:nvPr/>
        </p:nvSpPr>
        <p:spPr>
          <a:xfrm>
            <a:off x="5251588" y="0"/>
            <a:ext cx="3892412"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b="1" dirty="0" smtClean="0">
                <a:solidFill>
                  <a:srgbClr val="FF0000"/>
                </a:solidFill>
                <a:latin typeface="+mj-lt"/>
              </a:rPr>
              <a:t>Refining of Raw Sugar</a:t>
            </a:r>
            <a:endParaRPr lang="en-US" sz="3200" b="1" dirty="0">
              <a:solidFill>
                <a:srgbClr val="FF0000"/>
              </a:solidFill>
              <a:latin typeface="+mj-lt"/>
            </a:endParaRPr>
          </a:p>
        </p:txBody>
      </p:sp>
      <p:sp>
        <p:nvSpPr>
          <p:cNvPr id="5" name="TextBox 4"/>
          <p:cNvSpPr txBox="1"/>
          <p:nvPr/>
        </p:nvSpPr>
        <p:spPr>
          <a:xfrm>
            <a:off x="1411661" y="757535"/>
            <a:ext cx="5903539"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b="1" dirty="0" smtClean="0">
                <a:solidFill>
                  <a:srgbClr val="FF0000"/>
                </a:solidFill>
                <a:latin typeface="+mj-lt"/>
              </a:rPr>
              <a:t>Alternative methods for purification of Sugar</a:t>
            </a:r>
            <a:endParaRPr lang="en-US" sz="2400" b="1" dirty="0">
              <a:solidFill>
                <a:srgbClr val="FF0000"/>
              </a:solidFill>
              <a:latin typeface="+mj-lt"/>
            </a:endParaRPr>
          </a:p>
        </p:txBody>
      </p:sp>
      <p:sp>
        <p:nvSpPr>
          <p:cNvPr id="6" name="TextBox 5"/>
          <p:cNvSpPr txBox="1"/>
          <p:nvPr/>
        </p:nvSpPr>
        <p:spPr>
          <a:xfrm>
            <a:off x="2583" y="1219200"/>
            <a:ext cx="3845796" cy="461665"/>
          </a:xfrm>
          <a:prstGeom prst="rect">
            <a:avLst/>
          </a:prstGeom>
          <a:noFill/>
        </p:spPr>
        <p:txBody>
          <a:bodyPr wrap="none" rtlCol="0">
            <a:spAutoFit/>
          </a:bodyPr>
          <a:lstStyle/>
          <a:p>
            <a:r>
              <a:rPr lang="en-US" sz="2400" b="1" dirty="0" err="1" smtClean="0">
                <a:solidFill>
                  <a:srgbClr val="C00000"/>
                </a:solidFill>
                <a:latin typeface="Times New Roman" pitchFamily="18" charset="0"/>
                <a:cs typeface="Times New Roman" pitchFamily="18" charset="0"/>
              </a:rPr>
              <a:t>i</a:t>
            </a:r>
            <a:r>
              <a:rPr lang="en-US" sz="2400" b="1" dirty="0" smtClean="0">
                <a:solidFill>
                  <a:srgbClr val="C00000"/>
                </a:solidFill>
                <a:latin typeface="Times New Roman" pitchFamily="18" charset="0"/>
                <a:cs typeface="Times New Roman" pitchFamily="18" charset="0"/>
              </a:rPr>
              <a:t>) Activated carbon process:</a:t>
            </a:r>
            <a:endParaRPr lang="en-US" sz="2400" b="1" dirty="0">
              <a:solidFill>
                <a:srgbClr val="C00000"/>
              </a:solidFill>
              <a:latin typeface="Times New Roman" pitchFamily="18" charset="0"/>
              <a:cs typeface="Times New Roman" pitchFamily="18" charset="0"/>
            </a:endParaRPr>
          </a:p>
        </p:txBody>
      </p:sp>
      <p:sp>
        <p:nvSpPr>
          <p:cNvPr id="7" name="TextBox 6"/>
          <p:cNvSpPr txBox="1"/>
          <p:nvPr/>
        </p:nvSpPr>
        <p:spPr>
          <a:xfrm>
            <a:off x="-23248" y="1764268"/>
            <a:ext cx="8743099" cy="1754326"/>
          </a:xfrm>
          <a:prstGeom prst="rect">
            <a:avLst/>
          </a:prstGeom>
          <a:noFill/>
        </p:spPr>
        <p:txBody>
          <a:bodyPr wrap="none" rtlCol="0">
            <a:spAutoFit/>
          </a:bodyPr>
          <a:lstStyle/>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Addition of pulverized charcoal directly into the colored syrup for </a:t>
            </a:r>
          </a:p>
          <a:p>
            <a:pPr>
              <a:lnSpc>
                <a:spcPct val="150000"/>
              </a:lnSpc>
            </a:pPr>
            <a:r>
              <a:rPr lang="en-US" sz="2400" dirty="0">
                <a:solidFill>
                  <a:srgbClr val="0070C0"/>
                </a:solidFill>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   defecation and then filter</a:t>
            </a:r>
          </a:p>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Take short time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0751" y="3906542"/>
            <a:ext cx="4558393"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7026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371600"/>
            <a:ext cx="3454022" cy="461665"/>
          </a:xfrm>
          <a:prstGeom prst="rect">
            <a:avLst/>
          </a:prstGeom>
          <a:noFill/>
        </p:spPr>
        <p:txBody>
          <a:bodyPr wrap="none" rtlCol="0">
            <a:spAutoFit/>
          </a:bodyPr>
          <a:lstStyle/>
          <a:p>
            <a:r>
              <a:rPr lang="en-US" sz="2400" b="1" dirty="0">
                <a:solidFill>
                  <a:srgbClr val="C00000"/>
                </a:solidFill>
                <a:latin typeface="Times New Roman" pitchFamily="18" charset="0"/>
                <a:cs typeface="Times New Roman" pitchFamily="18" charset="0"/>
              </a:rPr>
              <a:t>i</a:t>
            </a:r>
            <a:r>
              <a:rPr lang="en-US" sz="2400" b="1" dirty="0" smtClean="0">
                <a:solidFill>
                  <a:srgbClr val="C00000"/>
                </a:solidFill>
                <a:latin typeface="Times New Roman" pitchFamily="18" charset="0"/>
                <a:cs typeface="Times New Roman" pitchFamily="18" charset="0"/>
              </a:rPr>
              <a:t>i) Ion exchange process:</a:t>
            </a:r>
            <a:endParaRPr lang="en-US" sz="2400" b="1" dirty="0">
              <a:solidFill>
                <a:srgbClr val="C00000"/>
              </a:solidFill>
              <a:latin typeface="Times New Roman" pitchFamily="18" charset="0"/>
              <a:cs typeface="Times New Roman" pitchFamily="18" charset="0"/>
            </a:endParaRPr>
          </a:p>
        </p:txBody>
      </p:sp>
      <p:sp>
        <p:nvSpPr>
          <p:cNvPr id="3" name="TextBox 2"/>
          <p:cNvSpPr txBox="1"/>
          <p:nvPr/>
        </p:nvSpPr>
        <p:spPr>
          <a:xfrm>
            <a:off x="129152" y="1981200"/>
            <a:ext cx="8722260" cy="2308324"/>
          </a:xfrm>
          <a:prstGeom prst="rect">
            <a:avLst/>
          </a:prstGeom>
          <a:noFill/>
        </p:spPr>
        <p:txBody>
          <a:bodyPr wrap="none" rtlCol="0">
            <a:spAutoFit/>
          </a:bodyPr>
          <a:lstStyle/>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Colored syrup pass through both cation  and anion exchange resin </a:t>
            </a:r>
          </a:p>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Charge impurities are retrained on ion exchange column to form</a:t>
            </a:r>
          </a:p>
          <a:p>
            <a:pPr>
              <a:lnSpc>
                <a:spcPct val="150000"/>
              </a:lnSpc>
            </a:pPr>
            <a:r>
              <a:rPr lang="en-US" sz="2400" dirty="0">
                <a:solidFill>
                  <a:srgbClr val="0070C0"/>
                </a:solidFill>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    uncharged sucrose </a:t>
            </a:r>
          </a:p>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Expensive but repetitively used process</a:t>
            </a:r>
          </a:p>
        </p:txBody>
      </p:sp>
      <p:sp>
        <p:nvSpPr>
          <p:cNvPr id="4" name="TextBox 3"/>
          <p:cNvSpPr txBox="1"/>
          <p:nvPr/>
        </p:nvSpPr>
        <p:spPr>
          <a:xfrm>
            <a:off x="0" y="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sp>
        <p:nvSpPr>
          <p:cNvPr id="5" name="TextBox 4"/>
          <p:cNvSpPr txBox="1"/>
          <p:nvPr/>
        </p:nvSpPr>
        <p:spPr>
          <a:xfrm>
            <a:off x="5251588" y="0"/>
            <a:ext cx="3892412"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b="1" dirty="0" smtClean="0">
                <a:solidFill>
                  <a:srgbClr val="FF0000"/>
                </a:solidFill>
                <a:latin typeface="+mj-lt"/>
              </a:rPr>
              <a:t>Refining of Raw Sugar</a:t>
            </a:r>
            <a:endParaRPr lang="en-US" sz="3200" b="1" dirty="0">
              <a:solidFill>
                <a:srgbClr val="FF0000"/>
              </a:solidFill>
              <a:latin typeface="+mj-lt"/>
            </a:endParaRPr>
          </a:p>
        </p:txBody>
      </p:sp>
      <p:sp>
        <p:nvSpPr>
          <p:cNvPr id="6" name="TextBox 5"/>
          <p:cNvSpPr txBox="1"/>
          <p:nvPr/>
        </p:nvSpPr>
        <p:spPr>
          <a:xfrm>
            <a:off x="1411661" y="757535"/>
            <a:ext cx="5903539"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b="1" dirty="0" smtClean="0">
                <a:solidFill>
                  <a:srgbClr val="FF0000"/>
                </a:solidFill>
                <a:latin typeface="+mj-lt"/>
              </a:rPr>
              <a:t>Alternative methods for purification of Sugar</a:t>
            </a:r>
            <a:endParaRPr lang="en-US" sz="2400" b="1" dirty="0">
              <a:solidFill>
                <a:srgbClr val="FF0000"/>
              </a:solidFill>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786" y="4362450"/>
            <a:ext cx="6089414"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0963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3" y="1219200"/>
            <a:ext cx="3393108" cy="461665"/>
          </a:xfrm>
          <a:prstGeom prst="rect">
            <a:avLst/>
          </a:prstGeom>
          <a:noFill/>
        </p:spPr>
        <p:txBody>
          <a:bodyPr wrap="none" rtlCol="0">
            <a:spAutoFit/>
          </a:bodyPr>
          <a:lstStyle/>
          <a:p>
            <a:r>
              <a:rPr lang="en-US" sz="2400" b="1" dirty="0" smtClean="0">
                <a:solidFill>
                  <a:srgbClr val="C00000"/>
                </a:solidFill>
                <a:latin typeface="Times New Roman" pitchFamily="18" charset="0"/>
                <a:cs typeface="Times New Roman" pitchFamily="18" charset="0"/>
              </a:rPr>
              <a:t>iii) </a:t>
            </a:r>
            <a:r>
              <a:rPr lang="en-US" sz="2400" b="1" dirty="0" err="1" smtClean="0">
                <a:solidFill>
                  <a:srgbClr val="C00000"/>
                </a:solidFill>
                <a:latin typeface="Times New Roman" pitchFamily="18" charset="0"/>
                <a:cs typeface="Times New Roman" pitchFamily="18" charset="0"/>
              </a:rPr>
              <a:t>Sulphitation</a:t>
            </a:r>
            <a:r>
              <a:rPr lang="en-US" sz="2400" b="1" dirty="0" smtClean="0">
                <a:solidFill>
                  <a:srgbClr val="C00000"/>
                </a:solidFill>
                <a:latin typeface="Times New Roman" pitchFamily="18" charset="0"/>
                <a:cs typeface="Times New Roman" pitchFamily="18" charset="0"/>
              </a:rPr>
              <a:t> process:</a:t>
            </a:r>
            <a:endParaRPr lang="en-US" sz="2400" b="1" dirty="0">
              <a:solidFill>
                <a:srgbClr val="C00000"/>
              </a:solidFill>
              <a:latin typeface="Times New Roman" pitchFamily="18" charset="0"/>
              <a:cs typeface="Times New Roman" pitchFamily="18" charset="0"/>
            </a:endParaRPr>
          </a:p>
        </p:txBody>
      </p:sp>
      <p:sp>
        <p:nvSpPr>
          <p:cNvPr id="3" name="TextBox 2"/>
          <p:cNvSpPr txBox="1"/>
          <p:nvPr/>
        </p:nvSpPr>
        <p:spPr>
          <a:xfrm>
            <a:off x="-23248" y="1764268"/>
            <a:ext cx="5035353" cy="1200329"/>
          </a:xfrm>
          <a:prstGeom prst="rect">
            <a:avLst/>
          </a:prstGeom>
          <a:noFill/>
        </p:spPr>
        <p:txBody>
          <a:bodyPr wrap="none" rtlCol="0">
            <a:spAutoFit/>
          </a:bodyPr>
          <a:lstStyle/>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Use of SO</a:t>
            </a:r>
            <a:r>
              <a:rPr lang="en-US" sz="2400" baseline="-25000" dirty="0" smtClean="0">
                <a:solidFill>
                  <a:srgbClr val="0070C0"/>
                </a:solidFill>
                <a:latin typeface="Times New Roman" pitchFamily="18" charset="0"/>
                <a:cs typeface="Times New Roman" pitchFamily="18" charset="0"/>
              </a:rPr>
              <a:t>2 </a:t>
            </a:r>
            <a:r>
              <a:rPr lang="en-US" sz="2400" dirty="0" smtClean="0">
                <a:solidFill>
                  <a:srgbClr val="0070C0"/>
                </a:solidFill>
                <a:latin typeface="Times New Roman" pitchFamily="18" charset="0"/>
                <a:cs typeface="Times New Roman" pitchFamily="18" charset="0"/>
              </a:rPr>
              <a:t>gas for defection process</a:t>
            </a:r>
          </a:p>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Double </a:t>
            </a:r>
            <a:r>
              <a:rPr lang="en-US" sz="2400" dirty="0" err="1" smtClean="0">
                <a:solidFill>
                  <a:srgbClr val="0070C0"/>
                </a:solidFill>
                <a:latin typeface="Times New Roman" pitchFamily="18" charset="0"/>
                <a:cs typeface="Times New Roman" pitchFamily="18" charset="0"/>
              </a:rPr>
              <a:t>sulphitation</a:t>
            </a:r>
            <a:r>
              <a:rPr lang="en-US" sz="2400" dirty="0" smtClean="0">
                <a:solidFill>
                  <a:srgbClr val="0070C0"/>
                </a:solidFill>
                <a:latin typeface="Times New Roman" pitchFamily="18" charset="0"/>
                <a:cs typeface="Times New Roman" pitchFamily="18" charset="0"/>
              </a:rPr>
              <a:t> is employed</a:t>
            </a:r>
          </a:p>
        </p:txBody>
      </p:sp>
      <p:sp>
        <p:nvSpPr>
          <p:cNvPr id="4" name="TextBox 3"/>
          <p:cNvSpPr txBox="1"/>
          <p:nvPr/>
        </p:nvSpPr>
        <p:spPr>
          <a:xfrm>
            <a:off x="0" y="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sp>
        <p:nvSpPr>
          <p:cNvPr id="5" name="TextBox 4"/>
          <p:cNvSpPr txBox="1"/>
          <p:nvPr/>
        </p:nvSpPr>
        <p:spPr>
          <a:xfrm>
            <a:off x="5251588" y="0"/>
            <a:ext cx="3892412"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b="1" dirty="0" smtClean="0">
                <a:solidFill>
                  <a:srgbClr val="FF0000"/>
                </a:solidFill>
                <a:latin typeface="+mj-lt"/>
              </a:rPr>
              <a:t>Refining of Raw Sugar</a:t>
            </a:r>
            <a:endParaRPr lang="en-US" sz="3200" b="1" dirty="0">
              <a:solidFill>
                <a:srgbClr val="FF0000"/>
              </a:solidFill>
              <a:latin typeface="+mj-lt"/>
            </a:endParaRPr>
          </a:p>
        </p:txBody>
      </p:sp>
      <p:sp>
        <p:nvSpPr>
          <p:cNvPr id="6" name="TextBox 5"/>
          <p:cNvSpPr txBox="1"/>
          <p:nvPr/>
        </p:nvSpPr>
        <p:spPr>
          <a:xfrm>
            <a:off x="1411661" y="757535"/>
            <a:ext cx="5903539"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b="1" dirty="0" smtClean="0">
                <a:solidFill>
                  <a:srgbClr val="FF0000"/>
                </a:solidFill>
                <a:latin typeface="+mj-lt"/>
              </a:rPr>
              <a:t>Alternative methods for purification of Sugar</a:t>
            </a:r>
            <a:endParaRPr lang="en-US" sz="2400" b="1" dirty="0">
              <a:solidFill>
                <a:srgbClr val="FF0000"/>
              </a:solidFill>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136" y="3505200"/>
            <a:ext cx="4854063" cy="2813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0202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sp>
        <p:nvSpPr>
          <p:cNvPr id="5" name="TextBox 4"/>
          <p:cNvSpPr txBox="1"/>
          <p:nvPr/>
        </p:nvSpPr>
        <p:spPr>
          <a:xfrm>
            <a:off x="5251588" y="0"/>
            <a:ext cx="3892412"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b="1" dirty="0" smtClean="0">
                <a:solidFill>
                  <a:srgbClr val="FF0000"/>
                </a:solidFill>
                <a:latin typeface="+mj-lt"/>
              </a:rPr>
              <a:t>Refining of Raw Sugar</a:t>
            </a:r>
            <a:endParaRPr lang="en-US" sz="3200" b="1" dirty="0">
              <a:solidFill>
                <a:srgbClr val="FF0000"/>
              </a:solidFill>
              <a:latin typeface="+mj-lt"/>
            </a:endParaRPr>
          </a:p>
        </p:txBody>
      </p:sp>
      <p:sp>
        <p:nvSpPr>
          <p:cNvPr id="6" name="TextBox 5"/>
          <p:cNvSpPr txBox="1"/>
          <p:nvPr/>
        </p:nvSpPr>
        <p:spPr>
          <a:xfrm>
            <a:off x="1411661" y="757535"/>
            <a:ext cx="5903539"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b="1" dirty="0" smtClean="0">
                <a:solidFill>
                  <a:srgbClr val="FF0000"/>
                </a:solidFill>
                <a:latin typeface="+mj-lt"/>
              </a:rPr>
              <a:t>Alternative methods for purification of Sugar</a:t>
            </a:r>
            <a:endParaRPr lang="en-US" sz="2400" b="1" dirty="0">
              <a:solidFill>
                <a:srgbClr val="FF0000"/>
              </a:solidFill>
              <a:latin typeface="+mj-lt"/>
            </a:endParaRPr>
          </a:p>
        </p:txBody>
      </p:sp>
      <p:sp>
        <p:nvSpPr>
          <p:cNvPr id="7" name="TextBox 6"/>
          <p:cNvSpPr txBox="1"/>
          <p:nvPr/>
        </p:nvSpPr>
        <p:spPr>
          <a:xfrm>
            <a:off x="2583" y="1759803"/>
            <a:ext cx="3428374" cy="461665"/>
          </a:xfrm>
          <a:prstGeom prst="rect">
            <a:avLst/>
          </a:prstGeom>
          <a:noFill/>
        </p:spPr>
        <p:txBody>
          <a:bodyPr wrap="none" rtlCol="0">
            <a:spAutoFit/>
          </a:bodyPr>
          <a:lstStyle/>
          <a:p>
            <a:r>
              <a:rPr lang="en-US" sz="2400" b="1" dirty="0">
                <a:solidFill>
                  <a:srgbClr val="C00000"/>
                </a:solidFill>
                <a:latin typeface="Times New Roman" pitchFamily="18" charset="0"/>
                <a:cs typeface="Times New Roman" pitchFamily="18" charset="0"/>
              </a:rPr>
              <a:t>v</a:t>
            </a:r>
            <a:r>
              <a:rPr lang="en-US" sz="2400" b="1" dirty="0" smtClean="0">
                <a:solidFill>
                  <a:srgbClr val="C00000"/>
                </a:solidFill>
                <a:latin typeface="Times New Roman" pitchFamily="18" charset="0"/>
                <a:cs typeface="Times New Roman" pitchFamily="18" charset="0"/>
              </a:rPr>
              <a:t>i) Carbonation process:</a:t>
            </a:r>
            <a:endParaRPr lang="en-US" sz="2400" b="1" dirty="0">
              <a:solidFill>
                <a:srgbClr val="C00000"/>
              </a:solidFill>
              <a:latin typeface="Times New Roman" pitchFamily="18" charset="0"/>
              <a:cs typeface="Times New Roman" pitchFamily="18" charset="0"/>
            </a:endParaRPr>
          </a:p>
        </p:txBody>
      </p:sp>
      <p:sp>
        <p:nvSpPr>
          <p:cNvPr id="8" name="TextBox 7"/>
          <p:cNvSpPr txBox="1"/>
          <p:nvPr/>
        </p:nvSpPr>
        <p:spPr>
          <a:xfrm>
            <a:off x="-23248" y="2304871"/>
            <a:ext cx="8451353" cy="1200329"/>
          </a:xfrm>
          <a:prstGeom prst="rect">
            <a:avLst/>
          </a:prstGeom>
          <a:noFill/>
        </p:spPr>
        <p:txBody>
          <a:bodyPr wrap="none" rtlCol="0">
            <a:spAutoFit/>
          </a:bodyPr>
          <a:lstStyle/>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Excesses amount of lime is used to precipitate out the impurities</a:t>
            </a:r>
          </a:p>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Same process explained in lime defecation process</a:t>
            </a:r>
          </a:p>
        </p:txBody>
      </p:sp>
    </p:spTree>
    <p:extLst>
      <p:ext uri="{BB962C8B-B14F-4D97-AF65-F5344CB8AC3E}">
        <p14:creationId xmlns:p14="http://schemas.microsoft.com/office/powerpoint/2010/main" val="38978518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sp>
        <p:nvSpPr>
          <p:cNvPr id="3" name="TextBox 2"/>
          <p:cNvSpPr txBox="1"/>
          <p:nvPr/>
        </p:nvSpPr>
        <p:spPr>
          <a:xfrm>
            <a:off x="5251588" y="0"/>
            <a:ext cx="3892412"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b="1" dirty="0" smtClean="0">
                <a:solidFill>
                  <a:srgbClr val="FF0000"/>
                </a:solidFill>
                <a:latin typeface="+mj-lt"/>
              </a:rPr>
              <a:t>Refining of Raw Sugar</a:t>
            </a:r>
            <a:endParaRPr lang="en-US" sz="3200" b="1" dirty="0">
              <a:solidFill>
                <a:srgbClr val="FF0000"/>
              </a:solidFill>
              <a:latin typeface="+mj-lt"/>
            </a:endParaRPr>
          </a:p>
        </p:txBody>
      </p:sp>
      <p:sp>
        <p:nvSpPr>
          <p:cNvPr id="4" name="TextBox 3"/>
          <p:cNvSpPr txBox="1"/>
          <p:nvPr/>
        </p:nvSpPr>
        <p:spPr>
          <a:xfrm>
            <a:off x="1981200" y="840432"/>
            <a:ext cx="5117106"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b="1" dirty="0" smtClean="0">
                <a:solidFill>
                  <a:srgbClr val="7030A0"/>
                </a:solidFill>
                <a:latin typeface="Times New Roman" pitchFamily="18" charset="0"/>
                <a:cs typeface="Times New Roman" pitchFamily="18" charset="0"/>
              </a:rPr>
              <a:t>4. Crystallization and Centrifugation </a:t>
            </a:r>
            <a:endParaRPr lang="en-US" sz="2400" b="1" dirty="0">
              <a:solidFill>
                <a:srgbClr val="7030A0"/>
              </a:solidFill>
              <a:latin typeface="Times New Roman" pitchFamily="18" charset="0"/>
              <a:cs typeface="Times New Roman" pitchFamily="18" charset="0"/>
            </a:endParaRPr>
          </a:p>
        </p:txBody>
      </p:sp>
      <p:sp>
        <p:nvSpPr>
          <p:cNvPr id="5" name="TextBox 4"/>
          <p:cNvSpPr txBox="1"/>
          <p:nvPr/>
        </p:nvSpPr>
        <p:spPr>
          <a:xfrm>
            <a:off x="36095" y="1524000"/>
            <a:ext cx="9166292" cy="4524315"/>
          </a:xfrm>
          <a:prstGeom prst="rect">
            <a:avLst/>
          </a:prstGeom>
          <a:noFill/>
        </p:spPr>
        <p:txBody>
          <a:bodyPr wrap="none" rtlCol="0">
            <a:spAutoFit/>
          </a:bodyPr>
          <a:lstStyle/>
          <a:p>
            <a:pPr marL="342900" indent="-342900">
              <a:lnSpc>
                <a:spcPct val="200000"/>
              </a:lnSpc>
              <a:buFont typeface="Wingdings" pitchFamily="2" charset="2"/>
              <a:buChar char="Ø"/>
            </a:pPr>
            <a:r>
              <a:rPr lang="en-US" sz="2400" dirty="0" smtClean="0">
                <a:solidFill>
                  <a:srgbClr val="0070C0"/>
                </a:solidFill>
                <a:latin typeface="Times New Roman" pitchFamily="18" charset="0"/>
                <a:cs typeface="Times New Roman" pitchFamily="18" charset="0"/>
              </a:rPr>
              <a:t>After defecation process , sugar syrup become dilute</a:t>
            </a:r>
          </a:p>
          <a:p>
            <a:pPr marL="342900" indent="-342900">
              <a:lnSpc>
                <a:spcPct val="200000"/>
              </a:lnSpc>
              <a:buFont typeface="Wingdings" pitchFamily="2" charset="2"/>
              <a:buChar char="Ø"/>
            </a:pPr>
            <a:r>
              <a:rPr lang="en-US" sz="2400" dirty="0" smtClean="0">
                <a:solidFill>
                  <a:srgbClr val="0070C0"/>
                </a:solidFill>
                <a:latin typeface="Times New Roman" pitchFamily="18" charset="0"/>
                <a:cs typeface="Times New Roman" pitchFamily="18" charset="0"/>
              </a:rPr>
              <a:t>It is sent to a vacuum pan to concentrate it under reduced presser</a:t>
            </a:r>
          </a:p>
          <a:p>
            <a:pPr marL="342900" indent="-342900">
              <a:lnSpc>
                <a:spcPct val="200000"/>
              </a:lnSpc>
              <a:buFont typeface="Wingdings" pitchFamily="2" charset="2"/>
              <a:buChar char="Ø"/>
            </a:pPr>
            <a:r>
              <a:rPr lang="en-US" sz="2400" dirty="0" smtClean="0">
                <a:solidFill>
                  <a:srgbClr val="0070C0"/>
                </a:solidFill>
                <a:latin typeface="Times New Roman" pitchFamily="18" charset="0"/>
                <a:cs typeface="Times New Roman" pitchFamily="18" charset="0"/>
              </a:rPr>
              <a:t>The formed </a:t>
            </a:r>
            <a:r>
              <a:rPr lang="en-US" sz="2400" dirty="0" err="1" smtClean="0">
                <a:solidFill>
                  <a:srgbClr val="0070C0"/>
                </a:solidFill>
                <a:latin typeface="Times New Roman" pitchFamily="18" charset="0"/>
                <a:cs typeface="Times New Roman" pitchFamily="18" charset="0"/>
              </a:rPr>
              <a:t>massecuite</a:t>
            </a:r>
            <a:r>
              <a:rPr lang="en-US" sz="2400" dirty="0" smtClean="0">
                <a:solidFill>
                  <a:srgbClr val="0070C0"/>
                </a:solidFill>
                <a:latin typeface="Times New Roman" pitchFamily="18" charset="0"/>
                <a:cs typeface="Times New Roman" pitchFamily="18" charset="0"/>
              </a:rPr>
              <a:t> then sent to crystallizer</a:t>
            </a:r>
          </a:p>
          <a:p>
            <a:pPr marL="342900" indent="-342900">
              <a:lnSpc>
                <a:spcPct val="200000"/>
              </a:lnSpc>
              <a:buFont typeface="Wingdings" pitchFamily="2" charset="2"/>
              <a:buChar char="Ø"/>
            </a:pPr>
            <a:r>
              <a:rPr lang="en-US" sz="2400" dirty="0" smtClean="0">
                <a:solidFill>
                  <a:srgbClr val="0070C0"/>
                </a:solidFill>
                <a:latin typeface="Times New Roman" pitchFamily="18" charset="0"/>
                <a:cs typeface="Times New Roman" pitchFamily="18" charset="0"/>
              </a:rPr>
              <a:t>Crystallization is done by centrifugation to form sugar crystals</a:t>
            </a:r>
          </a:p>
          <a:p>
            <a:pPr marL="342900" indent="-342900">
              <a:lnSpc>
                <a:spcPct val="200000"/>
              </a:lnSpc>
              <a:buFont typeface="Wingdings" pitchFamily="2" charset="2"/>
              <a:buChar char="Ø"/>
            </a:pPr>
            <a:r>
              <a:rPr lang="en-US" sz="2400" dirty="0" smtClean="0">
                <a:solidFill>
                  <a:srgbClr val="0070C0"/>
                </a:solidFill>
                <a:latin typeface="Times New Roman" pitchFamily="18" charset="0"/>
                <a:cs typeface="Times New Roman" pitchFamily="18" charset="0"/>
              </a:rPr>
              <a:t>The mother liquor formed in this step is used for refining of raw sugar</a:t>
            </a:r>
          </a:p>
          <a:p>
            <a:pPr>
              <a:lnSpc>
                <a:spcPct val="200000"/>
              </a:lnSpc>
            </a:pPr>
            <a:r>
              <a:rPr lang="en-US" sz="2400" dirty="0">
                <a:solidFill>
                  <a:srgbClr val="0070C0"/>
                </a:solidFill>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    of </a:t>
            </a:r>
            <a:r>
              <a:rPr lang="en-US" sz="2400" dirty="0">
                <a:solidFill>
                  <a:srgbClr val="0070C0"/>
                </a:solidFill>
                <a:latin typeface="Times New Roman" pitchFamily="18" charset="0"/>
                <a:cs typeface="Times New Roman" pitchFamily="18" charset="0"/>
              </a:rPr>
              <a:t>next </a:t>
            </a:r>
            <a:r>
              <a:rPr lang="en-US" sz="2400" dirty="0" smtClean="0">
                <a:solidFill>
                  <a:srgbClr val="0070C0"/>
                </a:solidFill>
                <a:latin typeface="Times New Roman" pitchFamily="18" charset="0"/>
                <a:cs typeface="Times New Roman" pitchFamily="18" charset="0"/>
              </a:rPr>
              <a:t>batch (</a:t>
            </a:r>
            <a:r>
              <a:rPr lang="en-US" sz="2400" smtClean="0">
                <a:solidFill>
                  <a:srgbClr val="0070C0"/>
                </a:solidFill>
                <a:latin typeface="Times New Roman" pitchFamily="18" charset="0"/>
                <a:cs typeface="Times New Roman" pitchFamily="18" charset="0"/>
              </a:rPr>
              <a:t>in affiation </a:t>
            </a:r>
            <a:r>
              <a:rPr lang="en-US" sz="2400" dirty="0" smtClean="0">
                <a:solidFill>
                  <a:srgbClr val="0070C0"/>
                </a:solidFill>
                <a:latin typeface="Times New Roman" pitchFamily="18" charset="0"/>
                <a:cs typeface="Times New Roman" pitchFamily="18" charset="0"/>
              </a:rPr>
              <a:t>step)  </a:t>
            </a:r>
            <a:endParaRPr lang="en-US" sz="24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57780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sp>
        <p:nvSpPr>
          <p:cNvPr id="3" name="TextBox 2"/>
          <p:cNvSpPr txBox="1"/>
          <p:nvPr/>
        </p:nvSpPr>
        <p:spPr>
          <a:xfrm>
            <a:off x="5251588" y="0"/>
            <a:ext cx="3892412"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b="1" dirty="0" smtClean="0">
                <a:solidFill>
                  <a:srgbClr val="FF0000"/>
                </a:solidFill>
                <a:latin typeface="+mj-lt"/>
              </a:rPr>
              <a:t>Refining of Raw Sugar</a:t>
            </a:r>
            <a:endParaRPr lang="en-US" sz="3200" b="1" dirty="0">
              <a:solidFill>
                <a:srgbClr val="FF0000"/>
              </a:solidFill>
              <a:latin typeface="+mj-lt"/>
            </a:endParaRPr>
          </a:p>
        </p:txBody>
      </p:sp>
      <p:sp>
        <p:nvSpPr>
          <p:cNvPr id="4" name="TextBox 3"/>
          <p:cNvSpPr txBox="1"/>
          <p:nvPr/>
        </p:nvSpPr>
        <p:spPr>
          <a:xfrm>
            <a:off x="2819400" y="609600"/>
            <a:ext cx="2538708"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b="1" dirty="0">
                <a:solidFill>
                  <a:srgbClr val="7030A0"/>
                </a:solidFill>
                <a:latin typeface="Times New Roman" pitchFamily="18" charset="0"/>
                <a:cs typeface="Times New Roman" pitchFamily="18" charset="0"/>
              </a:rPr>
              <a:t>5</a:t>
            </a:r>
            <a:r>
              <a:rPr lang="en-US" sz="2400" b="1" dirty="0" smtClean="0">
                <a:solidFill>
                  <a:srgbClr val="7030A0"/>
                </a:solidFill>
                <a:latin typeface="Times New Roman" pitchFamily="18" charset="0"/>
                <a:cs typeface="Times New Roman" pitchFamily="18" charset="0"/>
              </a:rPr>
              <a:t>. Drying process </a:t>
            </a:r>
            <a:endParaRPr lang="en-US" sz="2400" b="1" dirty="0">
              <a:solidFill>
                <a:srgbClr val="7030A0"/>
              </a:solidFill>
              <a:latin typeface="Times New Roman" pitchFamily="18" charset="0"/>
              <a:cs typeface="Times New Roman" pitchFamily="18" charset="0"/>
            </a:endParaRPr>
          </a:p>
        </p:txBody>
      </p:sp>
      <p:sp>
        <p:nvSpPr>
          <p:cNvPr id="5" name="TextBox 4"/>
          <p:cNvSpPr txBox="1"/>
          <p:nvPr/>
        </p:nvSpPr>
        <p:spPr>
          <a:xfrm>
            <a:off x="0" y="914400"/>
            <a:ext cx="7808548" cy="3046988"/>
          </a:xfrm>
          <a:prstGeom prst="rect">
            <a:avLst/>
          </a:prstGeom>
          <a:noFill/>
        </p:spPr>
        <p:txBody>
          <a:bodyPr wrap="none" rtlCol="0">
            <a:spAutoFit/>
          </a:bodyPr>
          <a:lstStyle/>
          <a:p>
            <a:pPr marL="342900" indent="-342900">
              <a:lnSpc>
                <a:spcPct val="200000"/>
              </a:lnSpc>
              <a:buFont typeface="Wingdings" pitchFamily="2" charset="2"/>
              <a:buChar char="Ø"/>
            </a:pPr>
            <a:r>
              <a:rPr lang="en-US" sz="2400" dirty="0" smtClean="0">
                <a:solidFill>
                  <a:srgbClr val="0070C0"/>
                </a:solidFill>
                <a:latin typeface="Times New Roman" pitchFamily="18" charset="0"/>
                <a:cs typeface="Times New Roman" pitchFamily="18" charset="0"/>
              </a:rPr>
              <a:t>The sugar crystals are formed was contain 1-2% moisture</a:t>
            </a:r>
          </a:p>
          <a:p>
            <a:pPr marL="342900" indent="-342900">
              <a:lnSpc>
                <a:spcPct val="200000"/>
              </a:lnSpc>
              <a:buFont typeface="Wingdings" pitchFamily="2" charset="2"/>
              <a:buChar char="Ø"/>
            </a:pPr>
            <a:r>
              <a:rPr lang="en-US" sz="2400" dirty="0" smtClean="0">
                <a:solidFill>
                  <a:srgbClr val="0070C0"/>
                </a:solidFill>
                <a:latin typeface="Times New Roman" pitchFamily="18" charset="0"/>
                <a:cs typeface="Times New Roman" pitchFamily="18" charset="0"/>
              </a:rPr>
              <a:t>It can dried in granulator, a horizontally rotating drum</a:t>
            </a:r>
          </a:p>
          <a:p>
            <a:pPr marL="342900" indent="-342900">
              <a:lnSpc>
                <a:spcPct val="200000"/>
              </a:lnSpc>
              <a:buFont typeface="Wingdings" pitchFamily="2" charset="2"/>
              <a:buChar char="Ø"/>
            </a:pPr>
            <a:r>
              <a:rPr lang="en-US" sz="2400" dirty="0" smtClean="0">
                <a:solidFill>
                  <a:srgbClr val="0070C0"/>
                </a:solidFill>
                <a:latin typeface="Times New Roman" pitchFamily="18" charset="0"/>
                <a:cs typeface="Times New Roman" pitchFamily="18" charset="0"/>
              </a:rPr>
              <a:t>In granulator the sugar is dried by passing hot air blown in </a:t>
            </a:r>
          </a:p>
          <a:p>
            <a:pPr>
              <a:lnSpc>
                <a:spcPct val="200000"/>
              </a:lnSpc>
            </a:pPr>
            <a:r>
              <a:rPr lang="en-US" sz="2400" dirty="0">
                <a:solidFill>
                  <a:srgbClr val="0070C0"/>
                </a:solidFill>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   opposite direction  </a:t>
            </a:r>
            <a:endParaRPr lang="en-US" sz="2400" dirty="0">
              <a:solidFill>
                <a:srgbClr val="0070C0"/>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018169"/>
            <a:ext cx="4191000" cy="2763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12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0"/>
            <a:ext cx="6172200" cy="52322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smtClean="0">
                <a:solidFill>
                  <a:srgbClr val="FF0000"/>
                </a:solidFill>
                <a:latin typeface="Times New Roman" pitchFamily="18" charset="0"/>
                <a:cs typeface="Times New Roman" pitchFamily="18" charset="0"/>
              </a:rPr>
              <a:t>Manufacturing of White Sugar in India</a:t>
            </a:r>
            <a:endParaRPr lang="en-US" sz="2800" b="1" dirty="0">
              <a:solidFill>
                <a:srgbClr val="FF0000"/>
              </a:solidFill>
              <a:latin typeface="Times New Roman" pitchFamily="18" charset="0"/>
              <a:cs typeface="Times New Roman" pitchFamily="18" charset="0"/>
            </a:endParaRPr>
          </a:p>
        </p:txBody>
      </p:sp>
      <p:sp>
        <p:nvSpPr>
          <p:cNvPr id="4" name="TextBox 3"/>
          <p:cNvSpPr txBox="1"/>
          <p:nvPr/>
        </p:nvSpPr>
        <p:spPr>
          <a:xfrm>
            <a:off x="152400" y="609600"/>
            <a:ext cx="8757526" cy="461665"/>
          </a:xfrm>
          <a:prstGeom prst="rect">
            <a:avLst/>
          </a:prstGeom>
          <a:noFill/>
        </p:spPr>
        <p:txBody>
          <a:bodyPr wrap="none" rtlCol="0">
            <a:spAutoFit/>
          </a:bodyPr>
          <a:lstStyle/>
          <a:p>
            <a:pPr marL="342900" indent="-342900">
              <a:buFont typeface="Wingdings" pitchFamily="2" charset="2"/>
              <a:buChar char="Ø"/>
            </a:pPr>
            <a:r>
              <a:rPr lang="en-US" sz="2400" dirty="0" smtClean="0">
                <a:solidFill>
                  <a:srgbClr val="0070C0"/>
                </a:solidFill>
                <a:latin typeface="Times New Roman" pitchFamily="18" charset="0"/>
                <a:cs typeface="Times New Roman" pitchFamily="18" charset="0"/>
              </a:rPr>
              <a:t>Manufacturing of sugar in single step without producing raw sugar</a:t>
            </a:r>
          </a:p>
        </p:txBody>
      </p:sp>
      <p:sp>
        <p:nvSpPr>
          <p:cNvPr id="5" name="TextBox 4"/>
          <p:cNvSpPr txBox="1"/>
          <p:nvPr/>
        </p:nvSpPr>
        <p:spPr>
          <a:xfrm>
            <a:off x="0" y="990600"/>
            <a:ext cx="9184758" cy="5816977"/>
          </a:xfrm>
          <a:prstGeom prst="rect">
            <a:avLst/>
          </a:prstGeom>
          <a:noFill/>
        </p:spPr>
        <p:txBody>
          <a:bodyPr wrap="none" rtlCol="0">
            <a:spAutoFit/>
          </a:bodyPr>
          <a:lstStyle/>
          <a:p>
            <a:pPr marL="342900" indent="-342900">
              <a:lnSpc>
                <a:spcPct val="150000"/>
              </a:lnSpc>
              <a:buAutoNum type="arabicPeriod"/>
            </a:pPr>
            <a:r>
              <a:rPr lang="en-US" sz="2400" b="1" dirty="0" smtClean="0">
                <a:solidFill>
                  <a:srgbClr val="7030A0"/>
                </a:solidFill>
                <a:latin typeface="Times New Roman" pitchFamily="18" charset="0"/>
                <a:cs typeface="Times New Roman" pitchFamily="18" charset="0"/>
              </a:rPr>
              <a:t>Extraction of juice: </a:t>
            </a:r>
            <a:r>
              <a:rPr lang="en-US" sz="2400" dirty="0" smtClean="0">
                <a:solidFill>
                  <a:srgbClr val="0070C0"/>
                </a:solidFill>
                <a:latin typeface="Times New Roman" pitchFamily="18" charset="0"/>
                <a:cs typeface="Times New Roman" pitchFamily="18" charset="0"/>
              </a:rPr>
              <a:t>Compound imbibition process</a:t>
            </a:r>
          </a:p>
          <a:p>
            <a:pPr marL="342900" indent="-342900">
              <a:lnSpc>
                <a:spcPct val="150000"/>
              </a:lnSpc>
              <a:buAutoNum type="arabicPeriod"/>
            </a:pPr>
            <a:r>
              <a:rPr lang="en-US" sz="2400" b="1" dirty="0" smtClean="0">
                <a:solidFill>
                  <a:srgbClr val="7030A0"/>
                </a:solidFill>
                <a:latin typeface="Times New Roman" pitchFamily="18" charset="0"/>
                <a:cs typeface="Times New Roman" pitchFamily="18" charset="0"/>
              </a:rPr>
              <a:t>Clarification of juice: </a:t>
            </a:r>
            <a:r>
              <a:rPr lang="en-US" sz="2400" dirty="0" smtClean="0">
                <a:solidFill>
                  <a:srgbClr val="0070C0"/>
                </a:solidFill>
                <a:latin typeface="Times New Roman" pitchFamily="18" charset="0"/>
                <a:cs typeface="Times New Roman" pitchFamily="18" charset="0"/>
              </a:rPr>
              <a:t>Raw juice contains……</a:t>
            </a:r>
          </a:p>
          <a:p>
            <a:r>
              <a:rPr lang="en-US" sz="2400" dirty="0" smtClean="0">
                <a:latin typeface="Times New Roman" pitchFamily="18" charset="0"/>
                <a:cs typeface="Times New Roman" pitchFamily="18" charset="0"/>
              </a:rPr>
              <a:t>Sucrose (10-20%), reducing sugar (0.5-2.5%), organic matters (0.5-1%), </a:t>
            </a:r>
          </a:p>
          <a:p>
            <a:r>
              <a:rPr lang="en-US" sz="2400" dirty="0" smtClean="0">
                <a:latin typeface="Times New Roman" pitchFamily="18" charset="0"/>
                <a:cs typeface="Times New Roman" pitchFamily="18" charset="0"/>
              </a:rPr>
              <a:t>water (78-86%), ash (0.3-0.7%) pith, fiber and some colloidal particles</a:t>
            </a:r>
          </a:p>
          <a:p>
            <a:pPr marL="342900" indent="-342900">
              <a:lnSpc>
                <a:spcPct val="150000"/>
              </a:lnSpc>
              <a:buAutoNum type="alphaLcParenR"/>
            </a:pPr>
            <a:r>
              <a:rPr lang="en-US" sz="2400" b="1" dirty="0" err="1" smtClean="0">
                <a:solidFill>
                  <a:srgbClr val="7030A0"/>
                </a:solidFill>
                <a:latin typeface="Times New Roman" pitchFamily="18" charset="0"/>
                <a:cs typeface="Times New Roman" pitchFamily="18" charset="0"/>
              </a:rPr>
              <a:t>Sulphination</a:t>
            </a:r>
            <a:r>
              <a:rPr lang="en-US" sz="2400" b="1" dirty="0" smtClean="0">
                <a:solidFill>
                  <a:srgbClr val="7030A0"/>
                </a:solidFill>
                <a:latin typeface="Times New Roman" pitchFamily="18" charset="0"/>
                <a:cs typeface="Times New Roman" pitchFamily="18" charset="0"/>
              </a:rPr>
              <a:t> defecation  process:</a:t>
            </a:r>
          </a:p>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Addition of lime and heated to 333K (1-2 kg lime/ton cane)</a:t>
            </a:r>
          </a:p>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Colloidal particles and soluble impurities like phosphates separate by </a:t>
            </a:r>
          </a:p>
          <a:p>
            <a:pPr>
              <a:lnSpc>
                <a:spcPct val="150000"/>
              </a:lnSpc>
            </a:pPr>
            <a:r>
              <a:rPr lang="en-US" sz="2400" dirty="0" smtClean="0">
                <a:solidFill>
                  <a:srgbClr val="0070C0"/>
                </a:solidFill>
                <a:latin typeface="Times New Roman" pitchFamily="18" charset="0"/>
                <a:cs typeface="Times New Roman" pitchFamily="18" charset="0"/>
              </a:rPr>
              <a:t>     coagulation due to increasing pH </a:t>
            </a:r>
          </a:p>
          <a:p>
            <a:pPr marL="342900" indent="-342900">
              <a:lnSpc>
                <a:spcPct val="150000"/>
              </a:lnSpc>
              <a:buFont typeface="Wingdings" pitchFamily="2" charset="2"/>
              <a:buChar char="Ø"/>
            </a:pPr>
            <a:r>
              <a:rPr lang="en-US" sz="2400" dirty="0" err="1" smtClean="0">
                <a:solidFill>
                  <a:srgbClr val="0070C0"/>
                </a:solidFill>
                <a:latin typeface="Times New Roman" pitchFamily="18" charset="0"/>
                <a:cs typeface="Times New Roman" pitchFamily="18" charset="0"/>
              </a:rPr>
              <a:t>Suplhur</a:t>
            </a:r>
            <a:r>
              <a:rPr lang="en-US" sz="2400" dirty="0" smtClean="0">
                <a:solidFill>
                  <a:srgbClr val="0070C0"/>
                </a:solidFill>
                <a:latin typeface="Times New Roman" pitchFamily="18" charset="0"/>
                <a:cs typeface="Times New Roman" pitchFamily="18" charset="0"/>
              </a:rPr>
              <a:t> dioxide (SO</a:t>
            </a:r>
            <a:r>
              <a:rPr lang="en-US" sz="2400" baseline="-25000" dirty="0" smtClean="0">
                <a:solidFill>
                  <a:srgbClr val="0070C0"/>
                </a:solidFill>
                <a:latin typeface="Times New Roman" pitchFamily="18" charset="0"/>
                <a:cs typeface="Times New Roman" pitchFamily="18" charset="0"/>
              </a:rPr>
              <a:t>2</a:t>
            </a:r>
            <a:r>
              <a:rPr lang="en-US" sz="2400" dirty="0" smtClean="0">
                <a:solidFill>
                  <a:srgbClr val="0070C0"/>
                </a:solidFill>
                <a:latin typeface="Times New Roman" pitchFamily="18" charset="0"/>
                <a:cs typeface="Times New Roman" pitchFamily="18" charset="0"/>
              </a:rPr>
              <a:t>) gas bubbled out through the juice to brought</a:t>
            </a:r>
          </a:p>
          <a:p>
            <a:pPr>
              <a:lnSpc>
                <a:spcPct val="150000"/>
              </a:lnSpc>
            </a:pPr>
            <a:r>
              <a:rPr lang="en-US" sz="2400" dirty="0">
                <a:solidFill>
                  <a:srgbClr val="0070C0"/>
                </a:solidFill>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   accelerate the pH 7 and sedimentation of coagulated particles</a:t>
            </a:r>
          </a:p>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SO</a:t>
            </a:r>
            <a:r>
              <a:rPr lang="en-US" sz="2400" baseline="-25000" dirty="0" smtClean="0">
                <a:solidFill>
                  <a:srgbClr val="0070C0"/>
                </a:solidFill>
                <a:latin typeface="Times New Roman" pitchFamily="18" charset="0"/>
                <a:cs typeface="Times New Roman" pitchFamily="18" charset="0"/>
              </a:rPr>
              <a:t>2 </a:t>
            </a:r>
            <a:r>
              <a:rPr lang="en-US" sz="2400" dirty="0" smtClean="0">
                <a:solidFill>
                  <a:srgbClr val="0070C0"/>
                </a:solidFill>
                <a:latin typeface="Times New Roman" pitchFamily="18" charset="0"/>
                <a:cs typeface="Times New Roman" pitchFamily="18" charset="0"/>
              </a:rPr>
              <a:t>also helps to bleach the juice</a:t>
            </a:r>
          </a:p>
        </p:txBody>
      </p:sp>
    </p:spTree>
    <p:extLst>
      <p:ext uri="{BB962C8B-B14F-4D97-AF65-F5344CB8AC3E}">
        <p14:creationId xmlns:p14="http://schemas.microsoft.com/office/powerpoint/2010/main" val="79590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p:cTn id="20"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 calcmode="lin" valueType="num">
                                      <p:cBhvr additive="base">
                                        <p:cTn id="44"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nodeType="clickEffect">
                                  <p:stCondLst>
                                    <p:cond delay="0"/>
                                  </p:stCondLst>
                                  <p:childTnLst>
                                    <p:set>
                                      <p:cBhvr>
                                        <p:cTn id="49" dur="1" fill="hold">
                                          <p:stCondLst>
                                            <p:cond delay="0"/>
                                          </p:stCondLst>
                                        </p:cTn>
                                        <p:tgtEl>
                                          <p:spTgt spid="5">
                                            <p:txEl>
                                              <p:pRg st="6" end="6"/>
                                            </p:txEl>
                                          </p:spTgt>
                                        </p:tgtEl>
                                        <p:attrNameLst>
                                          <p:attrName>style.visibility</p:attrName>
                                        </p:attrNameLst>
                                      </p:cBhvr>
                                      <p:to>
                                        <p:strVal val="visible"/>
                                      </p:to>
                                    </p:set>
                                    <p:anim calcmode="lin" valueType="num">
                                      <p:cBhvr additive="base">
                                        <p:cTn id="50"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5">
                                            <p:txEl>
                                              <p:pRg st="6" end="6"/>
                                            </p:txEl>
                                          </p:spTgt>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5">
                                            <p:txEl>
                                              <p:pRg st="7" end="7"/>
                                            </p:txEl>
                                          </p:spTgt>
                                        </p:tgtEl>
                                        <p:attrNameLst>
                                          <p:attrName>style.visibility</p:attrName>
                                        </p:attrNameLst>
                                      </p:cBhvr>
                                      <p:to>
                                        <p:strVal val="visible"/>
                                      </p:to>
                                    </p:set>
                                    <p:anim calcmode="lin" valueType="num">
                                      <p:cBhvr additive="base">
                                        <p:cTn id="54"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nodeType="clickEffect">
                                  <p:stCondLst>
                                    <p:cond delay="0"/>
                                  </p:stCondLst>
                                  <p:childTnLst>
                                    <p:set>
                                      <p:cBhvr>
                                        <p:cTn id="59" dur="1" fill="hold">
                                          <p:stCondLst>
                                            <p:cond delay="0"/>
                                          </p:stCondLst>
                                        </p:cTn>
                                        <p:tgtEl>
                                          <p:spTgt spid="5">
                                            <p:txEl>
                                              <p:pRg st="8" end="8"/>
                                            </p:txEl>
                                          </p:spTgt>
                                        </p:tgtEl>
                                        <p:attrNameLst>
                                          <p:attrName>style.visibility</p:attrName>
                                        </p:attrNameLst>
                                      </p:cBhvr>
                                      <p:to>
                                        <p:strVal val="visible"/>
                                      </p:to>
                                    </p:set>
                                    <p:anim calcmode="lin" valueType="num">
                                      <p:cBhvr additive="base">
                                        <p:cTn id="60" dur="5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5">
                                            <p:txEl>
                                              <p:pRg st="9" end="9"/>
                                            </p:txEl>
                                          </p:spTgt>
                                        </p:tgtEl>
                                        <p:attrNameLst>
                                          <p:attrName>style.visibility</p:attrName>
                                        </p:attrNameLst>
                                      </p:cBhvr>
                                      <p:to>
                                        <p:strVal val="visible"/>
                                      </p:to>
                                    </p:set>
                                    <p:anim calcmode="lin" valueType="num">
                                      <p:cBhvr additive="base">
                                        <p:cTn id="66" dur="500" fill="hold"/>
                                        <p:tgtEl>
                                          <p:spTgt spid="5">
                                            <p:txEl>
                                              <p:pRg st="9" end="9"/>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5">
                                            <p:txEl>
                                              <p:pRg st="9" end="9"/>
                                            </p:txEl>
                                          </p:spTgt>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5">
                                            <p:txEl>
                                              <p:pRg st="10" end="10"/>
                                            </p:txEl>
                                          </p:spTgt>
                                        </p:tgtEl>
                                        <p:attrNameLst>
                                          <p:attrName>style.visibility</p:attrName>
                                        </p:attrNameLst>
                                      </p:cBhvr>
                                      <p:to>
                                        <p:strVal val="visible"/>
                                      </p:to>
                                    </p:set>
                                    <p:anim calcmode="lin" valueType="num">
                                      <p:cBhvr additive="base">
                                        <p:cTn id="70" dur="500" fill="hold"/>
                                        <p:tgtEl>
                                          <p:spTgt spid="5">
                                            <p:txEl>
                                              <p:pRg st="10" end="10"/>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0"/>
            <a:ext cx="6172200" cy="52322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smtClean="0">
                <a:solidFill>
                  <a:srgbClr val="FF0000"/>
                </a:solidFill>
                <a:latin typeface="Times New Roman" pitchFamily="18" charset="0"/>
                <a:cs typeface="Times New Roman" pitchFamily="18" charset="0"/>
              </a:rPr>
              <a:t>Manufacturing of White Sugar in India</a:t>
            </a:r>
            <a:endParaRPr lang="en-US" sz="2800" b="1" dirty="0">
              <a:solidFill>
                <a:srgbClr val="FF0000"/>
              </a:solidFill>
              <a:latin typeface="Times New Roman" pitchFamily="18" charset="0"/>
              <a:cs typeface="Times New Roman" pitchFamily="18" charset="0"/>
            </a:endParaRPr>
          </a:p>
        </p:txBody>
      </p:sp>
      <p:sp>
        <p:nvSpPr>
          <p:cNvPr id="4" name="Rectangle 3"/>
          <p:cNvSpPr/>
          <p:nvPr/>
        </p:nvSpPr>
        <p:spPr>
          <a:xfrm>
            <a:off x="0" y="838200"/>
            <a:ext cx="9144000" cy="5262979"/>
          </a:xfrm>
          <a:prstGeom prst="rect">
            <a:avLst/>
          </a:prstGeom>
        </p:spPr>
        <p:txBody>
          <a:bodyPr wrap="square">
            <a:spAutoFit/>
          </a:bodyPr>
          <a:lstStyle/>
          <a:p>
            <a:pPr>
              <a:lnSpc>
                <a:spcPct val="200000"/>
              </a:lnSpc>
            </a:pPr>
            <a:r>
              <a:rPr lang="en-US" sz="2400" b="1" dirty="0" smtClean="0">
                <a:solidFill>
                  <a:srgbClr val="7030A0"/>
                </a:solidFill>
                <a:latin typeface="Times New Roman" pitchFamily="18" charset="0"/>
                <a:cs typeface="Times New Roman" pitchFamily="18" charset="0"/>
              </a:rPr>
              <a:t>b) Carbonation defecation process:</a:t>
            </a:r>
          </a:p>
          <a:p>
            <a:pPr marL="342900" indent="-342900">
              <a:lnSpc>
                <a:spcPct val="150000"/>
              </a:lnSpc>
              <a:buFont typeface="Wingdings" pitchFamily="2" charset="2"/>
              <a:buChar char="Ø"/>
            </a:pPr>
            <a:r>
              <a:rPr lang="en-US" sz="2400" dirty="0">
                <a:solidFill>
                  <a:srgbClr val="0070C0"/>
                </a:solidFill>
                <a:latin typeface="Times New Roman" pitchFamily="18" charset="0"/>
                <a:cs typeface="Times New Roman" pitchFamily="18" charset="0"/>
              </a:rPr>
              <a:t>Addition of lime and heated to 333K </a:t>
            </a:r>
            <a:r>
              <a:rPr lang="en-US" sz="2400" dirty="0" smtClean="0">
                <a:solidFill>
                  <a:srgbClr val="0070C0"/>
                </a:solidFill>
                <a:latin typeface="Times New Roman" pitchFamily="18" charset="0"/>
                <a:cs typeface="Times New Roman" pitchFamily="18" charset="0"/>
              </a:rPr>
              <a:t>(8-12 </a:t>
            </a:r>
            <a:r>
              <a:rPr lang="en-US" sz="2400" dirty="0">
                <a:solidFill>
                  <a:srgbClr val="0070C0"/>
                </a:solidFill>
                <a:latin typeface="Times New Roman" pitchFamily="18" charset="0"/>
                <a:cs typeface="Times New Roman" pitchFamily="18" charset="0"/>
              </a:rPr>
              <a:t>kg lime/ton cane</a:t>
            </a:r>
            <a:r>
              <a:rPr lang="en-US" sz="2400" dirty="0" smtClean="0">
                <a:solidFill>
                  <a:srgbClr val="0070C0"/>
                </a:solidFill>
                <a:latin typeface="Times New Roman" pitchFamily="18" charset="0"/>
                <a:cs typeface="Times New Roman" pitchFamily="18" charset="0"/>
              </a:rPr>
              <a:t>)</a:t>
            </a:r>
          </a:p>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Non sugar and coloring matters separate out completely because of high alkalinity</a:t>
            </a:r>
          </a:p>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Carbon </a:t>
            </a:r>
            <a:r>
              <a:rPr lang="en-US" sz="2400" dirty="0">
                <a:solidFill>
                  <a:srgbClr val="0070C0"/>
                </a:solidFill>
                <a:latin typeface="Times New Roman" pitchFamily="18" charset="0"/>
                <a:cs typeface="Times New Roman" pitchFamily="18" charset="0"/>
              </a:rPr>
              <a:t>dioxide </a:t>
            </a:r>
            <a:r>
              <a:rPr lang="en-US" sz="2400" dirty="0" smtClean="0">
                <a:solidFill>
                  <a:srgbClr val="0070C0"/>
                </a:solidFill>
                <a:latin typeface="Times New Roman" pitchFamily="18" charset="0"/>
                <a:cs typeface="Times New Roman" pitchFamily="18" charset="0"/>
              </a:rPr>
              <a:t>(CO</a:t>
            </a:r>
            <a:r>
              <a:rPr lang="en-US" sz="2400" baseline="-25000" dirty="0" smtClean="0">
                <a:solidFill>
                  <a:srgbClr val="0070C0"/>
                </a:solidFill>
                <a:latin typeface="Times New Roman" pitchFamily="18" charset="0"/>
                <a:cs typeface="Times New Roman" pitchFamily="18" charset="0"/>
              </a:rPr>
              <a:t>2</a:t>
            </a:r>
            <a:r>
              <a:rPr lang="en-US" sz="2400" dirty="0">
                <a:solidFill>
                  <a:srgbClr val="0070C0"/>
                </a:solidFill>
                <a:latin typeface="Times New Roman" pitchFamily="18" charset="0"/>
                <a:cs typeface="Times New Roman" pitchFamily="18" charset="0"/>
              </a:rPr>
              <a:t>) gas bubbled out through the juice to accelerate </a:t>
            </a:r>
          </a:p>
          <a:p>
            <a:pPr>
              <a:lnSpc>
                <a:spcPct val="150000"/>
              </a:lnSpc>
            </a:pPr>
            <a:r>
              <a:rPr lang="en-US" sz="2400" dirty="0" smtClean="0">
                <a:solidFill>
                  <a:srgbClr val="0070C0"/>
                </a:solidFill>
                <a:latin typeface="Times New Roman" pitchFamily="18" charset="0"/>
                <a:cs typeface="Times New Roman" pitchFamily="18" charset="0"/>
              </a:rPr>
              <a:t>    the </a:t>
            </a:r>
            <a:r>
              <a:rPr lang="en-US" sz="2400" dirty="0">
                <a:solidFill>
                  <a:srgbClr val="0070C0"/>
                </a:solidFill>
                <a:latin typeface="Times New Roman" pitchFamily="18" charset="0"/>
                <a:cs typeface="Times New Roman" pitchFamily="18" charset="0"/>
              </a:rPr>
              <a:t>sedimentation of coagulated </a:t>
            </a:r>
            <a:r>
              <a:rPr lang="en-US" sz="2400" dirty="0" smtClean="0">
                <a:solidFill>
                  <a:srgbClr val="0070C0"/>
                </a:solidFill>
                <a:latin typeface="Times New Roman" pitchFamily="18" charset="0"/>
                <a:cs typeface="Times New Roman" pitchFamily="18" charset="0"/>
              </a:rPr>
              <a:t>particles which are the filters</a:t>
            </a:r>
          </a:p>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Resituate the CO</a:t>
            </a:r>
            <a:r>
              <a:rPr lang="en-US" sz="2400" baseline="-25000" dirty="0" smtClean="0">
                <a:solidFill>
                  <a:srgbClr val="0070C0"/>
                </a:solidFill>
                <a:latin typeface="Times New Roman" pitchFamily="18" charset="0"/>
                <a:cs typeface="Times New Roman" pitchFamily="18" charset="0"/>
              </a:rPr>
              <a:t>2 </a:t>
            </a:r>
            <a:r>
              <a:rPr lang="en-US" sz="2400" dirty="0" smtClean="0">
                <a:solidFill>
                  <a:srgbClr val="0070C0"/>
                </a:solidFill>
                <a:latin typeface="Times New Roman" pitchFamily="18" charset="0"/>
                <a:cs typeface="Times New Roman" pitchFamily="18" charset="0"/>
              </a:rPr>
              <a:t>by boiling the juice to Break the bicarbonate form and to remove the remained contaminant</a:t>
            </a:r>
          </a:p>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Cheaper method than </a:t>
            </a:r>
            <a:r>
              <a:rPr lang="en-US" sz="2400" dirty="0" err="1" smtClean="0">
                <a:solidFill>
                  <a:srgbClr val="0070C0"/>
                </a:solidFill>
                <a:latin typeface="Times New Roman" pitchFamily="18" charset="0"/>
                <a:cs typeface="Times New Roman" pitchFamily="18" charset="0"/>
              </a:rPr>
              <a:t>sulphination</a:t>
            </a:r>
            <a:r>
              <a:rPr lang="en-US" sz="2400" dirty="0" smtClean="0">
                <a:solidFill>
                  <a:srgbClr val="0070C0"/>
                </a:solidFill>
                <a:latin typeface="Times New Roman" pitchFamily="18" charset="0"/>
                <a:cs typeface="Times New Roman" pitchFamily="18" charset="0"/>
              </a:rPr>
              <a:t> </a:t>
            </a:r>
            <a:endParaRPr lang="en-US" sz="24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405696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additive="base">
                                        <p:cTn id="30"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 calcmode="lin" valueType="num">
                                      <p:cBhvr additive="base">
                                        <p:cTn id="36"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additive="base">
                                        <p:cTn id="42"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85800"/>
            <a:ext cx="8458200" cy="2308324"/>
          </a:xfrm>
          <a:prstGeom prst="rect">
            <a:avLst/>
          </a:prstGeom>
          <a:noFill/>
        </p:spPr>
        <p:txBody>
          <a:bodyPr wrap="square" rtlCol="0">
            <a:spAutoFit/>
          </a:bodyPr>
          <a:lstStyle/>
          <a:p>
            <a:pPr marL="342900" indent="-342900">
              <a:lnSpc>
                <a:spcPct val="150000"/>
              </a:lnSpc>
              <a:buFont typeface="Wingdings" pitchFamily="2" charset="2"/>
              <a:buChar char="Ø"/>
            </a:pPr>
            <a:r>
              <a:rPr lang="en-US" sz="2400" dirty="0" smtClean="0">
                <a:solidFill>
                  <a:srgbClr val="0070C0"/>
                </a:solidFill>
                <a:latin typeface="+mj-lt"/>
              </a:rPr>
              <a:t>Near about </a:t>
            </a:r>
            <a:r>
              <a:rPr lang="en-US" sz="2400" b="1" dirty="0" smtClean="0">
                <a:solidFill>
                  <a:srgbClr val="FF0000"/>
                </a:solidFill>
                <a:latin typeface="+mj-lt"/>
              </a:rPr>
              <a:t>110 countries</a:t>
            </a:r>
            <a:r>
              <a:rPr lang="en-US" sz="2400" dirty="0" smtClean="0">
                <a:solidFill>
                  <a:srgbClr val="FF0000"/>
                </a:solidFill>
                <a:latin typeface="+mj-lt"/>
              </a:rPr>
              <a:t> </a:t>
            </a:r>
            <a:r>
              <a:rPr lang="en-US" sz="2400" dirty="0" smtClean="0">
                <a:solidFill>
                  <a:srgbClr val="0070C0"/>
                </a:solidFill>
                <a:latin typeface="+mj-lt"/>
              </a:rPr>
              <a:t>produce sugar in the world </a:t>
            </a:r>
            <a:r>
              <a:rPr lang="en-US" sz="2400" dirty="0">
                <a:solidFill>
                  <a:srgbClr val="0070C0"/>
                </a:solidFill>
                <a:latin typeface="+mj-lt"/>
              </a:rPr>
              <a:t>from Cane sugar or </a:t>
            </a:r>
            <a:r>
              <a:rPr lang="en-US" sz="2400" dirty="0" smtClean="0">
                <a:solidFill>
                  <a:srgbClr val="0070C0"/>
                </a:solidFill>
                <a:latin typeface="+mj-lt"/>
              </a:rPr>
              <a:t>beet.</a:t>
            </a:r>
          </a:p>
          <a:p>
            <a:pPr marL="342900" indent="-342900">
              <a:lnSpc>
                <a:spcPct val="150000"/>
              </a:lnSpc>
              <a:buFont typeface="Wingdings" pitchFamily="2" charset="2"/>
              <a:buChar char="Ø"/>
            </a:pPr>
            <a:r>
              <a:rPr lang="en-US" sz="2400" dirty="0" smtClean="0">
                <a:solidFill>
                  <a:srgbClr val="0070C0"/>
                </a:solidFill>
                <a:latin typeface="+mj-lt"/>
              </a:rPr>
              <a:t>Production of sugar globally in the year 2019-20 is about </a:t>
            </a:r>
            <a:r>
              <a:rPr lang="en-US" sz="2400" b="1" dirty="0" smtClean="0">
                <a:solidFill>
                  <a:srgbClr val="FF0000"/>
                </a:solidFill>
                <a:latin typeface="+mj-lt"/>
              </a:rPr>
              <a:t>170 </a:t>
            </a:r>
            <a:r>
              <a:rPr lang="en-US" sz="2400" b="1" dirty="0">
                <a:solidFill>
                  <a:srgbClr val="FF0000"/>
                </a:solidFill>
                <a:latin typeface="+mj-lt"/>
              </a:rPr>
              <a:t>million metric </a:t>
            </a:r>
            <a:r>
              <a:rPr lang="en-US" sz="2400" b="1" dirty="0" smtClean="0">
                <a:solidFill>
                  <a:srgbClr val="FF0000"/>
                </a:solidFill>
                <a:latin typeface="+mj-lt"/>
              </a:rPr>
              <a:t>tons.</a:t>
            </a:r>
          </a:p>
        </p:txBody>
      </p:sp>
      <p:sp>
        <p:nvSpPr>
          <p:cNvPr id="3" name="TextBox 2"/>
          <p:cNvSpPr txBox="1"/>
          <p:nvPr/>
        </p:nvSpPr>
        <p:spPr>
          <a:xfrm>
            <a:off x="3124200" y="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91729"/>
            <a:ext cx="237172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8364" y="4062129"/>
            <a:ext cx="1849240"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475947" flipH="1">
            <a:off x="6892032" y="5719719"/>
            <a:ext cx="1476375" cy="96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902778" flipH="1" flipV="1">
            <a:off x="1023040" y="3792578"/>
            <a:ext cx="1736725" cy="171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6038" y="5001560"/>
            <a:ext cx="2047875" cy="156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7338" y="5631456"/>
            <a:ext cx="1552575" cy="113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68404" y="3276600"/>
            <a:ext cx="3741986"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solidFill>
                  <a:srgbClr val="FF0000"/>
                </a:solidFill>
                <a:latin typeface="Bernard MT Condensed" pitchFamily="18" charset="0"/>
              </a:rPr>
              <a:t>Production of Sugar Globally  </a:t>
            </a:r>
            <a:endParaRPr lang="en-US" sz="2400" dirty="0">
              <a:solidFill>
                <a:srgbClr val="FF0000"/>
              </a:solidFill>
              <a:latin typeface="Bernard MT Condensed" pitchFamily="18" charset="0"/>
            </a:endParaRPr>
          </a:p>
        </p:txBody>
      </p:sp>
    </p:spTree>
    <p:extLst>
      <p:ext uri="{BB962C8B-B14F-4D97-AF65-F5344CB8AC3E}">
        <p14:creationId xmlns:p14="http://schemas.microsoft.com/office/powerpoint/2010/main" val="34034983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143000"/>
            <a:ext cx="8839200" cy="4154984"/>
          </a:xfrm>
          <a:prstGeom prst="rect">
            <a:avLst/>
          </a:prstGeom>
        </p:spPr>
        <p:txBody>
          <a:bodyPr wrap="square">
            <a:spAutoFit/>
          </a:bodyPr>
          <a:lstStyle/>
          <a:p>
            <a:pPr>
              <a:lnSpc>
                <a:spcPct val="150000"/>
              </a:lnSpc>
            </a:pPr>
            <a:r>
              <a:rPr lang="en-US" sz="2400" b="1" dirty="0">
                <a:solidFill>
                  <a:srgbClr val="7030A0"/>
                </a:solidFill>
                <a:latin typeface="Times New Roman" pitchFamily="18" charset="0"/>
                <a:cs typeface="Times New Roman" pitchFamily="18" charset="0"/>
              </a:rPr>
              <a:t>3</a:t>
            </a:r>
            <a:r>
              <a:rPr lang="en-US" sz="2400" b="1" dirty="0" smtClean="0">
                <a:solidFill>
                  <a:srgbClr val="7030A0"/>
                </a:solidFill>
                <a:latin typeface="Times New Roman" pitchFamily="18" charset="0"/>
                <a:cs typeface="Times New Roman" pitchFamily="18" charset="0"/>
              </a:rPr>
              <a:t>. Concentration </a:t>
            </a:r>
            <a:r>
              <a:rPr lang="en-US" sz="2400" b="1" dirty="0">
                <a:solidFill>
                  <a:srgbClr val="7030A0"/>
                </a:solidFill>
                <a:latin typeface="Times New Roman" pitchFamily="18" charset="0"/>
                <a:cs typeface="Times New Roman" pitchFamily="18" charset="0"/>
              </a:rPr>
              <a:t>of </a:t>
            </a:r>
            <a:r>
              <a:rPr lang="en-US" sz="2400" b="1" dirty="0" smtClean="0">
                <a:solidFill>
                  <a:srgbClr val="7030A0"/>
                </a:solidFill>
                <a:latin typeface="Times New Roman" pitchFamily="18" charset="0"/>
                <a:cs typeface="Times New Roman" pitchFamily="18" charset="0"/>
              </a:rPr>
              <a:t>juice:</a:t>
            </a:r>
          </a:p>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Triple effect evaporator used to convert juice to syrup</a:t>
            </a:r>
            <a:endParaRPr lang="en-US" sz="2400" dirty="0">
              <a:solidFill>
                <a:srgbClr val="0070C0"/>
              </a:solidFill>
              <a:latin typeface="Times New Roman" pitchFamily="18" charset="0"/>
              <a:cs typeface="Times New Roman" pitchFamily="18" charset="0"/>
            </a:endParaRPr>
          </a:p>
          <a:p>
            <a:pPr>
              <a:lnSpc>
                <a:spcPct val="200000"/>
              </a:lnSpc>
            </a:pPr>
            <a:r>
              <a:rPr lang="en-US" sz="2400" b="1" dirty="0">
                <a:solidFill>
                  <a:srgbClr val="7030A0"/>
                </a:solidFill>
                <a:latin typeface="Times New Roman" pitchFamily="18" charset="0"/>
                <a:cs typeface="Times New Roman" pitchFamily="18" charset="0"/>
              </a:rPr>
              <a:t>4. Crystallization of </a:t>
            </a:r>
            <a:r>
              <a:rPr lang="en-US" sz="2400" b="1" dirty="0" smtClean="0">
                <a:solidFill>
                  <a:srgbClr val="7030A0"/>
                </a:solidFill>
                <a:latin typeface="Times New Roman" pitchFamily="18" charset="0"/>
                <a:cs typeface="Times New Roman" pitchFamily="18" charset="0"/>
              </a:rPr>
              <a:t>sugar:</a:t>
            </a:r>
          </a:p>
          <a:p>
            <a:pPr marL="342900" indent="-342900">
              <a:lnSpc>
                <a:spcPct val="200000"/>
              </a:lnSpc>
              <a:buFont typeface="Wingdings" pitchFamily="2" charset="2"/>
              <a:buChar char="Ø"/>
            </a:pPr>
            <a:r>
              <a:rPr lang="en-US" sz="2400" dirty="0" smtClean="0">
                <a:solidFill>
                  <a:srgbClr val="0070C0"/>
                </a:solidFill>
                <a:latin typeface="Times New Roman" pitchFamily="18" charset="0"/>
                <a:cs typeface="Times New Roman" pitchFamily="18" charset="0"/>
              </a:rPr>
              <a:t>Syrup converted to </a:t>
            </a:r>
            <a:r>
              <a:rPr lang="en-US" sz="2400" dirty="0" err="1" smtClean="0">
                <a:solidFill>
                  <a:srgbClr val="0070C0"/>
                </a:solidFill>
                <a:latin typeface="Times New Roman" pitchFamily="18" charset="0"/>
                <a:cs typeface="Times New Roman" pitchFamily="18" charset="0"/>
              </a:rPr>
              <a:t>massecuite</a:t>
            </a:r>
            <a:r>
              <a:rPr lang="en-US" sz="2400" dirty="0" smtClean="0">
                <a:solidFill>
                  <a:srgbClr val="0070C0"/>
                </a:solidFill>
                <a:latin typeface="Times New Roman" pitchFamily="18" charset="0"/>
                <a:cs typeface="Times New Roman" pitchFamily="18" charset="0"/>
              </a:rPr>
              <a:t> in crystallization or strike pan</a:t>
            </a:r>
            <a:endParaRPr lang="en-US" sz="2400" dirty="0">
              <a:solidFill>
                <a:srgbClr val="0070C0"/>
              </a:solidFill>
              <a:latin typeface="Times New Roman" pitchFamily="18" charset="0"/>
              <a:cs typeface="Times New Roman" pitchFamily="18" charset="0"/>
            </a:endParaRPr>
          </a:p>
          <a:p>
            <a:pPr>
              <a:lnSpc>
                <a:spcPct val="200000"/>
              </a:lnSpc>
            </a:pPr>
            <a:r>
              <a:rPr lang="en-US" sz="2400" b="1" dirty="0">
                <a:solidFill>
                  <a:srgbClr val="7030A0"/>
                </a:solidFill>
                <a:latin typeface="Times New Roman" pitchFamily="18" charset="0"/>
                <a:cs typeface="Times New Roman" pitchFamily="18" charset="0"/>
              </a:rPr>
              <a:t>5. </a:t>
            </a:r>
            <a:r>
              <a:rPr lang="en-US" sz="2400" b="1" dirty="0" smtClean="0">
                <a:solidFill>
                  <a:srgbClr val="7030A0"/>
                </a:solidFill>
                <a:latin typeface="Times New Roman" pitchFamily="18" charset="0"/>
                <a:cs typeface="Times New Roman" pitchFamily="18" charset="0"/>
              </a:rPr>
              <a:t>Centrifugation:</a:t>
            </a:r>
          </a:p>
          <a:p>
            <a:pPr marL="342900" indent="-342900">
              <a:lnSpc>
                <a:spcPct val="200000"/>
              </a:lnSpc>
              <a:buFont typeface="Wingdings" pitchFamily="2" charset="2"/>
              <a:buChar char="Ø"/>
            </a:pPr>
            <a:r>
              <a:rPr lang="en-US" sz="2400" dirty="0" smtClean="0">
                <a:solidFill>
                  <a:srgbClr val="0070C0"/>
                </a:solidFill>
                <a:latin typeface="Times New Roman" pitchFamily="18" charset="0"/>
                <a:cs typeface="Times New Roman" pitchFamily="18" charset="0"/>
              </a:rPr>
              <a:t>Separate the sugar crystals from mother liquor</a:t>
            </a:r>
            <a:endParaRPr lang="en-US" sz="2400" dirty="0">
              <a:solidFill>
                <a:srgbClr val="0070C0"/>
              </a:solidFill>
              <a:latin typeface="Times New Roman" pitchFamily="18" charset="0"/>
              <a:cs typeface="Times New Roman" pitchFamily="18" charset="0"/>
            </a:endParaRPr>
          </a:p>
        </p:txBody>
      </p:sp>
      <p:sp>
        <p:nvSpPr>
          <p:cNvPr id="4" name="TextBox 3"/>
          <p:cNvSpPr txBox="1"/>
          <p:nvPr/>
        </p:nvSpPr>
        <p:spPr>
          <a:xfrm>
            <a:off x="1371600" y="76200"/>
            <a:ext cx="6172200" cy="52322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smtClean="0">
                <a:solidFill>
                  <a:srgbClr val="FF0000"/>
                </a:solidFill>
                <a:latin typeface="Times New Roman" pitchFamily="18" charset="0"/>
                <a:cs typeface="Times New Roman" pitchFamily="18" charset="0"/>
              </a:rPr>
              <a:t>Manufacturing of White Sugar in India</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1213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p:cTn id="2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 calcmode="lin" valueType="num">
                                      <p:cBhvr>
                                        <p:cTn id="33"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 calcmode="lin" valueType="num">
                                      <p:cBhvr additive="base">
                                        <p:cTn id="40"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1"/>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sp>
        <p:nvSpPr>
          <p:cNvPr id="3" name="TextBox 2"/>
          <p:cNvSpPr txBox="1"/>
          <p:nvPr/>
        </p:nvSpPr>
        <p:spPr>
          <a:xfrm>
            <a:off x="1981200" y="695980"/>
            <a:ext cx="4876800" cy="52322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smtClean="0">
                <a:solidFill>
                  <a:srgbClr val="FF0000"/>
                </a:solidFill>
                <a:latin typeface="Times New Roman" pitchFamily="18" charset="0"/>
                <a:cs typeface="Times New Roman" pitchFamily="18" charset="0"/>
              </a:rPr>
              <a:t>By-products of Sugar industry</a:t>
            </a:r>
            <a:endParaRPr lang="en-US" sz="2800" b="1" dirty="0">
              <a:solidFill>
                <a:srgbClr val="FF0000"/>
              </a:solidFill>
              <a:latin typeface="Times New Roman" pitchFamily="18" charset="0"/>
              <a:cs typeface="Times New Roman" pitchFamily="18" charset="0"/>
            </a:endParaRPr>
          </a:p>
        </p:txBody>
      </p:sp>
      <p:sp>
        <p:nvSpPr>
          <p:cNvPr id="4" name="TextBox 3"/>
          <p:cNvSpPr txBox="1"/>
          <p:nvPr/>
        </p:nvSpPr>
        <p:spPr>
          <a:xfrm>
            <a:off x="228600" y="1752600"/>
            <a:ext cx="8686800" cy="3046988"/>
          </a:xfrm>
          <a:prstGeom prst="rect">
            <a:avLst/>
          </a:prstGeom>
          <a:noFill/>
        </p:spPr>
        <p:txBody>
          <a:bodyPr wrap="square" rtlCol="0">
            <a:spAutoFit/>
          </a:bodyPr>
          <a:lstStyle/>
          <a:p>
            <a:pPr marL="342900" indent="-342900">
              <a:lnSpc>
                <a:spcPct val="200000"/>
              </a:lnSpc>
              <a:buFont typeface="Wingdings" pitchFamily="2" charset="2"/>
              <a:buChar char="v"/>
            </a:pPr>
            <a:r>
              <a:rPr lang="en-US" sz="2400" b="1" dirty="0" smtClean="0">
                <a:solidFill>
                  <a:srgbClr val="7030A0"/>
                </a:solidFill>
                <a:latin typeface="Times New Roman" pitchFamily="18" charset="0"/>
                <a:cs typeface="Times New Roman" pitchFamily="18" charset="0"/>
              </a:rPr>
              <a:t>Complete utilization of by-product:</a:t>
            </a:r>
          </a:p>
          <a:p>
            <a:pPr marL="342900" indent="-342900">
              <a:lnSpc>
                <a:spcPct val="200000"/>
              </a:lnSpc>
              <a:buFont typeface="Wingdings" pitchFamily="2" charset="2"/>
              <a:buChar char="Ø"/>
            </a:pPr>
            <a:r>
              <a:rPr lang="en-US" sz="2400" dirty="0" smtClean="0">
                <a:solidFill>
                  <a:srgbClr val="0070C0"/>
                </a:solidFill>
                <a:latin typeface="Times New Roman" pitchFamily="18" charset="0"/>
                <a:cs typeface="Times New Roman" pitchFamily="18" charset="0"/>
              </a:rPr>
              <a:t>Reduce operational coast</a:t>
            </a:r>
          </a:p>
          <a:p>
            <a:pPr marL="342900" indent="-342900">
              <a:lnSpc>
                <a:spcPct val="200000"/>
              </a:lnSpc>
              <a:buFont typeface="Wingdings" pitchFamily="2" charset="2"/>
              <a:buChar char="Ø"/>
            </a:pPr>
            <a:r>
              <a:rPr lang="en-US" sz="2400" dirty="0" smtClean="0">
                <a:solidFill>
                  <a:srgbClr val="0070C0"/>
                </a:solidFill>
                <a:latin typeface="Times New Roman" pitchFamily="18" charset="0"/>
                <a:cs typeface="Times New Roman" pitchFamily="18" charset="0"/>
              </a:rPr>
              <a:t>Provides additional employments</a:t>
            </a:r>
          </a:p>
          <a:p>
            <a:pPr marL="342900" indent="-342900">
              <a:lnSpc>
                <a:spcPct val="200000"/>
              </a:lnSpc>
              <a:buFont typeface="Wingdings" pitchFamily="2" charset="2"/>
              <a:buChar char="Ø"/>
            </a:pPr>
            <a:r>
              <a:rPr lang="en-US" sz="2400" dirty="0" smtClean="0">
                <a:solidFill>
                  <a:srgbClr val="0070C0"/>
                </a:solidFill>
                <a:latin typeface="Times New Roman" pitchFamily="18" charset="0"/>
                <a:cs typeface="Times New Roman" pitchFamily="18" charset="0"/>
              </a:rPr>
              <a:t>Reduce waste management risk</a:t>
            </a:r>
            <a:endParaRPr lang="en-US" sz="24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58622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1"/>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sp>
        <p:nvSpPr>
          <p:cNvPr id="3" name="TextBox 2"/>
          <p:cNvSpPr txBox="1"/>
          <p:nvPr/>
        </p:nvSpPr>
        <p:spPr>
          <a:xfrm>
            <a:off x="1981200" y="695980"/>
            <a:ext cx="4876800" cy="52322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smtClean="0">
                <a:solidFill>
                  <a:srgbClr val="FF0000"/>
                </a:solidFill>
                <a:latin typeface="Times New Roman" pitchFamily="18" charset="0"/>
                <a:cs typeface="Times New Roman" pitchFamily="18" charset="0"/>
              </a:rPr>
              <a:t>By-products of Sugar industry</a:t>
            </a:r>
            <a:endParaRPr lang="en-US" sz="2800" b="1" dirty="0">
              <a:solidFill>
                <a:srgbClr val="FF0000"/>
              </a:solidFill>
              <a:latin typeface="Times New Roman" pitchFamily="18" charset="0"/>
              <a:cs typeface="Times New Roman" pitchFamily="18" charset="0"/>
            </a:endParaRPr>
          </a:p>
        </p:txBody>
      </p:sp>
      <p:sp>
        <p:nvSpPr>
          <p:cNvPr id="4" name="TextBox 3"/>
          <p:cNvSpPr txBox="1"/>
          <p:nvPr/>
        </p:nvSpPr>
        <p:spPr>
          <a:xfrm>
            <a:off x="381000" y="1295400"/>
            <a:ext cx="8610600" cy="5078313"/>
          </a:xfrm>
          <a:prstGeom prst="rect">
            <a:avLst/>
          </a:prstGeom>
          <a:noFill/>
        </p:spPr>
        <p:txBody>
          <a:bodyPr wrap="square" rtlCol="0">
            <a:spAutoFit/>
          </a:bodyPr>
          <a:lstStyle/>
          <a:p>
            <a:pPr marL="342900" indent="-342900">
              <a:lnSpc>
                <a:spcPct val="150000"/>
              </a:lnSpc>
              <a:buFont typeface="Wingdings" pitchFamily="2" charset="2"/>
              <a:buChar char="v"/>
            </a:pPr>
            <a:r>
              <a:rPr lang="en-US" sz="2400" b="1" dirty="0" smtClean="0">
                <a:solidFill>
                  <a:srgbClr val="7030A0"/>
                </a:solidFill>
                <a:latin typeface="Times New Roman" pitchFamily="18" charset="0"/>
                <a:cs typeface="Times New Roman" pitchFamily="18" charset="0"/>
              </a:rPr>
              <a:t>Bagasse:</a:t>
            </a:r>
          </a:p>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Cane residue expelled from milling house</a:t>
            </a:r>
          </a:p>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It contain solid matter and water with some quantity of sucrose</a:t>
            </a:r>
          </a:p>
          <a:p>
            <a:pPr marL="342900" indent="-342900">
              <a:lnSpc>
                <a:spcPct val="150000"/>
              </a:lnSpc>
              <a:buFont typeface="Wingdings" pitchFamily="2" charset="2"/>
              <a:buChar char="q"/>
            </a:pPr>
            <a:r>
              <a:rPr lang="en-US" sz="2400" b="1" dirty="0" smtClean="0">
                <a:solidFill>
                  <a:srgbClr val="7030A0"/>
                </a:solidFill>
                <a:latin typeface="Times New Roman" pitchFamily="18" charset="0"/>
                <a:cs typeface="Times New Roman" pitchFamily="18" charset="0"/>
              </a:rPr>
              <a:t>Applications:</a:t>
            </a:r>
          </a:p>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Energy Source</a:t>
            </a:r>
          </a:p>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Manufacture of hard board like </a:t>
            </a:r>
            <a:r>
              <a:rPr lang="en-US" sz="2400" dirty="0" err="1" smtClean="0">
                <a:solidFill>
                  <a:srgbClr val="0070C0"/>
                </a:solidFill>
                <a:latin typeface="Times New Roman" pitchFamily="18" charset="0"/>
                <a:cs typeface="Times New Roman" pitchFamily="18" charset="0"/>
              </a:rPr>
              <a:t>celotex</a:t>
            </a:r>
            <a:endParaRPr lang="en-US" sz="2400" dirty="0" smtClean="0">
              <a:solidFill>
                <a:srgbClr val="0070C0"/>
              </a:solidFill>
              <a:latin typeface="Times New Roman" pitchFamily="18" charset="0"/>
              <a:cs typeface="Times New Roman" pitchFamily="18" charset="0"/>
            </a:endParaRPr>
          </a:p>
          <a:p>
            <a:pPr marL="342900" indent="-342900">
              <a:lnSpc>
                <a:spcPct val="150000"/>
              </a:lnSpc>
              <a:buFont typeface="Wingdings" pitchFamily="2" charset="2"/>
              <a:buChar char="Ø"/>
            </a:pPr>
            <a:r>
              <a:rPr lang="en-US" sz="2400" dirty="0">
                <a:solidFill>
                  <a:srgbClr val="0070C0"/>
                </a:solidFill>
                <a:latin typeface="Times New Roman" pitchFamily="18" charset="0"/>
                <a:cs typeface="Times New Roman" pitchFamily="18" charset="0"/>
              </a:rPr>
              <a:t>Manufacture of </a:t>
            </a:r>
            <a:r>
              <a:rPr lang="en-US" sz="2400" dirty="0" smtClean="0">
                <a:solidFill>
                  <a:srgbClr val="0070C0"/>
                </a:solidFill>
                <a:latin typeface="Times New Roman" pitchFamily="18" charset="0"/>
                <a:cs typeface="Times New Roman" pitchFamily="18" charset="0"/>
              </a:rPr>
              <a:t>Cattle feed</a:t>
            </a:r>
          </a:p>
          <a:p>
            <a:pPr marL="342900" indent="-342900">
              <a:lnSpc>
                <a:spcPct val="150000"/>
              </a:lnSpc>
              <a:buFont typeface="Wingdings" pitchFamily="2" charset="2"/>
              <a:buChar char="Ø"/>
            </a:pPr>
            <a:r>
              <a:rPr lang="en-US" sz="2400" dirty="0">
                <a:solidFill>
                  <a:srgbClr val="0070C0"/>
                </a:solidFill>
                <a:latin typeface="Times New Roman" pitchFamily="18" charset="0"/>
                <a:cs typeface="Times New Roman" pitchFamily="18" charset="0"/>
              </a:rPr>
              <a:t>Manufacture </a:t>
            </a:r>
            <a:r>
              <a:rPr lang="en-US" sz="2400" dirty="0" smtClean="0">
                <a:solidFill>
                  <a:srgbClr val="0070C0"/>
                </a:solidFill>
                <a:latin typeface="Times New Roman" pitchFamily="18" charset="0"/>
                <a:cs typeface="Times New Roman" pitchFamily="18" charset="0"/>
              </a:rPr>
              <a:t>of paper for printing news paper</a:t>
            </a:r>
          </a:p>
          <a:p>
            <a:pPr marL="342900" indent="-342900">
              <a:lnSpc>
                <a:spcPct val="150000"/>
              </a:lnSpc>
              <a:buFont typeface="Wingdings" pitchFamily="2" charset="2"/>
              <a:buChar char="Ø"/>
            </a:pPr>
            <a:r>
              <a:rPr lang="en-US" sz="2400" dirty="0">
                <a:solidFill>
                  <a:srgbClr val="0070C0"/>
                </a:solidFill>
                <a:latin typeface="Times New Roman" pitchFamily="18" charset="0"/>
                <a:cs typeface="Times New Roman" pitchFamily="18" charset="0"/>
              </a:rPr>
              <a:t>Manufacture </a:t>
            </a:r>
            <a:r>
              <a:rPr lang="en-US" sz="2400" dirty="0" smtClean="0">
                <a:solidFill>
                  <a:srgbClr val="0070C0"/>
                </a:solidFill>
                <a:latin typeface="Times New Roman" pitchFamily="18" charset="0"/>
                <a:cs typeface="Times New Roman" pitchFamily="18" charset="0"/>
              </a:rPr>
              <a:t>of furfural from the pith</a:t>
            </a:r>
          </a:p>
        </p:txBody>
      </p:sp>
    </p:spTree>
    <p:extLst>
      <p:ext uri="{BB962C8B-B14F-4D97-AF65-F5344CB8AC3E}">
        <p14:creationId xmlns:p14="http://schemas.microsoft.com/office/powerpoint/2010/main" val="356673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p:cTn id="3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9" dur="500"/>
                                        <p:tgtEl>
                                          <p:spTgt spid="4">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 calcmode="lin" valueType="num">
                                      <p:cBhvr additive="base">
                                        <p:cTn id="44"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nodeType="click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 calcmode="lin" valueType="num">
                                      <p:cBhvr additive="base">
                                        <p:cTn id="50"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 calcmode="lin" valueType="num">
                                      <p:cBhvr additive="base">
                                        <p:cTn id="56"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nodeType="clickEffect">
                                  <p:stCondLst>
                                    <p:cond delay="0"/>
                                  </p:stCondLst>
                                  <p:childTnLst>
                                    <p:set>
                                      <p:cBhvr>
                                        <p:cTn id="61" dur="1" fill="hold">
                                          <p:stCondLst>
                                            <p:cond delay="0"/>
                                          </p:stCondLst>
                                        </p:cTn>
                                        <p:tgtEl>
                                          <p:spTgt spid="4">
                                            <p:txEl>
                                              <p:pRg st="7" end="7"/>
                                            </p:txEl>
                                          </p:spTgt>
                                        </p:tgtEl>
                                        <p:attrNameLst>
                                          <p:attrName>style.visibility</p:attrName>
                                        </p:attrNameLst>
                                      </p:cBhvr>
                                      <p:to>
                                        <p:strVal val="visible"/>
                                      </p:to>
                                    </p:set>
                                    <p:anim calcmode="lin" valueType="num">
                                      <p:cBhvr additive="base">
                                        <p:cTn id="62"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nodeType="clickEffect">
                                  <p:stCondLst>
                                    <p:cond delay="0"/>
                                  </p:stCondLst>
                                  <p:childTnLst>
                                    <p:set>
                                      <p:cBhvr>
                                        <p:cTn id="67" dur="1" fill="hold">
                                          <p:stCondLst>
                                            <p:cond delay="0"/>
                                          </p:stCondLst>
                                        </p:cTn>
                                        <p:tgtEl>
                                          <p:spTgt spid="4">
                                            <p:txEl>
                                              <p:pRg st="8" end="8"/>
                                            </p:txEl>
                                          </p:spTgt>
                                        </p:tgtEl>
                                        <p:attrNameLst>
                                          <p:attrName>style.visibility</p:attrName>
                                        </p:attrNameLst>
                                      </p:cBhvr>
                                      <p:to>
                                        <p:strVal val="visible"/>
                                      </p:to>
                                    </p:set>
                                    <p:anim calcmode="lin" valueType="num">
                                      <p:cBhvr additive="base">
                                        <p:cTn id="68" dur="5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69"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1"/>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sp>
        <p:nvSpPr>
          <p:cNvPr id="3" name="TextBox 2"/>
          <p:cNvSpPr txBox="1"/>
          <p:nvPr/>
        </p:nvSpPr>
        <p:spPr>
          <a:xfrm>
            <a:off x="1981200" y="609600"/>
            <a:ext cx="4876800" cy="52322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smtClean="0">
                <a:solidFill>
                  <a:srgbClr val="FF0000"/>
                </a:solidFill>
                <a:latin typeface="Times New Roman" pitchFamily="18" charset="0"/>
                <a:cs typeface="Times New Roman" pitchFamily="18" charset="0"/>
              </a:rPr>
              <a:t>By-products of Sugar industry</a:t>
            </a:r>
            <a:endParaRPr lang="en-US" sz="2800" b="1" dirty="0">
              <a:solidFill>
                <a:srgbClr val="FF0000"/>
              </a:solidFill>
              <a:latin typeface="Times New Roman" pitchFamily="18" charset="0"/>
              <a:cs typeface="Times New Roman" pitchFamily="18" charset="0"/>
            </a:endParaRPr>
          </a:p>
        </p:txBody>
      </p:sp>
      <p:sp>
        <p:nvSpPr>
          <p:cNvPr id="4" name="TextBox 3"/>
          <p:cNvSpPr txBox="1"/>
          <p:nvPr/>
        </p:nvSpPr>
        <p:spPr>
          <a:xfrm>
            <a:off x="152400" y="1841480"/>
            <a:ext cx="8534400" cy="3416320"/>
          </a:xfrm>
          <a:prstGeom prst="rect">
            <a:avLst/>
          </a:prstGeom>
          <a:noFill/>
        </p:spPr>
        <p:txBody>
          <a:bodyPr wrap="square" rtlCol="0">
            <a:spAutoFit/>
          </a:bodyPr>
          <a:lstStyle/>
          <a:p>
            <a:pPr marL="342900" indent="-342900">
              <a:lnSpc>
                <a:spcPct val="150000"/>
              </a:lnSpc>
              <a:buFont typeface="Wingdings" pitchFamily="2" charset="2"/>
              <a:buChar char="v"/>
            </a:pPr>
            <a:r>
              <a:rPr lang="en-US" sz="2400" b="1" dirty="0" smtClean="0">
                <a:solidFill>
                  <a:srgbClr val="7030A0"/>
                </a:solidFill>
                <a:latin typeface="Times New Roman" pitchFamily="18" charset="0"/>
                <a:cs typeface="Times New Roman" pitchFamily="18" charset="0"/>
              </a:rPr>
              <a:t>Molasses: </a:t>
            </a:r>
          </a:p>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Mother liquor behind after crystallization of sucrose</a:t>
            </a:r>
          </a:p>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Also called </a:t>
            </a:r>
            <a:r>
              <a:rPr lang="en-US" sz="2400" b="1" i="1" dirty="0" smtClean="0">
                <a:solidFill>
                  <a:srgbClr val="FF0000"/>
                </a:solidFill>
                <a:latin typeface="Times New Roman" pitchFamily="18" charset="0"/>
                <a:cs typeface="Times New Roman" pitchFamily="18" charset="0"/>
              </a:rPr>
              <a:t>black strap</a:t>
            </a:r>
          </a:p>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Contains </a:t>
            </a:r>
            <a:r>
              <a:rPr lang="en-US" sz="2400" dirty="0" smtClean="0">
                <a:solidFill>
                  <a:srgbClr val="C00000"/>
                </a:solidFill>
                <a:latin typeface="Times New Roman" pitchFamily="18" charset="0"/>
                <a:cs typeface="Times New Roman" pitchFamily="18" charset="0"/>
              </a:rPr>
              <a:t>25-40% sucrose </a:t>
            </a:r>
            <a:r>
              <a:rPr lang="en-US" sz="2400" dirty="0" smtClean="0">
                <a:solidFill>
                  <a:srgbClr val="0070C0"/>
                </a:solidFill>
                <a:latin typeface="Times New Roman" pitchFamily="18" charset="0"/>
                <a:cs typeface="Times New Roman" pitchFamily="18" charset="0"/>
              </a:rPr>
              <a:t>and </a:t>
            </a:r>
            <a:r>
              <a:rPr lang="en-US" sz="2400" dirty="0" smtClean="0">
                <a:solidFill>
                  <a:schemeClr val="accent6">
                    <a:lumMod val="75000"/>
                  </a:schemeClr>
                </a:solidFill>
                <a:latin typeface="Times New Roman" pitchFamily="18" charset="0"/>
                <a:cs typeface="Times New Roman" pitchFamily="18" charset="0"/>
              </a:rPr>
              <a:t>5-30% reducing </a:t>
            </a:r>
            <a:r>
              <a:rPr lang="en-US" sz="2400" dirty="0" smtClean="0">
                <a:solidFill>
                  <a:srgbClr val="0070C0"/>
                </a:solidFill>
                <a:latin typeface="Times New Roman" pitchFamily="18" charset="0"/>
                <a:cs typeface="Times New Roman" pitchFamily="18" charset="0"/>
              </a:rPr>
              <a:t>sugar with water, solids and other organic matters  </a:t>
            </a:r>
          </a:p>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It was mainly used for the manufacturing of </a:t>
            </a:r>
            <a:r>
              <a:rPr lang="en-US" sz="2400" b="1" i="1" dirty="0" smtClean="0">
                <a:solidFill>
                  <a:srgbClr val="FF0000"/>
                </a:solidFill>
                <a:latin typeface="Times New Roman" pitchFamily="18" charset="0"/>
                <a:cs typeface="Times New Roman" pitchFamily="18" charset="0"/>
              </a:rPr>
              <a:t>ethyl alcohol</a:t>
            </a:r>
            <a:endParaRPr lang="en-US" sz="24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703619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0"/>
            <a:ext cx="7162800" cy="52322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smtClean="0">
                <a:solidFill>
                  <a:srgbClr val="FF0000"/>
                </a:solidFill>
                <a:latin typeface="Times New Roman" pitchFamily="18" charset="0"/>
                <a:cs typeface="Times New Roman" pitchFamily="18" charset="0"/>
              </a:rPr>
              <a:t>Manufacturing of ethyl alcohol from molasses</a:t>
            </a:r>
            <a:endParaRPr lang="en-US" sz="2800" b="1" dirty="0">
              <a:solidFill>
                <a:srgbClr val="FF0000"/>
              </a:solidFill>
              <a:latin typeface="Times New Roman" pitchFamily="18" charset="0"/>
              <a:cs typeface="Times New Roman" pitchFamily="18" charset="0"/>
            </a:endParaRPr>
          </a:p>
        </p:txBody>
      </p:sp>
      <p:sp>
        <p:nvSpPr>
          <p:cNvPr id="3" name="Rectangle 2"/>
          <p:cNvSpPr/>
          <p:nvPr/>
        </p:nvSpPr>
        <p:spPr>
          <a:xfrm>
            <a:off x="-16790" y="990600"/>
            <a:ext cx="8763000" cy="5011949"/>
          </a:xfrm>
          <a:prstGeom prst="rect">
            <a:avLst/>
          </a:prstGeom>
        </p:spPr>
        <p:txBody>
          <a:bodyPr wrap="square">
            <a:spAutoFit/>
          </a:bodyPr>
          <a:lstStyle/>
          <a:p>
            <a:pPr marL="342900" indent="-342900">
              <a:lnSpc>
                <a:spcPct val="150000"/>
              </a:lnSpc>
              <a:buFont typeface="Wingdings" pitchFamily="2" charset="2"/>
              <a:buChar char="Ø"/>
            </a:pPr>
            <a:r>
              <a:rPr lang="en-US" sz="2400" dirty="0">
                <a:solidFill>
                  <a:srgbClr val="0070C0"/>
                </a:solidFill>
                <a:latin typeface="Times New Roman" pitchFamily="18" charset="0"/>
                <a:cs typeface="Times New Roman" pitchFamily="18" charset="0"/>
              </a:rPr>
              <a:t>Ethyl alcohol is the principal type of alcohol in alcoholic beverages. </a:t>
            </a:r>
            <a:endParaRPr lang="en-US" sz="2400" dirty="0" smtClean="0">
              <a:solidFill>
                <a:srgbClr val="0070C0"/>
              </a:solidFill>
              <a:latin typeface="Times New Roman" pitchFamily="18" charset="0"/>
              <a:cs typeface="Times New Roman" pitchFamily="18" charset="0"/>
            </a:endParaRPr>
          </a:p>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Ethyl </a:t>
            </a:r>
            <a:r>
              <a:rPr lang="en-US" sz="2400" dirty="0">
                <a:solidFill>
                  <a:srgbClr val="0070C0"/>
                </a:solidFill>
                <a:latin typeface="Times New Roman" pitchFamily="18" charset="0"/>
                <a:cs typeface="Times New Roman" pitchFamily="18" charset="0"/>
              </a:rPr>
              <a:t>alcohol is mostly produced by the fermentation of sugar by yeast or by petrochemical processes. </a:t>
            </a:r>
            <a:endParaRPr lang="en-US" sz="2400" dirty="0" smtClean="0">
              <a:solidFill>
                <a:srgbClr val="0070C0"/>
              </a:solidFill>
              <a:latin typeface="Times New Roman" pitchFamily="18" charset="0"/>
              <a:cs typeface="Times New Roman" pitchFamily="18" charset="0"/>
            </a:endParaRPr>
          </a:p>
          <a:p>
            <a:pPr marL="342900" indent="-342900">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Ethyl </a:t>
            </a:r>
            <a:r>
              <a:rPr lang="en-US" sz="2400" dirty="0">
                <a:solidFill>
                  <a:srgbClr val="0070C0"/>
                </a:solidFill>
                <a:latin typeface="Times New Roman" pitchFamily="18" charset="0"/>
                <a:cs typeface="Times New Roman" pitchFamily="18" charset="0"/>
              </a:rPr>
              <a:t>alcohol is a chemical product primarily used for antiseptic, antidote, medical solvent, recreational, fuel (engine fuel, rocket fuel, fuel cells), household heating, feedstock, solvent, and low temperature liquid(used in laboratories with dry ice or other coolants).</a:t>
            </a:r>
          </a:p>
        </p:txBody>
      </p:sp>
    </p:spTree>
    <p:extLst>
      <p:ext uri="{BB962C8B-B14F-4D97-AF65-F5344CB8AC3E}">
        <p14:creationId xmlns:p14="http://schemas.microsoft.com/office/powerpoint/2010/main" val="19200576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0"/>
            <a:ext cx="7162800" cy="52322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smtClean="0">
                <a:solidFill>
                  <a:srgbClr val="FF0000"/>
                </a:solidFill>
                <a:latin typeface="Times New Roman" pitchFamily="18" charset="0"/>
                <a:cs typeface="Times New Roman" pitchFamily="18" charset="0"/>
              </a:rPr>
              <a:t>Manufacturing of ethyl alcohol from molasses</a:t>
            </a:r>
            <a:endParaRPr lang="en-US" sz="2800" b="1" dirty="0">
              <a:solidFill>
                <a:srgbClr val="FF0000"/>
              </a:solidFill>
              <a:latin typeface="Times New Roman" pitchFamily="18" charset="0"/>
              <a:cs typeface="Times New Roman" pitchFamily="18" charset="0"/>
            </a:endParaRPr>
          </a:p>
        </p:txBody>
      </p:sp>
      <p:sp>
        <p:nvSpPr>
          <p:cNvPr id="3" name="TextBox 2"/>
          <p:cNvSpPr txBox="1"/>
          <p:nvPr/>
        </p:nvSpPr>
        <p:spPr>
          <a:xfrm>
            <a:off x="0" y="829204"/>
            <a:ext cx="7116500" cy="461665"/>
          </a:xfrm>
          <a:prstGeom prst="rect">
            <a:avLst/>
          </a:prstGeom>
          <a:noFill/>
        </p:spPr>
        <p:txBody>
          <a:bodyPr wrap="none" rtlCol="0">
            <a:spAutoFit/>
          </a:bodyPr>
          <a:lstStyle/>
          <a:p>
            <a:r>
              <a:rPr lang="en-US" sz="2400" dirty="0" smtClean="0">
                <a:solidFill>
                  <a:srgbClr val="0070C0"/>
                </a:solidFill>
                <a:latin typeface="Times New Roman" pitchFamily="18" charset="0"/>
                <a:cs typeface="Times New Roman" pitchFamily="18" charset="0"/>
              </a:rPr>
              <a:t>Ethyl alcohol are manufactured mainly by three process</a:t>
            </a:r>
            <a:endParaRPr lang="en-US" sz="2400" dirty="0">
              <a:solidFill>
                <a:srgbClr val="0070C0"/>
              </a:solidFill>
              <a:latin typeface="Times New Roman" pitchFamily="18" charset="0"/>
              <a:cs typeface="Times New Roman" pitchFamily="18" charset="0"/>
            </a:endParaRPr>
          </a:p>
        </p:txBody>
      </p:sp>
      <p:sp>
        <p:nvSpPr>
          <p:cNvPr id="4" name="Rectangle 3"/>
          <p:cNvSpPr/>
          <p:nvPr/>
        </p:nvSpPr>
        <p:spPr>
          <a:xfrm>
            <a:off x="0" y="1524000"/>
            <a:ext cx="8534400" cy="4524315"/>
          </a:xfrm>
          <a:prstGeom prst="rect">
            <a:avLst/>
          </a:prstGeom>
        </p:spPr>
        <p:txBody>
          <a:bodyPr wrap="square">
            <a:spAutoFit/>
          </a:bodyPr>
          <a:lstStyle/>
          <a:p>
            <a:pPr algn="just">
              <a:lnSpc>
                <a:spcPct val="150000"/>
              </a:lnSpc>
            </a:pPr>
            <a:r>
              <a:rPr lang="en-US" sz="2400" b="1" dirty="0" smtClean="0">
                <a:solidFill>
                  <a:srgbClr val="7030A0"/>
                </a:solidFill>
                <a:latin typeface="Times New Roman" pitchFamily="18" charset="0"/>
                <a:cs typeface="Times New Roman" pitchFamily="18" charset="0"/>
              </a:rPr>
              <a:t>1. Ethylene hydration Synthesis:</a:t>
            </a:r>
          </a:p>
          <a:p>
            <a:pPr marL="342900" indent="-342900" algn="just">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 </a:t>
            </a:r>
            <a:r>
              <a:rPr lang="en-US" sz="2400" dirty="0">
                <a:solidFill>
                  <a:srgbClr val="0070C0"/>
                </a:solidFill>
                <a:latin typeface="Times New Roman" pitchFamily="18" charset="0"/>
                <a:cs typeface="Times New Roman" pitchFamily="18" charset="0"/>
              </a:rPr>
              <a:t>E</a:t>
            </a:r>
            <a:r>
              <a:rPr lang="en-US" sz="2400" dirty="0" smtClean="0">
                <a:solidFill>
                  <a:srgbClr val="0070C0"/>
                </a:solidFill>
                <a:latin typeface="Times New Roman" pitchFamily="18" charset="0"/>
                <a:cs typeface="Times New Roman" pitchFamily="18" charset="0"/>
              </a:rPr>
              <a:t>thyl </a:t>
            </a:r>
            <a:r>
              <a:rPr lang="en-US" sz="2400" dirty="0">
                <a:solidFill>
                  <a:srgbClr val="0070C0"/>
                </a:solidFill>
                <a:latin typeface="Times New Roman" pitchFamily="18" charset="0"/>
                <a:cs typeface="Times New Roman" pitchFamily="18" charset="0"/>
              </a:rPr>
              <a:t>alcohol can be produced from ethylene absorption </a:t>
            </a:r>
            <a:r>
              <a:rPr lang="en-US" sz="2400" dirty="0" smtClean="0">
                <a:solidFill>
                  <a:srgbClr val="0070C0"/>
                </a:solidFill>
                <a:latin typeface="Times New Roman" pitchFamily="18" charset="0"/>
                <a:cs typeface="Times New Roman" pitchFamily="18" charset="0"/>
              </a:rPr>
              <a:t>in </a:t>
            </a:r>
            <a:r>
              <a:rPr lang="en-US" sz="2400" dirty="0">
                <a:solidFill>
                  <a:srgbClr val="0070C0"/>
                </a:solidFill>
                <a:latin typeface="Times New Roman" pitchFamily="18" charset="0"/>
                <a:cs typeface="Times New Roman" pitchFamily="18" charset="0"/>
              </a:rPr>
              <a:t>sulphuric acid which produce ethyl sulphate that </a:t>
            </a:r>
            <a:r>
              <a:rPr lang="en-US" sz="2400" dirty="0" smtClean="0">
                <a:solidFill>
                  <a:srgbClr val="0070C0"/>
                </a:solidFill>
                <a:latin typeface="Times New Roman" pitchFamily="18" charset="0"/>
                <a:cs typeface="Times New Roman" pitchFamily="18" charset="0"/>
              </a:rPr>
              <a:t>hydrolyzed to </a:t>
            </a:r>
            <a:r>
              <a:rPr lang="en-US" sz="2400" dirty="0">
                <a:solidFill>
                  <a:srgbClr val="FF0000"/>
                </a:solidFill>
                <a:latin typeface="Times New Roman" pitchFamily="18" charset="0"/>
                <a:cs typeface="Times New Roman" pitchFamily="18" charset="0"/>
              </a:rPr>
              <a:t>ethyl alcohol and sulphuric acid. </a:t>
            </a:r>
            <a:endParaRPr lang="en-US" sz="2400" dirty="0" smtClean="0">
              <a:solidFill>
                <a:srgbClr val="FF0000"/>
              </a:solidFill>
              <a:latin typeface="Times New Roman" pitchFamily="18" charset="0"/>
              <a:cs typeface="Times New Roman" pitchFamily="18" charset="0"/>
            </a:endParaRPr>
          </a:p>
          <a:p>
            <a:pPr marL="342900" indent="-342900" algn="just">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Ethanol </a:t>
            </a:r>
            <a:r>
              <a:rPr lang="en-US" sz="2400" dirty="0">
                <a:solidFill>
                  <a:srgbClr val="0070C0"/>
                </a:solidFill>
                <a:latin typeface="Times New Roman" pitchFamily="18" charset="0"/>
                <a:cs typeface="Times New Roman" pitchFamily="18" charset="0"/>
              </a:rPr>
              <a:t>for </a:t>
            </a:r>
            <a:r>
              <a:rPr lang="en-US" sz="2400" dirty="0">
                <a:solidFill>
                  <a:srgbClr val="FF0000"/>
                </a:solidFill>
                <a:latin typeface="Times New Roman" pitchFamily="18" charset="0"/>
                <a:cs typeface="Times New Roman" pitchFamily="18" charset="0"/>
              </a:rPr>
              <a:t>industrial stock </a:t>
            </a:r>
            <a:r>
              <a:rPr lang="en-US" sz="2400" dirty="0">
                <a:solidFill>
                  <a:srgbClr val="0070C0"/>
                </a:solidFill>
                <a:latin typeface="Times New Roman" pitchFamily="18" charset="0"/>
                <a:cs typeface="Times New Roman" pitchFamily="18" charset="0"/>
              </a:rPr>
              <a:t>is usually made from petro chemical by </a:t>
            </a:r>
            <a:r>
              <a:rPr lang="en-US" sz="2400" dirty="0" smtClean="0">
                <a:solidFill>
                  <a:srgbClr val="0070C0"/>
                </a:solidFill>
                <a:latin typeface="Times New Roman" pitchFamily="18" charset="0"/>
                <a:cs typeface="Times New Roman" pitchFamily="18" charset="0"/>
              </a:rPr>
              <a:t>this method</a:t>
            </a:r>
          </a:p>
          <a:p>
            <a:pPr marL="342900" indent="-342900" algn="just">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 </a:t>
            </a:r>
            <a:r>
              <a:rPr lang="en-US" sz="2400" dirty="0">
                <a:solidFill>
                  <a:srgbClr val="0070C0"/>
                </a:solidFill>
                <a:latin typeface="Times New Roman" pitchFamily="18" charset="0"/>
                <a:cs typeface="Times New Roman" pitchFamily="18" charset="0"/>
              </a:rPr>
              <a:t>The catalyst most commonly use </a:t>
            </a:r>
            <a:r>
              <a:rPr lang="en-US" sz="2400" dirty="0" smtClean="0">
                <a:solidFill>
                  <a:srgbClr val="FF0000"/>
                </a:solidFill>
                <a:latin typeface="Times New Roman" pitchFamily="18" charset="0"/>
                <a:cs typeface="Times New Roman" pitchFamily="18" charset="0"/>
              </a:rPr>
              <a:t>phosphoric </a:t>
            </a:r>
            <a:r>
              <a:rPr lang="en-US" sz="2400" dirty="0">
                <a:solidFill>
                  <a:srgbClr val="FF0000"/>
                </a:solidFill>
                <a:latin typeface="Times New Roman" pitchFamily="18" charset="0"/>
                <a:cs typeface="Times New Roman" pitchFamily="18" charset="0"/>
              </a:rPr>
              <a:t>acid </a:t>
            </a:r>
            <a:r>
              <a:rPr lang="en-US" sz="2400" dirty="0">
                <a:solidFill>
                  <a:srgbClr val="0070C0"/>
                </a:solidFill>
                <a:latin typeface="Times New Roman" pitchFamily="18" charset="0"/>
                <a:cs typeface="Times New Roman" pitchFamily="18" charset="0"/>
              </a:rPr>
              <a:t>that adsorbed onto a porous support like silica or </a:t>
            </a:r>
            <a:r>
              <a:rPr lang="en-US" sz="2400" dirty="0" smtClean="0">
                <a:solidFill>
                  <a:srgbClr val="0070C0"/>
                </a:solidFill>
                <a:latin typeface="Times New Roman" pitchFamily="18" charset="0"/>
                <a:cs typeface="Times New Roman" pitchFamily="18" charset="0"/>
              </a:rPr>
              <a:t>diatomaceous </a:t>
            </a:r>
            <a:r>
              <a:rPr lang="en-US" sz="2400" dirty="0">
                <a:solidFill>
                  <a:srgbClr val="0070C0"/>
                </a:solidFill>
                <a:latin typeface="Times New Roman" pitchFamily="18" charset="0"/>
                <a:cs typeface="Times New Roman" pitchFamily="18" charset="0"/>
              </a:rPr>
              <a:t>earth </a:t>
            </a:r>
          </a:p>
        </p:txBody>
      </p:sp>
    </p:spTree>
    <p:extLst>
      <p:ext uri="{BB962C8B-B14F-4D97-AF65-F5344CB8AC3E}">
        <p14:creationId xmlns:p14="http://schemas.microsoft.com/office/powerpoint/2010/main" val="10604000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14400"/>
            <a:ext cx="8763000" cy="3970318"/>
          </a:xfrm>
          <a:prstGeom prst="rect">
            <a:avLst/>
          </a:prstGeom>
        </p:spPr>
        <p:txBody>
          <a:bodyPr wrap="square">
            <a:spAutoFit/>
          </a:bodyPr>
          <a:lstStyle/>
          <a:p>
            <a:pPr algn="just">
              <a:lnSpc>
                <a:spcPct val="150000"/>
              </a:lnSpc>
            </a:pPr>
            <a:r>
              <a:rPr lang="en-US" sz="2400" b="1" dirty="0" smtClean="0">
                <a:solidFill>
                  <a:srgbClr val="7030A0"/>
                </a:solidFill>
                <a:latin typeface="Times New Roman" pitchFamily="18" charset="0"/>
                <a:cs typeface="Times New Roman" pitchFamily="18" charset="0"/>
              </a:rPr>
              <a:t>2. Ethylene </a:t>
            </a:r>
            <a:r>
              <a:rPr lang="en-US" sz="2400" b="1" dirty="0">
                <a:solidFill>
                  <a:srgbClr val="7030A0"/>
                </a:solidFill>
                <a:latin typeface="Times New Roman" pitchFamily="18" charset="0"/>
                <a:cs typeface="Times New Roman" pitchFamily="18" charset="0"/>
              </a:rPr>
              <a:t>catalytic </a:t>
            </a:r>
            <a:r>
              <a:rPr lang="en-US" sz="2400" b="1" dirty="0" smtClean="0">
                <a:solidFill>
                  <a:srgbClr val="7030A0"/>
                </a:solidFill>
                <a:latin typeface="Times New Roman" pitchFamily="18" charset="0"/>
                <a:cs typeface="Times New Roman" pitchFamily="18" charset="0"/>
              </a:rPr>
              <a:t>hydration:</a:t>
            </a:r>
            <a:r>
              <a:rPr lang="en-US" sz="2400" dirty="0" smtClean="0">
                <a:solidFill>
                  <a:srgbClr val="0070C0"/>
                </a:solidFill>
                <a:latin typeface="Times New Roman" pitchFamily="18" charset="0"/>
                <a:cs typeface="Times New Roman" pitchFamily="18" charset="0"/>
              </a:rPr>
              <a:t> </a:t>
            </a:r>
          </a:p>
          <a:p>
            <a:pPr marL="342900" indent="-342900" algn="just">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Synthesis </a:t>
            </a:r>
            <a:r>
              <a:rPr lang="en-US" sz="2400" dirty="0">
                <a:solidFill>
                  <a:srgbClr val="0070C0"/>
                </a:solidFill>
                <a:latin typeface="Times New Roman" pitchFamily="18" charset="0"/>
                <a:cs typeface="Times New Roman" pitchFamily="18" charset="0"/>
              </a:rPr>
              <a:t>ethyl alcohol generally processes from direct </a:t>
            </a:r>
            <a:r>
              <a:rPr lang="en-US" sz="2400" dirty="0" smtClean="0">
                <a:solidFill>
                  <a:srgbClr val="0070C0"/>
                </a:solidFill>
                <a:latin typeface="Times New Roman" pitchFamily="18" charset="0"/>
                <a:cs typeface="Times New Roman" pitchFamily="18" charset="0"/>
              </a:rPr>
              <a:t>ethylene </a:t>
            </a:r>
            <a:r>
              <a:rPr lang="en-US" sz="2400" dirty="0">
                <a:solidFill>
                  <a:srgbClr val="0070C0"/>
                </a:solidFill>
                <a:latin typeface="Times New Roman" pitchFamily="18" charset="0"/>
                <a:cs typeface="Times New Roman" pitchFamily="18" charset="0"/>
              </a:rPr>
              <a:t>hydration using sulphuric acid as </a:t>
            </a:r>
            <a:r>
              <a:rPr lang="en-US" sz="2400" dirty="0" smtClean="0">
                <a:solidFill>
                  <a:srgbClr val="0070C0"/>
                </a:solidFill>
                <a:latin typeface="Times New Roman" pitchFamily="18" charset="0"/>
                <a:cs typeface="Times New Roman" pitchFamily="18" charset="0"/>
              </a:rPr>
              <a:t>catalyst </a:t>
            </a:r>
          </a:p>
          <a:p>
            <a:pPr marL="342900" indent="-342900" algn="just">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The </a:t>
            </a:r>
            <a:r>
              <a:rPr lang="en-US" sz="2400" dirty="0">
                <a:solidFill>
                  <a:srgbClr val="0070C0"/>
                </a:solidFill>
                <a:latin typeface="Times New Roman" pitchFamily="18" charset="0"/>
                <a:cs typeface="Times New Roman" pitchFamily="18" charset="0"/>
              </a:rPr>
              <a:t>current process </a:t>
            </a:r>
            <a:r>
              <a:rPr lang="en-US" sz="2400" dirty="0" smtClean="0">
                <a:solidFill>
                  <a:srgbClr val="0070C0"/>
                </a:solidFill>
                <a:latin typeface="Times New Roman" pitchFamily="18" charset="0"/>
                <a:cs typeface="Times New Roman" pitchFamily="18" charset="0"/>
              </a:rPr>
              <a:t>involves </a:t>
            </a:r>
            <a:r>
              <a:rPr lang="en-US" sz="2400" dirty="0">
                <a:solidFill>
                  <a:srgbClr val="0070C0"/>
                </a:solidFill>
                <a:latin typeface="Times New Roman" pitchFamily="18" charset="0"/>
                <a:cs typeface="Times New Roman" pitchFamily="18" charset="0"/>
              </a:rPr>
              <a:t>ethylene </a:t>
            </a:r>
            <a:r>
              <a:rPr lang="en-US" sz="2400" dirty="0" smtClean="0">
                <a:solidFill>
                  <a:srgbClr val="0070C0"/>
                </a:solidFill>
                <a:latin typeface="Times New Roman" pitchFamily="18" charset="0"/>
                <a:cs typeface="Times New Roman" pitchFamily="18" charset="0"/>
              </a:rPr>
              <a:t>direct </a:t>
            </a:r>
            <a:r>
              <a:rPr lang="en-US" sz="2400" dirty="0">
                <a:solidFill>
                  <a:srgbClr val="0070C0"/>
                </a:solidFill>
                <a:latin typeface="Times New Roman" pitchFamily="18" charset="0"/>
                <a:cs typeface="Times New Roman" pitchFamily="18" charset="0"/>
              </a:rPr>
              <a:t>hydration </a:t>
            </a:r>
            <a:r>
              <a:rPr lang="en-US" sz="2400" dirty="0" smtClean="0">
                <a:solidFill>
                  <a:srgbClr val="0070C0"/>
                </a:solidFill>
                <a:latin typeface="Times New Roman" pitchFamily="18" charset="0"/>
                <a:cs typeface="Times New Roman" pitchFamily="18" charset="0"/>
              </a:rPr>
              <a:t>with </a:t>
            </a:r>
            <a:r>
              <a:rPr lang="en-US" sz="2400" dirty="0">
                <a:solidFill>
                  <a:srgbClr val="0070C0"/>
                </a:solidFill>
                <a:latin typeface="Times New Roman" pitchFamily="18" charset="0"/>
                <a:cs typeface="Times New Roman" pitchFamily="18" charset="0"/>
              </a:rPr>
              <a:t>catalytic </a:t>
            </a:r>
            <a:r>
              <a:rPr lang="en-US" sz="2400" dirty="0" smtClean="0">
                <a:solidFill>
                  <a:srgbClr val="0070C0"/>
                </a:solidFill>
                <a:latin typeface="Times New Roman" pitchFamily="18" charset="0"/>
                <a:cs typeface="Times New Roman" pitchFamily="18" charset="0"/>
              </a:rPr>
              <a:t>amount of </a:t>
            </a:r>
            <a:r>
              <a:rPr lang="en-US" sz="2400" dirty="0">
                <a:solidFill>
                  <a:srgbClr val="0070C0"/>
                </a:solidFill>
                <a:latin typeface="Times New Roman" pitchFamily="18" charset="0"/>
                <a:cs typeface="Times New Roman" pitchFamily="18" charset="0"/>
              </a:rPr>
              <a:t>sulphuric acid. </a:t>
            </a:r>
            <a:endParaRPr lang="en-US" sz="2400" dirty="0" smtClean="0">
              <a:solidFill>
                <a:srgbClr val="0070C0"/>
              </a:solidFill>
              <a:latin typeface="Times New Roman" pitchFamily="18" charset="0"/>
              <a:cs typeface="Times New Roman" pitchFamily="18" charset="0"/>
            </a:endParaRPr>
          </a:p>
          <a:p>
            <a:pPr marL="342900" indent="-342900" algn="just">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The </a:t>
            </a:r>
            <a:r>
              <a:rPr lang="en-US" sz="2400" dirty="0">
                <a:solidFill>
                  <a:srgbClr val="0070C0"/>
                </a:solidFill>
                <a:latin typeface="Times New Roman" pitchFamily="18" charset="0"/>
                <a:cs typeface="Times New Roman" pitchFamily="18" charset="0"/>
              </a:rPr>
              <a:t>temperature is around </a:t>
            </a:r>
            <a:r>
              <a:rPr lang="en-US" sz="2400" dirty="0" smtClean="0">
                <a:solidFill>
                  <a:srgbClr val="0070C0"/>
                </a:solidFill>
                <a:latin typeface="Times New Roman" pitchFamily="18" charset="0"/>
                <a:cs typeface="Times New Roman" pitchFamily="18" charset="0"/>
              </a:rPr>
              <a:t>300˚ C </a:t>
            </a:r>
            <a:r>
              <a:rPr lang="en-US" sz="2400" dirty="0">
                <a:solidFill>
                  <a:srgbClr val="0070C0"/>
                </a:solidFill>
                <a:latin typeface="Times New Roman" pitchFamily="18" charset="0"/>
                <a:cs typeface="Times New Roman" pitchFamily="18" charset="0"/>
              </a:rPr>
              <a:t>to </a:t>
            </a:r>
            <a:r>
              <a:rPr lang="en-US" sz="2400" dirty="0" smtClean="0">
                <a:solidFill>
                  <a:srgbClr val="0070C0"/>
                </a:solidFill>
                <a:latin typeface="Times New Roman" pitchFamily="18" charset="0"/>
                <a:cs typeface="Times New Roman" pitchFamily="18" charset="0"/>
              </a:rPr>
              <a:t>400˚ </a:t>
            </a:r>
            <a:r>
              <a:rPr lang="en-US" sz="2400" dirty="0">
                <a:solidFill>
                  <a:srgbClr val="0070C0"/>
                </a:solidFill>
                <a:latin typeface="Times New Roman" pitchFamily="18" charset="0"/>
                <a:cs typeface="Times New Roman" pitchFamily="18" charset="0"/>
              </a:rPr>
              <a:t>C with pressure 1000 Psi. </a:t>
            </a:r>
          </a:p>
        </p:txBody>
      </p:sp>
      <p:sp>
        <p:nvSpPr>
          <p:cNvPr id="3" name="TextBox 2"/>
          <p:cNvSpPr txBox="1"/>
          <p:nvPr/>
        </p:nvSpPr>
        <p:spPr>
          <a:xfrm>
            <a:off x="914400" y="0"/>
            <a:ext cx="7162800" cy="52322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smtClean="0">
                <a:solidFill>
                  <a:srgbClr val="FF0000"/>
                </a:solidFill>
                <a:latin typeface="Times New Roman" pitchFamily="18" charset="0"/>
                <a:cs typeface="Times New Roman" pitchFamily="18" charset="0"/>
              </a:rPr>
              <a:t>Manufacturing of ethyl alcohol from molasses</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297068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0"/>
            <a:ext cx="7162800" cy="52322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smtClean="0">
                <a:solidFill>
                  <a:srgbClr val="FF0000"/>
                </a:solidFill>
                <a:latin typeface="Times New Roman" pitchFamily="18" charset="0"/>
                <a:cs typeface="Times New Roman" pitchFamily="18" charset="0"/>
              </a:rPr>
              <a:t>Manufacturing of ethyl alcohol from molasses</a:t>
            </a:r>
            <a:endParaRPr lang="en-US" sz="2800" b="1" dirty="0">
              <a:solidFill>
                <a:srgbClr val="FF0000"/>
              </a:solidFill>
              <a:latin typeface="Times New Roman" pitchFamily="18" charset="0"/>
              <a:cs typeface="Times New Roman" pitchFamily="18" charset="0"/>
            </a:endParaRPr>
          </a:p>
        </p:txBody>
      </p:sp>
      <p:sp>
        <p:nvSpPr>
          <p:cNvPr id="3" name="Rectangle 2"/>
          <p:cNvSpPr/>
          <p:nvPr/>
        </p:nvSpPr>
        <p:spPr>
          <a:xfrm>
            <a:off x="0" y="533400"/>
            <a:ext cx="8763000" cy="5632311"/>
          </a:xfrm>
          <a:prstGeom prst="rect">
            <a:avLst/>
          </a:prstGeom>
        </p:spPr>
        <p:txBody>
          <a:bodyPr wrap="square">
            <a:spAutoFit/>
          </a:bodyPr>
          <a:lstStyle/>
          <a:p>
            <a:pPr>
              <a:lnSpc>
                <a:spcPct val="150000"/>
              </a:lnSpc>
            </a:pPr>
            <a:r>
              <a:rPr lang="en-US" sz="2400" b="1" dirty="0" smtClean="0">
                <a:solidFill>
                  <a:srgbClr val="7030A0"/>
                </a:solidFill>
                <a:latin typeface="Times New Roman" pitchFamily="18" charset="0"/>
                <a:cs typeface="Times New Roman" pitchFamily="18" charset="0"/>
              </a:rPr>
              <a:t>3. Fermentation:</a:t>
            </a:r>
          </a:p>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 </a:t>
            </a:r>
            <a:r>
              <a:rPr lang="en-US" sz="2400" dirty="0">
                <a:solidFill>
                  <a:srgbClr val="0070C0"/>
                </a:solidFill>
                <a:latin typeface="Times New Roman" pitchFamily="18" charset="0"/>
                <a:cs typeface="Times New Roman" pitchFamily="18" charset="0"/>
              </a:rPr>
              <a:t>This </a:t>
            </a:r>
            <a:r>
              <a:rPr lang="en-US" sz="2400" dirty="0" smtClean="0">
                <a:solidFill>
                  <a:srgbClr val="0070C0"/>
                </a:solidFill>
                <a:latin typeface="Times New Roman" pitchFamily="18" charset="0"/>
                <a:cs typeface="Times New Roman" pitchFamily="18" charset="0"/>
              </a:rPr>
              <a:t>process is mainly used for manufacturing of ethyl </a:t>
            </a:r>
            <a:r>
              <a:rPr lang="en-US" sz="2400" dirty="0" err="1" smtClean="0">
                <a:solidFill>
                  <a:srgbClr val="0070C0"/>
                </a:solidFill>
                <a:latin typeface="Times New Roman" pitchFamily="18" charset="0"/>
                <a:cs typeface="Times New Roman" pitchFamily="18" charset="0"/>
              </a:rPr>
              <a:t>alcoho</a:t>
            </a:r>
            <a:r>
              <a:rPr lang="en-US" sz="2400" dirty="0" smtClean="0">
                <a:solidFill>
                  <a:srgbClr val="0070C0"/>
                </a:solidFill>
                <a:latin typeface="Times New Roman" pitchFamily="18" charset="0"/>
                <a:cs typeface="Times New Roman" pitchFamily="18" charset="0"/>
              </a:rPr>
              <a:t> from molasses</a:t>
            </a:r>
          </a:p>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When </a:t>
            </a:r>
            <a:r>
              <a:rPr lang="en-US" sz="2400" dirty="0">
                <a:solidFill>
                  <a:srgbClr val="0070C0"/>
                </a:solidFill>
                <a:latin typeface="Times New Roman" pitchFamily="18" charset="0"/>
                <a:cs typeface="Times New Roman" pitchFamily="18" charset="0"/>
              </a:rPr>
              <a:t>the yeast reduced in oxygen produce ethyl alcohol and carbon </a:t>
            </a:r>
            <a:r>
              <a:rPr lang="en-US" sz="2400" dirty="0" smtClean="0">
                <a:solidFill>
                  <a:srgbClr val="0070C0"/>
                </a:solidFill>
                <a:latin typeface="Times New Roman" pitchFamily="18" charset="0"/>
                <a:cs typeface="Times New Roman" pitchFamily="18" charset="0"/>
              </a:rPr>
              <a:t>dioxide </a:t>
            </a:r>
          </a:p>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The </a:t>
            </a:r>
            <a:r>
              <a:rPr lang="en-US" sz="2400" dirty="0">
                <a:solidFill>
                  <a:srgbClr val="0070C0"/>
                </a:solidFill>
                <a:latin typeface="Times New Roman" pitchFamily="18" charset="0"/>
                <a:cs typeface="Times New Roman" pitchFamily="18" charset="0"/>
              </a:rPr>
              <a:t>chemical equation can be </a:t>
            </a:r>
            <a:r>
              <a:rPr lang="en-US" sz="2400" dirty="0" smtClean="0">
                <a:solidFill>
                  <a:srgbClr val="0070C0"/>
                </a:solidFill>
                <a:latin typeface="Times New Roman" pitchFamily="18" charset="0"/>
                <a:cs typeface="Times New Roman" pitchFamily="18" charset="0"/>
              </a:rPr>
              <a:t>shown as</a:t>
            </a:r>
          </a:p>
          <a:p>
            <a:pPr>
              <a:lnSpc>
                <a:spcPct val="150000"/>
              </a:lnSpc>
            </a:pPr>
            <a:r>
              <a:rPr lang="en-US" sz="2400" dirty="0">
                <a:solidFill>
                  <a:srgbClr val="0070C0"/>
                </a:solidFill>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C</a:t>
            </a:r>
            <a:r>
              <a:rPr lang="en-US" sz="2400" baseline="-25000" dirty="0" smtClean="0">
                <a:solidFill>
                  <a:srgbClr val="FF0000"/>
                </a:solidFill>
                <a:latin typeface="Times New Roman" pitchFamily="18" charset="0"/>
                <a:cs typeface="Times New Roman" pitchFamily="18" charset="0"/>
              </a:rPr>
              <a:t>6</a:t>
            </a:r>
            <a:r>
              <a:rPr lang="en-US" sz="2400" dirty="0" smtClean="0">
                <a:solidFill>
                  <a:srgbClr val="FF0000"/>
                </a:solidFill>
                <a:latin typeface="Times New Roman" pitchFamily="18" charset="0"/>
                <a:cs typeface="Times New Roman" pitchFamily="18" charset="0"/>
              </a:rPr>
              <a:t>H</a:t>
            </a:r>
            <a:r>
              <a:rPr lang="en-US" sz="2400" baseline="-25000" dirty="0" smtClean="0">
                <a:solidFill>
                  <a:srgbClr val="FF0000"/>
                </a:solidFill>
                <a:latin typeface="Times New Roman" pitchFamily="18" charset="0"/>
                <a:cs typeface="Times New Roman" pitchFamily="18" charset="0"/>
              </a:rPr>
              <a:t>12</a:t>
            </a:r>
            <a:r>
              <a:rPr lang="en-US" sz="2400" dirty="0" smtClean="0">
                <a:solidFill>
                  <a:srgbClr val="FF0000"/>
                </a:solidFill>
                <a:latin typeface="Times New Roman" pitchFamily="18" charset="0"/>
                <a:cs typeface="Times New Roman" pitchFamily="18" charset="0"/>
              </a:rPr>
              <a:t>O</a:t>
            </a:r>
            <a:r>
              <a:rPr lang="en-US" sz="2400" baseline="-25000" dirty="0" smtClean="0">
                <a:solidFill>
                  <a:srgbClr val="FF0000"/>
                </a:solidFill>
                <a:latin typeface="Times New Roman" pitchFamily="18" charset="0"/>
                <a:cs typeface="Times New Roman" pitchFamily="18" charset="0"/>
              </a:rPr>
              <a:t>6                       </a:t>
            </a:r>
            <a:r>
              <a:rPr lang="en-US" sz="2400" dirty="0" smtClean="0">
                <a:solidFill>
                  <a:srgbClr val="FF0000"/>
                </a:solidFill>
                <a:latin typeface="Times New Roman" pitchFamily="18" charset="0"/>
                <a:cs typeface="Times New Roman" pitchFamily="18" charset="0"/>
              </a:rPr>
              <a:t>2 </a:t>
            </a:r>
            <a:r>
              <a:rPr lang="en-US" sz="2400" dirty="0">
                <a:solidFill>
                  <a:srgbClr val="FF0000"/>
                </a:solidFill>
                <a:latin typeface="Times New Roman" pitchFamily="18" charset="0"/>
                <a:cs typeface="Times New Roman" pitchFamily="18" charset="0"/>
              </a:rPr>
              <a:t>CH</a:t>
            </a:r>
            <a:r>
              <a:rPr lang="en-US" sz="2400" baseline="-25000" dirty="0">
                <a:solidFill>
                  <a:srgbClr val="FF0000"/>
                </a:solidFill>
                <a:latin typeface="Times New Roman" pitchFamily="18" charset="0"/>
                <a:cs typeface="Times New Roman" pitchFamily="18" charset="0"/>
              </a:rPr>
              <a:t>3</a:t>
            </a:r>
            <a:r>
              <a:rPr lang="en-US" sz="2400" dirty="0">
                <a:solidFill>
                  <a:srgbClr val="FF0000"/>
                </a:solidFill>
                <a:latin typeface="Times New Roman" pitchFamily="18" charset="0"/>
                <a:cs typeface="Times New Roman" pitchFamily="18" charset="0"/>
              </a:rPr>
              <a:t>CH</a:t>
            </a:r>
            <a:r>
              <a:rPr lang="en-US" sz="2400" baseline="-25000" dirty="0">
                <a:solidFill>
                  <a:srgbClr val="FF0000"/>
                </a:solidFill>
                <a:latin typeface="Times New Roman" pitchFamily="18" charset="0"/>
                <a:cs typeface="Times New Roman" pitchFamily="18" charset="0"/>
              </a:rPr>
              <a:t>2</a:t>
            </a:r>
            <a:r>
              <a:rPr lang="en-US" sz="2400" dirty="0">
                <a:solidFill>
                  <a:srgbClr val="FF0000"/>
                </a:solidFill>
                <a:latin typeface="Times New Roman" pitchFamily="18" charset="0"/>
                <a:cs typeface="Times New Roman" pitchFamily="18" charset="0"/>
              </a:rPr>
              <a:t>OH + 2 CO</a:t>
            </a:r>
            <a:r>
              <a:rPr lang="en-US" sz="2400" baseline="-25000" dirty="0">
                <a:solidFill>
                  <a:srgbClr val="FF0000"/>
                </a:solidFill>
                <a:latin typeface="Times New Roman" pitchFamily="18" charset="0"/>
                <a:cs typeface="Times New Roman" pitchFamily="18" charset="0"/>
              </a:rPr>
              <a:t>2</a:t>
            </a:r>
            <a:r>
              <a:rPr lang="en-US" sz="2400" dirty="0">
                <a:solidFill>
                  <a:srgbClr val="FF0000"/>
                </a:solidFill>
                <a:latin typeface="Times New Roman" pitchFamily="18" charset="0"/>
                <a:cs typeface="Times New Roman" pitchFamily="18" charset="0"/>
              </a:rPr>
              <a:t> </a:t>
            </a:r>
            <a:endParaRPr lang="en-US" sz="2400" dirty="0" smtClean="0">
              <a:solidFill>
                <a:srgbClr val="FF0000"/>
              </a:solidFill>
              <a:latin typeface="Times New Roman" pitchFamily="18" charset="0"/>
              <a:cs typeface="Times New Roman" pitchFamily="18" charset="0"/>
            </a:endParaRPr>
          </a:p>
          <a:p>
            <a:pPr>
              <a:lnSpc>
                <a:spcPct val="150000"/>
              </a:lnSpc>
            </a:pPr>
            <a:r>
              <a:rPr lang="en-US" sz="2400" dirty="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     C</a:t>
            </a:r>
            <a:r>
              <a:rPr lang="en-US" sz="2400" baseline="-25000" dirty="0" smtClean="0">
                <a:solidFill>
                  <a:srgbClr val="FF0000"/>
                </a:solidFill>
                <a:latin typeface="Times New Roman" pitchFamily="18" charset="0"/>
                <a:cs typeface="Times New Roman" pitchFamily="18" charset="0"/>
              </a:rPr>
              <a:t>12</a:t>
            </a:r>
            <a:r>
              <a:rPr lang="en-US" sz="2400" dirty="0" smtClean="0">
                <a:solidFill>
                  <a:srgbClr val="FF0000"/>
                </a:solidFill>
                <a:latin typeface="Times New Roman" pitchFamily="18" charset="0"/>
                <a:cs typeface="Times New Roman" pitchFamily="18" charset="0"/>
              </a:rPr>
              <a:t>H</a:t>
            </a:r>
            <a:r>
              <a:rPr lang="en-US" sz="2400" baseline="-25000" dirty="0" smtClean="0">
                <a:solidFill>
                  <a:srgbClr val="FF0000"/>
                </a:solidFill>
                <a:latin typeface="Times New Roman" pitchFamily="18" charset="0"/>
                <a:cs typeface="Times New Roman" pitchFamily="18" charset="0"/>
              </a:rPr>
              <a:t>22</a:t>
            </a:r>
            <a:r>
              <a:rPr lang="en-US" sz="2400" dirty="0" smtClean="0">
                <a:solidFill>
                  <a:srgbClr val="FF0000"/>
                </a:solidFill>
                <a:latin typeface="Times New Roman" pitchFamily="18" charset="0"/>
                <a:cs typeface="Times New Roman" pitchFamily="18" charset="0"/>
              </a:rPr>
              <a:t>O</a:t>
            </a:r>
            <a:r>
              <a:rPr lang="en-US" sz="2400" baseline="-25000" dirty="0" smtClean="0">
                <a:solidFill>
                  <a:srgbClr val="FF0000"/>
                </a:solidFill>
                <a:latin typeface="Times New Roman" pitchFamily="18" charset="0"/>
                <a:cs typeface="Times New Roman" pitchFamily="18" charset="0"/>
              </a:rPr>
              <a:t>11</a:t>
            </a:r>
            <a:r>
              <a:rPr lang="en-US" sz="2400" dirty="0" smtClean="0">
                <a:solidFill>
                  <a:srgbClr val="FF0000"/>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 H</a:t>
            </a:r>
            <a:r>
              <a:rPr lang="en-US" sz="2400" baseline="-25000" dirty="0">
                <a:solidFill>
                  <a:srgbClr val="FF0000"/>
                </a:solidFill>
                <a:latin typeface="Times New Roman" pitchFamily="18" charset="0"/>
                <a:cs typeface="Times New Roman" pitchFamily="18" charset="0"/>
              </a:rPr>
              <a:t>2</a:t>
            </a:r>
            <a:r>
              <a:rPr lang="en-US" sz="2400" dirty="0">
                <a:solidFill>
                  <a:srgbClr val="FF0000"/>
                </a:solidFill>
                <a:latin typeface="Times New Roman" pitchFamily="18" charset="0"/>
                <a:cs typeface="Times New Roman" pitchFamily="18" charset="0"/>
              </a:rPr>
              <a:t>O </a:t>
            </a:r>
            <a:r>
              <a:rPr lang="en-US" sz="2400" dirty="0" smtClean="0">
                <a:solidFill>
                  <a:srgbClr val="FF0000"/>
                </a:solidFill>
                <a:latin typeface="Times New Roman" pitchFamily="18" charset="0"/>
                <a:cs typeface="Times New Roman" pitchFamily="18" charset="0"/>
              </a:rPr>
              <a:t>                4 </a:t>
            </a:r>
            <a:r>
              <a:rPr lang="en-US" sz="2400" dirty="0">
                <a:solidFill>
                  <a:srgbClr val="FF0000"/>
                </a:solidFill>
                <a:latin typeface="Times New Roman" pitchFamily="18" charset="0"/>
                <a:cs typeface="Times New Roman" pitchFamily="18" charset="0"/>
              </a:rPr>
              <a:t>CH</a:t>
            </a:r>
            <a:r>
              <a:rPr lang="en-US" sz="2400" baseline="-25000" dirty="0">
                <a:solidFill>
                  <a:srgbClr val="FF0000"/>
                </a:solidFill>
                <a:latin typeface="Times New Roman" pitchFamily="18" charset="0"/>
                <a:cs typeface="Times New Roman" pitchFamily="18" charset="0"/>
              </a:rPr>
              <a:t>3</a:t>
            </a:r>
            <a:r>
              <a:rPr lang="en-US" sz="2400" dirty="0">
                <a:solidFill>
                  <a:srgbClr val="FF0000"/>
                </a:solidFill>
                <a:latin typeface="Times New Roman" pitchFamily="18" charset="0"/>
                <a:cs typeface="Times New Roman" pitchFamily="18" charset="0"/>
              </a:rPr>
              <a:t>CH</a:t>
            </a:r>
            <a:r>
              <a:rPr lang="en-US" sz="2400" baseline="-25000" dirty="0">
                <a:solidFill>
                  <a:srgbClr val="FF0000"/>
                </a:solidFill>
                <a:latin typeface="Times New Roman" pitchFamily="18" charset="0"/>
                <a:cs typeface="Times New Roman" pitchFamily="18" charset="0"/>
              </a:rPr>
              <a:t>2</a:t>
            </a:r>
            <a:r>
              <a:rPr lang="en-US" sz="2400" dirty="0">
                <a:solidFill>
                  <a:srgbClr val="FF0000"/>
                </a:solidFill>
                <a:latin typeface="Times New Roman" pitchFamily="18" charset="0"/>
                <a:cs typeface="Times New Roman" pitchFamily="18" charset="0"/>
              </a:rPr>
              <a:t>OH + 4 CO</a:t>
            </a:r>
            <a:r>
              <a:rPr lang="en-US" sz="2400" baseline="-25000" dirty="0">
                <a:solidFill>
                  <a:srgbClr val="FF0000"/>
                </a:solidFill>
                <a:latin typeface="Times New Roman" pitchFamily="18" charset="0"/>
                <a:cs typeface="Times New Roman" pitchFamily="18" charset="0"/>
              </a:rPr>
              <a:t>2</a:t>
            </a:r>
            <a:r>
              <a:rPr lang="en-US" sz="2400" dirty="0">
                <a:solidFill>
                  <a:srgbClr val="FF0000"/>
                </a:solidFill>
                <a:latin typeface="Times New Roman" pitchFamily="18" charset="0"/>
                <a:cs typeface="Times New Roman" pitchFamily="18" charset="0"/>
              </a:rPr>
              <a:t> </a:t>
            </a:r>
            <a:endParaRPr lang="en-US" sz="2400" dirty="0" smtClean="0">
              <a:solidFill>
                <a:srgbClr val="FF0000"/>
              </a:solidFill>
              <a:latin typeface="Times New Roman" pitchFamily="18" charset="0"/>
              <a:cs typeface="Times New Roman" pitchFamily="18" charset="0"/>
            </a:endParaRPr>
          </a:p>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Yeast culturing </a:t>
            </a:r>
            <a:r>
              <a:rPr lang="en-US" sz="2400" dirty="0">
                <a:solidFill>
                  <a:srgbClr val="0070C0"/>
                </a:solidFill>
                <a:latin typeface="Times New Roman" pitchFamily="18" charset="0"/>
                <a:cs typeface="Times New Roman" pitchFamily="18" charset="0"/>
              </a:rPr>
              <a:t>process under favorable thermal </a:t>
            </a:r>
            <a:r>
              <a:rPr lang="en-US" sz="2400" dirty="0" smtClean="0">
                <a:solidFill>
                  <a:srgbClr val="0070C0"/>
                </a:solidFill>
                <a:latin typeface="Times New Roman" pitchFamily="18" charset="0"/>
                <a:cs typeface="Times New Roman" pitchFamily="18" charset="0"/>
              </a:rPr>
              <a:t>condition at </a:t>
            </a:r>
            <a:r>
              <a:rPr lang="en-US" sz="2400" dirty="0">
                <a:solidFill>
                  <a:srgbClr val="0070C0"/>
                </a:solidFill>
                <a:latin typeface="Times New Roman" pitchFamily="18" charset="0"/>
                <a:cs typeface="Times New Roman" pitchFamily="18" charset="0"/>
              </a:rPr>
              <a:t>around 35˚C – 40˚ C</a:t>
            </a:r>
            <a:r>
              <a:rPr lang="en-US" sz="2400" dirty="0" smtClean="0">
                <a:solidFill>
                  <a:srgbClr val="0070C0"/>
                </a:solidFill>
                <a:latin typeface="Times New Roman" pitchFamily="18" charset="0"/>
                <a:cs typeface="Times New Roman" pitchFamily="18" charset="0"/>
              </a:rPr>
              <a:t> </a:t>
            </a:r>
            <a:r>
              <a:rPr lang="en-US" sz="2400" dirty="0">
                <a:solidFill>
                  <a:srgbClr val="0070C0"/>
                </a:solidFill>
                <a:latin typeface="Times New Roman" pitchFamily="18" charset="0"/>
                <a:cs typeface="Times New Roman" pitchFamily="18" charset="0"/>
              </a:rPr>
              <a:t>to make an ethyl alcohol</a:t>
            </a:r>
            <a:r>
              <a:rPr lang="en-US" sz="2400" dirty="0" smtClean="0">
                <a:solidFill>
                  <a:srgbClr val="0070C0"/>
                </a:solidFill>
                <a:latin typeface="Times New Roman" pitchFamily="18" charset="0"/>
                <a:cs typeface="Times New Roman" pitchFamily="18" charset="0"/>
              </a:rPr>
              <a:t>..</a:t>
            </a:r>
            <a:endParaRPr lang="en-US" sz="2400" dirty="0">
              <a:solidFill>
                <a:srgbClr val="0070C0"/>
              </a:solidFill>
              <a:latin typeface="Times New Roman" pitchFamily="18" charset="0"/>
              <a:cs typeface="Times New Roman" pitchFamily="18" charset="0"/>
            </a:endParaRPr>
          </a:p>
        </p:txBody>
      </p:sp>
      <p:cxnSp>
        <p:nvCxnSpPr>
          <p:cNvPr id="5" name="Straight Arrow Connector 4"/>
          <p:cNvCxnSpPr/>
          <p:nvPr/>
        </p:nvCxnSpPr>
        <p:spPr>
          <a:xfrm>
            <a:off x="1676400" y="4191000"/>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743200" y="4724400"/>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6966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0"/>
            <a:ext cx="7162800" cy="661207"/>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50000"/>
              </a:lnSpc>
            </a:pPr>
            <a:r>
              <a:rPr lang="en-US" sz="2800" b="1" dirty="0" smtClean="0">
                <a:solidFill>
                  <a:srgbClr val="FF0000"/>
                </a:solidFill>
                <a:latin typeface="Times New Roman" pitchFamily="18" charset="0"/>
                <a:cs typeface="Times New Roman" pitchFamily="18" charset="0"/>
              </a:rPr>
              <a:t>Manufacturing of ethyl alcohol from molasses</a:t>
            </a:r>
            <a:endParaRPr lang="en-US" sz="2800" b="1" dirty="0">
              <a:solidFill>
                <a:srgbClr val="FF0000"/>
              </a:solidFill>
              <a:latin typeface="Times New Roman" pitchFamily="18" charset="0"/>
              <a:cs typeface="Times New Roman" pitchFamily="18" charset="0"/>
            </a:endParaRPr>
          </a:p>
        </p:txBody>
      </p:sp>
      <p:sp>
        <p:nvSpPr>
          <p:cNvPr id="3" name="Rectangle 2"/>
          <p:cNvSpPr/>
          <p:nvPr/>
        </p:nvSpPr>
        <p:spPr>
          <a:xfrm>
            <a:off x="114300" y="1066800"/>
            <a:ext cx="8763000" cy="4524315"/>
          </a:xfrm>
          <a:prstGeom prst="rect">
            <a:avLst/>
          </a:prstGeom>
        </p:spPr>
        <p:txBody>
          <a:bodyPr wrap="square">
            <a:spAutoFit/>
          </a:bodyPr>
          <a:lstStyle/>
          <a:p>
            <a:pPr marL="342900" indent="-342900">
              <a:lnSpc>
                <a:spcPct val="150000"/>
              </a:lnSpc>
              <a:buFont typeface="Wingdings" pitchFamily="2" charset="2"/>
              <a:buChar char="q"/>
            </a:pPr>
            <a:r>
              <a:rPr lang="en-US" sz="2400" b="1" dirty="0" smtClean="0">
                <a:solidFill>
                  <a:srgbClr val="7030A0"/>
                </a:solidFill>
                <a:latin typeface="Times New Roman" pitchFamily="18" charset="0"/>
                <a:cs typeface="Times New Roman" pitchFamily="18" charset="0"/>
              </a:rPr>
              <a:t>Process :</a:t>
            </a:r>
          </a:p>
          <a:p>
            <a:pPr>
              <a:lnSpc>
                <a:spcPct val="150000"/>
              </a:lnSpc>
            </a:pPr>
            <a:r>
              <a:rPr lang="en-US" sz="2400" dirty="0" smtClean="0">
                <a:solidFill>
                  <a:srgbClr val="0070C0"/>
                </a:solidFill>
                <a:latin typeface="Times New Roman" pitchFamily="18" charset="0"/>
                <a:cs typeface="Times New Roman" pitchFamily="18" charset="0"/>
              </a:rPr>
              <a:t>Basically </a:t>
            </a:r>
            <a:r>
              <a:rPr lang="en-US" sz="2400" dirty="0">
                <a:solidFill>
                  <a:srgbClr val="0070C0"/>
                </a:solidFill>
                <a:latin typeface="Times New Roman" pitchFamily="18" charset="0"/>
                <a:cs typeface="Times New Roman" pitchFamily="18" charset="0"/>
              </a:rPr>
              <a:t>the step of producing ethyl alcohol from molasses </a:t>
            </a:r>
            <a:r>
              <a:rPr lang="en-US" sz="2400" dirty="0" smtClean="0">
                <a:solidFill>
                  <a:srgbClr val="0070C0"/>
                </a:solidFill>
                <a:latin typeface="Times New Roman" pitchFamily="18" charset="0"/>
                <a:cs typeface="Times New Roman" pitchFamily="18" charset="0"/>
              </a:rPr>
              <a:t>is</a:t>
            </a:r>
          </a:p>
          <a:p>
            <a:pPr>
              <a:lnSpc>
                <a:spcPct val="150000"/>
              </a:lnSpc>
            </a:pPr>
            <a:r>
              <a:rPr lang="en-US" sz="2400" b="1" dirty="0" smtClean="0">
                <a:solidFill>
                  <a:srgbClr val="FF0000"/>
                </a:solidFill>
                <a:latin typeface="Times New Roman" pitchFamily="18" charset="0"/>
                <a:cs typeface="Times New Roman" pitchFamily="18" charset="0"/>
              </a:rPr>
              <a:t>1. Molasses process:</a:t>
            </a:r>
          </a:p>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Molasses </a:t>
            </a:r>
            <a:r>
              <a:rPr lang="en-US" sz="2400" dirty="0">
                <a:solidFill>
                  <a:srgbClr val="0070C0"/>
                </a:solidFill>
                <a:latin typeface="Times New Roman" pitchFamily="18" charset="0"/>
                <a:cs typeface="Times New Roman" pitchFamily="18" charset="0"/>
              </a:rPr>
              <a:t>processing is make optimum condition for yeast </a:t>
            </a:r>
            <a:r>
              <a:rPr lang="en-US" sz="2400" dirty="0" smtClean="0">
                <a:solidFill>
                  <a:srgbClr val="0070C0"/>
                </a:solidFill>
                <a:latin typeface="Times New Roman" pitchFamily="18" charset="0"/>
                <a:cs typeface="Times New Roman" pitchFamily="18" charset="0"/>
              </a:rPr>
              <a:t>growth. </a:t>
            </a:r>
          </a:p>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The </a:t>
            </a:r>
            <a:r>
              <a:rPr lang="en-US" sz="2400" dirty="0">
                <a:solidFill>
                  <a:srgbClr val="0070C0"/>
                </a:solidFill>
                <a:latin typeface="Times New Roman" pitchFamily="18" charset="0"/>
                <a:cs typeface="Times New Roman" pitchFamily="18" charset="0"/>
              </a:rPr>
              <a:t>important thing at this </a:t>
            </a:r>
            <a:r>
              <a:rPr lang="en-US" sz="2400" dirty="0" smtClean="0">
                <a:solidFill>
                  <a:srgbClr val="0070C0"/>
                </a:solidFill>
                <a:latin typeface="Times New Roman" pitchFamily="18" charset="0"/>
                <a:cs typeface="Times New Roman" pitchFamily="18" charset="0"/>
              </a:rPr>
              <a:t>stage </a:t>
            </a:r>
            <a:r>
              <a:rPr lang="en-US" sz="2400" dirty="0">
                <a:solidFill>
                  <a:srgbClr val="0070C0"/>
                </a:solidFill>
                <a:latin typeface="Times New Roman" pitchFamily="18" charset="0"/>
                <a:cs typeface="Times New Roman" pitchFamily="18" charset="0"/>
              </a:rPr>
              <a:t>is controlling </a:t>
            </a:r>
            <a:r>
              <a:rPr lang="en-US" sz="2400" dirty="0" smtClean="0">
                <a:solidFill>
                  <a:srgbClr val="0070C0"/>
                </a:solidFill>
                <a:latin typeface="Times New Roman" pitchFamily="18" charset="0"/>
                <a:cs typeface="Times New Roman" pitchFamily="18" charset="0"/>
              </a:rPr>
              <a:t>pH by </a:t>
            </a:r>
            <a:r>
              <a:rPr lang="en-US" sz="2400" dirty="0">
                <a:solidFill>
                  <a:srgbClr val="0070C0"/>
                </a:solidFill>
                <a:latin typeface="Times New Roman" pitchFamily="18" charset="0"/>
                <a:cs typeface="Times New Roman" pitchFamily="18" charset="0"/>
              </a:rPr>
              <a:t>adding sulphuric acid and sugar concentration by adding water (M-01). </a:t>
            </a:r>
            <a:endParaRPr lang="en-US" sz="2400" dirty="0" smtClean="0">
              <a:solidFill>
                <a:srgbClr val="0070C0"/>
              </a:solidFill>
              <a:latin typeface="Times New Roman" pitchFamily="18" charset="0"/>
              <a:cs typeface="Times New Roman" pitchFamily="18" charset="0"/>
            </a:endParaRPr>
          </a:p>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To eliminate </a:t>
            </a:r>
            <a:r>
              <a:rPr lang="en-US" sz="2400" dirty="0">
                <a:solidFill>
                  <a:srgbClr val="0070C0"/>
                </a:solidFill>
                <a:latin typeface="Times New Roman" pitchFamily="18" charset="0"/>
                <a:cs typeface="Times New Roman" pitchFamily="18" charset="0"/>
              </a:rPr>
              <a:t>unwanted contaminant </a:t>
            </a:r>
            <a:r>
              <a:rPr lang="en-US" sz="2400" dirty="0" smtClean="0">
                <a:solidFill>
                  <a:srgbClr val="0070C0"/>
                </a:solidFill>
                <a:latin typeface="Times New Roman" pitchFamily="18" charset="0"/>
                <a:cs typeface="Times New Roman" pitchFamily="18" charset="0"/>
              </a:rPr>
              <a:t>heat </a:t>
            </a:r>
            <a:r>
              <a:rPr lang="en-US" sz="2400" dirty="0">
                <a:solidFill>
                  <a:srgbClr val="0070C0"/>
                </a:solidFill>
                <a:latin typeface="Times New Roman" pitchFamily="18" charset="0"/>
                <a:cs typeface="Times New Roman" pitchFamily="18" charset="0"/>
              </a:rPr>
              <a:t>the </a:t>
            </a:r>
            <a:r>
              <a:rPr lang="en-US" sz="2400" dirty="0" smtClean="0">
                <a:solidFill>
                  <a:srgbClr val="0070C0"/>
                </a:solidFill>
                <a:latin typeface="Times New Roman" pitchFamily="18" charset="0"/>
                <a:cs typeface="Times New Roman" pitchFamily="18" charset="0"/>
              </a:rPr>
              <a:t>molasses </a:t>
            </a:r>
            <a:r>
              <a:rPr lang="en-US" sz="2400" dirty="0">
                <a:solidFill>
                  <a:srgbClr val="0070C0"/>
                </a:solidFill>
                <a:latin typeface="Times New Roman" pitchFamily="18" charset="0"/>
                <a:cs typeface="Times New Roman" pitchFamily="18" charset="0"/>
              </a:rPr>
              <a:t>using steam</a:t>
            </a:r>
            <a:r>
              <a:rPr lang="en-US" sz="2400" dirty="0" smtClean="0">
                <a:solidFill>
                  <a:srgbClr val="0070C0"/>
                </a:solidFill>
                <a:latin typeface="Times New Roman" pitchFamily="18" charset="0"/>
                <a:cs typeface="Times New Roman" pitchFamily="18" charset="0"/>
              </a:rPr>
              <a:t> to 75˚C and then </a:t>
            </a:r>
            <a:r>
              <a:rPr lang="en-US" sz="2400" dirty="0">
                <a:solidFill>
                  <a:srgbClr val="0070C0"/>
                </a:solidFill>
                <a:latin typeface="Times New Roman" pitchFamily="18" charset="0"/>
                <a:cs typeface="Times New Roman" pitchFamily="18" charset="0"/>
              </a:rPr>
              <a:t>cooled to </a:t>
            </a:r>
            <a:r>
              <a:rPr lang="en-US" sz="2400" dirty="0" smtClean="0">
                <a:solidFill>
                  <a:srgbClr val="0070C0"/>
                </a:solidFill>
                <a:latin typeface="Times New Roman" pitchFamily="18" charset="0"/>
                <a:cs typeface="Times New Roman" pitchFamily="18" charset="0"/>
              </a:rPr>
              <a:t>35˚ C </a:t>
            </a:r>
          </a:p>
        </p:txBody>
      </p:sp>
    </p:spTree>
    <p:extLst>
      <p:ext uri="{BB962C8B-B14F-4D97-AF65-F5344CB8AC3E}">
        <p14:creationId xmlns:p14="http://schemas.microsoft.com/office/powerpoint/2010/main" val="20848913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90600"/>
            <a:ext cx="9144000" cy="4524315"/>
          </a:xfrm>
          <a:prstGeom prst="rect">
            <a:avLst/>
          </a:prstGeom>
        </p:spPr>
        <p:txBody>
          <a:bodyPr wrap="square">
            <a:spAutoFit/>
          </a:bodyPr>
          <a:lstStyle/>
          <a:p>
            <a:pPr>
              <a:lnSpc>
                <a:spcPct val="150000"/>
              </a:lnSpc>
            </a:pPr>
            <a:r>
              <a:rPr lang="en-US" sz="2400" b="1" dirty="0">
                <a:solidFill>
                  <a:srgbClr val="FF0000"/>
                </a:solidFill>
                <a:latin typeface="Times New Roman" pitchFamily="18" charset="0"/>
                <a:cs typeface="Times New Roman" pitchFamily="18" charset="0"/>
              </a:rPr>
              <a:t>2</a:t>
            </a:r>
            <a:r>
              <a:rPr lang="en-US" sz="2400" b="1" dirty="0" smtClean="0">
                <a:solidFill>
                  <a:srgbClr val="FF0000"/>
                </a:solidFill>
                <a:latin typeface="Times New Roman" pitchFamily="18" charset="0"/>
                <a:cs typeface="Times New Roman" pitchFamily="18" charset="0"/>
              </a:rPr>
              <a:t>. Yeast culturing:</a:t>
            </a:r>
            <a:endParaRPr lang="en-US" sz="2400" b="1" dirty="0">
              <a:solidFill>
                <a:srgbClr val="FF0000"/>
              </a:solidFill>
              <a:latin typeface="Times New Roman" pitchFamily="18" charset="0"/>
              <a:cs typeface="Times New Roman" pitchFamily="18" charset="0"/>
            </a:endParaRPr>
          </a:p>
          <a:p>
            <a:pPr marL="342900" indent="-342900">
              <a:lnSpc>
                <a:spcPct val="150000"/>
              </a:lnSpc>
              <a:buFont typeface="Arial" pitchFamily="34" charset="0"/>
              <a:buChar char="•"/>
            </a:pPr>
            <a:r>
              <a:rPr lang="en-US" sz="2400" dirty="0">
                <a:solidFill>
                  <a:srgbClr val="0070C0"/>
                </a:solidFill>
                <a:latin typeface="Times New Roman" pitchFamily="18" charset="0"/>
                <a:cs typeface="Times New Roman" pitchFamily="18" charset="0"/>
              </a:rPr>
              <a:t>Grow the cells before used in fermentation process </a:t>
            </a:r>
            <a:r>
              <a:rPr lang="en-US" sz="2400" dirty="0" smtClean="0">
                <a:solidFill>
                  <a:srgbClr val="0070C0"/>
                </a:solidFill>
                <a:latin typeface="Times New Roman" pitchFamily="18" charset="0"/>
                <a:cs typeface="Times New Roman" pitchFamily="18" charset="0"/>
              </a:rPr>
              <a:t>as </a:t>
            </a:r>
            <a:r>
              <a:rPr lang="en-US" sz="2400" dirty="0">
                <a:solidFill>
                  <a:srgbClr val="0070C0"/>
                </a:solidFill>
                <a:latin typeface="Times New Roman" pitchFamily="18" charset="0"/>
                <a:cs typeface="Times New Roman" pitchFamily="18" charset="0"/>
              </a:rPr>
              <a:t>long as 24 hours </a:t>
            </a:r>
            <a:r>
              <a:rPr lang="en-US" sz="2400" dirty="0" smtClean="0">
                <a:solidFill>
                  <a:srgbClr val="0070C0"/>
                </a:solidFill>
                <a:latin typeface="Times New Roman" pitchFamily="18" charset="0"/>
                <a:cs typeface="Times New Roman" pitchFamily="18" charset="0"/>
              </a:rPr>
              <a:t>before at </a:t>
            </a:r>
            <a:r>
              <a:rPr lang="en-US" sz="2400" dirty="0">
                <a:solidFill>
                  <a:srgbClr val="0070C0"/>
                </a:solidFill>
                <a:latin typeface="Times New Roman" pitchFamily="18" charset="0"/>
                <a:cs typeface="Times New Roman" pitchFamily="18" charset="0"/>
              </a:rPr>
              <a:t>around </a:t>
            </a:r>
            <a:r>
              <a:rPr lang="en-US" sz="2400" dirty="0" smtClean="0">
                <a:solidFill>
                  <a:srgbClr val="0070C0"/>
                </a:solidFill>
                <a:latin typeface="Times New Roman" pitchFamily="18" charset="0"/>
                <a:cs typeface="Times New Roman" pitchFamily="18" charset="0"/>
              </a:rPr>
              <a:t>32˚ -</a:t>
            </a:r>
            <a:r>
              <a:rPr lang="en-US" sz="2400" dirty="0">
                <a:solidFill>
                  <a:srgbClr val="0070C0"/>
                </a:solidFill>
                <a:latin typeface="Times New Roman" pitchFamily="18" charset="0"/>
                <a:cs typeface="Times New Roman" pitchFamily="18" charset="0"/>
              </a:rPr>
              <a:t>35˚ C and 1 </a:t>
            </a:r>
            <a:r>
              <a:rPr lang="en-US" sz="2400" dirty="0" err="1">
                <a:solidFill>
                  <a:srgbClr val="0070C0"/>
                </a:solidFill>
                <a:latin typeface="Times New Roman" pitchFamily="18" charset="0"/>
                <a:cs typeface="Times New Roman" pitchFamily="18" charset="0"/>
              </a:rPr>
              <a:t>atm</a:t>
            </a:r>
            <a:r>
              <a:rPr lang="en-US" sz="2400" dirty="0">
                <a:solidFill>
                  <a:srgbClr val="0070C0"/>
                </a:solidFill>
                <a:latin typeface="Times New Roman" pitchFamily="18" charset="0"/>
                <a:cs typeface="Times New Roman" pitchFamily="18" charset="0"/>
              </a:rPr>
              <a:t> pressure</a:t>
            </a:r>
          </a:p>
          <a:p>
            <a:pPr marL="342900" indent="-342900">
              <a:lnSpc>
                <a:spcPct val="150000"/>
              </a:lnSpc>
              <a:buFont typeface="Arial" pitchFamily="34" charset="0"/>
              <a:buChar char="•"/>
            </a:pPr>
            <a:r>
              <a:rPr lang="en-US" sz="2400" dirty="0">
                <a:solidFill>
                  <a:srgbClr val="0070C0"/>
                </a:solidFill>
                <a:latin typeface="Times New Roman" pitchFamily="18" charset="0"/>
                <a:cs typeface="Times New Roman" pitchFamily="18" charset="0"/>
              </a:rPr>
              <a:t>Molasses pumped to </a:t>
            </a:r>
            <a:r>
              <a:rPr lang="en-US" sz="2400" dirty="0" smtClean="0">
                <a:solidFill>
                  <a:srgbClr val="0070C0"/>
                </a:solidFill>
                <a:latin typeface="Times New Roman" pitchFamily="18" charset="0"/>
                <a:cs typeface="Times New Roman" pitchFamily="18" charset="0"/>
              </a:rPr>
              <a:t>culturing </a:t>
            </a:r>
            <a:r>
              <a:rPr lang="en-US" sz="2400" dirty="0">
                <a:solidFill>
                  <a:srgbClr val="0070C0"/>
                </a:solidFill>
                <a:latin typeface="Times New Roman" pitchFamily="18" charset="0"/>
                <a:cs typeface="Times New Roman" pitchFamily="18" charset="0"/>
              </a:rPr>
              <a:t>tank with capacity about 5% from reactor capacity</a:t>
            </a:r>
          </a:p>
          <a:p>
            <a:pPr marL="342900" indent="-342900">
              <a:lnSpc>
                <a:spcPct val="150000"/>
              </a:lnSpc>
              <a:buFont typeface="Arial" pitchFamily="34" charset="0"/>
              <a:buChar char="•"/>
            </a:pPr>
            <a:r>
              <a:rPr lang="en-US" sz="2400" dirty="0">
                <a:solidFill>
                  <a:srgbClr val="0070C0"/>
                </a:solidFill>
                <a:latin typeface="Times New Roman" pitchFamily="18" charset="0"/>
                <a:cs typeface="Times New Roman" pitchFamily="18" charset="0"/>
              </a:rPr>
              <a:t>In this process needs an adjuvant like (NH</a:t>
            </a:r>
            <a:r>
              <a:rPr lang="en-US" sz="2400" baseline="-25000" dirty="0">
                <a:solidFill>
                  <a:srgbClr val="0070C0"/>
                </a:solidFill>
                <a:latin typeface="Times New Roman" pitchFamily="18" charset="0"/>
                <a:cs typeface="Times New Roman" pitchFamily="18" charset="0"/>
              </a:rPr>
              <a:t>4</a:t>
            </a:r>
            <a:r>
              <a:rPr lang="en-US" sz="2400" dirty="0">
                <a:solidFill>
                  <a:srgbClr val="0070C0"/>
                </a:solidFill>
                <a:latin typeface="Times New Roman" pitchFamily="18" charset="0"/>
                <a:cs typeface="Times New Roman" pitchFamily="18" charset="0"/>
              </a:rPr>
              <a:t>)</a:t>
            </a:r>
            <a:r>
              <a:rPr lang="en-US" sz="2400" baseline="-25000" dirty="0">
                <a:solidFill>
                  <a:srgbClr val="0070C0"/>
                </a:solidFill>
                <a:latin typeface="Times New Roman" pitchFamily="18" charset="0"/>
                <a:cs typeface="Times New Roman" pitchFamily="18" charset="0"/>
              </a:rPr>
              <a:t>2</a:t>
            </a:r>
            <a:r>
              <a:rPr lang="en-US" sz="2400" dirty="0">
                <a:solidFill>
                  <a:srgbClr val="0070C0"/>
                </a:solidFill>
                <a:latin typeface="Times New Roman" pitchFamily="18" charset="0"/>
                <a:cs typeface="Times New Roman" pitchFamily="18" charset="0"/>
              </a:rPr>
              <a:t>HPO</a:t>
            </a:r>
            <a:r>
              <a:rPr lang="en-US" sz="2400" baseline="-25000" dirty="0">
                <a:solidFill>
                  <a:srgbClr val="0070C0"/>
                </a:solidFill>
                <a:latin typeface="Times New Roman" pitchFamily="18" charset="0"/>
                <a:cs typeface="Times New Roman" pitchFamily="18" charset="0"/>
              </a:rPr>
              <a:t>4</a:t>
            </a:r>
            <a:r>
              <a:rPr lang="en-US" sz="2400" dirty="0">
                <a:solidFill>
                  <a:srgbClr val="0070C0"/>
                </a:solidFill>
                <a:latin typeface="Times New Roman" pitchFamily="18" charset="0"/>
                <a:cs typeface="Times New Roman" pitchFamily="18" charset="0"/>
              </a:rPr>
              <a:t> </a:t>
            </a:r>
            <a:endParaRPr lang="en-US" sz="2400" dirty="0" smtClean="0">
              <a:solidFill>
                <a:srgbClr val="0070C0"/>
              </a:solidFill>
              <a:latin typeface="Times New Roman" pitchFamily="18" charset="0"/>
              <a:cs typeface="Times New Roman" pitchFamily="18" charset="0"/>
            </a:endParaRPr>
          </a:p>
          <a:p>
            <a:pPr>
              <a:lnSpc>
                <a:spcPct val="150000"/>
              </a:lnSpc>
            </a:pPr>
            <a:r>
              <a:rPr lang="en-US" sz="2400" dirty="0" smtClean="0">
                <a:solidFill>
                  <a:srgbClr val="0070C0"/>
                </a:solidFill>
                <a:latin typeface="Times New Roman" pitchFamily="18" charset="0"/>
                <a:cs typeface="Times New Roman" pitchFamily="18" charset="0"/>
              </a:rPr>
              <a:t>    (phosphate needs), urea (carbon needs), ammonia  (nitrogen needs), </a:t>
            </a:r>
          </a:p>
          <a:p>
            <a:pPr>
              <a:lnSpc>
                <a:spcPct val="150000"/>
              </a:lnSpc>
            </a:pPr>
            <a:r>
              <a:rPr lang="en-US" sz="2400" dirty="0" smtClean="0">
                <a:solidFill>
                  <a:srgbClr val="0070C0"/>
                </a:solidFill>
                <a:latin typeface="Times New Roman" pitchFamily="18" charset="0"/>
                <a:cs typeface="Times New Roman" pitchFamily="18" charset="0"/>
              </a:rPr>
              <a:t>    air (oxygen needs), and antifoam (anticipate the foam form).</a:t>
            </a:r>
            <a:endParaRPr lang="en-US" sz="2400" dirty="0">
              <a:solidFill>
                <a:srgbClr val="0070C0"/>
              </a:solidFill>
              <a:latin typeface="Times New Roman" pitchFamily="18" charset="0"/>
              <a:cs typeface="Times New Roman" pitchFamily="18" charset="0"/>
            </a:endParaRPr>
          </a:p>
        </p:txBody>
      </p:sp>
      <p:sp>
        <p:nvSpPr>
          <p:cNvPr id="3" name="TextBox 2"/>
          <p:cNvSpPr txBox="1"/>
          <p:nvPr/>
        </p:nvSpPr>
        <p:spPr>
          <a:xfrm>
            <a:off x="914400" y="0"/>
            <a:ext cx="7162800" cy="661207"/>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50000"/>
              </a:lnSpc>
            </a:pPr>
            <a:r>
              <a:rPr lang="en-US" sz="2800" b="1" dirty="0" smtClean="0">
                <a:solidFill>
                  <a:srgbClr val="FF0000"/>
                </a:solidFill>
                <a:latin typeface="Times New Roman" pitchFamily="18" charset="0"/>
                <a:cs typeface="Times New Roman" pitchFamily="18" charset="0"/>
              </a:rPr>
              <a:t>Manufacturing of ethyl alcohol from molasses</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94908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61750"/>
            <a:ext cx="7772400" cy="4991450"/>
          </a:xfrm>
          <a:prstGeom prst="rect">
            <a:avLst/>
          </a:prstGeom>
          <a:ln/>
        </p:spPr>
        <p:style>
          <a:lnRef idx="2">
            <a:schemeClr val="accent1"/>
          </a:lnRef>
          <a:fillRef idx="1">
            <a:schemeClr val="lt1"/>
          </a:fillRef>
          <a:effectRef idx="0">
            <a:schemeClr val="accent1"/>
          </a:effectRef>
          <a:fontRef idx="minor">
            <a:schemeClr val="dk1"/>
          </a:fontRef>
        </p:style>
      </p:pic>
      <p:sp>
        <p:nvSpPr>
          <p:cNvPr id="3" name="TextBox 2"/>
          <p:cNvSpPr txBox="1"/>
          <p:nvPr/>
        </p:nvSpPr>
        <p:spPr>
          <a:xfrm>
            <a:off x="2743200" y="1066800"/>
            <a:ext cx="3856825"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b="1" dirty="0" smtClean="0">
                <a:solidFill>
                  <a:srgbClr val="FF0000"/>
                </a:solidFill>
                <a:latin typeface="+mj-lt"/>
              </a:rPr>
              <a:t>Consumption of Sugar yearly</a:t>
            </a:r>
            <a:endParaRPr lang="en-US" sz="2400" b="1" dirty="0">
              <a:solidFill>
                <a:srgbClr val="FF0000"/>
              </a:solidFill>
              <a:latin typeface="+mj-lt"/>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4908"/>
            <a:ext cx="2286000" cy="1453557"/>
          </a:xfrm>
          <a:prstGeom prst="rect">
            <a:avLst/>
          </a:prstGeom>
          <a:ln/>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39946781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0"/>
            <a:ext cx="7162800" cy="661207"/>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50000"/>
              </a:lnSpc>
            </a:pPr>
            <a:r>
              <a:rPr lang="en-US" sz="2800" b="1" dirty="0" smtClean="0">
                <a:solidFill>
                  <a:srgbClr val="FF0000"/>
                </a:solidFill>
                <a:latin typeface="Times New Roman" pitchFamily="18" charset="0"/>
                <a:cs typeface="Times New Roman" pitchFamily="18" charset="0"/>
              </a:rPr>
              <a:t>Manufacturing of ethyl alcohol from molasses</a:t>
            </a:r>
            <a:endParaRPr lang="en-US" sz="2800" b="1" dirty="0">
              <a:solidFill>
                <a:srgbClr val="FF0000"/>
              </a:solidFill>
              <a:latin typeface="Times New Roman" pitchFamily="18" charset="0"/>
              <a:cs typeface="Times New Roman" pitchFamily="18" charset="0"/>
            </a:endParaRPr>
          </a:p>
        </p:txBody>
      </p:sp>
      <p:sp>
        <p:nvSpPr>
          <p:cNvPr id="3" name="Rectangle 2"/>
          <p:cNvSpPr/>
          <p:nvPr/>
        </p:nvSpPr>
        <p:spPr>
          <a:xfrm>
            <a:off x="114300" y="685800"/>
            <a:ext cx="8763000" cy="3416320"/>
          </a:xfrm>
          <a:prstGeom prst="rect">
            <a:avLst/>
          </a:prstGeom>
        </p:spPr>
        <p:txBody>
          <a:bodyPr wrap="square">
            <a:spAutoFit/>
          </a:bodyPr>
          <a:lstStyle/>
          <a:p>
            <a:pPr>
              <a:lnSpc>
                <a:spcPct val="150000"/>
              </a:lnSpc>
            </a:pPr>
            <a:r>
              <a:rPr lang="en-US" sz="2400" b="1" dirty="0" smtClean="0">
                <a:solidFill>
                  <a:srgbClr val="7030A0"/>
                </a:solidFill>
                <a:latin typeface="Times New Roman" pitchFamily="18" charset="0"/>
                <a:cs typeface="Times New Roman" pitchFamily="18" charset="0"/>
              </a:rPr>
              <a:t>3. Fermentation:</a:t>
            </a:r>
          </a:p>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 </a:t>
            </a:r>
            <a:r>
              <a:rPr lang="en-US" sz="2400" dirty="0">
                <a:solidFill>
                  <a:srgbClr val="0070C0"/>
                </a:solidFill>
                <a:latin typeface="Times New Roman" pitchFamily="18" charset="0"/>
                <a:cs typeface="Times New Roman" pitchFamily="18" charset="0"/>
              </a:rPr>
              <a:t>Fermentation done on fermenter </a:t>
            </a:r>
            <a:r>
              <a:rPr lang="en-US" sz="2400" dirty="0" smtClean="0">
                <a:solidFill>
                  <a:srgbClr val="0070C0"/>
                </a:solidFill>
                <a:latin typeface="Times New Roman" pitchFamily="18" charset="0"/>
                <a:cs typeface="Times New Roman" pitchFamily="18" charset="0"/>
              </a:rPr>
              <a:t>reactor with </a:t>
            </a:r>
            <a:r>
              <a:rPr lang="en-US" sz="2400" dirty="0">
                <a:solidFill>
                  <a:srgbClr val="0070C0"/>
                </a:solidFill>
                <a:latin typeface="Times New Roman" pitchFamily="18" charset="0"/>
                <a:cs typeface="Times New Roman" pitchFamily="18" charset="0"/>
              </a:rPr>
              <a:t>pH around </a:t>
            </a:r>
            <a:r>
              <a:rPr lang="en-US" sz="2400" dirty="0" smtClean="0">
                <a:solidFill>
                  <a:srgbClr val="0070C0"/>
                </a:solidFill>
                <a:latin typeface="Times New Roman" pitchFamily="18" charset="0"/>
                <a:cs typeface="Times New Roman" pitchFamily="18" charset="0"/>
              </a:rPr>
              <a:t>4.5-5, at 35˚C </a:t>
            </a:r>
            <a:r>
              <a:rPr lang="en-US" sz="2400" dirty="0">
                <a:solidFill>
                  <a:srgbClr val="0070C0"/>
                </a:solidFill>
                <a:latin typeface="Times New Roman" pitchFamily="18" charset="0"/>
                <a:cs typeface="Times New Roman" pitchFamily="18" charset="0"/>
              </a:rPr>
              <a:t>of temperature</a:t>
            </a:r>
            <a:r>
              <a:rPr lang="en-US" sz="2400" dirty="0" smtClean="0">
                <a:solidFill>
                  <a:srgbClr val="0070C0"/>
                </a:solidFill>
                <a:latin typeface="Times New Roman" pitchFamily="18" charset="0"/>
                <a:cs typeface="Times New Roman" pitchFamily="18" charset="0"/>
              </a:rPr>
              <a:t>, and </a:t>
            </a:r>
            <a:r>
              <a:rPr lang="en-US" sz="2400" dirty="0">
                <a:solidFill>
                  <a:srgbClr val="0070C0"/>
                </a:solidFill>
                <a:latin typeface="Times New Roman" pitchFamily="18" charset="0"/>
                <a:cs typeface="Times New Roman" pitchFamily="18" charset="0"/>
              </a:rPr>
              <a:t>1 </a:t>
            </a:r>
            <a:r>
              <a:rPr lang="en-US" sz="2400" dirty="0" err="1" smtClean="0">
                <a:solidFill>
                  <a:srgbClr val="0070C0"/>
                </a:solidFill>
                <a:latin typeface="Times New Roman" pitchFamily="18" charset="0"/>
                <a:cs typeface="Times New Roman" pitchFamily="18" charset="0"/>
              </a:rPr>
              <a:t>atm</a:t>
            </a:r>
            <a:r>
              <a:rPr lang="en-US" sz="2400" dirty="0" smtClean="0">
                <a:solidFill>
                  <a:srgbClr val="0070C0"/>
                </a:solidFill>
                <a:latin typeface="Times New Roman" pitchFamily="18" charset="0"/>
                <a:cs typeface="Times New Roman" pitchFamily="18" charset="0"/>
              </a:rPr>
              <a:t> pressure</a:t>
            </a:r>
          </a:p>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 </a:t>
            </a:r>
            <a:r>
              <a:rPr lang="en-US" sz="2400" dirty="0">
                <a:solidFill>
                  <a:srgbClr val="0070C0"/>
                </a:solidFill>
                <a:latin typeface="Times New Roman" pitchFamily="18" charset="0"/>
                <a:cs typeface="Times New Roman" pitchFamily="18" charset="0"/>
              </a:rPr>
              <a:t>Molasses are mixed with </a:t>
            </a:r>
            <a:r>
              <a:rPr lang="en-US" sz="2400" dirty="0" smtClean="0">
                <a:solidFill>
                  <a:srgbClr val="0070C0"/>
                </a:solidFill>
                <a:latin typeface="Times New Roman" pitchFamily="18" charset="0"/>
                <a:cs typeface="Times New Roman" pitchFamily="18" charset="0"/>
              </a:rPr>
              <a:t>yeast and other adjuvant like ammonia, urea, antifom etc</a:t>
            </a:r>
          </a:p>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Also add </a:t>
            </a:r>
            <a:r>
              <a:rPr lang="en-US" sz="2400" dirty="0">
                <a:solidFill>
                  <a:srgbClr val="0070C0"/>
                </a:solidFill>
                <a:latin typeface="Times New Roman" pitchFamily="18" charset="0"/>
                <a:cs typeface="Times New Roman" pitchFamily="18" charset="0"/>
              </a:rPr>
              <a:t>a buffer solution to make the pH of media still </a:t>
            </a:r>
            <a:r>
              <a:rPr lang="en-US" sz="2400" dirty="0" smtClean="0">
                <a:solidFill>
                  <a:srgbClr val="0070C0"/>
                </a:solidFill>
                <a:latin typeface="Times New Roman" pitchFamily="18" charset="0"/>
                <a:cs typeface="Times New Roman" pitchFamily="18" charset="0"/>
              </a:rPr>
              <a:t>stable. </a:t>
            </a:r>
          </a:p>
        </p:txBody>
      </p:sp>
    </p:spTree>
    <p:extLst>
      <p:ext uri="{BB962C8B-B14F-4D97-AF65-F5344CB8AC3E}">
        <p14:creationId xmlns:p14="http://schemas.microsoft.com/office/powerpoint/2010/main" val="29786912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05342"/>
            <a:ext cx="8610600" cy="3416320"/>
          </a:xfrm>
          <a:prstGeom prst="rect">
            <a:avLst/>
          </a:prstGeom>
        </p:spPr>
        <p:txBody>
          <a:bodyPr wrap="square">
            <a:spAutoFit/>
          </a:bodyPr>
          <a:lstStyle/>
          <a:p>
            <a:pPr>
              <a:lnSpc>
                <a:spcPct val="150000"/>
              </a:lnSpc>
            </a:pPr>
            <a:r>
              <a:rPr lang="en-US" sz="2400" b="1" dirty="0">
                <a:solidFill>
                  <a:srgbClr val="7030A0"/>
                </a:solidFill>
                <a:latin typeface="Times New Roman" pitchFamily="18" charset="0"/>
                <a:cs typeface="Times New Roman" pitchFamily="18" charset="0"/>
              </a:rPr>
              <a:t>4. </a:t>
            </a:r>
            <a:r>
              <a:rPr lang="en-US" sz="2400" b="1" dirty="0" smtClean="0">
                <a:solidFill>
                  <a:srgbClr val="7030A0"/>
                </a:solidFill>
                <a:latin typeface="Times New Roman" pitchFamily="18" charset="0"/>
                <a:cs typeface="Times New Roman" pitchFamily="18" charset="0"/>
              </a:rPr>
              <a:t>Filtering:</a:t>
            </a:r>
            <a:endParaRPr lang="en-US" sz="2400" b="1" dirty="0">
              <a:solidFill>
                <a:srgbClr val="7030A0"/>
              </a:solidFill>
              <a:latin typeface="Times New Roman" pitchFamily="18" charset="0"/>
              <a:cs typeface="Times New Roman" pitchFamily="18" charset="0"/>
            </a:endParaRPr>
          </a:p>
          <a:p>
            <a:pPr marL="342900" indent="-342900">
              <a:lnSpc>
                <a:spcPct val="150000"/>
              </a:lnSpc>
              <a:buFont typeface="Arial" pitchFamily="34" charset="0"/>
              <a:buChar char="•"/>
            </a:pPr>
            <a:r>
              <a:rPr lang="en-US" sz="2400" dirty="0">
                <a:solidFill>
                  <a:srgbClr val="0070C0"/>
                </a:solidFill>
                <a:latin typeface="Times New Roman" pitchFamily="18" charset="0"/>
                <a:cs typeface="Times New Roman" pitchFamily="18" charset="0"/>
              </a:rPr>
              <a:t>Separation </a:t>
            </a:r>
            <a:r>
              <a:rPr lang="en-US" sz="2400" dirty="0" smtClean="0">
                <a:solidFill>
                  <a:srgbClr val="0070C0"/>
                </a:solidFill>
                <a:latin typeface="Times New Roman" pitchFamily="18" charset="0"/>
                <a:cs typeface="Times New Roman" pitchFamily="18" charset="0"/>
              </a:rPr>
              <a:t>of ethyl </a:t>
            </a:r>
            <a:r>
              <a:rPr lang="en-US" sz="2400" dirty="0">
                <a:solidFill>
                  <a:srgbClr val="0070C0"/>
                </a:solidFill>
                <a:latin typeface="Times New Roman" pitchFamily="18" charset="0"/>
                <a:cs typeface="Times New Roman" pitchFamily="18" charset="0"/>
              </a:rPr>
              <a:t>alcohol and the other fluid before </a:t>
            </a:r>
            <a:r>
              <a:rPr lang="en-US" sz="2400" dirty="0" smtClean="0">
                <a:solidFill>
                  <a:srgbClr val="0070C0"/>
                </a:solidFill>
                <a:latin typeface="Times New Roman" pitchFamily="18" charset="0"/>
                <a:cs typeface="Times New Roman" pitchFamily="18" charset="0"/>
              </a:rPr>
              <a:t>purification </a:t>
            </a:r>
          </a:p>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The </a:t>
            </a:r>
            <a:r>
              <a:rPr lang="en-US" sz="2400" dirty="0">
                <a:solidFill>
                  <a:srgbClr val="0070C0"/>
                </a:solidFill>
                <a:latin typeface="Times New Roman" pitchFamily="18" charset="0"/>
                <a:cs typeface="Times New Roman" pitchFamily="18" charset="0"/>
              </a:rPr>
              <a:t>fermented ethyl alcohol pumped to the </a:t>
            </a:r>
            <a:r>
              <a:rPr lang="en-US" sz="2400" dirty="0" smtClean="0">
                <a:solidFill>
                  <a:srgbClr val="0070C0"/>
                </a:solidFill>
                <a:latin typeface="Times New Roman" pitchFamily="18" charset="0"/>
                <a:cs typeface="Times New Roman" pitchFamily="18" charset="0"/>
              </a:rPr>
              <a:t>filter</a:t>
            </a:r>
          </a:p>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 Still </a:t>
            </a:r>
            <a:r>
              <a:rPr lang="en-US" sz="2400" dirty="0">
                <a:solidFill>
                  <a:srgbClr val="0070C0"/>
                </a:solidFill>
                <a:latin typeface="Times New Roman" pitchFamily="18" charset="0"/>
                <a:cs typeface="Times New Roman" pitchFamily="18" charset="0"/>
              </a:rPr>
              <a:t>consist a small other </a:t>
            </a:r>
            <a:r>
              <a:rPr lang="en-US" sz="2400" dirty="0" smtClean="0">
                <a:solidFill>
                  <a:srgbClr val="0070C0"/>
                </a:solidFill>
                <a:latin typeface="Times New Roman" pitchFamily="18" charset="0"/>
                <a:cs typeface="Times New Roman" pitchFamily="18" charset="0"/>
              </a:rPr>
              <a:t>fluid after filtration</a:t>
            </a:r>
          </a:p>
          <a:p>
            <a:pPr marL="342900" indent="-342900">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Its </a:t>
            </a:r>
            <a:r>
              <a:rPr lang="en-US" sz="2400" dirty="0">
                <a:solidFill>
                  <a:srgbClr val="0070C0"/>
                </a:solidFill>
                <a:latin typeface="Times New Roman" pitchFamily="18" charset="0"/>
                <a:cs typeface="Times New Roman" pitchFamily="18" charset="0"/>
              </a:rPr>
              <a:t>thrown to W</a:t>
            </a:r>
            <a:r>
              <a:rPr lang="en-US" sz="2400" dirty="0" smtClean="0">
                <a:solidFill>
                  <a:srgbClr val="0070C0"/>
                </a:solidFill>
                <a:latin typeface="Times New Roman" pitchFamily="18" charset="0"/>
                <a:cs typeface="Times New Roman" pitchFamily="18" charset="0"/>
              </a:rPr>
              <a:t>aste </a:t>
            </a:r>
            <a:r>
              <a:rPr lang="en-US" sz="2400" dirty="0">
                <a:solidFill>
                  <a:srgbClr val="0070C0"/>
                </a:solidFill>
                <a:latin typeface="Times New Roman" pitchFamily="18" charset="0"/>
                <a:cs typeface="Times New Roman" pitchFamily="18" charset="0"/>
              </a:rPr>
              <a:t>Management Unit while the filtrate pumped to separator </a:t>
            </a:r>
            <a:r>
              <a:rPr lang="en-US" sz="2400" dirty="0" smtClean="0">
                <a:solidFill>
                  <a:srgbClr val="0070C0"/>
                </a:solidFill>
                <a:latin typeface="Times New Roman" pitchFamily="18" charset="0"/>
                <a:cs typeface="Times New Roman" pitchFamily="18" charset="0"/>
              </a:rPr>
              <a:t> through heat exchanger</a:t>
            </a:r>
            <a:endParaRPr lang="en-US" sz="2400" dirty="0">
              <a:solidFill>
                <a:srgbClr val="0070C0"/>
              </a:solidFill>
              <a:latin typeface="Times New Roman" pitchFamily="18" charset="0"/>
              <a:cs typeface="Times New Roman" pitchFamily="18" charset="0"/>
            </a:endParaRPr>
          </a:p>
        </p:txBody>
      </p:sp>
      <p:sp>
        <p:nvSpPr>
          <p:cNvPr id="3" name="TextBox 2"/>
          <p:cNvSpPr txBox="1"/>
          <p:nvPr/>
        </p:nvSpPr>
        <p:spPr>
          <a:xfrm>
            <a:off x="914400" y="0"/>
            <a:ext cx="7162800" cy="661207"/>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50000"/>
              </a:lnSpc>
            </a:pPr>
            <a:r>
              <a:rPr lang="en-US" sz="2800" b="1" dirty="0" smtClean="0">
                <a:solidFill>
                  <a:srgbClr val="FF0000"/>
                </a:solidFill>
                <a:latin typeface="Times New Roman" pitchFamily="18" charset="0"/>
                <a:cs typeface="Times New Roman" pitchFamily="18" charset="0"/>
              </a:rPr>
              <a:t>Manufacturing of ethyl alcohol from molasses</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737996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44689"/>
            <a:ext cx="8763000" cy="5632311"/>
          </a:xfrm>
          <a:prstGeom prst="rect">
            <a:avLst/>
          </a:prstGeom>
        </p:spPr>
        <p:txBody>
          <a:bodyPr wrap="square">
            <a:spAutoFit/>
          </a:bodyPr>
          <a:lstStyle/>
          <a:p>
            <a:pPr algn="just">
              <a:lnSpc>
                <a:spcPct val="150000"/>
              </a:lnSpc>
            </a:pPr>
            <a:r>
              <a:rPr lang="en-US" sz="2400" b="1" dirty="0" smtClean="0">
                <a:solidFill>
                  <a:srgbClr val="7030A0"/>
                </a:solidFill>
                <a:latin typeface="Times New Roman" pitchFamily="18" charset="0"/>
                <a:cs typeface="Times New Roman" pitchFamily="18" charset="0"/>
              </a:rPr>
              <a:t>5. Purification:</a:t>
            </a:r>
          </a:p>
          <a:p>
            <a:pPr marL="342900" indent="-342900" algn="just">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Filtered fluid consist of ethyl alcohol (</a:t>
            </a:r>
            <a:r>
              <a:rPr lang="en-US" sz="2400" dirty="0">
                <a:solidFill>
                  <a:srgbClr val="0070C0"/>
                </a:solidFill>
                <a:latin typeface="Times New Roman" pitchFamily="18" charset="0"/>
                <a:cs typeface="Times New Roman" pitchFamily="18" charset="0"/>
              </a:rPr>
              <a:t>95</a:t>
            </a:r>
            <a:r>
              <a:rPr lang="en-US" sz="2400" dirty="0" smtClean="0">
                <a:solidFill>
                  <a:srgbClr val="0070C0"/>
                </a:solidFill>
                <a:latin typeface="Times New Roman" pitchFamily="18" charset="0"/>
                <a:cs typeface="Times New Roman" pitchFamily="18" charset="0"/>
              </a:rPr>
              <a:t>%) with water (</a:t>
            </a:r>
            <a:r>
              <a:rPr lang="en-US" sz="2400" dirty="0">
                <a:solidFill>
                  <a:srgbClr val="0070C0"/>
                </a:solidFill>
                <a:latin typeface="Times New Roman" pitchFamily="18" charset="0"/>
                <a:cs typeface="Times New Roman" pitchFamily="18" charset="0"/>
              </a:rPr>
              <a:t>5</a:t>
            </a:r>
            <a:r>
              <a:rPr lang="en-US" sz="2400" dirty="0" smtClean="0">
                <a:solidFill>
                  <a:srgbClr val="0070C0"/>
                </a:solidFill>
                <a:latin typeface="Times New Roman" pitchFamily="18" charset="0"/>
                <a:cs typeface="Times New Roman" pitchFamily="18" charset="0"/>
              </a:rPr>
              <a:t>%), and </a:t>
            </a:r>
            <a:r>
              <a:rPr lang="en-US" sz="2400" dirty="0">
                <a:solidFill>
                  <a:srgbClr val="0070C0"/>
                </a:solidFill>
                <a:latin typeface="Times New Roman" pitchFamily="18" charset="0"/>
                <a:cs typeface="Times New Roman" pitchFamily="18" charset="0"/>
              </a:rPr>
              <a:t>small amount of aldehyde. </a:t>
            </a:r>
            <a:endParaRPr lang="en-US" sz="2400" dirty="0" smtClean="0">
              <a:solidFill>
                <a:srgbClr val="0070C0"/>
              </a:solidFill>
              <a:latin typeface="Times New Roman" pitchFamily="18" charset="0"/>
              <a:cs typeface="Times New Roman" pitchFamily="18" charset="0"/>
            </a:endParaRPr>
          </a:p>
          <a:p>
            <a:pPr marL="342900" indent="-342900" algn="just">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The top product from the separator first sent to distillation </a:t>
            </a:r>
            <a:r>
              <a:rPr lang="en-US" sz="2400" dirty="0">
                <a:solidFill>
                  <a:srgbClr val="0070C0"/>
                </a:solidFill>
                <a:latin typeface="Times New Roman" pitchFamily="18" charset="0"/>
                <a:cs typeface="Times New Roman" pitchFamily="18" charset="0"/>
              </a:rPr>
              <a:t>column </a:t>
            </a:r>
            <a:r>
              <a:rPr lang="en-US" sz="2400" dirty="0" smtClean="0">
                <a:solidFill>
                  <a:srgbClr val="0070C0"/>
                </a:solidFill>
                <a:latin typeface="Times New Roman" pitchFamily="18" charset="0"/>
                <a:cs typeface="Times New Roman" pitchFamily="18" charset="0"/>
              </a:rPr>
              <a:t>then pass </a:t>
            </a:r>
            <a:r>
              <a:rPr lang="en-US" sz="2400" dirty="0">
                <a:solidFill>
                  <a:srgbClr val="0070C0"/>
                </a:solidFill>
                <a:latin typeface="Times New Roman" pitchFamily="18" charset="0"/>
                <a:cs typeface="Times New Roman" pitchFamily="18" charset="0"/>
              </a:rPr>
              <a:t>through the heat </a:t>
            </a:r>
            <a:r>
              <a:rPr lang="en-US" sz="2400" dirty="0" smtClean="0">
                <a:solidFill>
                  <a:srgbClr val="0070C0"/>
                </a:solidFill>
                <a:latin typeface="Times New Roman" pitchFamily="18" charset="0"/>
                <a:cs typeface="Times New Roman" pitchFamily="18" charset="0"/>
              </a:rPr>
              <a:t>exchanger</a:t>
            </a:r>
          </a:p>
          <a:p>
            <a:pPr marL="342900" indent="-342900" algn="just">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While </a:t>
            </a:r>
            <a:r>
              <a:rPr lang="en-US" sz="2400" dirty="0">
                <a:solidFill>
                  <a:srgbClr val="0070C0"/>
                </a:solidFill>
                <a:latin typeface="Times New Roman" pitchFamily="18" charset="0"/>
                <a:cs typeface="Times New Roman" pitchFamily="18" charset="0"/>
              </a:rPr>
              <a:t>the bottom product pumped to Waste Management Unit. </a:t>
            </a:r>
            <a:endParaRPr lang="en-US" sz="2400" dirty="0" smtClean="0">
              <a:solidFill>
                <a:srgbClr val="0070C0"/>
              </a:solidFill>
              <a:latin typeface="Times New Roman" pitchFamily="18" charset="0"/>
              <a:cs typeface="Times New Roman" pitchFamily="18" charset="0"/>
            </a:endParaRPr>
          </a:p>
          <a:p>
            <a:pPr marL="342900" indent="-342900" algn="just">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From </a:t>
            </a:r>
            <a:r>
              <a:rPr lang="en-US" sz="2400" dirty="0">
                <a:solidFill>
                  <a:srgbClr val="0070C0"/>
                </a:solidFill>
                <a:latin typeface="Times New Roman" pitchFamily="18" charset="0"/>
                <a:cs typeface="Times New Roman" pitchFamily="18" charset="0"/>
              </a:rPr>
              <a:t>first distillation column </a:t>
            </a:r>
            <a:r>
              <a:rPr lang="en-US" sz="2400" dirty="0" smtClean="0">
                <a:solidFill>
                  <a:srgbClr val="0070C0"/>
                </a:solidFill>
                <a:latin typeface="Times New Roman" pitchFamily="18" charset="0"/>
                <a:cs typeface="Times New Roman" pitchFamily="18" charset="0"/>
              </a:rPr>
              <a:t>get </a:t>
            </a:r>
            <a:r>
              <a:rPr lang="en-US" sz="2400" dirty="0">
                <a:solidFill>
                  <a:srgbClr val="0070C0"/>
                </a:solidFill>
                <a:latin typeface="Times New Roman" pitchFamily="18" charset="0"/>
                <a:cs typeface="Times New Roman" pitchFamily="18" charset="0"/>
              </a:rPr>
              <a:t>aldehyde, water, and ethyl alcohol as top product </a:t>
            </a:r>
            <a:endParaRPr lang="en-US" sz="2400" dirty="0" smtClean="0">
              <a:solidFill>
                <a:srgbClr val="0070C0"/>
              </a:solidFill>
              <a:latin typeface="Times New Roman" pitchFamily="18" charset="0"/>
              <a:cs typeface="Times New Roman" pitchFamily="18" charset="0"/>
            </a:endParaRPr>
          </a:p>
          <a:p>
            <a:pPr marL="342900" indent="-342900" algn="just">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while </a:t>
            </a:r>
            <a:r>
              <a:rPr lang="en-US" sz="2400" dirty="0">
                <a:solidFill>
                  <a:srgbClr val="0070C0"/>
                </a:solidFill>
                <a:latin typeface="Times New Roman" pitchFamily="18" charset="0"/>
                <a:cs typeface="Times New Roman" pitchFamily="18" charset="0"/>
              </a:rPr>
              <a:t>the bottom product as acetic acid, glycerol, and </a:t>
            </a:r>
            <a:r>
              <a:rPr lang="en-US" sz="2400" dirty="0" err="1" smtClean="0">
                <a:solidFill>
                  <a:srgbClr val="0070C0"/>
                </a:solidFill>
                <a:latin typeface="Times New Roman" pitchFamily="18" charset="0"/>
                <a:cs typeface="Times New Roman" pitchFamily="18" charset="0"/>
              </a:rPr>
              <a:t>pentanol</a:t>
            </a:r>
            <a:r>
              <a:rPr lang="en-US" sz="2400" dirty="0" smtClean="0">
                <a:solidFill>
                  <a:srgbClr val="0070C0"/>
                </a:solidFill>
                <a:latin typeface="Times New Roman" pitchFamily="18" charset="0"/>
                <a:cs typeface="Times New Roman" pitchFamily="18" charset="0"/>
              </a:rPr>
              <a:t>.</a:t>
            </a:r>
          </a:p>
          <a:p>
            <a:pPr marL="342900" indent="-342900" algn="just">
              <a:lnSpc>
                <a:spcPct val="150000"/>
              </a:lnSpc>
              <a:buFont typeface="Arial" pitchFamily="34" charset="0"/>
              <a:buChar char="•"/>
            </a:pPr>
            <a:r>
              <a:rPr lang="en-US" sz="2400" dirty="0" smtClean="0">
                <a:solidFill>
                  <a:srgbClr val="0070C0"/>
                </a:solidFill>
                <a:latin typeface="Times New Roman" pitchFamily="18" charset="0"/>
                <a:cs typeface="Times New Roman" pitchFamily="18" charset="0"/>
              </a:rPr>
              <a:t>Ethyl </a:t>
            </a:r>
            <a:r>
              <a:rPr lang="en-US" sz="2400" dirty="0">
                <a:solidFill>
                  <a:srgbClr val="0070C0"/>
                </a:solidFill>
                <a:latin typeface="Times New Roman" pitchFamily="18" charset="0"/>
                <a:cs typeface="Times New Roman" pitchFamily="18" charset="0"/>
              </a:rPr>
              <a:t>alcohol will store in storage </a:t>
            </a:r>
            <a:r>
              <a:rPr lang="en-US" sz="2400" dirty="0" smtClean="0">
                <a:solidFill>
                  <a:srgbClr val="0070C0"/>
                </a:solidFill>
                <a:latin typeface="Times New Roman" pitchFamily="18" charset="0"/>
                <a:cs typeface="Times New Roman" pitchFamily="18" charset="0"/>
              </a:rPr>
              <a:t>tank through cooler</a:t>
            </a:r>
            <a:endParaRPr lang="en-US" sz="2400" dirty="0">
              <a:solidFill>
                <a:srgbClr val="0070C0"/>
              </a:solidFill>
              <a:latin typeface="Times New Roman" pitchFamily="18" charset="0"/>
              <a:cs typeface="Times New Roman" pitchFamily="18" charset="0"/>
            </a:endParaRPr>
          </a:p>
        </p:txBody>
      </p:sp>
      <p:sp>
        <p:nvSpPr>
          <p:cNvPr id="3" name="TextBox 2"/>
          <p:cNvSpPr txBox="1"/>
          <p:nvPr/>
        </p:nvSpPr>
        <p:spPr>
          <a:xfrm>
            <a:off x="914400" y="24593"/>
            <a:ext cx="7162800" cy="661207"/>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50000"/>
              </a:lnSpc>
            </a:pPr>
            <a:r>
              <a:rPr lang="en-US" sz="2800" b="1" dirty="0" smtClean="0">
                <a:solidFill>
                  <a:srgbClr val="FF0000"/>
                </a:solidFill>
                <a:latin typeface="Times New Roman" pitchFamily="18" charset="0"/>
                <a:cs typeface="Times New Roman" pitchFamily="18" charset="0"/>
              </a:rPr>
              <a:t>Manufacturing of ethyl alcohol from molasses</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49836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2743200"/>
            <a:ext cx="3211135" cy="769441"/>
          </a:xfrm>
          <a:prstGeom prst="rect">
            <a:avLst/>
          </a:prstGeom>
          <a:noFill/>
        </p:spPr>
        <p:txBody>
          <a:bodyPr wrap="none" rtlCol="0">
            <a:spAutoFit/>
          </a:bodyPr>
          <a:lstStyle/>
          <a:p>
            <a:r>
              <a:rPr lang="en-US" sz="4400" b="1" dirty="0" smtClean="0">
                <a:solidFill>
                  <a:srgbClr val="7030A0"/>
                </a:solidFill>
                <a:latin typeface="Algerian" pitchFamily="82" charset="0"/>
              </a:rPr>
              <a:t>THANK YOU</a:t>
            </a:r>
            <a:endParaRPr lang="en-US" sz="4400" b="1" dirty="0">
              <a:solidFill>
                <a:srgbClr val="7030A0"/>
              </a:solidFill>
              <a:latin typeface="Algerian" pitchFamily="82" charset="0"/>
            </a:endParaRPr>
          </a:p>
        </p:txBody>
      </p:sp>
    </p:spTree>
    <p:extLst>
      <p:ext uri="{BB962C8B-B14F-4D97-AF65-F5344CB8AC3E}">
        <p14:creationId xmlns:p14="http://schemas.microsoft.com/office/powerpoint/2010/main" val="1662855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58017"/>
            <a:ext cx="4324027" cy="3303885"/>
          </a:xfrm>
          <a:prstGeom prst="rect">
            <a:avLst/>
          </a:prstGeom>
          <a:ln/>
        </p:spPr>
        <p:style>
          <a:lnRef idx="2">
            <a:schemeClr val="accent6"/>
          </a:lnRef>
          <a:fillRef idx="1">
            <a:schemeClr val="lt1"/>
          </a:fillRef>
          <a:effectRef idx="0">
            <a:schemeClr val="accent6"/>
          </a:effectRef>
          <a:fontRef idx="minor">
            <a:schemeClr val="dk1"/>
          </a:fontRef>
        </p:style>
      </p:pic>
      <p:sp>
        <p:nvSpPr>
          <p:cNvPr id="3" name="TextBox 2"/>
          <p:cNvSpPr txBox="1"/>
          <p:nvPr/>
        </p:nvSpPr>
        <p:spPr>
          <a:xfrm>
            <a:off x="2187575" y="835967"/>
            <a:ext cx="4448590"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b="1" dirty="0" smtClean="0">
                <a:solidFill>
                  <a:srgbClr val="FF0000"/>
                </a:solidFill>
                <a:latin typeface="+mj-lt"/>
              </a:rPr>
              <a:t>Top 10 Sugar Produced Countries </a:t>
            </a:r>
            <a:endParaRPr lang="en-US" sz="2400" b="1" dirty="0">
              <a:solidFill>
                <a:srgbClr val="FF0000"/>
              </a:solidFill>
              <a:latin typeface="+mj-lt"/>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1" y="1558017"/>
            <a:ext cx="4788989" cy="3303885"/>
          </a:xfrm>
          <a:prstGeom prst="rect">
            <a:avLst/>
          </a:prstGeom>
          <a:ln/>
        </p:spPr>
        <p:style>
          <a:lnRef idx="2">
            <a:schemeClr val="accent3"/>
          </a:lnRef>
          <a:fillRef idx="1">
            <a:schemeClr val="lt1"/>
          </a:fillRef>
          <a:effectRef idx="0">
            <a:schemeClr val="accent3"/>
          </a:effectRef>
          <a:fontRef idx="minor">
            <a:schemeClr val="dk1"/>
          </a:fontRef>
        </p:style>
      </p:pic>
      <p:sp>
        <p:nvSpPr>
          <p:cNvPr id="6" name="TextBox 5"/>
          <p:cNvSpPr txBox="1"/>
          <p:nvPr/>
        </p:nvSpPr>
        <p:spPr>
          <a:xfrm>
            <a:off x="3124200" y="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5522912"/>
            <a:ext cx="1335087" cy="133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5994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8040414"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24200" y="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spTree>
    <p:extLst>
      <p:ext uri="{BB962C8B-B14F-4D97-AF65-F5344CB8AC3E}">
        <p14:creationId xmlns:p14="http://schemas.microsoft.com/office/powerpoint/2010/main" val="2101674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5960443" cy="407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24200" y="772180"/>
            <a:ext cx="3126882"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800" b="1" dirty="0" smtClean="0">
                <a:solidFill>
                  <a:srgbClr val="FF0000"/>
                </a:solidFill>
                <a:latin typeface="+mj-lt"/>
              </a:rPr>
              <a:t>Production of Sugar</a:t>
            </a:r>
            <a:endParaRPr lang="en-US" sz="2800" b="1" dirty="0">
              <a:solidFill>
                <a:srgbClr val="FF0000"/>
              </a:solidFill>
              <a:latin typeface="+mj-lt"/>
            </a:endParaRPr>
          </a:p>
        </p:txBody>
      </p:sp>
      <p:sp>
        <p:nvSpPr>
          <p:cNvPr id="4" name="TextBox 3"/>
          <p:cNvSpPr txBox="1"/>
          <p:nvPr/>
        </p:nvSpPr>
        <p:spPr>
          <a:xfrm>
            <a:off x="7173051" y="2025134"/>
            <a:ext cx="1894749" cy="461665"/>
          </a:xfrm>
          <a:prstGeom prst="rect">
            <a:avLst/>
          </a:prstGeom>
          <a:noFill/>
        </p:spPr>
        <p:txBody>
          <a:bodyPr wrap="none" rtlCol="0">
            <a:spAutoFit/>
          </a:bodyPr>
          <a:lstStyle/>
          <a:p>
            <a:pPr marL="342900" indent="-342900">
              <a:buFont typeface="Wingdings" pitchFamily="2" charset="2"/>
              <a:buChar char="Ø"/>
            </a:pPr>
            <a:r>
              <a:rPr lang="en-US" sz="2400" b="1" dirty="0" smtClean="0">
                <a:solidFill>
                  <a:srgbClr val="0070C0"/>
                </a:solidFill>
                <a:latin typeface="+mj-lt"/>
              </a:rPr>
              <a:t>Extraction </a:t>
            </a:r>
            <a:endParaRPr lang="en-US" sz="2400" b="1" dirty="0">
              <a:solidFill>
                <a:srgbClr val="0070C0"/>
              </a:solidFill>
              <a:latin typeface="+mj-lt"/>
            </a:endParaRPr>
          </a:p>
        </p:txBody>
      </p:sp>
      <p:sp>
        <p:nvSpPr>
          <p:cNvPr id="7" name="TextBox 6"/>
          <p:cNvSpPr txBox="1"/>
          <p:nvPr/>
        </p:nvSpPr>
        <p:spPr>
          <a:xfrm>
            <a:off x="7010400" y="3348335"/>
            <a:ext cx="2005806" cy="461665"/>
          </a:xfrm>
          <a:prstGeom prst="rect">
            <a:avLst/>
          </a:prstGeom>
          <a:noFill/>
        </p:spPr>
        <p:txBody>
          <a:bodyPr wrap="none" rtlCol="0">
            <a:spAutoFit/>
          </a:bodyPr>
          <a:lstStyle/>
          <a:p>
            <a:pPr marL="342900" indent="-342900">
              <a:buFont typeface="Wingdings" pitchFamily="2" charset="2"/>
              <a:buChar char="Ø"/>
            </a:pPr>
            <a:r>
              <a:rPr lang="en-US" sz="2400" b="1" dirty="0" smtClean="0">
                <a:solidFill>
                  <a:srgbClr val="0070C0"/>
                </a:solidFill>
                <a:latin typeface="+mj-lt"/>
              </a:rPr>
              <a:t>Purification</a:t>
            </a:r>
            <a:endParaRPr lang="en-US" sz="2400" b="1" dirty="0">
              <a:solidFill>
                <a:srgbClr val="0070C0"/>
              </a:solidFill>
              <a:latin typeface="+mj-lt"/>
            </a:endParaRPr>
          </a:p>
        </p:txBody>
      </p:sp>
      <p:sp>
        <p:nvSpPr>
          <p:cNvPr id="8" name="TextBox 7"/>
          <p:cNvSpPr txBox="1"/>
          <p:nvPr/>
        </p:nvSpPr>
        <p:spPr>
          <a:xfrm>
            <a:off x="7467600" y="4567535"/>
            <a:ext cx="1577355" cy="461665"/>
          </a:xfrm>
          <a:prstGeom prst="rect">
            <a:avLst/>
          </a:prstGeom>
          <a:noFill/>
        </p:spPr>
        <p:txBody>
          <a:bodyPr wrap="none" rtlCol="0">
            <a:spAutoFit/>
          </a:bodyPr>
          <a:lstStyle/>
          <a:p>
            <a:pPr marL="342900" indent="-342900">
              <a:buFont typeface="Wingdings" pitchFamily="2" charset="2"/>
              <a:buChar char="Ø"/>
            </a:pPr>
            <a:r>
              <a:rPr lang="en-US" sz="2400" b="1" dirty="0" smtClean="0">
                <a:solidFill>
                  <a:srgbClr val="0070C0"/>
                </a:solidFill>
                <a:latin typeface="+mj-lt"/>
              </a:rPr>
              <a:t>Refining</a:t>
            </a:r>
            <a:endParaRPr lang="en-US" sz="2400" b="1" dirty="0">
              <a:solidFill>
                <a:srgbClr val="0070C0"/>
              </a:solidFill>
              <a:latin typeface="+mj-lt"/>
            </a:endParaRPr>
          </a:p>
        </p:txBody>
      </p:sp>
    </p:spTree>
    <p:extLst>
      <p:ext uri="{BB962C8B-B14F-4D97-AF65-F5344CB8AC3E}">
        <p14:creationId xmlns:p14="http://schemas.microsoft.com/office/powerpoint/2010/main" val="1604040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228600"/>
            <a:ext cx="281942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solidFill>
                  <a:srgbClr val="0070C0"/>
                </a:solidFill>
                <a:latin typeface="Bodoni MT" pitchFamily="18" charset="0"/>
              </a:rPr>
              <a:t>Sugar Industry</a:t>
            </a:r>
            <a:endParaRPr lang="en-US" sz="3200" b="1" dirty="0">
              <a:solidFill>
                <a:srgbClr val="0070C0"/>
              </a:solidFill>
              <a:latin typeface="Bodoni MT"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86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2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4789</TotalTime>
  <Words>2505</Words>
  <Application>Microsoft Office PowerPoint</Application>
  <PresentationFormat>On-screen Show (4:3)</PresentationFormat>
  <Paragraphs>387</Paragraphs>
  <Slides>53</Slides>
  <Notes>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win-10</dc:creator>
  <cp:lastModifiedBy>Windows User</cp:lastModifiedBy>
  <cp:revision>143</cp:revision>
  <dcterms:created xsi:type="dcterms:W3CDTF">2006-08-16T00:00:00Z</dcterms:created>
  <dcterms:modified xsi:type="dcterms:W3CDTF">2021-08-04T06:17:14Z</dcterms:modified>
</cp:coreProperties>
</file>